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44"/>
  </p:notesMasterIdLst>
  <p:sldIdLst>
    <p:sldId id="283" r:id="rId2"/>
    <p:sldId id="286" r:id="rId3"/>
    <p:sldId id="289" r:id="rId4"/>
    <p:sldId id="335" r:id="rId5"/>
    <p:sldId id="287" r:id="rId6"/>
    <p:sldId id="288" r:id="rId7"/>
    <p:sldId id="285" r:id="rId8"/>
    <p:sldId id="328" r:id="rId9"/>
    <p:sldId id="332" r:id="rId10"/>
    <p:sldId id="424" r:id="rId11"/>
    <p:sldId id="336" r:id="rId12"/>
    <p:sldId id="330" r:id="rId13"/>
    <p:sldId id="333" r:id="rId14"/>
    <p:sldId id="550" r:id="rId15"/>
    <p:sldId id="329" r:id="rId16"/>
    <p:sldId id="337" r:id="rId17"/>
    <p:sldId id="387" r:id="rId18"/>
    <p:sldId id="632" r:id="rId19"/>
    <p:sldId id="621" r:id="rId20"/>
    <p:sldId id="633" r:id="rId21"/>
    <p:sldId id="622" r:id="rId22"/>
    <p:sldId id="623" r:id="rId23"/>
    <p:sldId id="634" r:id="rId24"/>
    <p:sldId id="624" r:id="rId25"/>
    <p:sldId id="635" r:id="rId26"/>
    <p:sldId id="636" r:id="rId27"/>
    <p:sldId id="637" r:id="rId28"/>
    <p:sldId id="620" r:id="rId29"/>
    <p:sldId id="338" r:id="rId30"/>
    <p:sldId id="626" r:id="rId31"/>
    <p:sldId id="640" r:id="rId32"/>
    <p:sldId id="645" r:id="rId33"/>
    <p:sldId id="643" r:id="rId34"/>
    <p:sldId id="641" r:id="rId35"/>
    <p:sldId id="642" r:id="rId36"/>
    <p:sldId id="646" r:id="rId37"/>
    <p:sldId id="628" r:id="rId38"/>
    <p:sldId id="384" r:id="rId39"/>
    <p:sldId id="341" r:id="rId40"/>
    <p:sldId id="340" r:id="rId41"/>
    <p:sldId id="629" r:id="rId42"/>
    <p:sldId id="630" r:id="rId43"/>
    <p:sldId id="652" r:id="rId44"/>
    <p:sldId id="647" r:id="rId45"/>
    <p:sldId id="649" r:id="rId46"/>
    <p:sldId id="650" r:id="rId47"/>
    <p:sldId id="425" r:id="rId48"/>
    <p:sldId id="648" r:id="rId49"/>
    <p:sldId id="290" r:id="rId50"/>
    <p:sldId id="373" r:id="rId51"/>
    <p:sldId id="651" r:id="rId52"/>
    <p:sldId id="380" r:id="rId53"/>
    <p:sldId id="358" r:id="rId54"/>
    <p:sldId id="378" r:id="rId55"/>
    <p:sldId id="379" r:id="rId56"/>
    <p:sldId id="381" r:id="rId57"/>
    <p:sldId id="382" r:id="rId58"/>
    <p:sldId id="383" r:id="rId59"/>
    <p:sldId id="376" r:id="rId60"/>
    <p:sldId id="377" r:id="rId61"/>
    <p:sldId id="344" r:id="rId62"/>
    <p:sldId id="359" r:id="rId63"/>
    <p:sldId id="374" r:id="rId64"/>
    <p:sldId id="388" r:id="rId65"/>
    <p:sldId id="394" r:id="rId66"/>
    <p:sldId id="410" r:id="rId67"/>
    <p:sldId id="389" r:id="rId68"/>
    <p:sldId id="426" r:id="rId69"/>
    <p:sldId id="406" r:id="rId70"/>
    <p:sldId id="427" r:id="rId71"/>
    <p:sldId id="391" r:id="rId72"/>
    <p:sldId id="428" r:id="rId73"/>
    <p:sldId id="392" r:id="rId74"/>
    <p:sldId id="429" r:id="rId75"/>
    <p:sldId id="395" r:id="rId76"/>
    <p:sldId id="408" r:id="rId77"/>
    <p:sldId id="396" r:id="rId78"/>
    <p:sldId id="413" r:id="rId79"/>
    <p:sldId id="397" r:id="rId80"/>
    <p:sldId id="414" r:id="rId81"/>
    <p:sldId id="398" r:id="rId82"/>
    <p:sldId id="415" r:id="rId83"/>
    <p:sldId id="399" r:id="rId84"/>
    <p:sldId id="416" r:id="rId85"/>
    <p:sldId id="401" r:id="rId86"/>
    <p:sldId id="417" r:id="rId87"/>
    <p:sldId id="411" r:id="rId88"/>
    <p:sldId id="345" r:id="rId89"/>
    <p:sldId id="360" r:id="rId90"/>
    <p:sldId id="470" r:id="rId91"/>
    <p:sldId id="361" r:id="rId92"/>
    <p:sldId id="441" r:id="rId93"/>
    <p:sldId id="362" r:id="rId94"/>
    <p:sldId id="469" r:id="rId95"/>
    <p:sldId id="347" r:id="rId96"/>
    <p:sldId id="442" r:id="rId97"/>
    <p:sldId id="371" r:id="rId98"/>
    <p:sldId id="443" r:id="rId99"/>
    <p:sldId id="445" r:id="rId100"/>
    <p:sldId id="466" r:id="rId101"/>
    <p:sldId id="467" r:id="rId102"/>
    <p:sldId id="446" r:id="rId103"/>
    <p:sldId id="447" r:id="rId104"/>
    <p:sldId id="448" r:id="rId105"/>
    <p:sldId id="454" r:id="rId106"/>
    <p:sldId id="455" r:id="rId107"/>
    <p:sldId id="456" r:id="rId108"/>
    <p:sldId id="457" r:id="rId109"/>
    <p:sldId id="458" r:id="rId110"/>
    <p:sldId id="459" r:id="rId111"/>
    <p:sldId id="460" r:id="rId112"/>
    <p:sldId id="461" r:id="rId113"/>
    <p:sldId id="462" r:id="rId114"/>
    <p:sldId id="348" r:id="rId115"/>
    <p:sldId id="363" r:id="rId116"/>
    <p:sldId id="364" r:id="rId117"/>
    <p:sldId id="365" r:id="rId118"/>
    <p:sldId id="366" r:id="rId119"/>
    <p:sldId id="367" r:id="rId120"/>
    <p:sldId id="368" r:id="rId121"/>
    <p:sldId id="369" r:id="rId122"/>
    <p:sldId id="370" r:id="rId123"/>
    <p:sldId id="349" r:id="rId124"/>
    <p:sldId id="372" r:id="rId125"/>
    <p:sldId id="423" r:id="rId126"/>
    <p:sldId id="523" r:id="rId127"/>
    <p:sldId id="526" r:id="rId128"/>
    <p:sldId id="421" r:id="rId129"/>
    <p:sldId id="420" r:id="rId130"/>
    <p:sldId id="412" r:id="rId131"/>
    <p:sldId id="528" r:id="rId132"/>
    <p:sldId id="530" r:id="rId133"/>
    <p:sldId id="562" r:id="rId134"/>
    <p:sldId id="529" r:id="rId135"/>
    <p:sldId id="531" r:id="rId136"/>
    <p:sldId id="551" r:id="rId137"/>
    <p:sldId id="552" r:id="rId138"/>
    <p:sldId id="553" r:id="rId139"/>
    <p:sldId id="554" r:id="rId140"/>
    <p:sldId id="555" r:id="rId141"/>
    <p:sldId id="291" r:id="rId142"/>
    <p:sldId id="350" r:id="rId143"/>
    <p:sldId id="351" r:id="rId144"/>
    <p:sldId id="430" r:id="rId145"/>
    <p:sldId id="472" r:id="rId146"/>
    <p:sldId id="481" r:id="rId147"/>
    <p:sldId id="482" r:id="rId148"/>
    <p:sldId id="490" r:id="rId149"/>
    <p:sldId id="431" r:id="rId150"/>
    <p:sldId id="432" r:id="rId151"/>
    <p:sldId id="483" r:id="rId152"/>
    <p:sldId id="484" r:id="rId153"/>
    <p:sldId id="485" r:id="rId154"/>
    <p:sldId id="486" r:id="rId155"/>
    <p:sldId id="491" r:id="rId156"/>
    <p:sldId id="487" r:id="rId157"/>
    <p:sldId id="488" r:id="rId158"/>
    <p:sldId id="492" r:id="rId159"/>
    <p:sldId id="489" r:id="rId160"/>
    <p:sldId id="493" r:id="rId161"/>
    <p:sldId id="494" r:id="rId162"/>
    <p:sldId id="495" r:id="rId163"/>
    <p:sldId id="532" r:id="rId164"/>
    <p:sldId id="533" r:id="rId165"/>
    <p:sldId id="433" r:id="rId166"/>
    <p:sldId id="522" r:id="rId167"/>
    <p:sldId id="434" r:id="rId168"/>
    <p:sldId id="502" r:id="rId169"/>
    <p:sldId id="503" r:id="rId170"/>
    <p:sldId id="504" r:id="rId171"/>
    <p:sldId id="505" r:id="rId172"/>
    <p:sldId id="507" r:id="rId173"/>
    <p:sldId id="506" r:id="rId174"/>
    <p:sldId id="352" r:id="rId175"/>
    <p:sldId id="521" r:id="rId176"/>
    <p:sldId id="508" r:id="rId177"/>
    <p:sldId id="585" r:id="rId178"/>
    <p:sldId id="569" r:id="rId179"/>
    <p:sldId id="572" r:id="rId180"/>
    <p:sldId id="573" r:id="rId181"/>
    <p:sldId id="574" r:id="rId182"/>
    <p:sldId id="575" r:id="rId183"/>
    <p:sldId id="576" r:id="rId184"/>
    <p:sldId id="577" r:id="rId185"/>
    <p:sldId id="578" r:id="rId186"/>
    <p:sldId id="579" r:id="rId187"/>
    <p:sldId id="580" r:id="rId188"/>
    <p:sldId id="570" r:id="rId189"/>
    <p:sldId id="597" r:id="rId190"/>
    <p:sldId id="593" r:id="rId191"/>
    <p:sldId id="594" r:id="rId192"/>
    <p:sldId id="567" r:id="rId193"/>
    <p:sldId id="435" r:id="rId194"/>
    <p:sldId id="568" r:id="rId195"/>
    <p:sldId id="509" r:id="rId196"/>
    <p:sldId id="654" r:id="rId197"/>
    <p:sldId id="655" r:id="rId198"/>
    <p:sldId id="353" r:id="rId199"/>
    <p:sldId id="520" r:id="rId200"/>
    <p:sldId id="592" r:id="rId201"/>
    <p:sldId id="510" r:id="rId202"/>
    <p:sldId id="591" r:id="rId203"/>
    <p:sldId id="511" r:id="rId204"/>
    <p:sldId id="354" r:id="rId205"/>
    <p:sldId id="519" r:id="rId206"/>
    <p:sldId id="437" r:id="rId207"/>
    <p:sldId id="512" r:id="rId208"/>
    <p:sldId id="589" r:id="rId209"/>
    <p:sldId id="513" r:id="rId210"/>
    <p:sldId id="355" r:id="rId211"/>
    <p:sldId id="518" r:id="rId212"/>
    <p:sldId id="438" r:id="rId213"/>
    <p:sldId id="566" r:id="rId214"/>
    <p:sldId id="587" r:id="rId215"/>
    <p:sldId id="516" r:id="rId216"/>
    <p:sldId id="356" r:id="rId217"/>
    <p:sldId id="638" r:id="rId218"/>
    <p:sldId id="602" r:id="rId219"/>
    <p:sldId id="603" r:id="rId220"/>
    <p:sldId id="604" r:id="rId221"/>
    <p:sldId id="605" r:id="rId222"/>
    <p:sldId id="612" r:id="rId223"/>
    <p:sldId id="639" r:id="rId224"/>
    <p:sldId id="536" r:id="rId225"/>
    <p:sldId id="538" r:id="rId226"/>
    <p:sldId id="537" r:id="rId227"/>
    <p:sldId id="539" r:id="rId228"/>
    <p:sldId id="540" r:id="rId229"/>
    <p:sldId id="541" r:id="rId230"/>
    <p:sldId id="542" r:id="rId231"/>
    <p:sldId id="543" r:id="rId232"/>
    <p:sldId id="544" r:id="rId233"/>
    <p:sldId id="545" r:id="rId234"/>
    <p:sldId id="546" r:id="rId235"/>
    <p:sldId id="564" r:id="rId236"/>
    <p:sldId id="565" r:id="rId237"/>
    <p:sldId id="600" r:id="rId238"/>
    <p:sldId id="653" r:id="rId239"/>
    <p:sldId id="563" r:id="rId240"/>
    <p:sldId id="547" r:id="rId241"/>
    <p:sldId id="548" r:id="rId242"/>
    <p:sldId id="284" r:id="rId243"/>
  </p:sldIdLst>
  <p:sldSz cx="12192000" cy="6858000"/>
  <p:notesSz cx="6884988" cy="10018713"/>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522" autoAdjust="0"/>
    <p:restoredTop sz="92525" autoAdjust="0"/>
  </p:normalViewPr>
  <p:slideViewPr>
    <p:cSldViewPr snapToGrid="0">
      <p:cViewPr varScale="1">
        <p:scale>
          <a:sx n="107" d="100"/>
          <a:sy n="107" d="100"/>
        </p:scale>
        <p:origin x="528"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247" Type="http://schemas.openxmlformats.org/officeDocument/2006/relationships/theme" Target="theme/theme1.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slide" Target="slides/slide236.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tableStyles" Target="tableStyles.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36" Type="http://schemas.openxmlformats.org/officeDocument/2006/relationships/slide" Target="slides/slide235.xml"/><Relationship Id="rId26" Type="http://schemas.openxmlformats.org/officeDocument/2006/relationships/slide" Target="slides/slide25.xml"/><Relationship Id="rId231" Type="http://schemas.openxmlformats.org/officeDocument/2006/relationships/slide" Target="slides/slide230.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notesMaster" Target="notesMasters/notesMaster1.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presProps" Target="presProps.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viewProps" Target="viewProps.xml"/><Relationship Id="rId106" Type="http://schemas.openxmlformats.org/officeDocument/2006/relationships/slide" Target="slides/slide105.xml"/><Relationship Id="rId127" Type="http://schemas.openxmlformats.org/officeDocument/2006/relationships/slide" Target="slides/slide12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83495" cy="502676"/>
          </a:xfrm>
          <a:prstGeom prst="rect">
            <a:avLst/>
          </a:prstGeom>
        </p:spPr>
        <p:txBody>
          <a:bodyPr vert="horz" lIns="96588" tIns="48294" rIns="96588" bIns="48294" rtlCol="0"/>
          <a:lstStyle>
            <a:lvl1pPr algn="l">
              <a:defRPr sz="1300"/>
            </a:lvl1pPr>
          </a:lstStyle>
          <a:p>
            <a:endParaRPr kumimoji="1" lang="ja-JP" altLang="en-US"/>
          </a:p>
        </p:txBody>
      </p:sp>
      <p:sp>
        <p:nvSpPr>
          <p:cNvPr id="3" name="日付プレースホルダー 2"/>
          <p:cNvSpPr>
            <a:spLocks noGrp="1"/>
          </p:cNvSpPr>
          <p:nvPr>
            <p:ph type="dt" idx="1"/>
          </p:nvPr>
        </p:nvSpPr>
        <p:spPr>
          <a:xfrm>
            <a:off x="3899900" y="0"/>
            <a:ext cx="2983495" cy="502676"/>
          </a:xfrm>
          <a:prstGeom prst="rect">
            <a:avLst/>
          </a:prstGeom>
        </p:spPr>
        <p:txBody>
          <a:bodyPr vert="horz" lIns="96588" tIns="48294" rIns="96588" bIns="48294" rtlCol="0"/>
          <a:lstStyle>
            <a:lvl1pPr algn="r">
              <a:defRPr sz="1300"/>
            </a:lvl1pPr>
          </a:lstStyle>
          <a:p>
            <a:fld id="{21348E78-6CCE-4543-A6AF-5E3091D9DBD0}" type="datetimeFigureOut">
              <a:rPr kumimoji="1" lang="ja-JP" altLang="en-US" smtClean="0"/>
              <a:t>2024/1/30</a:t>
            </a:fld>
            <a:endParaRPr kumimoji="1" lang="ja-JP" altLang="en-US"/>
          </a:p>
        </p:txBody>
      </p:sp>
      <p:sp>
        <p:nvSpPr>
          <p:cNvPr id="4" name="スライド イメージ プレースホルダー 3"/>
          <p:cNvSpPr>
            <a:spLocks noGrp="1" noRot="1" noChangeAspect="1"/>
          </p:cNvSpPr>
          <p:nvPr>
            <p:ph type="sldImg" idx="2"/>
          </p:nvPr>
        </p:nvSpPr>
        <p:spPr>
          <a:xfrm>
            <a:off x="438150" y="1252538"/>
            <a:ext cx="6008688" cy="3381375"/>
          </a:xfrm>
          <a:prstGeom prst="rect">
            <a:avLst/>
          </a:prstGeom>
          <a:noFill/>
          <a:ln w="12700">
            <a:solidFill>
              <a:prstClr val="black"/>
            </a:solidFill>
          </a:ln>
        </p:spPr>
        <p:txBody>
          <a:bodyPr vert="horz" lIns="96588" tIns="48294" rIns="96588" bIns="48294" rtlCol="0" anchor="ctr"/>
          <a:lstStyle/>
          <a:p>
            <a:endParaRPr lang="ja-JP" altLang="en-US"/>
          </a:p>
        </p:txBody>
      </p:sp>
      <p:sp>
        <p:nvSpPr>
          <p:cNvPr id="5" name="ノート プレースホルダー 4"/>
          <p:cNvSpPr>
            <a:spLocks noGrp="1"/>
          </p:cNvSpPr>
          <p:nvPr>
            <p:ph type="body" sz="quarter" idx="3"/>
          </p:nvPr>
        </p:nvSpPr>
        <p:spPr>
          <a:xfrm>
            <a:off x="688499" y="4821506"/>
            <a:ext cx="5507990" cy="3944868"/>
          </a:xfrm>
          <a:prstGeom prst="rect">
            <a:avLst/>
          </a:prstGeom>
        </p:spPr>
        <p:txBody>
          <a:bodyPr vert="horz" lIns="96588" tIns="48294" rIns="96588" bIns="48294"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9516039"/>
            <a:ext cx="2983495" cy="502674"/>
          </a:xfrm>
          <a:prstGeom prst="rect">
            <a:avLst/>
          </a:prstGeom>
        </p:spPr>
        <p:txBody>
          <a:bodyPr vert="horz" lIns="96588" tIns="48294" rIns="96588" bIns="48294" rtlCol="0" anchor="b"/>
          <a:lstStyle>
            <a:lvl1pPr algn="l">
              <a:defRPr sz="1300"/>
            </a:lvl1pPr>
          </a:lstStyle>
          <a:p>
            <a:endParaRPr kumimoji="1" lang="ja-JP" altLang="en-US"/>
          </a:p>
        </p:txBody>
      </p:sp>
      <p:sp>
        <p:nvSpPr>
          <p:cNvPr id="7" name="スライド番号プレースホルダー 6"/>
          <p:cNvSpPr>
            <a:spLocks noGrp="1"/>
          </p:cNvSpPr>
          <p:nvPr>
            <p:ph type="sldNum" sz="quarter" idx="5"/>
          </p:nvPr>
        </p:nvSpPr>
        <p:spPr>
          <a:xfrm>
            <a:off x="3899900" y="9516039"/>
            <a:ext cx="2983495" cy="502674"/>
          </a:xfrm>
          <a:prstGeom prst="rect">
            <a:avLst/>
          </a:prstGeom>
        </p:spPr>
        <p:txBody>
          <a:bodyPr vert="horz" lIns="96588" tIns="48294" rIns="96588" bIns="48294" rtlCol="0" anchor="b"/>
          <a:lstStyle>
            <a:lvl1pPr algn="r">
              <a:defRPr sz="1300"/>
            </a:lvl1pPr>
          </a:lstStyle>
          <a:p>
            <a:fld id="{A6B2448A-41DA-422E-BA55-7C1E0D2120F4}" type="slidenum">
              <a:rPr kumimoji="1" lang="ja-JP" altLang="en-US" smtClean="0"/>
              <a:t>‹#›</a:t>
            </a:fld>
            <a:endParaRPr kumimoji="1" lang="ja-JP" altLang="en-US"/>
          </a:p>
        </p:txBody>
      </p:sp>
    </p:spTree>
    <p:extLst>
      <p:ext uri="{BB962C8B-B14F-4D97-AF65-F5344CB8AC3E}">
        <p14:creationId xmlns:p14="http://schemas.microsoft.com/office/powerpoint/2010/main" val="4001990469"/>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表紙">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345A4475-C7B7-ECFE-016D-07524BA831C0}"/>
              </a:ext>
            </a:extLst>
          </p:cNvPr>
          <p:cNvSpPr/>
          <p:nvPr userDrawn="1"/>
        </p:nvSpPr>
        <p:spPr>
          <a:xfrm>
            <a:off x="539826" y="6330859"/>
            <a:ext cx="2644048" cy="45085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27269B0F-E6FE-41F0-08EF-8467BD510C1F}"/>
              </a:ext>
            </a:extLst>
          </p:cNvPr>
          <p:cNvSpPr>
            <a:spLocks noGrp="1"/>
          </p:cNvSpPr>
          <p:nvPr>
            <p:ph type="ctrTitle"/>
          </p:nvPr>
        </p:nvSpPr>
        <p:spPr>
          <a:xfrm>
            <a:off x="1025909" y="968125"/>
            <a:ext cx="10247971" cy="2387600"/>
          </a:xfrm>
        </p:spPr>
        <p:txBody>
          <a:bodyPr anchor="b"/>
          <a:lstStyle>
            <a:lvl1pPr algn="ctr">
              <a:defRPr sz="6000">
                <a:solidFill>
                  <a:schemeClr val="tx1"/>
                </a:solidFill>
                <a:latin typeface="+mn-ea"/>
                <a:ea typeface="+mn-ea"/>
              </a:defRPr>
            </a:lvl1pPr>
          </a:lstStyle>
          <a:p>
            <a:r>
              <a:rPr kumimoji="1" lang="ja-JP" altLang="en-US"/>
              <a:t>マスター タイトルの書式設定</a:t>
            </a:r>
          </a:p>
        </p:txBody>
      </p:sp>
      <p:sp>
        <p:nvSpPr>
          <p:cNvPr id="3" name="字幕 2">
            <a:extLst>
              <a:ext uri="{FF2B5EF4-FFF2-40B4-BE49-F238E27FC236}">
                <a16:creationId xmlns:a16="http://schemas.microsoft.com/office/drawing/2014/main" id="{C891FB9E-F3F3-17E9-7D9D-88A23D35B545}"/>
              </a:ext>
            </a:extLst>
          </p:cNvPr>
          <p:cNvSpPr>
            <a:spLocks noGrp="1"/>
          </p:cNvSpPr>
          <p:nvPr>
            <p:ph type="subTitle" idx="1"/>
          </p:nvPr>
        </p:nvSpPr>
        <p:spPr>
          <a:xfrm>
            <a:off x="1025909" y="3602038"/>
            <a:ext cx="10247971" cy="1091148"/>
          </a:xfrm>
        </p:spPr>
        <p:txBody>
          <a:bodyPr/>
          <a:lstStyle>
            <a:lvl1pPr marL="0" indent="0" algn="ctr">
              <a:buNone/>
              <a:defRPr sz="2400">
                <a:solidFill>
                  <a:schemeClr val="tx1"/>
                </a:solidFill>
                <a:latin typeface="+mn-ea"/>
                <a:ea typeface="+mn-ea"/>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cxnSp>
        <p:nvCxnSpPr>
          <p:cNvPr id="7" name="直線コネクタ 6">
            <a:extLst>
              <a:ext uri="{FF2B5EF4-FFF2-40B4-BE49-F238E27FC236}">
                <a16:creationId xmlns:a16="http://schemas.microsoft.com/office/drawing/2014/main" id="{F5E0B275-AED5-F7B5-E2A0-2E2410530C18}"/>
              </a:ext>
            </a:extLst>
          </p:cNvPr>
          <p:cNvCxnSpPr/>
          <p:nvPr userDrawn="1"/>
        </p:nvCxnSpPr>
        <p:spPr>
          <a:xfrm flipV="1">
            <a:off x="1025910" y="3429000"/>
            <a:ext cx="10247971" cy="80963"/>
          </a:xfrm>
          <a:prstGeom prst="line">
            <a:avLst/>
          </a:prstGeom>
          <a:ln w="25400" cmpd="thinThick"/>
        </p:spPr>
        <p:style>
          <a:lnRef idx="1">
            <a:schemeClr val="accent1"/>
          </a:lnRef>
          <a:fillRef idx="0">
            <a:schemeClr val="accent1"/>
          </a:fillRef>
          <a:effectRef idx="0">
            <a:schemeClr val="accent1"/>
          </a:effectRef>
          <a:fontRef idx="minor">
            <a:schemeClr val="tx1"/>
          </a:fontRef>
        </p:style>
      </p:cxnSp>
      <p:sp>
        <p:nvSpPr>
          <p:cNvPr id="11" name="テキスト プレースホルダー 10">
            <a:extLst>
              <a:ext uri="{FF2B5EF4-FFF2-40B4-BE49-F238E27FC236}">
                <a16:creationId xmlns:a16="http://schemas.microsoft.com/office/drawing/2014/main" id="{2DD08EE4-B450-BD6C-AA4E-BF6CAAB7045B}"/>
              </a:ext>
            </a:extLst>
          </p:cNvPr>
          <p:cNvSpPr>
            <a:spLocks noGrp="1"/>
          </p:cNvSpPr>
          <p:nvPr>
            <p:ph type="body" sz="quarter" idx="10" hasCustomPrompt="1"/>
          </p:nvPr>
        </p:nvSpPr>
        <p:spPr>
          <a:xfrm>
            <a:off x="1524000" y="4937687"/>
            <a:ext cx="9143999" cy="450850"/>
          </a:xfrm>
        </p:spPr>
        <p:txBody>
          <a:bodyPr>
            <a:normAutofit/>
          </a:bodyPr>
          <a:lstStyle>
            <a:lvl1pPr marL="0" indent="0" algn="ctr">
              <a:buNone/>
              <a:defRPr sz="1800">
                <a:solidFill>
                  <a:schemeClr val="tx1"/>
                </a:solidFill>
                <a:latin typeface="+mn-ea"/>
                <a:ea typeface="+mn-ea"/>
              </a:defRPr>
            </a:lvl1pPr>
          </a:lstStyle>
          <a:p>
            <a:pPr lvl="0"/>
            <a:r>
              <a:rPr kumimoji="1" lang="en-US" altLang="ja-JP" dirty="0"/>
              <a:t>2023/xx/xx</a:t>
            </a:r>
            <a:endParaRPr kumimoji="1" lang="ja-JP" altLang="en-US" dirty="0"/>
          </a:p>
        </p:txBody>
      </p:sp>
      <p:sp>
        <p:nvSpPr>
          <p:cNvPr id="12" name="テキスト プレースホルダー 10">
            <a:extLst>
              <a:ext uri="{FF2B5EF4-FFF2-40B4-BE49-F238E27FC236}">
                <a16:creationId xmlns:a16="http://schemas.microsoft.com/office/drawing/2014/main" id="{4B1CCA3D-24A2-A730-62DA-A2D166DEF18A}"/>
              </a:ext>
            </a:extLst>
          </p:cNvPr>
          <p:cNvSpPr>
            <a:spLocks noGrp="1"/>
          </p:cNvSpPr>
          <p:nvPr>
            <p:ph type="body" sz="quarter" idx="11" hasCustomPrompt="1"/>
          </p:nvPr>
        </p:nvSpPr>
        <p:spPr>
          <a:xfrm>
            <a:off x="1523999" y="6151128"/>
            <a:ext cx="9143999" cy="369332"/>
          </a:xfrm>
        </p:spPr>
        <p:txBody>
          <a:bodyPr>
            <a:normAutofit/>
          </a:bodyPr>
          <a:lstStyle>
            <a:lvl1pPr marL="0" indent="0" algn="ctr">
              <a:buNone/>
              <a:defRPr sz="1800">
                <a:solidFill>
                  <a:schemeClr val="tx1"/>
                </a:solidFill>
              </a:defRPr>
            </a:lvl1pPr>
          </a:lstStyle>
          <a:p>
            <a:pPr lvl="0"/>
            <a:r>
              <a:rPr kumimoji="1" lang="en-US" altLang="ja-JP" dirty="0" err="1"/>
              <a:t>xxxx</a:t>
            </a:r>
            <a:r>
              <a:rPr kumimoji="1" lang="ja-JP" altLang="en-US" dirty="0"/>
              <a:t>事業部</a:t>
            </a:r>
          </a:p>
        </p:txBody>
      </p:sp>
      <p:sp>
        <p:nvSpPr>
          <p:cNvPr id="13" name="テキスト ボックス 12">
            <a:extLst>
              <a:ext uri="{FF2B5EF4-FFF2-40B4-BE49-F238E27FC236}">
                <a16:creationId xmlns:a16="http://schemas.microsoft.com/office/drawing/2014/main" id="{A980D432-EA27-FD87-8509-FA0F5E0D4078}"/>
              </a:ext>
            </a:extLst>
          </p:cNvPr>
          <p:cNvSpPr txBox="1"/>
          <p:nvPr userDrawn="1"/>
        </p:nvSpPr>
        <p:spPr>
          <a:xfrm>
            <a:off x="1523998" y="5781822"/>
            <a:ext cx="9144001" cy="369332"/>
          </a:xfrm>
          <a:prstGeom prst="rect">
            <a:avLst/>
          </a:prstGeom>
          <a:noFill/>
        </p:spPr>
        <p:txBody>
          <a:bodyPr wrap="square" rtlCol="0">
            <a:spAutoFit/>
          </a:bodyPr>
          <a:lstStyle/>
          <a:p>
            <a:pPr algn="ctr"/>
            <a:r>
              <a:rPr kumimoji="1" lang="ja-JP" altLang="en-US" dirty="0">
                <a:solidFill>
                  <a:schemeClr val="tx1"/>
                </a:solidFill>
              </a:rPr>
              <a:t>マクロシステム株式会社</a:t>
            </a:r>
          </a:p>
        </p:txBody>
      </p:sp>
    </p:spTree>
    <p:extLst>
      <p:ext uri="{BB962C8B-B14F-4D97-AF65-F5344CB8AC3E}">
        <p14:creationId xmlns:p14="http://schemas.microsoft.com/office/powerpoint/2010/main" val="18504926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C5F386E-1B42-794F-4AC3-61506A685AB8}"/>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641C89A5-D74E-ED44-3261-D75EF2EB6E57}"/>
              </a:ext>
            </a:extLst>
          </p:cNvPr>
          <p:cNvSpPr>
            <a:spLocks noGrp="1"/>
          </p:cNvSpPr>
          <p:nvPr>
            <p:ph type="dt" sz="half" idx="10"/>
          </p:nvPr>
        </p:nvSpPr>
        <p:spPr>
          <a:xfrm>
            <a:off x="838200" y="6356350"/>
            <a:ext cx="2743200" cy="365125"/>
          </a:xfrm>
          <a:prstGeom prst="rect">
            <a:avLst/>
          </a:prstGeom>
        </p:spPr>
        <p:txBody>
          <a:bodyPr/>
          <a:lstStyle/>
          <a:p>
            <a:fld id="{D4D84F4E-7DCA-42B7-90A5-0448D35AD73F}" type="datetime1">
              <a:rPr kumimoji="1" lang="ja-JP" altLang="en-US" smtClean="0"/>
              <a:t>2024/1/30</a:t>
            </a:fld>
            <a:endParaRPr kumimoji="1" lang="ja-JP" altLang="en-US"/>
          </a:p>
        </p:txBody>
      </p:sp>
      <p:sp>
        <p:nvSpPr>
          <p:cNvPr id="4" name="フッター プレースホルダー 3">
            <a:extLst>
              <a:ext uri="{FF2B5EF4-FFF2-40B4-BE49-F238E27FC236}">
                <a16:creationId xmlns:a16="http://schemas.microsoft.com/office/drawing/2014/main" id="{FFC13E06-1173-B221-7418-2EA744A39019}"/>
              </a:ext>
            </a:extLst>
          </p:cNvPr>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F4DEDF2E-E662-9CB3-8DF1-B77FEA4EFB2B}"/>
              </a:ext>
            </a:extLst>
          </p:cNvPr>
          <p:cNvSpPr>
            <a:spLocks noGrp="1"/>
          </p:cNvSpPr>
          <p:nvPr>
            <p:ph type="sldNum" sz="quarter" idx="12"/>
          </p:nvPr>
        </p:nvSpPr>
        <p:spPr>
          <a:xfrm>
            <a:off x="8610600" y="6356350"/>
            <a:ext cx="2743200" cy="365125"/>
          </a:xfrm>
          <a:prstGeom prst="rect">
            <a:avLst/>
          </a:prstGeom>
        </p:spPr>
        <p:txBody>
          <a:bodyPr/>
          <a:lstStyle/>
          <a:p>
            <a:fld id="{B22C5FC8-A282-409F-AA62-EFE2091EFC88}" type="slidenum">
              <a:rPr kumimoji="1" lang="ja-JP" altLang="en-US" smtClean="0"/>
              <a:t>‹#›</a:t>
            </a:fld>
            <a:endParaRPr kumimoji="1" lang="ja-JP" altLang="en-US"/>
          </a:p>
        </p:txBody>
      </p:sp>
    </p:spTree>
    <p:extLst>
      <p:ext uri="{BB962C8B-B14F-4D97-AF65-F5344CB8AC3E}">
        <p14:creationId xmlns:p14="http://schemas.microsoft.com/office/powerpoint/2010/main" val="6768748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A673941-C9B0-A53C-CA0E-81535DDD49FD}"/>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6194BDCE-5016-82F5-618B-C18012F3E3B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BA2645A8-FA30-E0CF-4C74-24CCD2A5CB7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47E509BF-6E60-ACED-1804-0DBF79CF73F4}"/>
              </a:ext>
            </a:extLst>
          </p:cNvPr>
          <p:cNvSpPr>
            <a:spLocks noGrp="1"/>
          </p:cNvSpPr>
          <p:nvPr>
            <p:ph type="dt" sz="half" idx="10"/>
          </p:nvPr>
        </p:nvSpPr>
        <p:spPr>
          <a:xfrm>
            <a:off x="838200" y="6356350"/>
            <a:ext cx="2743200" cy="365125"/>
          </a:xfrm>
          <a:prstGeom prst="rect">
            <a:avLst/>
          </a:prstGeom>
        </p:spPr>
        <p:txBody>
          <a:bodyPr/>
          <a:lstStyle/>
          <a:p>
            <a:fld id="{6D3978C3-0D2E-4832-B91E-349A24F31360}" type="datetime1">
              <a:rPr kumimoji="1" lang="ja-JP" altLang="en-US" smtClean="0"/>
              <a:t>2024/1/30</a:t>
            </a:fld>
            <a:endParaRPr kumimoji="1" lang="ja-JP" altLang="en-US"/>
          </a:p>
        </p:txBody>
      </p:sp>
      <p:sp>
        <p:nvSpPr>
          <p:cNvPr id="6" name="フッター プレースホルダー 5">
            <a:extLst>
              <a:ext uri="{FF2B5EF4-FFF2-40B4-BE49-F238E27FC236}">
                <a16:creationId xmlns:a16="http://schemas.microsoft.com/office/drawing/2014/main" id="{F04E1090-4C5F-A572-BBD8-E31063D2A869}"/>
              </a:ext>
            </a:extLst>
          </p:cNvPr>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4ED9F1CA-EAD1-DFD4-C188-A214F0B0D3C2}"/>
              </a:ext>
            </a:extLst>
          </p:cNvPr>
          <p:cNvSpPr>
            <a:spLocks noGrp="1"/>
          </p:cNvSpPr>
          <p:nvPr>
            <p:ph type="sldNum" sz="quarter" idx="12"/>
          </p:nvPr>
        </p:nvSpPr>
        <p:spPr>
          <a:xfrm>
            <a:off x="8610600" y="6356350"/>
            <a:ext cx="2743200" cy="365125"/>
          </a:xfrm>
          <a:prstGeom prst="rect">
            <a:avLst/>
          </a:prstGeom>
        </p:spPr>
        <p:txBody>
          <a:bodyPr/>
          <a:lstStyle/>
          <a:p>
            <a:fld id="{B22C5FC8-A282-409F-AA62-EFE2091EFC88}" type="slidenum">
              <a:rPr kumimoji="1" lang="ja-JP" altLang="en-US" smtClean="0"/>
              <a:t>‹#›</a:t>
            </a:fld>
            <a:endParaRPr kumimoji="1" lang="ja-JP" altLang="en-US"/>
          </a:p>
        </p:txBody>
      </p:sp>
    </p:spTree>
    <p:extLst>
      <p:ext uri="{BB962C8B-B14F-4D97-AF65-F5344CB8AC3E}">
        <p14:creationId xmlns:p14="http://schemas.microsoft.com/office/powerpoint/2010/main" val="32732853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19C1721-63BD-9456-101F-DD7B07493CE3}"/>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C99981C5-D5BA-CE51-9708-B2C244A1BDC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8097100C-C3D3-74F7-ED64-4E241AC54D0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8674EB8A-AD0E-63B3-7B4E-4B9BA2F4FF57}"/>
              </a:ext>
            </a:extLst>
          </p:cNvPr>
          <p:cNvSpPr>
            <a:spLocks noGrp="1"/>
          </p:cNvSpPr>
          <p:nvPr>
            <p:ph type="dt" sz="half" idx="10"/>
          </p:nvPr>
        </p:nvSpPr>
        <p:spPr>
          <a:xfrm>
            <a:off x="838200" y="6356350"/>
            <a:ext cx="2743200" cy="365125"/>
          </a:xfrm>
          <a:prstGeom prst="rect">
            <a:avLst/>
          </a:prstGeom>
        </p:spPr>
        <p:txBody>
          <a:bodyPr/>
          <a:lstStyle/>
          <a:p>
            <a:fld id="{C9A6FED5-1422-4DBF-82D2-B13E87FCCE0A}" type="datetime1">
              <a:rPr kumimoji="1" lang="ja-JP" altLang="en-US" smtClean="0"/>
              <a:t>2024/1/30</a:t>
            </a:fld>
            <a:endParaRPr kumimoji="1" lang="ja-JP" altLang="en-US"/>
          </a:p>
        </p:txBody>
      </p:sp>
      <p:sp>
        <p:nvSpPr>
          <p:cNvPr id="6" name="フッター プレースホルダー 5">
            <a:extLst>
              <a:ext uri="{FF2B5EF4-FFF2-40B4-BE49-F238E27FC236}">
                <a16:creationId xmlns:a16="http://schemas.microsoft.com/office/drawing/2014/main" id="{B65D2D2B-AF42-40E1-5884-A61F9EE5CA01}"/>
              </a:ext>
            </a:extLst>
          </p:cNvPr>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729E7146-440B-6F4A-F1E5-BD5C8C305B0C}"/>
              </a:ext>
            </a:extLst>
          </p:cNvPr>
          <p:cNvSpPr>
            <a:spLocks noGrp="1"/>
          </p:cNvSpPr>
          <p:nvPr>
            <p:ph type="sldNum" sz="quarter" idx="12"/>
          </p:nvPr>
        </p:nvSpPr>
        <p:spPr>
          <a:xfrm>
            <a:off x="8610600" y="6356350"/>
            <a:ext cx="2743200" cy="365125"/>
          </a:xfrm>
          <a:prstGeom prst="rect">
            <a:avLst/>
          </a:prstGeom>
        </p:spPr>
        <p:txBody>
          <a:bodyPr/>
          <a:lstStyle/>
          <a:p>
            <a:fld id="{B22C5FC8-A282-409F-AA62-EFE2091EFC88}" type="slidenum">
              <a:rPr kumimoji="1" lang="ja-JP" altLang="en-US" smtClean="0"/>
              <a:t>‹#›</a:t>
            </a:fld>
            <a:endParaRPr kumimoji="1" lang="ja-JP" altLang="en-US"/>
          </a:p>
        </p:txBody>
      </p:sp>
    </p:spTree>
    <p:extLst>
      <p:ext uri="{BB962C8B-B14F-4D97-AF65-F5344CB8AC3E}">
        <p14:creationId xmlns:p14="http://schemas.microsoft.com/office/powerpoint/2010/main" val="45647972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F2C4946-E487-D08C-444C-1E05559A9777}"/>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E070E7D1-8423-2886-58D7-DDA587E46870}"/>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497CE588-2570-81B8-D687-75368CEDCF32}"/>
              </a:ext>
            </a:extLst>
          </p:cNvPr>
          <p:cNvSpPr>
            <a:spLocks noGrp="1"/>
          </p:cNvSpPr>
          <p:nvPr>
            <p:ph type="dt" sz="half" idx="10"/>
          </p:nvPr>
        </p:nvSpPr>
        <p:spPr>
          <a:xfrm>
            <a:off x="838200" y="6356350"/>
            <a:ext cx="2743200" cy="365125"/>
          </a:xfrm>
          <a:prstGeom prst="rect">
            <a:avLst/>
          </a:prstGeom>
        </p:spPr>
        <p:txBody>
          <a:bodyPr/>
          <a:lstStyle/>
          <a:p>
            <a:fld id="{7243F031-8B31-450B-B9CE-B27F3A11E9B5}" type="datetime1">
              <a:rPr kumimoji="1" lang="ja-JP" altLang="en-US" smtClean="0"/>
              <a:t>2024/1/30</a:t>
            </a:fld>
            <a:endParaRPr kumimoji="1" lang="ja-JP" altLang="en-US"/>
          </a:p>
        </p:txBody>
      </p:sp>
      <p:sp>
        <p:nvSpPr>
          <p:cNvPr id="5" name="フッター プレースホルダー 4">
            <a:extLst>
              <a:ext uri="{FF2B5EF4-FFF2-40B4-BE49-F238E27FC236}">
                <a16:creationId xmlns:a16="http://schemas.microsoft.com/office/drawing/2014/main" id="{BAB5E370-93EF-CEDA-951D-BCA40506D730}"/>
              </a:ext>
            </a:extLst>
          </p:cNvPr>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FC313B77-32F5-C700-122F-DB796136DC84}"/>
              </a:ext>
            </a:extLst>
          </p:cNvPr>
          <p:cNvSpPr>
            <a:spLocks noGrp="1"/>
          </p:cNvSpPr>
          <p:nvPr>
            <p:ph type="sldNum" sz="quarter" idx="12"/>
          </p:nvPr>
        </p:nvSpPr>
        <p:spPr>
          <a:xfrm>
            <a:off x="8610600" y="6356350"/>
            <a:ext cx="2743200" cy="365125"/>
          </a:xfrm>
          <a:prstGeom prst="rect">
            <a:avLst/>
          </a:prstGeom>
        </p:spPr>
        <p:txBody>
          <a:bodyPr/>
          <a:lstStyle/>
          <a:p>
            <a:fld id="{B22C5FC8-A282-409F-AA62-EFE2091EFC88}" type="slidenum">
              <a:rPr kumimoji="1" lang="ja-JP" altLang="en-US" smtClean="0"/>
              <a:t>‹#›</a:t>
            </a:fld>
            <a:endParaRPr kumimoji="1" lang="ja-JP" altLang="en-US"/>
          </a:p>
        </p:txBody>
      </p:sp>
    </p:spTree>
    <p:extLst>
      <p:ext uri="{BB962C8B-B14F-4D97-AF65-F5344CB8AC3E}">
        <p14:creationId xmlns:p14="http://schemas.microsoft.com/office/powerpoint/2010/main" val="80410579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74E81337-7ED5-08D0-D63F-16C169611373}"/>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9515B4FE-4E62-9BB1-3BDE-5B0ED381B732}"/>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7BCC13A6-F2E0-1670-9738-BA0DEEF79B65}"/>
              </a:ext>
            </a:extLst>
          </p:cNvPr>
          <p:cNvSpPr>
            <a:spLocks noGrp="1"/>
          </p:cNvSpPr>
          <p:nvPr>
            <p:ph type="dt" sz="half" idx="10"/>
          </p:nvPr>
        </p:nvSpPr>
        <p:spPr>
          <a:xfrm>
            <a:off x="838200" y="6356350"/>
            <a:ext cx="2743200" cy="365125"/>
          </a:xfrm>
          <a:prstGeom prst="rect">
            <a:avLst/>
          </a:prstGeom>
        </p:spPr>
        <p:txBody>
          <a:bodyPr/>
          <a:lstStyle/>
          <a:p>
            <a:fld id="{1DC8B11F-07C4-4A2E-BE99-D64EB4200FCE}" type="datetime1">
              <a:rPr kumimoji="1" lang="ja-JP" altLang="en-US" smtClean="0"/>
              <a:t>2024/1/30</a:t>
            </a:fld>
            <a:endParaRPr kumimoji="1" lang="ja-JP" altLang="en-US"/>
          </a:p>
        </p:txBody>
      </p:sp>
      <p:sp>
        <p:nvSpPr>
          <p:cNvPr id="5" name="フッター プレースホルダー 4">
            <a:extLst>
              <a:ext uri="{FF2B5EF4-FFF2-40B4-BE49-F238E27FC236}">
                <a16:creationId xmlns:a16="http://schemas.microsoft.com/office/drawing/2014/main" id="{FC615706-9366-0420-B271-DA0E272C68E3}"/>
              </a:ext>
            </a:extLst>
          </p:cNvPr>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CC86C965-DE59-C951-9AD0-ED389C7EDC08}"/>
              </a:ext>
            </a:extLst>
          </p:cNvPr>
          <p:cNvSpPr>
            <a:spLocks noGrp="1"/>
          </p:cNvSpPr>
          <p:nvPr>
            <p:ph type="sldNum" sz="quarter" idx="12"/>
          </p:nvPr>
        </p:nvSpPr>
        <p:spPr>
          <a:xfrm>
            <a:off x="8610600" y="6356350"/>
            <a:ext cx="2743200" cy="365125"/>
          </a:xfrm>
          <a:prstGeom prst="rect">
            <a:avLst/>
          </a:prstGeom>
        </p:spPr>
        <p:txBody>
          <a:bodyPr/>
          <a:lstStyle/>
          <a:p>
            <a:fld id="{B22C5FC8-A282-409F-AA62-EFE2091EFC88}" type="slidenum">
              <a:rPr kumimoji="1" lang="ja-JP" altLang="en-US" smtClean="0"/>
              <a:t>‹#›</a:t>
            </a:fld>
            <a:endParaRPr kumimoji="1" lang="ja-JP" altLang="en-US"/>
          </a:p>
        </p:txBody>
      </p:sp>
    </p:spTree>
    <p:extLst>
      <p:ext uri="{BB962C8B-B14F-4D97-AF65-F5344CB8AC3E}">
        <p14:creationId xmlns:p14="http://schemas.microsoft.com/office/powerpoint/2010/main" val="10356185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サブタイトル">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0E48C13F-27EA-6282-0BEE-FEC1476EEE8F}"/>
              </a:ext>
              <a:ext uri="{C183D7F6-B498-43B3-948B-1728B52AA6E4}">
                <adec:decorative xmlns:adec="http://schemas.microsoft.com/office/drawing/2017/decorative" val="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09" y="0"/>
            <a:ext cx="12192000" cy="6356350"/>
          </a:xfrm>
          <a:prstGeom prst="rect">
            <a:avLst/>
          </a:prstGeom>
          <a:noFill/>
          <a:extLst>
            <a:ext uri="{909E8E84-426E-40DD-AFC4-6F175D3DCCD1}">
              <a14:hiddenFill xmlns:a14="http://schemas.microsoft.com/office/drawing/2010/main">
                <a:solidFill>
                  <a:srgbClr val="FFFFFF"/>
                </a:solidFill>
              </a14:hiddenFill>
            </a:ext>
          </a:extLst>
        </p:spPr>
      </p:pic>
      <p:sp>
        <p:nvSpPr>
          <p:cNvPr id="2" name="タイトル 1">
            <a:extLst>
              <a:ext uri="{FF2B5EF4-FFF2-40B4-BE49-F238E27FC236}">
                <a16:creationId xmlns:a16="http://schemas.microsoft.com/office/drawing/2014/main" id="{2EAA7C09-0AC0-5F27-A352-8D78E84739F9}"/>
              </a:ext>
            </a:extLst>
          </p:cNvPr>
          <p:cNvSpPr>
            <a:spLocks noGrp="1"/>
          </p:cNvSpPr>
          <p:nvPr>
            <p:ph type="title" hasCustomPrompt="1"/>
          </p:nvPr>
        </p:nvSpPr>
        <p:spPr>
          <a:xfrm>
            <a:off x="267629" y="3448287"/>
            <a:ext cx="11675327" cy="665590"/>
          </a:xfrm>
        </p:spPr>
        <p:txBody>
          <a:bodyPr>
            <a:normAutofit/>
          </a:bodyPr>
          <a:lstStyle>
            <a:lvl1pPr>
              <a:defRPr sz="2800"/>
            </a:lvl1pPr>
          </a:lstStyle>
          <a:p>
            <a:r>
              <a:rPr kumimoji="1" lang="ja-JP" altLang="en-US" dirty="0"/>
              <a:t>サブ タイトルの書式設定</a:t>
            </a:r>
          </a:p>
        </p:txBody>
      </p:sp>
      <p:cxnSp>
        <p:nvCxnSpPr>
          <p:cNvPr id="7" name="直線コネクタ 6">
            <a:extLst>
              <a:ext uri="{FF2B5EF4-FFF2-40B4-BE49-F238E27FC236}">
                <a16:creationId xmlns:a16="http://schemas.microsoft.com/office/drawing/2014/main" id="{E65F6FB3-484C-D557-39C9-90BB04AA9860}"/>
              </a:ext>
            </a:extLst>
          </p:cNvPr>
          <p:cNvCxnSpPr/>
          <p:nvPr userDrawn="1"/>
        </p:nvCxnSpPr>
        <p:spPr>
          <a:xfrm>
            <a:off x="267629" y="4165915"/>
            <a:ext cx="11675327" cy="0"/>
          </a:xfrm>
          <a:prstGeom prst="line">
            <a:avLst/>
          </a:prstGeom>
          <a:ln w="22225"/>
        </p:spPr>
        <p:style>
          <a:lnRef idx="1">
            <a:schemeClr val="accent1"/>
          </a:lnRef>
          <a:fillRef idx="0">
            <a:schemeClr val="accent1"/>
          </a:fillRef>
          <a:effectRef idx="0">
            <a:schemeClr val="accent1"/>
          </a:effectRef>
          <a:fontRef idx="minor">
            <a:schemeClr val="tx1"/>
          </a:fontRef>
        </p:style>
      </p:cxnSp>
      <p:cxnSp>
        <p:nvCxnSpPr>
          <p:cNvPr id="8" name="直線コネクタ 7">
            <a:extLst>
              <a:ext uri="{FF2B5EF4-FFF2-40B4-BE49-F238E27FC236}">
                <a16:creationId xmlns:a16="http://schemas.microsoft.com/office/drawing/2014/main" id="{3BC887B2-1B53-7FA6-A719-A4DC89BA4D50}"/>
              </a:ext>
            </a:extLst>
          </p:cNvPr>
          <p:cNvCxnSpPr/>
          <p:nvPr userDrawn="1"/>
        </p:nvCxnSpPr>
        <p:spPr>
          <a:xfrm>
            <a:off x="420029" y="4217955"/>
            <a:ext cx="11675327"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5" name="テキスト ボックス 4">
            <a:extLst>
              <a:ext uri="{FF2B5EF4-FFF2-40B4-BE49-F238E27FC236}">
                <a16:creationId xmlns:a16="http://schemas.microsoft.com/office/drawing/2014/main" id="{778191B9-3557-1F6A-7F94-DECE4A042954}"/>
              </a:ext>
            </a:extLst>
          </p:cNvPr>
          <p:cNvSpPr txBox="1"/>
          <p:nvPr userDrawn="1"/>
        </p:nvSpPr>
        <p:spPr>
          <a:xfrm>
            <a:off x="10188541" y="6343787"/>
            <a:ext cx="1717709" cy="369332"/>
          </a:xfrm>
          <a:prstGeom prst="rect">
            <a:avLst/>
          </a:prstGeom>
          <a:noFill/>
        </p:spPr>
        <p:txBody>
          <a:bodyPr wrap="square" rtlCol="0">
            <a:spAutoFit/>
          </a:bodyPr>
          <a:lstStyle/>
          <a:p>
            <a:pPr algn="r"/>
            <a:fld id="{B22C5FC8-A282-409F-AA62-EFE2091EFC88}" type="slidenum">
              <a:rPr lang="ja-JP" altLang="en-US" smtClean="0"/>
              <a:pPr algn="r"/>
              <a:t>‹#›</a:t>
            </a:fld>
            <a:endParaRPr kumimoji="1" lang="ja-JP" altLang="en-US" dirty="0"/>
          </a:p>
        </p:txBody>
      </p:sp>
      <p:pic>
        <p:nvPicPr>
          <p:cNvPr id="6" name="Picture 2">
            <a:extLst>
              <a:ext uri="{FF2B5EF4-FFF2-40B4-BE49-F238E27FC236}">
                <a16:creationId xmlns:a16="http://schemas.microsoft.com/office/drawing/2014/main" id="{7E146180-F934-D355-B31F-DA54C0CB73A4}"/>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0755623" y="175131"/>
            <a:ext cx="1196512" cy="358954"/>
          </a:xfrm>
          <a:prstGeom prst="rect">
            <a:avLst/>
          </a:prstGeom>
          <a:noFill/>
          <a:extLst>
            <a:ext uri="{909E8E84-426E-40DD-AFC4-6F175D3DCCD1}">
              <a14:hiddenFill xmlns:a14="http://schemas.microsoft.com/office/drawing/2010/main">
                <a:solidFill>
                  <a:srgbClr val="FFFFFF"/>
                </a:solidFill>
              </a14:hiddenFill>
            </a:ext>
          </a:extLst>
        </p:spPr>
      </p:pic>
      <p:sp>
        <p:nvSpPr>
          <p:cNvPr id="9" name="テキスト プレースホルダー 8">
            <a:extLst>
              <a:ext uri="{FF2B5EF4-FFF2-40B4-BE49-F238E27FC236}">
                <a16:creationId xmlns:a16="http://schemas.microsoft.com/office/drawing/2014/main" id="{C1B14A3C-ECB1-F49F-FAB1-3EC2C67BB345}"/>
              </a:ext>
            </a:extLst>
          </p:cNvPr>
          <p:cNvSpPr>
            <a:spLocks noGrp="1"/>
          </p:cNvSpPr>
          <p:nvPr>
            <p:ph type="body" sz="quarter" idx="10" hasCustomPrompt="1"/>
          </p:nvPr>
        </p:nvSpPr>
        <p:spPr>
          <a:xfrm>
            <a:off x="420029" y="4340224"/>
            <a:ext cx="11486221" cy="1235107"/>
          </a:xfrm>
        </p:spPr>
        <p:txBody>
          <a:bodyPr>
            <a:normAutofit/>
          </a:bodyPr>
          <a:lstStyle>
            <a:lvl1pPr marL="0" indent="0">
              <a:buNone/>
              <a:defRPr sz="1800"/>
            </a:lvl1pPr>
          </a:lstStyle>
          <a:p>
            <a:pPr lvl="0"/>
            <a:r>
              <a:rPr kumimoji="1" lang="ja-JP" altLang="en-US" dirty="0"/>
              <a:t>補足説明</a:t>
            </a:r>
          </a:p>
        </p:txBody>
      </p:sp>
    </p:spTree>
    <p:extLst>
      <p:ext uri="{BB962C8B-B14F-4D97-AF65-F5344CB8AC3E}">
        <p14:creationId xmlns:p14="http://schemas.microsoft.com/office/powerpoint/2010/main" val="28322767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タイトルとコンテンツ１">
    <p:spTree>
      <p:nvGrpSpPr>
        <p:cNvPr id="1" name=""/>
        <p:cNvGrpSpPr/>
        <p:nvPr/>
      </p:nvGrpSpPr>
      <p:grpSpPr>
        <a:xfrm>
          <a:off x="0" y="0"/>
          <a:ext cx="0" cy="0"/>
          <a:chOff x="0" y="0"/>
          <a:chExt cx="0" cy="0"/>
        </a:xfrm>
      </p:grpSpPr>
      <p:pic>
        <p:nvPicPr>
          <p:cNvPr id="10" name="Picture 2">
            <a:extLst>
              <a:ext uri="{FF2B5EF4-FFF2-40B4-BE49-F238E27FC236}">
                <a16:creationId xmlns:a16="http://schemas.microsoft.com/office/drawing/2014/main" id="{FC9C3B03-B7DA-3F4A-4727-FE40C154033B}"/>
              </a:ext>
              <a:ext uri="{C183D7F6-B498-43B3-948B-1728B52AA6E4}">
                <adec:decorative xmlns:adec="http://schemas.microsoft.com/office/drawing/2017/decorative" val="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09" y="0"/>
            <a:ext cx="12192000" cy="6356350"/>
          </a:xfrm>
          <a:prstGeom prst="rect">
            <a:avLst/>
          </a:prstGeom>
          <a:noFill/>
          <a:extLst>
            <a:ext uri="{909E8E84-426E-40DD-AFC4-6F175D3DCCD1}">
              <a14:hiddenFill xmlns:a14="http://schemas.microsoft.com/office/drawing/2010/main">
                <a:solidFill>
                  <a:srgbClr val="FFFFFF"/>
                </a:solidFill>
              </a14:hiddenFill>
            </a:ext>
          </a:extLst>
        </p:spPr>
      </p:pic>
      <p:sp>
        <p:nvSpPr>
          <p:cNvPr id="2" name="タイトル 1">
            <a:extLst>
              <a:ext uri="{FF2B5EF4-FFF2-40B4-BE49-F238E27FC236}">
                <a16:creationId xmlns:a16="http://schemas.microsoft.com/office/drawing/2014/main" id="{2EAA7C09-0AC0-5F27-A352-8D78E84739F9}"/>
              </a:ext>
            </a:extLst>
          </p:cNvPr>
          <p:cNvSpPr>
            <a:spLocks noGrp="1"/>
          </p:cNvSpPr>
          <p:nvPr>
            <p:ph type="title"/>
          </p:nvPr>
        </p:nvSpPr>
        <p:spPr>
          <a:xfrm>
            <a:off x="267629" y="0"/>
            <a:ext cx="11675327" cy="665590"/>
          </a:xfrm>
        </p:spPr>
        <p:txBody>
          <a:bodyPr>
            <a:normAutofit/>
          </a:bodyPr>
          <a:lstStyle>
            <a:lvl1pPr>
              <a:defRPr sz="28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5FCF1F41-A67E-AB19-CEDF-B7A9AEB36FCA}"/>
              </a:ext>
            </a:extLst>
          </p:cNvPr>
          <p:cNvSpPr>
            <a:spLocks noGrp="1"/>
          </p:cNvSpPr>
          <p:nvPr>
            <p:ph idx="1"/>
          </p:nvPr>
        </p:nvSpPr>
        <p:spPr>
          <a:xfrm>
            <a:off x="590843" y="2954217"/>
            <a:ext cx="11352112" cy="2484615"/>
          </a:xfrm>
        </p:spPr>
        <p:txBody>
          <a:bodyPr>
            <a:normAutofit/>
          </a:bodyPr>
          <a:lstStyle>
            <a:lvl1pPr>
              <a:defRPr sz="1800">
                <a:latin typeface="+mn-ea"/>
                <a:ea typeface="+mn-ea"/>
              </a:defRPr>
            </a:lvl1pPr>
            <a:lvl2pPr>
              <a:defRPr sz="1800">
                <a:latin typeface="+mn-ea"/>
                <a:ea typeface="+mn-ea"/>
              </a:defRPr>
            </a:lvl2pPr>
            <a:lvl3pPr>
              <a:defRPr sz="1800">
                <a:latin typeface="+mn-ea"/>
                <a:ea typeface="+mn-ea"/>
              </a:defRPr>
            </a:lvl3pPr>
            <a:lvl4pPr>
              <a:defRPr sz="1800">
                <a:latin typeface="+mn-ea"/>
                <a:ea typeface="+mn-ea"/>
              </a:defRPr>
            </a:lvl4pPr>
            <a:lvl5pPr>
              <a:defRPr sz="1800">
                <a:latin typeface="+mn-ea"/>
                <a:ea typeface="+mn-ea"/>
              </a:defRPr>
            </a:lvl5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cxnSp>
        <p:nvCxnSpPr>
          <p:cNvPr id="7" name="直線コネクタ 6">
            <a:extLst>
              <a:ext uri="{FF2B5EF4-FFF2-40B4-BE49-F238E27FC236}">
                <a16:creationId xmlns:a16="http://schemas.microsoft.com/office/drawing/2014/main" id="{E65F6FB3-484C-D557-39C9-90BB04AA9860}"/>
              </a:ext>
            </a:extLst>
          </p:cNvPr>
          <p:cNvCxnSpPr/>
          <p:nvPr userDrawn="1"/>
        </p:nvCxnSpPr>
        <p:spPr>
          <a:xfrm>
            <a:off x="267629" y="717628"/>
            <a:ext cx="11675327" cy="0"/>
          </a:xfrm>
          <a:prstGeom prst="line">
            <a:avLst/>
          </a:prstGeom>
          <a:ln w="22225"/>
        </p:spPr>
        <p:style>
          <a:lnRef idx="1">
            <a:schemeClr val="accent1"/>
          </a:lnRef>
          <a:fillRef idx="0">
            <a:schemeClr val="accent1"/>
          </a:fillRef>
          <a:effectRef idx="0">
            <a:schemeClr val="accent1"/>
          </a:effectRef>
          <a:fontRef idx="minor">
            <a:schemeClr val="tx1"/>
          </a:fontRef>
        </p:style>
      </p:cxnSp>
      <p:cxnSp>
        <p:nvCxnSpPr>
          <p:cNvPr id="8" name="直線コネクタ 7">
            <a:extLst>
              <a:ext uri="{FF2B5EF4-FFF2-40B4-BE49-F238E27FC236}">
                <a16:creationId xmlns:a16="http://schemas.microsoft.com/office/drawing/2014/main" id="{3BC887B2-1B53-7FA6-A719-A4DC89BA4D50}"/>
              </a:ext>
            </a:extLst>
          </p:cNvPr>
          <p:cNvCxnSpPr/>
          <p:nvPr userDrawn="1"/>
        </p:nvCxnSpPr>
        <p:spPr>
          <a:xfrm>
            <a:off x="420029" y="769668"/>
            <a:ext cx="11675327"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2" name="テキスト プレースホルダー 11">
            <a:extLst>
              <a:ext uri="{FF2B5EF4-FFF2-40B4-BE49-F238E27FC236}">
                <a16:creationId xmlns:a16="http://schemas.microsoft.com/office/drawing/2014/main" id="{3C34F686-8623-861F-05ED-2E9C0B05474B}"/>
              </a:ext>
            </a:extLst>
          </p:cNvPr>
          <p:cNvSpPr>
            <a:spLocks noGrp="1"/>
          </p:cNvSpPr>
          <p:nvPr>
            <p:ph type="body" sz="quarter" idx="13" hasCustomPrompt="1"/>
          </p:nvPr>
        </p:nvSpPr>
        <p:spPr>
          <a:xfrm>
            <a:off x="267628" y="873748"/>
            <a:ext cx="11675326" cy="1275848"/>
          </a:xfrm>
        </p:spPr>
        <p:style>
          <a:lnRef idx="0">
            <a:schemeClr val="accent1"/>
          </a:lnRef>
          <a:fillRef idx="3">
            <a:schemeClr val="accent1"/>
          </a:fillRef>
          <a:effectRef idx="3">
            <a:schemeClr val="accent1"/>
          </a:effectRef>
          <a:fontRef idx="minor">
            <a:schemeClr val="lt1"/>
          </a:fontRef>
        </p:style>
        <p:txBody>
          <a:bodyPr tIns="0" bIns="0" anchor="ctr">
            <a:normAutofit/>
          </a:bodyPr>
          <a:lstStyle>
            <a:lvl1pPr marL="285750" indent="-285750">
              <a:lnSpc>
                <a:spcPct val="100000"/>
              </a:lnSpc>
              <a:buFont typeface="Arial" panose="020B0604020202020204" pitchFamily="34" charset="0"/>
              <a:buChar char="•"/>
              <a:defRPr sz="1800">
                <a:latin typeface="+mj-ea"/>
                <a:ea typeface="+mj-ea"/>
              </a:defRPr>
            </a:lvl1pPr>
          </a:lstStyle>
          <a:p>
            <a:pPr lvl="0"/>
            <a:r>
              <a:rPr kumimoji="1" lang="ja-JP" altLang="en-US" dirty="0"/>
              <a:t>見出し</a:t>
            </a:r>
            <a:endParaRPr kumimoji="1" lang="en-US" altLang="ja-JP" dirty="0"/>
          </a:p>
          <a:p>
            <a:pPr lvl="0"/>
            <a:r>
              <a:rPr kumimoji="1" lang="ja-JP" altLang="en-US" dirty="0"/>
              <a:t>見出し</a:t>
            </a:r>
            <a:endParaRPr kumimoji="1" lang="en-US" altLang="ja-JP" dirty="0"/>
          </a:p>
        </p:txBody>
      </p:sp>
      <p:sp>
        <p:nvSpPr>
          <p:cNvPr id="14" name="テキスト プレースホルダー 13">
            <a:extLst>
              <a:ext uri="{FF2B5EF4-FFF2-40B4-BE49-F238E27FC236}">
                <a16:creationId xmlns:a16="http://schemas.microsoft.com/office/drawing/2014/main" id="{B235AA35-5EE6-87D9-8335-4B56CEDD167F}"/>
              </a:ext>
            </a:extLst>
          </p:cNvPr>
          <p:cNvSpPr>
            <a:spLocks noGrp="1"/>
          </p:cNvSpPr>
          <p:nvPr>
            <p:ph type="body" sz="quarter" idx="14" hasCustomPrompt="1"/>
          </p:nvPr>
        </p:nvSpPr>
        <p:spPr>
          <a:xfrm>
            <a:off x="268288" y="2335821"/>
            <a:ext cx="11637962" cy="373063"/>
          </a:xfrm>
        </p:spPr>
        <p:txBody>
          <a:bodyPr>
            <a:normAutofit/>
          </a:bodyPr>
          <a:lstStyle>
            <a:lvl1pPr marL="285750" indent="-285750">
              <a:buFont typeface="Wingdings" panose="05000000000000000000" pitchFamily="2" charset="2"/>
              <a:buChar char="n"/>
              <a:defRPr sz="1800">
                <a:solidFill>
                  <a:schemeClr val="accent1">
                    <a:lumMod val="75000"/>
                  </a:schemeClr>
                </a:solidFill>
                <a:latin typeface="+mn-ea"/>
                <a:ea typeface="+mn-ea"/>
              </a:defRPr>
            </a:lvl1pPr>
          </a:lstStyle>
          <a:p>
            <a:pPr lvl="0"/>
            <a:r>
              <a:rPr kumimoji="1" lang="ja-JP" altLang="en-US" dirty="0"/>
              <a:t>タイトル</a:t>
            </a:r>
          </a:p>
        </p:txBody>
      </p:sp>
      <p:pic>
        <p:nvPicPr>
          <p:cNvPr id="13" name="Picture 2">
            <a:extLst>
              <a:ext uri="{FF2B5EF4-FFF2-40B4-BE49-F238E27FC236}">
                <a16:creationId xmlns:a16="http://schemas.microsoft.com/office/drawing/2014/main" id="{ACFD241D-E220-7115-9E93-11B481872348}"/>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0755623" y="175131"/>
            <a:ext cx="1196512" cy="358954"/>
          </a:xfrm>
          <a:prstGeom prst="rect">
            <a:avLst/>
          </a:prstGeom>
          <a:noFill/>
          <a:extLst>
            <a:ext uri="{909E8E84-426E-40DD-AFC4-6F175D3DCCD1}">
              <a14:hiddenFill xmlns:a14="http://schemas.microsoft.com/office/drawing/2010/main">
                <a:solidFill>
                  <a:srgbClr val="FFFFFF"/>
                </a:solidFill>
              </a14:hiddenFill>
            </a:ext>
          </a:extLst>
        </p:spPr>
      </p:pic>
      <p:sp>
        <p:nvSpPr>
          <p:cNvPr id="15" name="テキスト ボックス 14">
            <a:extLst>
              <a:ext uri="{FF2B5EF4-FFF2-40B4-BE49-F238E27FC236}">
                <a16:creationId xmlns:a16="http://schemas.microsoft.com/office/drawing/2014/main" id="{CEFAC100-9011-07C4-EF8B-FAF270356D7E}"/>
              </a:ext>
            </a:extLst>
          </p:cNvPr>
          <p:cNvSpPr txBox="1"/>
          <p:nvPr userDrawn="1"/>
        </p:nvSpPr>
        <p:spPr>
          <a:xfrm>
            <a:off x="10188541" y="6343787"/>
            <a:ext cx="1717709" cy="369332"/>
          </a:xfrm>
          <a:prstGeom prst="rect">
            <a:avLst/>
          </a:prstGeom>
          <a:noFill/>
        </p:spPr>
        <p:txBody>
          <a:bodyPr wrap="square" rtlCol="0">
            <a:spAutoFit/>
          </a:bodyPr>
          <a:lstStyle/>
          <a:p>
            <a:pPr algn="r"/>
            <a:fld id="{B22C5FC8-A282-409F-AA62-EFE2091EFC88}" type="slidenum">
              <a:rPr lang="ja-JP" altLang="en-US" smtClean="0"/>
              <a:pPr algn="r"/>
              <a:t>‹#›</a:t>
            </a:fld>
            <a:endParaRPr kumimoji="1" lang="ja-JP" altLang="en-US" dirty="0"/>
          </a:p>
        </p:txBody>
      </p:sp>
    </p:spTree>
    <p:extLst>
      <p:ext uri="{BB962C8B-B14F-4D97-AF65-F5344CB8AC3E}">
        <p14:creationId xmlns:p14="http://schemas.microsoft.com/office/powerpoint/2010/main" val="92158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タイトルとコンテンツ２">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0E48C13F-27EA-6282-0BEE-FEC1476EEE8F}"/>
              </a:ext>
              <a:ext uri="{C183D7F6-B498-43B3-948B-1728B52AA6E4}">
                <adec:decorative xmlns:adec="http://schemas.microsoft.com/office/drawing/2017/decorative" val="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09" y="0"/>
            <a:ext cx="12192000" cy="6356350"/>
          </a:xfrm>
          <a:prstGeom prst="rect">
            <a:avLst/>
          </a:prstGeom>
          <a:noFill/>
          <a:extLst>
            <a:ext uri="{909E8E84-426E-40DD-AFC4-6F175D3DCCD1}">
              <a14:hiddenFill xmlns:a14="http://schemas.microsoft.com/office/drawing/2010/main">
                <a:solidFill>
                  <a:srgbClr val="FFFFFF"/>
                </a:solidFill>
              </a14:hiddenFill>
            </a:ext>
          </a:extLst>
        </p:spPr>
      </p:pic>
      <p:sp>
        <p:nvSpPr>
          <p:cNvPr id="2" name="タイトル 1">
            <a:extLst>
              <a:ext uri="{FF2B5EF4-FFF2-40B4-BE49-F238E27FC236}">
                <a16:creationId xmlns:a16="http://schemas.microsoft.com/office/drawing/2014/main" id="{2EAA7C09-0AC0-5F27-A352-8D78E84739F9}"/>
              </a:ext>
            </a:extLst>
          </p:cNvPr>
          <p:cNvSpPr>
            <a:spLocks noGrp="1"/>
          </p:cNvSpPr>
          <p:nvPr>
            <p:ph type="title"/>
          </p:nvPr>
        </p:nvSpPr>
        <p:spPr>
          <a:xfrm>
            <a:off x="267629" y="0"/>
            <a:ext cx="11675327" cy="665590"/>
          </a:xfrm>
        </p:spPr>
        <p:txBody>
          <a:bodyPr>
            <a:normAutofit/>
          </a:bodyPr>
          <a:lstStyle>
            <a:lvl1pPr>
              <a:defRPr sz="28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5FCF1F41-A67E-AB19-CEDF-B7A9AEB36FCA}"/>
              </a:ext>
            </a:extLst>
          </p:cNvPr>
          <p:cNvSpPr>
            <a:spLocks noGrp="1"/>
          </p:cNvSpPr>
          <p:nvPr>
            <p:ph idx="1"/>
          </p:nvPr>
        </p:nvSpPr>
        <p:spPr>
          <a:xfrm>
            <a:off x="618977" y="1485394"/>
            <a:ext cx="11323977" cy="4602933"/>
          </a:xfrm>
        </p:spPr>
        <p:txBody>
          <a:bodyPr>
            <a:normAutofit/>
          </a:bodyPr>
          <a:lstStyle>
            <a:lvl1pPr>
              <a:defRPr sz="1800">
                <a:latin typeface="+mn-ea"/>
                <a:ea typeface="+mn-ea"/>
              </a:defRPr>
            </a:lvl1pPr>
            <a:lvl2pPr>
              <a:defRPr sz="1800">
                <a:latin typeface="+mn-ea"/>
                <a:ea typeface="+mn-ea"/>
              </a:defRPr>
            </a:lvl2pPr>
            <a:lvl3pPr>
              <a:defRPr sz="1800">
                <a:latin typeface="+mn-ea"/>
                <a:ea typeface="+mn-ea"/>
              </a:defRPr>
            </a:lvl3pPr>
            <a:lvl4pPr>
              <a:defRPr sz="1800">
                <a:latin typeface="+mn-ea"/>
                <a:ea typeface="+mn-ea"/>
              </a:defRPr>
            </a:lvl4pPr>
            <a:lvl5pPr>
              <a:defRPr sz="1800">
                <a:latin typeface="+mn-ea"/>
                <a:ea typeface="+mn-ea"/>
              </a:defRPr>
            </a:lvl5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cxnSp>
        <p:nvCxnSpPr>
          <p:cNvPr id="7" name="直線コネクタ 6">
            <a:extLst>
              <a:ext uri="{FF2B5EF4-FFF2-40B4-BE49-F238E27FC236}">
                <a16:creationId xmlns:a16="http://schemas.microsoft.com/office/drawing/2014/main" id="{E65F6FB3-484C-D557-39C9-90BB04AA9860}"/>
              </a:ext>
            </a:extLst>
          </p:cNvPr>
          <p:cNvCxnSpPr/>
          <p:nvPr userDrawn="1"/>
        </p:nvCxnSpPr>
        <p:spPr>
          <a:xfrm>
            <a:off x="267629" y="717628"/>
            <a:ext cx="11675327" cy="0"/>
          </a:xfrm>
          <a:prstGeom prst="line">
            <a:avLst/>
          </a:prstGeom>
          <a:ln w="22225"/>
        </p:spPr>
        <p:style>
          <a:lnRef idx="1">
            <a:schemeClr val="accent1"/>
          </a:lnRef>
          <a:fillRef idx="0">
            <a:schemeClr val="accent1"/>
          </a:fillRef>
          <a:effectRef idx="0">
            <a:schemeClr val="accent1"/>
          </a:effectRef>
          <a:fontRef idx="minor">
            <a:schemeClr val="tx1"/>
          </a:fontRef>
        </p:style>
      </p:cxnSp>
      <p:cxnSp>
        <p:nvCxnSpPr>
          <p:cNvPr id="8" name="直線コネクタ 7">
            <a:extLst>
              <a:ext uri="{FF2B5EF4-FFF2-40B4-BE49-F238E27FC236}">
                <a16:creationId xmlns:a16="http://schemas.microsoft.com/office/drawing/2014/main" id="{3BC887B2-1B53-7FA6-A719-A4DC89BA4D50}"/>
              </a:ext>
            </a:extLst>
          </p:cNvPr>
          <p:cNvCxnSpPr/>
          <p:nvPr userDrawn="1"/>
        </p:nvCxnSpPr>
        <p:spPr>
          <a:xfrm>
            <a:off x="420029" y="769668"/>
            <a:ext cx="11675327"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1" name="テキスト プレースホルダー 13">
            <a:extLst>
              <a:ext uri="{FF2B5EF4-FFF2-40B4-BE49-F238E27FC236}">
                <a16:creationId xmlns:a16="http://schemas.microsoft.com/office/drawing/2014/main" id="{E19B02B2-53B9-09E2-18C4-64DBE4739E0E}"/>
              </a:ext>
            </a:extLst>
          </p:cNvPr>
          <p:cNvSpPr>
            <a:spLocks noGrp="1"/>
          </p:cNvSpPr>
          <p:nvPr>
            <p:ph type="body" sz="quarter" idx="14" hasCustomPrompt="1"/>
          </p:nvPr>
        </p:nvSpPr>
        <p:spPr>
          <a:xfrm>
            <a:off x="268288" y="929051"/>
            <a:ext cx="11637962" cy="373063"/>
          </a:xfrm>
        </p:spPr>
        <p:txBody>
          <a:bodyPr>
            <a:normAutofit/>
          </a:bodyPr>
          <a:lstStyle>
            <a:lvl1pPr marL="285750" indent="-285750">
              <a:buFont typeface="Wingdings" panose="05000000000000000000" pitchFamily="2" charset="2"/>
              <a:buChar char="n"/>
              <a:defRPr sz="1800">
                <a:solidFill>
                  <a:schemeClr val="accent1">
                    <a:lumMod val="75000"/>
                  </a:schemeClr>
                </a:solidFill>
                <a:latin typeface="+mn-ea"/>
                <a:ea typeface="+mn-ea"/>
              </a:defRPr>
            </a:lvl1pPr>
          </a:lstStyle>
          <a:p>
            <a:pPr lvl="0"/>
            <a:r>
              <a:rPr kumimoji="1" lang="ja-JP" altLang="en-US" dirty="0"/>
              <a:t>タイトル</a:t>
            </a:r>
          </a:p>
        </p:txBody>
      </p:sp>
      <p:pic>
        <p:nvPicPr>
          <p:cNvPr id="6" name="Picture 2">
            <a:extLst>
              <a:ext uri="{FF2B5EF4-FFF2-40B4-BE49-F238E27FC236}">
                <a16:creationId xmlns:a16="http://schemas.microsoft.com/office/drawing/2014/main" id="{D6F96B6B-0F08-387D-0E11-D15F3022F587}"/>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0755623" y="175131"/>
            <a:ext cx="1196512" cy="358954"/>
          </a:xfrm>
          <a:prstGeom prst="rect">
            <a:avLst/>
          </a:prstGeom>
          <a:noFill/>
          <a:extLst>
            <a:ext uri="{909E8E84-426E-40DD-AFC4-6F175D3DCCD1}">
              <a14:hiddenFill xmlns:a14="http://schemas.microsoft.com/office/drawing/2010/main">
                <a:solidFill>
                  <a:srgbClr val="FFFFFF"/>
                </a:solidFill>
              </a14:hiddenFill>
            </a:ext>
          </a:extLst>
        </p:spPr>
      </p:pic>
      <p:sp>
        <p:nvSpPr>
          <p:cNvPr id="9" name="テキスト ボックス 8">
            <a:extLst>
              <a:ext uri="{FF2B5EF4-FFF2-40B4-BE49-F238E27FC236}">
                <a16:creationId xmlns:a16="http://schemas.microsoft.com/office/drawing/2014/main" id="{12DD5A5F-61DB-767E-EE8E-965993D9A556}"/>
              </a:ext>
            </a:extLst>
          </p:cNvPr>
          <p:cNvSpPr txBox="1"/>
          <p:nvPr userDrawn="1"/>
        </p:nvSpPr>
        <p:spPr>
          <a:xfrm>
            <a:off x="10188541" y="6343787"/>
            <a:ext cx="1717709" cy="369332"/>
          </a:xfrm>
          <a:prstGeom prst="rect">
            <a:avLst/>
          </a:prstGeom>
          <a:noFill/>
        </p:spPr>
        <p:txBody>
          <a:bodyPr wrap="square" rtlCol="0">
            <a:spAutoFit/>
          </a:bodyPr>
          <a:lstStyle/>
          <a:p>
            <a:pPr algn="r"/>
            <a:fld id="{B22C5FC8-A282-409F-AA62-EFE2091EFC88}" type="slidenum">
              <a:rPr lang="ja-JP" altLang="en-US" smtClean="0"/>
              <a:pPr algn="r"/>
              <a:t>‹#›</a:t>
            </a:fld>
            <a:endParaRPr kumimoji="1" lang="ja-JP" altLang="en-US" dirty="0"/>
          </a:p>
        </p:txBody>
      </p:sp>
    </p:spTree>
    <p:extLst>
      <p:ext uri="{BB962C8B-B14F-4D97-AF65-F5344CB8AC3E}">
        <p14:creationId xmlns:p14="http://schemas.microsoft.com/office/powerpoint/2010/main" val="228439487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白紙１">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39EA781B-2278-825A-C154-2D80A6D0D7D2}"/>
              </a:ext>
            </a:extLst>
          </p:cNvPr>
          <p:cNvSpPr txBox="1"/>
          <p:nvPr userDrawn="1"/>
        </p:nvSpPr>
        <p:spPr>
          <a:xfrm>
            <a:off x="10188541" y="6343787"/>
            <a:ext cx="1717709" cy="369332"/>
          </a:xfrm>
          <a:prstGeom prst="rect">
            <a:avLst/>
          </a:prstGeom>
          <a:noFill/>
        </p:spPr>
        <p:txBody>
          <a:bodyPr wrap="square" rtlCol="0">
            <a:spAutoFit/>
          </a:bodyPr>
          <a:lstStyle/>
          <a:p>
            <a:pPr algn="r"/>
            <a:fld id="{B22C5FC8-A282-409F-AA62-EFE2091EFC88}" type="slidenum">
              <a:rPr lang="ja-JP" altLang="en-US" smtClean="0"/>
              <a:pPr algn="r"/>
              <a:t>‹#›</a:t>
            </a:fld>
            <a:endParaRPr kumimoji="1" lang="ja-JP" altLang="en-US" dirty="0"/>
          </a:p>
        </p:txBody>
      </p:sp>
      <p:pic>
        <p:nvPicPr>
          <p:cNvPr id="7" name="Picture 2">
            <a:extLst>
              <a:ext uri="{FF2B5EF4-FFF2-40B4-BE49-F238E27FC236}">
                <a16:creationId xmlns:a16="http://schemas.microsoft.com/office/drawing/2014/main" id="{79E51F67-9303-9A9C-1F2C-40C9B5E985E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755623" y="175131"/>
            <a:ext cx="1196512" cy="3589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45521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6D242E20-F955-43A4-2171-79EF4B400C7D}"/>
              </a:ext>
            </a:extLst>
          </p:cNvPr>
          <p:cNvPicPr>
            <a:picLocks noChangeAspect="1"/>
          </p:cNvPicPr>
          <p:nvPr userDrawn="1"/>
        </p:nvPicPr>
        <p:blipFill>
          <a:blip r:embed="rId2">
            <a:alphaModFix amt="30000"/>
            <a:extLst>
              <a:ext uri="{28A0092B-C50C-407E-A947-70E740481C1C}">
                <a14:useLocalDpi xmlns:a14="http://schemas.microsoft.com/office/drawing/2010/main" val="0"/>
              </a:ext>
            </a:extLst>
          </a:blip>
          <a:stretch>
            <a:fillRect/>
          </a:stretch>
        </p:blipFill>
        <p:spPr>
          <a:xfrm>
            <a:off x="0" y="-2"/>
            <a:ext cx="12192000" cy="6858000"/>
          </a:xfrm>
          <a:prstGeom prst="rect">
            <a:avLst/>
          </a:prstGeom>
        </p:spPr>
      </p:pic>
      <p:pic>
        <p:nvPicPr>
          <p:cNvPr id="6" name="Picture 2">
            <a:extLst>
              <a:ext uri="{FF2B5EF4-FFF2-40B4-BE49-F238E27FC236}">
                <a16:creationId xmlns:a16="http://schemas.microsoft.com/office/drawing/2014/main" id="{B4E7492B-7C07-5615-4E2D-2250DA036CD2}"/>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378738" y="3170581"/>
            <a:ext cx="3434523" cy="10303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74533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41CC702-DFED-9C4F-B834-523D6CEF3358}"/>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689E11F6-0EDA-5EC4-544B-E327BAC744F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47CF3BA7-6178-A2B4-13A5-A466AAC1389F}"/>
              </a:ext>
            </a:extLst>
          </p:cNvPr>
          <p:cNvSpPr>
            <a:spLocks noGrp="1"/>
          </p:cNvSpPr>
          <p:nvPr>
            <p:ph type="dt" sz="half" idx="10"/>
          </p:nvPr>
        </p:nvSpPr>
        <p:spPr>
          <a:xfrm>
            <a:off x="838200" y="6356350"/>
            <a:ext cx="2743200" cy="365125"/>
          </a:xfrm>
          <a:prstGeom prst="rect">
            <a:avLst/>
          </a:prstGeom>
        </p:spPr>
        <p:txBody>
          <a:bodyPr/>
          <a:lstStyle/>
          <a:p>
            <a:fld id="{46A4C9E7-FE22-4192-8AD4-2AD9B1A02ECA}" type="datetime1">
              <a:rPr kumimoji="1" lang="ja-JP" altLang="en-US" smtClean="0"/>
              <a:t>2024/1/30</a:t>
            </a:fld>
            <a:endParaRPr kumimoji="1" lang="ja-JP" altLang="en-US" dirty="0"/>
          </a:p>
        </p:txBody>
      </p:sp>
      <p:sp>
        <p:nvSpPr>
          <p:cNvPr id="5" name="フッター プレースホルダー 4">
            <a:extLst>
              <a:ext uri="{FF2B5EF4-FFF2-40B4-BE49-F238E27FC236}">
                <a16:creationId xmlns:a16="http://schemas.microsoft.com/office/drawing/2014/main" id="{C559B488-FF98-423F-A757-1981EB2FF09E}"/>
              </a:ext>
            </a:extLst>
          </p:cNvPr>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17C6745C-4461-6938-4041-A35CE8F5310C}"/>
              </a:ext>
            </a:extLst>
          </p:cNvPr>
          <p:cNvSpPr>
            <a:spLocks noGrp="1"/>
          </p:cNvSpPr>
          <p:nvPr>
            <p:ph type="sldNum" sz="quarter" idx="12"/>
          </p:nvPr>
        </p:nvSpPr>
        <p:spPr>
          <a:xfrm>
            <a:off x="8610600" y="6356350"/>
            <a:ext cx="2743200" cy="365125"/>
          </a:xfrm>
          <a:prstGeom prst="rect">
            <a:avLst/>
          </a:prstGeom>
        </p:spPr>
        <p:txBody>
          <a:bodyPr/>
          <a:lstStyle/>
          <a:p>
            <a:fld id="{B22C5FC8-A282-409F-AA62-EFE2091EFC88}" type="slidenum">
              <a:rPr kumimoji="1" lang="ja-JP" altLang="en-US" smtClean="0"/>
              <a:t>‹#›</a:t>
            </a:fld>
            <a:endParaRPr kumimoji="1" lang="ja-JP" altLang="en-US"/>
          </a:p>
        </p:txBody>
      </p:sp>
    </p:spTree>
    <p:extLst>
      <p:ext uri="{BB962C8B-B14F-4D97-AF65-F5344CB8AC3E}">
        <p14:creationId xmlns:p14="http://schemas.microsoft.com/office/powerpoint/2010/main" val="31650022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1ACB9CA-7ABA-D118-C751-CA8742564B89}"/>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114D1526-CA94-DC63-9F34-D90D5D434D6F}"/>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4599C4A2-AE93-B7D5-9ED0-9B457BA74811}"/>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7D010854-E4F1-9808-2448-13B1451EAF7B}"/>
              </a:ext>
            </a:extLst>
          </p:cNvPr>
          <p:cNvSpPr>
            <a:spLocks noGrp="1"/>
          </p:cNvSpPr>
          <p:nvPr>
            <p:ph type="dt" sz="half" idx="10"/>
          </p:nvPr>
        </p:nvSpPr>
        <p:spPr>
          <a:xfrm>
            <a:off x="838200" y="6356350"/>
            <a:ext cx="2743200" cy="365125"/>
          </a:xfrm>
          <a:prstGeom prst="rect">
            <a:avLst/>
          </a:prstGeom>
        </p:spPr>
        <p:txBody>
          <a:bodyPr/>
          <a:lstStyle/>
          <a:p>
            <a:fld id="{D0693CD3-BC60-4D99-B079-EDB76B28E6A3}" type="datetime1">
              <a:rPr kumimoji="1" lang="ja-JP" altLang="en-US" smtClean="0"/>
              <a:t>2024/1/30</a:t>
            </a:fld>
            <a:endParaRPr kumimoji="1" lang="ja-JP" altLang="en-US"/>
          </a:p>
        </p:txBody>
      </p:sp>
      <p:sp>
        <p:nvSpPr>
          <p:cNvPr id="6" name="フッター プレースホルダー 5">
            <a:extLst>
              <a:ext uri="{FF2B5EF4-FFF2-40B4-BE49-F238E27FC236}">
                <a16:creationId xmlns:a16="http://schemas.microsoft.com/office/drawing/2014/main" id="{65F96709-64F5-6E1C-0D35-3065C6E78746}"/>
              </a:ext>
            </a:extLst>
          </p:cNvPr>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0ADB3598-4E37-B899-76F5-AF8D3EFCF175}"/>
              </a:ext>
            </a:extLst>
          </p:cNvPr>
          <p:cNvSpPr>
            <a:spLocks noGrp="1"/>
          </p:cNvSpPr>
          <p:nvPr>
            <p:ph type="sldNum" sz="quarter" idx="12"/>
          </p:nvPr>
        </p:nvSpPr>
        <p:spPr>
          <a:xfrm>
            <a:off x="8610600" y="6356350"/>
            <a:ext cx="2743200" cy="365125"/>
          </a:xfrm>
          <a:prstGeom prst="rect">
            <a:avLst/>
          </a:prstGeom>
        </p:spPr>
        <p:txBody>
          <a:bodyPr/>
          <a:lstStyle/>
          <a:p>
            <a:fld id="{B22C5FC8-A282-409F-AA62-EFE2091EFC88}" type="slidenum">
              <a:rPr kumimoji="1" lang="ja-JP" altLang="en-US" smtClean="0"/>
              <a:t>‹#›</a:t>
            </a:fld>
            <a:endParaRPr kumimoji="1" lang="ja-JP" altLang="en-US"/>
          </a:p>
        </p:txBody>
      </p:sp>
    </p:spTree>
    <p:extLst>
      <p:ext uri="{BB962C8B-B14F-4D97-AF65-F5344CB8AC3E}">
        <p14:creationId xmlns:p14="http://schemas.microsoft.com/office/powerpoint/2010/main" val="22342868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3F343E1-9C61-7F90-30B1-5639B3F427F8}"/>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912C7FC9-61E5-2A38-E58A-6C871C3D92C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0D0A1A7B-2889-0B50-D8A4-8641C371B3B5}"/>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967E4684-1A93-75EB-FDCD-C67D1CE48C7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4140FAB3-B4C2-5190-EC67-186B91DFCD54}"/>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7A5674DC-0910-7510-B78D-C607E12CCE10}"/>
              </a:ext>
            </a:extLst>
          </p:cNvPr>
          <p:cNvSpPr>
            <a:spLocks noGrp="1"/>
          </p:cNvSpPr>
          <p:nvPr>
            <p:ph type="dt" sz="half" idx="10"/>
          </p:nvPr>
        </p:nvSpPr>
        <p:spPr>
          <a:xfrm>
            <a:off x="838200" y="6356350"/>
            <a:ext cx="2743200" cy="365125"/>
          </a:xfrm>
          <a:prstGeom prst="rect">
            <a:avLst/>
          </a:prstGeom>
        </p:spPr>
        <p:txBody>
          <a:bodyPr/>
          <a:lstStyle/>
          <a:p>
            <a:fld id="{0A163C00-A209-4CE7-9EA0-3F86B0370FD3}" type="datetime1">
              <a:rPr kumimoji="1" lang="ja-JP" altLang="en-US" smtClean="0"/>
              <a:t>2024/1/30</a:t>
            </a:fld>
            <a:endParaRPr kumimoji="1" lang="ja-JP" altLang="en-US"/>
          </a:p>
        </p:txBody>
      </p:sp>
      <p:sp>
        <p:nvSpPr>
          <p:cNvPr id="8" name="フッター プレースホルダー 7">
            <a:extLst>
              <a:ext uri="{FF2B5EF4-FFF2-40B4-BE49-F238E27FC236}">
                <a16:creationId xmlns:a16="http://schemas.microsoft.com/office/drawing/2014/main" id="{9A535322-4360-5CFF-7AF1-CD3C3B1576F0}"/>
              </a:ext>
            </a:extLst>
          </p:cNvPr>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7783B19C-C7B7-877C-DA25-D902232BFD5D}"/>
              </a:ext>
            </a:extLst>
          </p:cNvPr>
          <p:cNvSpPr>
            <a:spLocks noGrp="1"/>
          </p:cNvSpPr>
          <p:nvPr>
            <p:ph type="sldNum" sz="quarter" idx="12"/>
          </p:nvPr>
        </p:nvSpPr>
        <p:spPr>
          <a:xfrm>
            <a:off x="8610600" y="6356350"/>
            <a:ext cx="2743200" cy="365125"/>
          </a:xfrm>
          <a:prstGeom prst="rect">
            <a:avLst/>
          </a:prstGeom>
        </p:spPr>
        <p:txBody>
          <a:bodyPr/>
          <a:lstStyle/>
          <a:p>
            <a:fld id="{B22C5FC8-A282-409F-AA62-EFE2091EFC88}" type="slidenum">
              <a:rPr kumimoji="1" lang="ja-JP" altLang="en-US" smtClean="0"/>
              <a:t>‹#›</a:t>
            </a:fld>
            <a:endParaRPr kumimoji="1" lang="ja-JP" altLang="en-US"/>
          </a:p>
        </p:txBody>
      </p:sp>
    </p:spTree>
    <p:extLst>
      <p:ext uri="{BB962C8B-B14F-4D97-AF65-F5344CB8AC3E}">
        <p14:creationId xmlns:p14="http://schemas.microsoft.com/office/powerpoint/2010/main" val="17467440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438CC6C8-241D-906E-CCAF-95F8057007C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DC424A7A-5999-1610-4FD7-A12982D1C97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正方形/長方形 6">
            <a:extLst>
              <a:ext uri="{FF2B5EF4-FFF2-40B4-BE49-F238E27FC236}">
                <a16:creationId xmlns:a16="http://schemas.microsoft.com/office/drawing/2014/main" id="{5E72F016-D641-4ABF-181C-80D522EE5111}"/>
              </a:ext>
            </a:extLst>
          </p:cNvPr>
          <p:cNvSpPr/>
          <p:nvPr userDrawn="1"/>
        </p:nvSpPr>
        <p:spPr>
          <a:xfrm>
            <a:off x="478041" y="6470447"/>
            <a:ext cx="3465451" cy="2308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900" b="0" dirty="0">
                <a:solidFill>
                  <a:schemeClr val="tx1">
                    <a:lumMod val="65000"/>
                    <a:lumOff val="35000"/>
                  </a:schemeClr>
                </a:solidFill>
                <a:latin typeface="BIZ UDPゴシック" panose="020B0400000000000000" pitchFamily="50" charset="-128"/>
                <a:ea typeface="BIZ UDPゴシック" panose="020B0400000000000000" pitchFamily="50" charset="-128"/>
                <a:cs typeface="Arial" panose="020B0604020202020204" pitchFamily="34" charset="0"/>
              </a:rPr>
              <a:t>　</a:t>
            </a:r>
            <a:r>
              <a:rPr lang="en" altLang="ja-JP" sz="900" b="0" dirty="0">
                <a:solidFill>
                  <a:schemeClr val="tx1">
                    <a:lumMod val="65000"/>
                    <a:lumOff val="35000"/>
                  </a:schemeClr>
                </a:solidFill>
                <a:latin typeface="BIZ UDPゴシック" panose="020B0400000000000000" pitchFamily="50" charset="-128"/>
                <a:ea typeface="BIZ UDPゴシック" panose="020B0400000000000000" pitchFamily="50" charset="-128"/>
                <a:cs typeface="Arial" panose="020B0604020202020204" pitchFamily="34" charset="0"/>
              </a:rPr>
              <a:t>© </a:t>
            </a:r>
            <a:r>
              <a:rPr lang="en-US" altLang="ja-JP" sz="900" b="0" dirty="0">
                <a:solidFill>
                  <a:schemeClr val="tx1">
                    <a:lumMod val="65000"/>
                    <a:lumOff val="35000"/>
                  </a:schemeClr>
                </a:solidFill>
                <a:latin typeface="BIZ UDPゴシック" panose="020B0400000000000000" pitchFamily="50" charset="-128"/>
                <a:ea typeface="BIZ UDPゴシック" panose="020B0400000000000000" pitchFamily="50" charset="-128"/>
                <a:cs typeface="Arial" panose="020B0604020202020204" pitchFamily="34" charset="0"/>
              </a:rPr>
              <a:t>2023</a:t>
            </a:r>
            <a:r>
              <a:rPr lang="ja-JP" altLang="en-US" sz="900" b="0" dirty="0">
                <a:solidFill>
                  <a:schemeClr val="tx1">
                    <a:lumMod val="65000"/>
                    <a:lumOff val="35000"/>
                  </a:schemeClr>
                </a:solidFill>
                <a:latin typeface="BIZ UDPゴシック" panose="020B0400000000000000" pitchFamily="50" charset="-128"/>
                <a:ea typeface="BIZ UDPゴシック" panose="020B0400000000000000" pitchFamily="50" charset="-128"/>
                <a:cs typeface="Arial" panose="020B0604020202020204" pitchFamily="34" charset="0"/>
              </a:rPr>
              <a:t> </a:t>
            </a:r>
            <a:r>
              <a:rPr lang="en-US" altLang="ja-JP" sz="900" b="0" dirty="0">
                <a:solidFill>
                  <a:schemeClr val="tx1">
                    <a:lumMod val="65000"/>
                    <a:lumOff val="35000"/>
                  </a:schemeClr>
                </a:solidFill>
                <a:latin typeface="BIZ UDPゴシック" panose="020B0400000000000000" pitchFamily="50" charset="-128"/>
                <a:ea typeface="BIZ UDPゴシック" panose="020B0400000000000000" pitchFamily="50" charset="-128"/>
                <a:cs typeface="Arial" panose="020B0604020202020204" pitchFamily="34" charset="0"/>
              </a:rPr>
              <a:t>MacroSystem </a:t>
            </a:r>
            <a:r>
              <a:rPr lang="en" altLang="ja-JP" sz="900" b="0" dirty="0">
                <a:solidFill>
                  <a:schemeClr val="tx1">
                    <a:lumMod val="65000"/>
                    <a:lumOff val="35000"/>
                  </a:schemeClr>
                </a:solidFill>
                <a:latin typeface="BIZ UDPゴシック" panose="020B0400000000000000" pitchFamily="50" charset="-128"/>
                <a:ea typeface="BIZ UDPゴシック" panose="020B0400000000000000" pitchFamily="50" charset="-128"/>
                <a:cs typeface="Arial" panose="020B0604020202020204" pitchFamily="34" charset="0"/>
              </a:rPr>
              <a:t> Corporation</a:t>
            </a:r>
            <a:endParaRPr lang="ja-JP" altLang="en-US" sz="900" b="0" dirty="0">
              <a:solidFill>
                <a:schemeClr val="tx1">
                  <a:lumMod val="65000"/>
                  <a:lumOff val="35000"/>
                </a:schemeClr>
              </a:solidFill>
              <a:latin typeface="BIZ UDPゴシック" panose="020B0400000000000000" pitchFamily="50" charset="-128"/>
              <a:ea typeface="BIZ UDPゴシック" panose="020B0400000000000000" pitchFamily="50" charset="-128"/>
              <a:cs typeface="Arial" panose="020B0604020202020204" pitchFamily="34" charset="0"/>
            </a:endParaRPr>
          </a:p>
        </p:txBody>
      </p:sp>
    </p:spTree>
    <p:extLst>
      <p:ext uri="{BB962C8B-B14F-4D97-AF65-F5344CB8AC3E}">
        <p14:creationId xmlns:p14="http://schemas.microsoft.com/office/powerpoint/2010/main" val="2083083468"/>
      </p:ext>
    </p:extLst>
  </p:cSld>
  <p:clrMap bg1="lt1" tx1="dk1" bg2="lt2" tx2="dk2" accent1="accent1" accent2="accent2" accent3="accent3" accent4="accent4" accent5="accent5" accent6="accent6" hlink="hlink" folHlink="folHlink"/>
  <p:sldLayoutIdLst>
    <p:sldLayoutId id="2147483649" r:id="rId1"/>
    <p:sldLayoutId id="2147483661" r:id="rId2"/>
    <p:sldLayoutId id="2147483660" r:id="rId3"/>
    <p:sldLayoutId id="2147483650" r:id="rId4"/>
    <p:sldLayoutId id="2147483662" r:id="rId5"/>
    <p:sldLayoutId id="2147483655" r:id="rId6"/>
    <p:sldLayoutId id="2147483651" r:id="rId7"/>
    <p:sldLayoutId id="2147483652" r:id="rId8"/>
    <p:sldLayoutId id="2147483653" r:id="rId9"/>
    <p:sldLayoutId id="2147483654" r:id="rId10"/>
    <p:sldLayoutId id="2147483656" r:id="rId11"/>
    <p:sldLayoutId id="2147483657" r:id="rId12"/>
    <p:sldLayoutId id="2147483658" r:id="rId13"/>
    <p:sldLayoutId id="2147483659" r:id="rId14"/>
  </p:sldLayoutIdLst>
  <p:hf hdr="0" ft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4.xml"/><Relationship Id="rId5" Type="http://schemas.openxmlformats.org/officeDocument/2006/relationships/image" Target="../media/image11.png"/><Relationship Id="rId4" Type="http://schemas.openxmlformats.org/officeDocument/2006/relationships/image" Target="../media/image10.png"/></Relationships>
</file>

<file path=ppt/slides/_rels/slide100.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4.xml"/></Relationships>
</file>

<file path=ppt/slides/_rels/slide101.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4.xml"/></Relationships>
</file>

<file path=ppt/slides/_rels/slide10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4.xml"/></Relationships>
</file>

<file path=ppt/slides/_rels/slide103.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4.xml"/></Relationships>
</file>

<file path=ppt/slides/_rels/slide104.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4.xml"/></Relationships>
</file>

<file path=ppt/slides/_rels/slide105.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4.xml"/></Relationships>
</file>

<file path=ppt/slides/_rels/slide106.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4.xml"/></Relationships>
</file>

<file path=ppt/slides/_rels/slide107.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4.xml"/></Relationships>
</file>

<file path=ppt/slides/_rels/slide108.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4.xml"/></Relationships>
</file>

<file path=ppt/slides/_rels/slide109.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10.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4.xml"/></Relationships>
</file>

<file path=ppt/slides/_rels/slide111.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4.xml"/></Relationships>
</file>

<file path=ppt/slides/_rels/slide112.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96.png"/><Relationship Id="rId1" Type="http://schemas.openxmlformats.org/officeDocument/2006/relationships/slideLayout" Target="../slideLayouts/slideLayout4.xml"/></Relationships>
</file>

<file path=ppt/slides/_rels/slide113.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6.png"/><Relationship Id="rId1" Type="http://schemas.openxmlformats.org/officeDocument/2006/relationships/slideLayout" Target="../slideLayouts/slideLayout4.xml"/></Relationships>
</file>

<file path=ppt/slides/_rels/slide114.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4.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115.xml.rels><?xml version="1.0" encoding="UTF-8" standalone="yes"?>
<Relationships xmlns="http://schemas.openxmlformats.org/package/2006/relationships"><Relationship Id="rId8" Type="http://schemas.openxmlformats.org/officeDocument/2006/relationships/image" Target="../media/image118.png"/><Relationship Id="rId3" Type="http://schemas.openxmlformats.org/officeDocument/2006/relationships/image" Target="../media/image113.png"/><Relationship Id="rId7" Type="http://schemas.openxmlformats.org/officeDocument/2006/relationships/image" Target="../media/image117.png"/><Relationship Id="rId2" Type="http://schemas.openxmlformats.org/officeDocument/2006/relationships/image" Target="../media/image112.png"/><Relationship Id="rId1" Type="http://schemas.openxmlformats.org/officeDocument/2006/relationships/slideLayout" Target="../slideLayouts/slideLayout4.xml"/><Relationship Id="rId6" Type="http://schemas.openxmlformats.org/officeDocument/2006/relationships/image" Target="../media/image116.png"/><Relationship Id="rId5" Type="http://schemas.openxmlformats.org/officeDocument/2006/relationships/image" Target="../media/image115.png"/><Relationship Id="rId4" Type="http://schemas.openxmlformats.org/officeDocument/2006/relationships/image" Target="../media/image114.png"/><Relationship Id="rId9" Type="http://schemas.openxmlformats.org/officeDocument/2006/relationships/image" Target="../media/image119.png"/></Relationships>
</file>

<file path=ppt/slides/_rels/slide116.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4.xml"/><Relationship Id="rId4" Type="http://schemas.openxmlformats.org/officeDocument/2006/relationships/image" Target="../media/image122.png"/></Relationships>
</file>

<file path=ppt/slides/_rels/slide117.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4.xml"/><Relationship Id="rId4" Type="http://schemas.openxmlformats.org/officeDocument/2006/relationships/image" Target="../media/image125.png"/></Relationships>
</file>

<file path=ppt/slides/_rels/slide118.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4.xml"/></Relationships>
</file>

<file path=ppt/slides/_rels/slide119.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4.xml"/><Relationship Id="rId4" Type="http://schemas.openxmlformats.org/officeDocument/2006/relationships/image" Target="../media/image129.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Layout" Target="../slideLayouts/slideLayout4.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20.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4.xml"/><Relationship Id="rId4" Type="http://schemas.openxmlformats.org/officeDocument/2006/relationships/image" Target="../media/image132.png"/></Relationships>
</file>

<file path=ppt/slides/_rels/slide121.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4.xml"/><Relationship Id="rId4" Type="http://schemas.openxmlformats.org/officeDocument/2006/relationships/image" Target="../media/image135.png"/></Relationships>
</file>

<file path=ppt/slides/_rels/slide122.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4.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5.xml.rels><?xml version="1.0" encoding="UTF-8" standalone="yes"?>
<Relationships xmlns="http://schemas.openxmlformats.org/package/2006/relationships"><Relationship Id="rId2" Type="http://schemas.openxmlformats.org/officeDocument/2006/relationships/image" Target="../media/image137.jpeg"/><Relationship Id="rId1" Type="http://schemas.openxmlformats.org/officeDocument/2006/relationships/slideLayout" Target="../slideLayouts/slideLayout4.xml"/></Relationships>
</file>

<file path=ppt/slides/_rels/slide126.xml.rels><?xml version="1.0" encoding="UTF-8" standalone="yes"?>
<Relationships xmlns="http://schemas.openxmlformats.org/package/2006/relationships"><Relationship Id="rId2" Type="http://schemas.openxmlformats.org/officeDocument/2006/relationships/image" Target="../media/image138.jpeg"/><Relationship Id="rId1" Type="http://schemas.openxmlformats.org/officeDocument/2006/relationships/slideLayout" Target="../slideLayouts/slideLayout4.xml"/></Relationships>
</file>

<file path=ppt/slides/_rels/slide127.xml.rels><?xml version="1.0" encoding="UTF-8" standalone="yes"?>
<Relationships xmlns="http://schemas.openxmlformats.org/package/2006/relationships"><Relationship Id="rId3" Type="http://schemas.openxmlformats.org/officeDocument/2006/relationships/image" Target="../media/image140.jpeg"/><Relationship Id="rId2" Type="http://schemas.openxmlformats.org/officeDocument/2006/relationships/image" Target="../media/image139.jpeg"/><Relationship Id="rId1" Type="http://schemas.openxmlformats.org/officeDocument/2006/relationships/slideLayout" Target="../slideLayouts/slideLayout4.xml"/></Relationships>
</file>

<file path=ppt/slides/_rels/slide128.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4.xml"/></Relationships>
</file>

<file path=ppt/slides/_rels/slide129.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png"/><Relationship Id="rId1" Type="http://schemas.openxmlformats.org/officeDocument/2006/relationships/slideLayout" Target="../slideLayouts/slideLayout4.xml"/><Relationship Id="rId6" Type="http://schemas.openxmlformats.org/officeDocument/2006/relationships/image" Target="../media/image24.png"/><Relationship Id="rId5" Type="http://schemas.openxmlformats.org/officeDocument/2006/relationships/image" Target="../media/image23.png"/><Relationship Id="rId10" Type="http://schemas.openxmlformats.org/officeDocument/2006/relationships/image" Target="../media/image28.png"/><Relationship Id="rId4" Type="http://schemas.openxmlformats.org/officeDocument/2006/relationships/image" Target="../media/image22.png"/><Relationship Id="rId9" Type="http://schemas.openxmlformats.org/officeDocument/2006/relationships/image" Target="../media/image27.png"/></Relationships>
</file>

<file path=ppt/slides/_rels/slide130.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4.xml"/></Relationships>
</file>

<file path=ppt/slides/_rels/slide131.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4.xml"/></Relationships>
</file>

<file path=ppt/slides/_rels/slide132.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4.xml"/></Relationships>
</file>

<file path=ppt/slides/_rels/slide133.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49.png"/><Relationship Id="rId1" Type="http://schemas.openxmlformats.org/officeDocument/2006/relationships/slideLayout" Target="../slideLayouts/slideLayout4.xml"/></Relationships>
</file>

<file path=ppt/slides/_rels/slide134.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4.xml"/></Relationships>
</file>

<file path=ppt/slides/_rels/slide135.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153.png"/><Relationship Id="rId1" Type="http://schemas.openxmlformats.org/officeDocument/2006/relationships/slideLayout" Target="../slideLayouts/slideLayout4.xml"/><Relationship Id="rId4" Type="http://schemas.openxmlformats.org/officeDocument/2006/relationships/image" Target="../media/image148.png"/></Relationships>
</file>

<file path=ppt/slides/_rels/slide136.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55.png"/><Relationship Id="rId1" Type="http://schemas.openxmlformats.org/officeDocument/2006/relationships/slideLayout" Target="../slideLayouts/slideLayout4.xml"/></Relationships>
</file>

<file path=ppt/slides/_rels/slide137.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156.png"/><Relationship Id="rId1" Type="http://schemas.openxmlformats.org/officeDocument/2006/relationships/slideLayout" Target="../slideLayouts/slideLayout4.xml"/></Relationships>
</file>

<file path=ppt/slides/_rels/slide138.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8.png"/><Relationship Id="rId1" Type="http://schemas.openxmlformats.org/officeDocument/2006/relationships/slideLayout" Target="../slideLayouts/slideLayout4.xml"/><Relationship Id="rId4" Type="http://schemas.openxmlformats.org/officeDocument/2006/relationships/image" Target="../media/image160.png"/></Relationships>
</file>

<file path=ppt/slides/_rels/slide139.xml.rels><?xml version="1.0" encoding="UTF-8" standalone="yes"?>
<Relationships xmlns="http://schemas.openxmlformats.org/package/2006/relationships"><Relationship Id="rId3" Type="http://schemas.openxmlformats.org/officeDocument/2006/relationships/image" Target="../media/image162.png"/><Relationship Id="rId7" Type="http://schemas.openxmlformats.org/officeDocument/2006/relationships/image" Target="../media/image166.png"/><Relationship Id="rId2" Type="http://schemas.openxmlformats.org/officeDocument/2006/relationships/image" Target="../media/image161.png"/><Relationship Id="rId1" Type="http://schemas.openxmlformats.org/officeDocument/2006/relationships/slideLayout" Target="../slideLayouts/slideLayout4.xml"/><Relationship Id="rId6" Type="http://schemas.openxmlformats.org/officeDocument/2006/relationships/image" Target="../media/image165.png"/><Relationship Id="rId5" Type="http://schemas.openxmlformats.org/officeDocument/2006/relationships/image" Target="../media/image164.png"/><Relationship Id="rId4" Type="http://schemas.openxmlformats.org/officeDocument/2006/relationships/image" Target="../media/image163.png"/></Relationships>
</file>

<file path=ppt/slides/_rels/slide1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140.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image" Target="../media/image167.png"/><Relationship Id="rId1" Type="http://schemas.openxmlformats.org/officeDocument/2006/relationships/slideLayout" Target="../slideLayouts/slideLayout4.xml"/><Relationship Id="rId5" Type="http://schemas.openxmlformats.org/officeDocument/2006/relationships/image" Target="../media/image170.png"/><Relationship Id="rId4" Type="http://schemas.openxmlformats.org/officeDocument/2006/relationships/image" Target="../media/image169.png"/></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2.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143.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image" Target="../media/image172.png"/><Relationship Id="rId1" Type="http://schemas.openxmlformats.org/officeDocument/2006/relationships/slideLayout" Target="../slideLayouts/slideLayout4.xml"/></Relationships>
</file>

<file path=ppt/slides/_rels/slide144.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image" Target="../media/image174.png"/><Relationship Id="rId1" Type="http://schemas.openxmlformats.org/officeDocument/2006/relationships/slideLayout" Target="../slideLayouts/slideLayout4.xml"/><Relationship Id="rId4" Type="http://schemas.openxmlformats.org/officeDocument/2006/relationships/image" Target="../media/image176.png"/></Relationships>
</file>

<file path=ppt/slides/_rels/slide145.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image" Target="../media/image177.png"/><Relationship Id="rId1" Type="http://schemas.openxmlformats.org/officeDocument/2006/relationships/slideLayout" Target="../slideLayouts/slideLayout4.xml"/><Relationship Id="rId4" Type="http://schemas.openxmlformats.org/officeDocument/2006/relationships/image" Target="../media/image179.png"/></Relationships>
</file>

<file path=ppt/slides/_rels/slide146.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image" Target="../media/image180.png"/><Relationship Id="rId1" Type="http://schemas.openxmlformats.org/officeDocument/2006/relationships/slideLayout" Target="../slideLayouts/slideLayout4.xml"/><Relationship Id="rId4" Type="http://schemas.openxmlformats.org/officeDocument/2006/relationships/image" Target="../media/image182.png"/></Relationships>
</file>

<file path=ppt/slides/_rels/slide147.xml.rels><?xml version="1.0" encoding="UTF-8" standalone="yes"?>
<Relationships xmlns="http://schemas.openxmlformats.org/package/2006/relationships"><Relationship Id="rId8" Type="http://schemas.openxmlformats.org/officeDocument/2006/relationships/image" Target="../media/image189.png"/><Relationship Id="rId3" Type="http://schemas.openxmlformats.org/officeDocument/2006/relationships/image" Target="../media/image184.png"/><Relationship Id="rId7" Type="http://schemas.openxmlformats.org/officeDocument/2006/relationships/image" Target="../media/image188.png"/><Relationship Id="rId2" Type="http://schemas.openxmlformats.org/officeDocument/2006/relationships/image" Target="../media/image183.png"/><Relationship Id="rId1" Type="http://schemas.openxmlformats.org/officeDocument/2006/relationships/slideLayout" Target="../slideLayouts/slideLayout4.xml"/><Relationship Id="rId6" Type="http://schemas.openxmlformats.org/officeDocument/2006/relationships/image" Target="../media/image187.png"/><Relationship Id="rId5" Type="http://schemas.openxmlformats.org/officeDocument/2006/relationships/image" Target="../media/image186.png"/><Relationship Id="rId4" Type="http://schemas.openxmlformats.org/officeDocument/2006/relationships/image" Target="../media/image185.png"/></Relationships>
</file>

<file path=ppt/slides/_rels/slide148.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181.png"/><Relationship Id="rId1" Type="http://schemas.openxmlformats.org/officeDocument/2006/relationships/slideLayout" Target="../slideLayouts/slideLayout4.xml"/><Relationship Id="rId4" Type="http://schemas.openxmlformats.org/officeDocument/2006/relationships/image" Target="../media/image191.png"/></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0.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image" Target="../media/image192.png"/><Relationship Id="rId1" Type="http://schemas.openxmlformats.org/officeDocument/2006/relationships/slideLayout" Target="../slideLayouts/slideLayout4.xml"/></Relationships>
</file>

<file path=ppt/slides/_rels/slide151.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4.xml"/></Relationships>
</file>

<file path=ppt/slides/_rels/slide152.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image" Target="../media/image195.png"/><Relationship Id="rId1" Type="http://schemas.openxmlformats.org/officeDocument/2006/relationships/slideLayout" Target="../slideLayouts/slideLayout4.xml"/></Relationships>
</file>

<file path=ppt/slides/_rels/slide153.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image" Target="../media/image197.png"/><Relationship Id="rId1" Type="http://schemas.openxmlformats.org/officeDocument/2006/relationships/slideLayout" Target="../slideLayouts/slideLayout4.xml"/><Relationship Id="rId4" Type="http://schemas.openxmlformats.org/officeDocument/2006/relationships/image" Target="../media/image199.png"/></Relationships>
</file>

<file path=ppt/slides/_rels/slide154.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image" Target="../media/image200.png"/><Relationship Id="rId1" Type="http://schemas.openxmlformats.org/officeDocument/2006/relationships/slideLayout" Target="../slideLayouts/slideLayout4.xml"/></Relationships>
</file>

<file path=ppt/slides/_rels/slide155.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image" Target="../media/image202.png"/><Relationship Id="rId1" Type="http://schemas.openxmlformats.org/officeDocument/2006/relationships/slideLayout" Target="../slideLayouts/slideLayout4.xml"/><Relationship Id="rId5" Type="http://schemas.openxmlformats.org/officeDocument/2006/relationships/image" Target="../media/image205.png"/><Relationship Id="rId4" Type="http://schemas.openxmlformats.org/officeDocument/2006/relationships/image" Target="../media/image204.png"/></Relationships>
</file>

<file path=ppt/slides/_rels/slide156.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image" Target="../media/image206.png"/><Relationship Id="rId1" Type="http://schemas.openxmlformats.org/officeDocument/2006/relationships/slideLayout" Target="../slideLayouts/slideLayout4.xml"/></Relationships>
</file>

<file path=ppt/slides/_rels/slide157.xml.rels><?xml version="1.0" encoding="UTF-8" standalone="yes"?>
<Relationships xmlns="http://schemas.openxmlformats.org/package/2006/relationships"><Relationship Id="rId3" Type="http://schemas.openxmlformats.org/officeDocument/2006/relationships/image" Target="../media/image209.png"/><Relationship Id="rId2" Type="http://schemas.openxmlformats.org/officeDocument/2006/relationships/image" Target="../media/image208.png"/><Relationship Id="rId1" Type="http://schemas.openxmlformats.org/officeDocument/2006/relationships/slideLayout" Target="../slideLayouts/slideLayout4.xml"/><Relationship Id="rId4" Type="http://schemas.openxmlformats.org/officeDocument/2006/relationships/image" Target="../media/image210.png"/></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9.xml.rels><?xml version="1.0" encoding="UTF-8" standalone="yes"?>
<Relationships xmlns="http://schemas.openxmlformats.org/package/2006/relationships"><Relationship Id="rId3" Type="http://schemas.openxmlformats.org/officeDocument/2006/relationships/image" Target="../media/image212.png"/><Relationship Id="rId2" Type="http://schemas.openxmlformats.org/officeDocument/2006/relationships/image" Target="../media/image211.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0.xml.rels><?xml version="1.0" encoding="UTF-8" standalone="yes"?>
<Relationships xmlns="http://schemas.openxmlformats.org/package/2006/relationships"><Relationship Id="rId2" Type="http://schemas.openxmlformats.org/officeDocument/2006/relationships/image" Target="../media/image213.png"/><Relationship Id="rId1" Type="http://schemas.openxmlformats.org/officeDocument/2006/relationships/slideLayout" Target="../slideLayouts/slideLayout4.xml"/></Relationships>
</file>

<file path=ppt/slides/_rels/slide161.xml.rels><?xml version="1.0" encoding="UTF-8" standalone="yes"?>
<Relationships xmlns="http://schemas.openxmlformats.org/package/2006/relationships"><Relationship Id="rId3" Type="http://schemas.openxmlformats.org/officeDocument/2006/relationships/image" Target="../media/image215.png"/><Relationship Id="rId2" Type="http://schemas.openxmlformats.org/officeDocument/2006/relationships/image" Target="../media/image214.png"/><Relationship Id="rId1" Type="http://schemas.openxmlformats.org/officeDocument/2006/relationships/slideLayout" Target="../slideLayouts/slideLayout4.xml"/></Relationships>
</file>

<file path=ppt/slides/_rels/slide162.xml.rels><?xml version="1.0" encoding="UTF-8" standalone="yes"?>
<Relationships xmlns="http://schemas.openxmlformats.org/package/2006/relationships"><Relationship Id="rId3" Type="http://schemas.openxmlformats.org/officeDocument/2006/relationships/image" Target="../media/image217.png"/><Relationship Id="rId2" Type="http://schemas.openxmlformats.org/officeDocument/2006/relationships/image" Target="../media/image216.png"/><Relationship Id="rId1" Type="http://schemas.openxmlformats.org/officeDocument/2006/relationships/slideLayout" Target="../slideLayouts/slideLayout4.xml"/></Relationships>
</file>

<file path=ppt/slides/_rels/slide163.xml.rels><?xml version="1.0" encoding="UTF-8" standalone="yes"?>
<Relationships xmlns="http://schemas.openxmlformats.org/package/2006/relationships"><Relationship Id="rId3" Type="http://schemas.openxmlformats.org/officeDocument/2006/relationships/image" Target="../media/image219.png"/><Relationship Id="rId2" Type="http://schemas.openxmlformats.org/officeDocument/2006/relationships/image" Target="../media/image218.png"/><Relationship Id="rId1" Type="http://schemas.openxmlformats.org/officeDocument/2006/relationships/slideLayout" Target="../slideLayouts/slideLayout4.xml"/></Relationships>
</file>

<file path=ppt/slides/_rels/slide164.xml.rels><?xml version="1.0" encoding="UTF-8" standalone="yes"?>
<Relationships xmlns="http://schemas.openxmlformats.org/package/2006/relationships"><Relationship Id="rId3" Type="http://schemas.openxmlformats.org/officeDocument/2006/relationships/image" Target="../media/image221.png"/><Relationship Id="rId2" Type="http://schemas.openxmlformats.org/officeDocument/2006/relationships/image" Target="../media/image220.png"/><Relationship Id="rId1" Type="http://schemas.openxmlformats.org/officeDocument/2006/relationships/slideLayout" Target="../slideLayouts/slideLayout4.xml"/></Relationships>
</file>

<file path=ppt/slides/_rels/slide165.xml.rels><?xml version="1.0" encoding="UTF-8" standalone="yes"?>
<Relationships xmlns="http://schemas.openxmlformats.org/package/2006/relationships"><Relationship Id="rId3" Type="http://schemas.openxmlformats.org/officeDocument/2006/relationships/image" Target="../media/image223.png"/><Relationship Id="rId2" Type="http://schemas.openxmlformats.org/officeDocument/2006/relationships/image" Target="../media/image222.png"/><Relationship Id="rId1" Type="http://schemas.openxmlformats.org/officeDocument/2006/relationships/slideLayout" Target="../slideLayouts/slideLayout4.xml"/><Relationship Id="rId5" Type="http://schemas.openxmlformats.org/officeDocument/2006/relationships/image" Target="../media/image225.png"/><Relationship Id="rId4" Type="http://schemas.openxmlformats.org/officeDocument/2006/relationships/image" Target="../media/image224.png"/></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7.xml.rels><?xml version="1.0" encoding="UTF-8" standalone="yes"?>
<Relationships xmlns="http://schemas.openxmlformats.org/package/2006/relationships"><Relationship Id="rId3" Type="http://schemas.openxmlformats.org/officeDocument/2006/relationships/image" Target="../media/image227.png"/><Relationship Id="rId2" Type="http://schemas.openxmlformats.org/officeDocument/2006/relationships/image" Target="../media/image226.png"/><Relationship Id="rId1" Type="http://schemas.openxmlformats.org/officeDocument/2006/relationships/slideLayout" Target="../slideLayouts/slideLayout4.xml"/></Relationships>
</file>

<file path=ppt/slides/_rels/slide168.xml.rels><?xml version="1.0" encoding="UTF-8" standalone="yes"?>
<Relationships xmlns="http://schemas.openxmlformats.org/package/2006/relationships"><Relationship Id="rId2" Type="http://schemas.openxmlformats.org/officeDocument/2006/relationships/image" Target="../media/image228.png"/><Relationship Id="rId1" Type="http://schemas.openxmlformats.org/officeDocument/2006/relationships/slideLayout" Target="../slideLayouts/slideLayout4.xml"/></Relationships>
</file>

<file path=ppt/slides/_rels/slide169.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229.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0.xml.rels><?xml version="1.0" encoding="UTF-8" standalone="yes"?>
<Relationships xmlns="http://schemas.openxmlformats.org/package/2006/relationships"><Relationship Id="rId3" Type="http://schemas.openxmlformats.org/officeDocument/2006/relationships/image" Target="../media/image232.png"/><Relationship Id="rId2" Type="http://schemas.openxmlformats.org/officeDocument/2006/relationships/image" Target="../media/image231.png"/><Relationship Id="rId1" Type="http://schemas.openxmlformats.org/officeDocument/2006/relationships/slideLayout" Target="../slideLayouts/slideLayout4.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4.xml.rels><?xml version="1.0" encoding="UTF-8" standalone="yes"?>
<Relationships xmlns="http://schemas.openxmlformats.org/package/2006/relationships"><Relationship Id="rId3" Type="http://schemas.openxmlformats.org/officeDocument/2006/relationships/image" Target="../media/image233.png"/><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175.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png"/><Relationship Id="rId1" Type="http://schemas.openxmlformats.org/officeDocument/2006/relationships/slideLayout" Target="../slideLayouts/slideLayout4.xml"/><Relationship Id="rId6" Type="http://schemas.openxmlformats.org/officeDocument/2006/relationships/image" Target="../media/image24.png"/><Relationship Id="rId5" Type="http://schemas.openxmlformats.org/officeDocument/2006/relationships/image" Target="../media/image23.png"/><Relationship Id="rId10" Type="http://schemas.openxmlformats.org/officeDocument/2006/relationships/image" Target="../media/image28.png"/><Relationship Id="rId4" Type="http://schemas.openxmlformats.org/officeDocument/2006/relationships/image" Target="../media/image22.png"/><Relationship Id="rId9" Type="http://schemas.openxmlformats.org/officeDocument/2006/relationships/image" Target="../media/image27.png"/></Relationships>
</file>

<file path=ppt/slides/_rels/slide17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17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5.xml.rels><?xml version="1.0" encoding="UTF-8" standalone="yes"?>
<Relationships xmlns="http://schemas.openxmlformats.org/package/2006/relationships"><Relationship Id="rId3" Type="http://schemas.openxmlformats.org/officeDocument/2006/relationships/image" Target="../media/image234.png"/><Relationship Id="rId2" Type="http://schemas.openxmlformats.org/officeDocument/2006/relationships/image" Target="../media/image35.png"/><Relationship Id="rId1" Type="http://schemas.openxmlformats.org/officeDocument/2006/relationships/slideLayout" Target="../slideLayouts/slideLayout4.xml"/><Relationship Id="rId4" Type="http://schemas.openxmlformats.org/officeDocument/2006/relationships/image" Target="../media/image171.png"/></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4.xml"/><Relationship Id="rId5" Type="http://schemas.openxmlformats.org/officeDocument/2006/relationships/image" Target="../media/image235.png"/><Relationship Id="rId4" Type="http://schemas.openxmlformats.org/officeDocument/2006/relationships/image" Target="../media/image233.png"/></Relationships>
</file>

<file path=ppt/slides/_rels/slide199.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png"/><Relationship Id="rId1" Type="http://schemas.openxmlformats.org/officeDocument/2006/relationships/slideLayout" Target="../slideLayouts/slideLayout4.xml"/><Relationship Id="rId6" Type="http://schemas.openxmlformats.org/officeDocument/2006/relationships/image" Target="../media/image24.png"/><Relationship Id="rId5" Type="http://schemas.openxmlformats.org/officeDocument/2006/relationships/image" Target="../media/image23.png"/><Relationship Id="rId10" Type="http://schemas.openxmlformats.org/officeDocument/2006/relationships/image" Target="../media/image28.png"/><Relationship Id="rId4" Type="http://schemas.openxmlformats.org/officeDocument/2006/relationships/image" Target="../media/image22.png"/><Relationship Id="rId9" Type="http://schemas.openxmlformats.org/officeDocument/2006/relationships/image" Target="../media/image27.png"/></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200.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3.xml.rels><?xml version="1.0" encoding="UTF-8" standalone="yes"?>
<Relationships xmlns="http://schemas.openxmlformats.org/package/2006/relationships"><Relationship Id="rId3" Type="http://schemas.openxmlformats.org/officeDocument/2006/relationships/image" Target="../media/image237.png"/><Relationship Id="rId2" Type="http://schemas.openxmlformats.org/officeDocument/2006/relationships/image" Target="../media/image29.png"/><Relationship Id="rId1" Type="http://schemas.openxmlformats.org/officeDocument/2006/relationships/slideLayout" Target="../slideLayouts/slideLayout4.xml"/><Relationship Id="rId4" Type="http://schemas.openxmlformats.org/officeDocument/2006/relationships/image" Target="../media/image238.png"/></Relationships>
</file>

<file path=ppt/slides/_rels/slide20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4.xml"/><Relationship Id="rId6" Type="http://schemas.openxmlformats.org/officeDocument/2006/relationships/image" Target="../media/image239.png"/><Relationship Id="rId5" Type="http://schemas.openxmlformats.org/officeDocument/2006/relationships/image" Target="../media/image233.png"/><Relationship Id="rId4" Type="http://schemas.openxmlformats.org/officeDocument/2006/relationships/image" Target="../media/image25.png"/></Relationships>
</file>

<file path=ppt/slides/_rels/slide205.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png"/><Relationship Id="rId1" Type="http://schemas.openxmlformats.org/officeDocument/2006/relationships/slideLayout" Target="../slideLayouts/slideLayout4.xml"/><Relationship Id="rId6" Type="http://schemas.openxmlformats.org/officeDocument/2006/relationships/image" Target="../media/image24.png"/><Relationship Id="rId5" Type="http://schemas.openxmlformats.org/officeDocument/2006/relationships/image" Target="../media/image23.png"/><Relationship Id="rId10" Type="http://schemas.openxmlformats.org/officeDocument/2006/relationships/image" Target="../media/image28.png"/><Relationship Id="rId4" Type="http://schemas.openxmlformats.org/officeDocument/2006/relationships/image" Target="../media/image22.png"/><Relationship Id="rId9" Type="http://schemas.openxmlformats.org/officeDocument/2006/relationships/image" Target="../media/image27.png"/></Relationships>
</file>

<file path=ppt/slides/_rels/slide206.xml.rels><?xml version="1.0" encoding="UTF-8" standalone="yes"?>
<Relationships xmlns="http://schemas.openxmlformats.org/package/2006/relationships"><Relationship Id="rId3" Type="http://schemas.openxmlformats.org/officeDocument/2006/relationships/image" Target="../media/image241.png"/><Relationship Id="rId2" Type="http://schemas.openxmlformats.org/officeDocument/2006/relationships/image" Target="../media/image240.png"/><Relationship Id="rId1" Type="http://schemas.openxmlformats.org/officeDocument/2006/relationships/slideLayout" Target="../slideLayouts/slideLayout4.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9.xml.rels><?xml version="1.0" encoding="UTF-8" standalone="yes"?>
<Relationships xmlns="http://schemas.openxmlformats.org/package/2006/relationships"><Relationship Id="rId3" Type="http://schemas.openxmlformats.org/officeDocument/2006/relationships/image" Target="../media/image242.png"/><Relationship Id="rId2" Type="http://schemas.openxmlformats.org/officeDocument/2006/relationships/image" Target="../media/image240.png"/><Relationship Id="rId1" Type="http://schemas.openxmlformats.org/officeDocument/2006/relationships/slideLayout" Target="../slideLayouts/slideLayout4.xml"/><Relationship Id="rId5" Type="http://schemas.openxmlformats.org/officeDocument/2006/relationships/image" Target="../media/image244.png"/><Relationship Id="rId4" Type="http://schemas.openxmlformats.org/officeDocument/2006/relationships/image" Target="../media/image243.png"/></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2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4.xml"/><Relationship Id="rId5" Type="http://schemas.openxmlformats.org/officeDocument/2006/relationships/image" Target="../media/image245.png"/><Relationship Id="rId4" Type="http://schemas.openxmlformats.org/officeDocument/2006/relationships/image" Target="../media/image233.png"/></Relationships>
</file>

<file path=ppt/slides/_rels/slide211.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png"/><Relationship Id="rId1" Type="http://schemas.openxmlformats.org/officeDocument/2006/relationships/slideLayout" Target="../slideLayouts/slideLayout4.xml"/><Relationship Id="rId6" Type="http://schemas.openxmlformats.org/officeDocument/2006/relationships/image" Target="../media/image24.png"/><Relationship Id="rId5" Type="http://schemas.openxmlformats.org/officeDocument/2006/relationships/image" Target="../media/image23.png"/><Relationship Id="rId10" Type="http://schemas.openxmlformats.org/officeDocument/2006/relationships/image" Target="../media/image28.png"/><Relationship Id="rId4" Type="http://schemas.openxmlformats.org/officeDocument/2006/relationships/image" Target="../media/image22.png"/><Relationship Id="rId9" Type="http://schemas.openxmlformats.org/officeDocument/2006/relationships/image" Target="../media/image27.png"/></Relationships>
</file>

<file path=ppt/slides/_rels/slide212.xml.rels><?xml version="1.0" encoding="UTF-8" standalone="yes"?>
<Relationships xmlns="http://schemas.openxmlformats.org/package/2006/relationships"><Relationship Id="rId3" Type="http://schemas.openxmlformats.org/officeDocument/2006/relationships/image" Target="../media/image246.png"/><Relationship Id="rId2" Type="http://schemas.openxmlformats.org/officeDocument/2006/relationships/image" Target="../media/image234.png"/><Relationship Id="rId1" Type="http://schemas.openxmlformats.org/officeDocument/2006/relationships/slideLayout" Target="../slideLayouts/slideLayout4.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5.xml.rels><?xml version="1.0" encoding="UTF-8" standalone="yes"?>
<Relationships xmlns="http://schemas.openxmlformats.org/package/2006/relationships"><Relationship Id="rId3" Type="http://schemas.openxmlformats.org/officeDocument/2006/relationships/image" Target="../media/image247.png"/><Relationship Id="rId2" Type="http://schemas.openxmlformats.org/officeDocument/2006/relationships/image" Target="../media/image234.png"/><Relationship Id="rId1" Type="http://schemas.openxmlformats.org/officeDocument/2006/relationships/slideLayout" Target="../slideLayouts/slideLayout4.xml"/><Relationship Id="rId4" Type="http://schemas.openxmlformats.org/officeDocument/2006/relationships/image" Target="../media/image248.png"/></Relationships>
</file>

<file path=ppt/slides/_rels/slide216.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image" Target="../media/image249.png"/><Relationship Id="rId1" Type="http://schemas.openxmlformats.org/officeDocument/2006/relationships/slideLayout" Target="../slideLayouts/slideLayout4.xml"/></Relationships>
</file>

<file path=ppt/slides/_rels/slide217.xml.rels><?xml version="1.0" encoding="UTF-8" standalone="yes"?>
<Relationships xmlns="http://schemas.openxmlformats.org/package/2006/relationships"><Relationship Id="rId8" Type="http://schemas.openxmlformats.org/officeDocument/2006/relationships/image" Target="../media/image225.png"/><Relationship Id="rId3" Type="http://schemas.openxmlformats.org/officeDocument/2006/relationships/image" Target="../media/image10.png"/><Relationship Id="rId7" Type="http://schemas.openxmlformats.org/officeDocument/2006/relationships/image" Target="../media/image255.jpeg"/><Relationship Id="rId2" Type="http://schemas.openxmlformats.org/officeDocument/2006/relationships/image" Target="../media/image251.png"/><Relationship Id="rId1" Type="http://schemas.openxmlformats.org/officeDocument/2006/relationships/slideLayout" Target="../slideLayouts/slideLayout4.xml"/><Relationship Id="rId6" Type="http://schemas.openxmlformats.org/officeDocument/2006/relationships/image" Target="../media/image254.png"/><Relationship Id="rId5" Type="http://schemas.openxmlformats.org/officeDocument/2006/relationships/image" Target="../media/image253.png"/><Relationship Id="rId4" Type="http://schemas.openxmlformats.org/officeDocument/2006/relationships/image" Target="../media/image252.png"/><Relationship Id="rId9" Type="http://schemas.openxmlformats.org/officeDocument/2006/relationships/image" Target="../media/image256.png"/></Relationships>
</file>

<file path=ppt/slides/_rels/slide218.xml.rels><?xml version="1.0" encoding="UTF-8" standalone="yes"?>
<Relationships xmlns="http://schemas.openxmlformats.org/package/2006/relationships"><Relationship Id="rId3" Type="http://schemas.openxmlformats.org/officeDocument/2006/relationships/image" Target="../media/image258.png"/><Relationship Id="rId2" Type="http://schemas.openxmlformats.org/officeDocument/2006/relationships/image" Target="../media/image257.png"/><Relationship Id="rId1" Type="http://schemas.openxmlformats.org/officeDocument/2006/relationships/slideLayout" Target="../slideLayouts/slideLayout4.xml"/><Relationship Id="rId5" Type="http://schemas.openxmlformats.org/officeDocument/2006/relationships/image" Target="../media/image260.png"/><Relationship Id="rId4" Type="http://schemas.openxmlformats.org/officeDocument/2006/relationships/image" Target="../media/image259.png"/></Relationships>
</file>

<file path=ppt/slides/_rels/slide219.xml.rels><?xml version="1.0" encoding="UTF-8" standalone="yes"?>
<Relationships xmlns="http://schemas.openxmlformats.org/package/2006/relationships"><Relationship Id="rId3" Type="http://schemas.openxmlformats.org/officeDocument/2006/relationships/image" Target="../media/image262.png"/><Relationship Id="rId2" Type="http://schemas.openxmlformats.org/officeDocument/2006/relationships/image" Target="../media/image261.png"/><Relationship Id="rId1" Type="http://schemas.openxmlformats.org/officeDocument/2006/relationships/slideLayout" Target="../slideLayouts/slideLayout4.xml"/><Relationship Id="rId4" Type="http://schemas.openxmlformats.org/officeDocument/2006/relationships/image" Target="../media/image26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0.xml.rels><?xml version="1.0" encoding="UTF-8" standalone="yes"?>
<Relationships xmlns="http://schemas.openxmlformats.org/package/2006/relationships"><Relationship Id="rId3" Type="http://schemas.openxmlformats.org/officeDocument/2006/relationships/image" Target="../media/image265.png"/><Relationship Id="rId2" Type="http://schemas.openxmlformats.org/officeDocument/2006/relationships/image" Target="../media/image264.png"/><Relationship Id="rId1" Type="http://schemas.openxmlformats.org/officeDocument/2006/relationships/slideLayout" Target="../slideLayouts/slideLayout4.xml"/><Relationship Id="rId4" Type="http://schemas.openxmlformats.org/officeDocument/2006/relationships/image" Target="../media/image266.png"/></Relationships>
</file>

<file path=ppt/slides/_rels/slide221.xml.rels><?xml version="1.0" encoding="UTF-8" standalone="yes"?>
<Relationships xmlns="http://schemas.openxmlformats.org/package/2006/relationships"><Relationship Id="rId3" Type="http://schemas.openxmlformats.org/officeDocument/2006/relationships/image" Target="../media/image268.png"/><Relationship Id="rId2" Type="http://schemas.openxmlformats.org/officeDocument/2006/relationships/image" Target="../media/image267.png"/><Relationship Id="rId1" Type="http://schemas.openxmlformats.org/officeDocument/2006/relationships/slideLayout" Target="../slideLayouts/slideLayout4.xml"/></Relationships>
</file>

<file path=ppt/slides/_rels/slide222.xml.rels><?xml version="1.0" encoding="UTF-8" standalone="yes"?>
<Relationships xmlns="http://schemas.openxmlformats.org/package/2006/relationships"><Relationship Id="rId2" Type="http://schemas.openxmlformats.org/officeDocument/2006/relationships/image" Target="../media/image269.png"/><Relationship Id="rId1" Type="http://schemas.openxmlformats.org/officeDocument/2006/relationships/slideLayout" Target="../slideLayouts/slideLayout4.xml"/></Relationships>
</file>

<file path=ppt/slides/_rels/slide223.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224.xml.rels><?xml version="1.0" encoding="UTF-8" standalone="yes"?>
<Relationships xmlns="http://schemas.openxmlformats.org/package/2006/relationships"><Relationship Id="rId3" Type="http://schemas.openxmlformats.org/officeDocument/2006/relationships/image" Target="../media/image237.png"/><Relationship Id="rId2" Type="http://schemas.openxmlformats.org/officeDocument/2006/relationships/image" Target="../media/image29.png"/><Relationship Id="rId1" Type="http://schemas.openxmlformats.org/officeDocument/2006/relationships/slideLayout" Target="../slideLayouts/slideLayout4.xml"/><Relationship Id="rId4" Type="http://schemas.openxmlformats.org/officeDocument/2006/relationships/image" Target="../media/image238.png"/></Relationships>
</file>

<file path=ppt/slides/_rels/slide225.xml.rels><?xml version="1.0" encoding="UTF-8" standalone="yes"?>
<Relationships xmlns="http://schemas.openxmlformats.org/package/2006/relationships"><Relationship Id="rId3" Type="http://schemas.openxmlformats.org/officeDocument/2006/relationships/image" Target="../media/image242.png"/><Relationship Id="rId2" Type="http://schemas.openxmlformats.org/officeDocument/2006/relationships/image" Target="../media/image240.png"/><Relationship Id="rId1" Type="http://schemas.openxmlformats.org/officeDocument/2006/relationships/slideLayout" Target="../slideLayouts/slideLayout4.xml"/><Relationship Id="rId5" Type="http://schemas.openxmlformats.org/officeDocument/2006/relationships/image" Target="../media/image244.png"/><Relationship Id="rId4" Type="http://schemas.openxmlformats.org/officeDocument/2006/relationships/image" Target="../media/image243.png"/></Relationships>
</file>

<file path=ppt/slides/_rels/slide226.xml.rels><?xml version="1.0" encoding="UTF-8" standalone="yes"?>
<Relationships xmlns="http://schemas.openxmlformats.org/package/2006/relationships"><Relationship Id="rId3" Type="http://schemas.openxmlformats.org/officeDocument/2006/relationships/image" Target="../media/image247.png"/><Relationship Id="rId2" Type="http://schemas.openxmlformats.org/officeDocument/2006/relationships/image" Target="../media/image234.png"/><Relationship Id="rId1" Type="http://schemas.openxmlformats.org/officeDocument/2006/relationships/slideLayout" Target="../slideLayouts/slideLayout4.xml"/><Relationship Id="rId4" Type="http://schemas.openxmlformats.org/officeDocument/2006/relationships/image" Target="../media/image248.png"/></Relationships>
</file>

<file path=ppt/slides/_rels/slide227.xml.rels><?xml version="1.0" encoding="UTF-8" standalone="yes"?>
<Relationships xmlns="http://schemas.openxmlformats.org/package/2006/relationships"><Relationship Id="rId2" Type="http://schemas.openxmlformats.org/officeDocument/2006/relationships/image" Target="../media/image270.png"/><Relationship Id="rId1" Type="http://schemas.openxmlformats.org/officeDocument/2006/relationships/slideLayout" Target="../slideLayouts/slideLayout4.xml"/></Relationships>
</file>

<file path=ppt/slides/_rels/slide228.xml.rels><?xml version="1.0" encoding="UTF-8" standalone="yes"?>
<Relationships xmlns="http://schemas.openxmlformats.org/package/2006/relationships"><Relationship Id="rId3" Type="http://schemas.openxmlformats.org/officeDocument/2006/relationships/image" Target="../media/image272.png"/><Relationship Id="rId2" Type="http://schemas.openxmlformats.org/officeDocument/2006/relationships/image" Target="../media/image271.png"/><Relationship Id="rId1" Type="http://schemas.openxmlformats.org/officeDocument/2006/relationships/slideLayout" Target="../slideLayouts/slideLayout4.xml"/><Relationship Id="rId5" Type="http://schemas.openxmlformats.org/officeDocument/2006/relationships/image" Target="../media/image274.png"/><Relationship Id="rId4" Type="http://schemas.openxmlformats.org/officeDocument/2006/relationships/image" Target="../media/image273.png"/></Relationships>
</file>

<file path=ppt/slides/_rels/slide229.xml.rels><?xml version="1.0" encoding="UTF-8" standalone="yes"?>
<Relationships xmlns="http://schemas.openxmlformats.org/package/2006/relationships"><Relationship Id="rId3" Type="http://schemas.openxmlformats.org/officeDocument/2006/relationships/image" Target="../media/image276.png"/><Relationship Id="rId7" Type="http://schemas.openxmlformats.org/officeDocument/2006/relationships/image" Target="../media/image280.png"/><Relationship Id="rId2" Type="http://schemas.openxmlformats.org/officeDocument/2006/relationships/image" Target="../media/image275.png"/><Relationship Id="rId1" Type="http://schemas.openxmlformats.org/officeDocument/2006/relationships/slideLayout" Target="../slideLayouts/slideLayout4.xml"/><Relationship Id="rId6" Type="http://schemas.openxmlformats.org/officeDocument/2006/relationships/image" Target="../media/image279.png"/><Relationship Id="rId5" Type="http://schemas.openxmlformats.org/officeDocument/2006/relationships/image" Target="../media/image278.png"/><Relationship Id="rId4" Type="http://schemas.openxmlformats.org/officeDocument/2006/relationships/image" Target="../media/image27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0.xml.rels><?xml version="1.0" encoding="UTF-8" standalone="yes"?>
<Relationships xmlns="http://schemas.openxmlformats.org/package/2006/relationships"><Relationship Id="rId3" Type="http://schemas.openxmlformats.org/officeDocument/2006/relationships/image" Target="../media/image282.png"/><Relationship Id="rId2" Type="http://schemas.openxmlformats.org/officeDocument/2006/relationships/image" Target="../media/image281.png"/><Relationship Id="rId1" Type="http://schemas.openxmlformats.org/officeDocument/2006/relationships/slideLayout" Target="../slideLayouts/slideLayout4.xml"/></Relationships>
</file>

<file path=ppt/slides/_rels/slide231.xml.rels><?xml version="1.0" encoding="UTF-8" standalone="yes"?>
<Relationships xmlns="http://schemas.openxmlformats.org/package/2006/relationships"><Relationship Id="rId3" Type="http://schemas.openxmlformats.org/officeDocument/2006/relationships/image" Target="../media/image284.png"/><Relationship Id="rId2" Type="http://schemas.openxmlformats.org/officeDocument/2006/relationships/image" Target="../media/image283.png"/><Relationship Id="rId1" Type="http://schemas.openxmlformats.org/officeDocument/2006/relationships/slideLayout" Target="../slideLayouts/slideLayout4.xml"/><Relationship Id="rId6" Type="http://schemas.openxmlformats.org/officeDocument/2006/relationships/image" Target="../media/image287.png"/><Relationship Id="rId5" Type="http://schemas.openxmlformats.org/officeDocument/2006/relationships/image" Target="../media/image286.png"/><Relationship Id="rId4" Type="http://schemas.openxmlformats.org/officeDocument/2006/relationships/image" Target="../media/image285.png"/></Relationships>
</file>

<file path=ppt/slides/_rels/slide232.xml.rels><?xml version="1.0" encoding="UTF-8" standalone="yes"?>
<Relationships xmlns="http://schemas.openxmlformats.org/package/2006/relationships"><Relationship Id="rId3" Type="http://schemas.openxmlformats.org/officeDocument/2006/relationships/image" Target="../media/image289.png"/><Relationship Id="rId2" Type="http://schemas.openxmlformats.org/officeDocument/2006/relationships/image" Target="../media/image288.png"/><Relationship Id="rId1" Type="http://schemas.openxmlformats.org/officeDocument/2006/relationships/slideLayout" Target="../slideLayouts/slideLayout4.xml"/></Relationships>
</file>

<file path=ppt/slides/_rels/slide233.xml.rels><?xml version="1.0" encoding="UTF-8" standalone="yes"?>
<Relationships xmlns="http://schemas.openxmlformats.org/package/2006/relationships"><Relationship Id="rId3" Type="http://schemas.openxmlformats.org/officeDocument/2006/relationships/image" Target="../media/image291.png"/><Relationship Id="rId2" Type="http://schemas.openxmlformats.org/officeDocument/2006/relationships/image" Target="../media/image290.png"/><Relationship Id="rId1" Type="http://schemas.openxmlformats.org/officeDocument/2006/relationships/slideLayout" Target="../slideLayouts/slideLayout4.xml"/><Relationship Id="rId5" Type="http://schemas.openxmlformats.org/officeDocument/2006/relationships/image" Target="../media/image293.png"/><Relationship Id="rId4" Type="http://schemas.openxmlformats.org/officeDocument/2006/relationships/image" Target="../media/image292.png"/></Relationships>
</file>

<file path=ppt/slides/_rels/slide234.xml.rels><?xml version="1.0" encoding="UTF-8" standalone="yes"?>
<Relationships xmlns="http://schemas.openxmlformats.org/package/2006/relationships"><Relationship Id="rId3" Type="http://schemas.openxmlformats.org/officeDocument/2006/relationships/image" Target="../media/image295.png"/><Relationship Id="rId2" Type="http://schemas.openxmlformats.org/officeDocument/2006/relationships/image" Target="../media/image294.png"/><Relationship Id="rId1" Type="http://schemas.openxmlformats.org/officeDocument/2006/relationships/slideLayout" Target="../slideLayouts/slideLayout4.xml"/></Relationships>
</file>

<file path=ppt/slides/_rels/slide235.xml.rels><?xml version="1.0" encoding="UTF-8" standalone="yes"?>
<Relationships xmlns="http://schemas.openxmlformats.org/package/2006/relationships"><Relationship Id="rId3" Type="http://schemas.openxmlformats.org/officeDocument/2006/relationships/image" Target="../media/image297.png"/><Relationship Id="rId2" Type="http://schemas.openxmlformats.org/officeDocument/2006/relationships/image" Target="../media/image296.png"/><Relationship Id="rId1" Type="http://schemas.openxmlformats.org/officeDocument/2006/relationships/slideLayout" Target="../slideLayouts/slideLayout4.xml"/></Relationships>
</file>

<file path=ppt/slides/_rels/slide236.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298.png"/><Relationship Id="rId1" Type="http://schemas.openxmlformats.org/officeDocument/2006/relationships/slideLayout" Target="../slideLayouts/slideLayout4.xml"/><Relationship Id="rId6" Type="http://schemas.openxmlformats.org/officeDocument/2006/relationships/image" Target="../media/image301.png"/><Relationship Id="rId5" Type="http://schemas.openxmlformats.org/officeDocument/2006/relationships/image" Target="../media/image300.png"/><Relationship Id="rId4" Type="http://schemas.openxmlformats.org/officeDocument/2006/relationships/image" Target="../media/image299.png"/></Relationships>
</file>

<file path=ppt/slides/_rels/slide237.xml.rels><?xml version="1.0" encoding="UTF-8" standalone="yes"?>
<Relationships xmlns="http://schemas.openxmlformats.org/package/2006/relationships"><Relationship Id="rId2" Type="http://schemas.openxmlformats.org/officeDocument/2006/relationships/image" Target="../media/image302.png"/><Relationship Id="rId1" Type="http://schemas.openxmlformats.org/officeDocument/2006/relationships/slideLayout" Target="../slideLayouts/slideLayout3.xml"/></Relationships>
</file>

<file path=ppt/slides/_rels/slide23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3.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1.xml.rels><?xml version="1.0" encoding="UTF-8" standalone="yes"?>
<Relationships xmlns="http://schemas.openxmlformats.org/package/2006/relationships"><Relationship Id="rId3" Type="http://schemas.openxmlformats.org/officeDocument/2006/relationships/image" Target="../media/image304.png"/><Relationship Id="rId2" Type="http://schemas.openxmlformats.org/officeDocument/2006/relationships/image" Target="../media/image303.png"/><Relationship Id="rId1" Type="http://schemas.openxmlformats.org/officeDocument/2006/relationships/slideLayout" Target="../slideLayouts/slideLayout3.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image" Target="../media/image35.png"/><Relationship Id="rId1" Type="http://schemas.openxmlformats.org/officeDocument/2006/relationships/slideLayout" Target="../slideLayouts/slideLayout4.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4.xml"/><Relationship Id="rId5" Type="http://schemas.openxmlformats.org/officeDocument/2006/relationships/image" Target="../media/image46.png"/><Relationship Id="rId4" Type="http://schemas.openxmlformats.org/officeDocument/2006/relationships/image" Target="../media/image45.png"/></Relationships>
</file>

<file path=ppt/slides/_rels/slide4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4.xml"/><Relationship Id="rId5" Type="http://schemas.openxmlformats.org/officeDocument/2006/relationships/image" Target="../media/image50.png"/><Relationship Id="rId4" Type="http://schemas.openxmlformats.org/officeDocument/2006/relationships/image" Target="../media/image49.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4.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4.xml"/><Relationship Id="rId4" Type="http://schemas.openxmlformats.org/officeDocument/2006/relationships/image" Target="../media/image75.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4.xml"/></Relationships>
</file>

<file path=ppt/slides/_rels/slide9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5.png"/><Relationship Id="rId1" Type="http://schemas.openxmlformats.org/officeDocument/2006/relationships/slideLayout" Target="../slideLayouts/slideLayout4.xml"/><Relationship Id="rId4" Type="http://schemas.openxmlformats.org/officeDocument/2006/relationships/image" Target="../media/image80.png"/></Relationships>
</file>

<file path=ppt/slides/_rels/slide9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4.xml"/></Relationships>
</file>

<file path=ppt/slides/_rels/slide9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83.png"/><Relationship Id="rId1" Type="http://schemas.openxmlformats.org/officeDocument/2006/relationships/slideLayout" Target="../slideLayouts/slideLayout4.xml"/><Relationship Id="rId4" Type="http://schemas.openxmlformats.org/officeDocument/2006/relationships/image" Target="../media/image84.png"/></Relationships>
</file>

<file path=ppt/slides/_rels/slide99.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a:extLst>
              <a:ext uri="{FF2B5EF4-FFF2-40B4-BE49-F238E27FC236}">
                <a16:creationId xmlns:a16="http://schemas.microsoft.com/office/drawing/2014/main" id="{E0C64D61-BE4A-1FB8-8678-32E19DDFD239}"/>
              </a:ext>
            </a:extLst>
          </p:cNvPr>
          <p:cNvSpPr>
            <a:spLocks noGrp="1"/>
          </p:cNvSpPr>
          <p:nvPr>
            <p:ph type="ctrTitle"/>
          </p:nvPr>
        </p:nvSpPr>
        <p:spPr/>
        <p:txBody>
          <a:bodyPr>
            <a:noAutofit/>
          </a:bodyPr>
          <a:lstStyle/>
          <a:p>
            <a:r>
              <a:rPr kumimoji="1" lang="ja-JP" altLang="en-US" sz="4400" b="1" dirty="0">
                <a:latin typeface="+mn-ea"/>
                <a:ea typeface="+mn-ea"/>
              </a:rPr>
              <a:t>若者正社員チャレンジ事業</a:t>
            </a:r>
            <a:br>
              <a:rPr kumimoji="1" lang="en-US" altLang="ja-JP" sz="4400" b="1" dirty="0">
                <a:latin typeface="+mn-ea"/>
                <a:ea typeface="+mn-ea"/>
              </a:rPr>
            </a:br>
            <a:r>
              <a:rPr kumimoji="1" lang="ja-JP" altLang="en-US" sz="2400" b="1" dirty="0">
                <a:latin typeface="+mn-ea"/>
                <a:ea typeface="+mn-ea"/>
              </a:rPr>
              <a:t>　</a:t>
            </a:r>
            <a:r>
              <a:rPr kumimoji="1" lang="ja-JP" altLang="en-US" sz="1400" b="1" dirty="0">
                <a:latin typeface="+mn-ea"/>
                <a:ea typeface="+mn-ea"/>
              </a:rPr>
              <a:t>　</a:t>
            </a:r>
            <a:br>
              <a:rPr kumimoji="1" lang="en-US" altLang="ja-JP" sz="4400" b="1" dirty="0">
                <a:latin typeface="+mn-ea"/>
                <a:ea typeface="+mn-ea"/>
              </a:rPr>
            </a:br>
            <a:r>
              <a:rPr kumimoji="1" lang="en-US" altLang="ja-JP" sz="4400" b="1" dirty="0">
                <a:latin typeface="+mn-ea"/>
                <a:ea typeface="+mn-ea"/>
              </a:rPr>
              <a:t>IT</a:t>
            </a:r>
            <a:r>
              <a:rPr kumimoji="1" lang="ja-JP" altLang="en-US" sz="4400" b="1" dirty="0">
                <a:latin typeface="+mn-ea"/>
                <a:ea typeface="+mn-ea"/>
              </a:rPr>
              <a:t>技術者</a:t>
            </a:r>
            <a:r>
              <a:rPr kumimoji="1" lang="en-US" altLang="ja-JP" sz="4400" b="1" dirty="0">
                <a:latin typeface="+mn-ea"/>
                <a:ea typeface="+mn-ea"/>
              </a:rPr>
              <a:t>(</a:t>
            </a:r>
            <a:r>
              <a:rPr kumimoji="1" lang="ja-JP" altLang="en-US" sz="4400" b="1" dirty="0">
                <a:latin typeface="+mn-ea"/>
                <a:ea typeface="+mn-ea"/>
              </a:rPr>
              <a:t>プログラマ</a:t>
            </a:r>
            <a:r>
              <a:rPr kumimoji="1" lang="en-US" altLang="ja-JP" sz="4400" b="1" dirty="0">
                <a:latin typeface="+mn-ea"/>
                <a:ea typeface="+mn-ea"/>
              </a:rPr>
              <a:t>)</a:t>
            </a:r>
            <a:r>
              <a:rPr lang="ja-JP" altLang="en-US" sz="4400" b="1" dirty="0">
                <a:latin typeface="+mn-ea"/>
                <a:ea typeface="+mn-ea"/>
              </a:rPr>
              <a:t>実習</a:t>
            </a:r>
            <a:r>
              <a:rPr kumimoji="1" lang="ja-JP" altLang="en-US" sz="4400" b="1" dirty="0">
                <a:latin typeface="+mn-ea"/>
                <a:ea typeface="+mn-ea"/>
              </a:rPr>
              <a:t>カリキュラム</a:t>
            </a:r>
            <a:endParaRPr lang="ja-JP" altLang="en-US" sz="4400" dirty="0"/>
          </a:p>
        </p:txBody>
      </p:sp>
      <p:sp>
        <p:nvSpPr>
          <p:cNvPr id="8" name="字幕 7">
            <a:extLst>
              <a:ext uri="{FF2B5EF4-FFF2-40B4-BE49-F238E27FC236}">
                <a16:creationId xmlns:a16="http://schemas.microsoft.com/office/drawing/2014/main" id="{33D260EA-55E6-C3EF-D725-1183C46E1D9F}"/>
              </a:ext>
            </a:extLst>
          </p:cNvPr>
          <p:cNvSpPr>
            <a:spLocks noGrp="1"/>
          </p:cNvSpPr>
          <p:nvPr>
            <p:ph type="subTitle" idx="1"/>
          </p:nvPr>
        </p:nvSpPr>
        <p:spPr/>
        <p:txBody>
          <a:bodyPr/>
          <a:lstStyle/>
          <a:p>
            <a:r>
              <a:rPr lang="en-US" altLang="ja-JP" dirty="0"/>
              <a:t>3.web</a:t>
            </a:r>
            <a:r>
              <a:rPr lang="ja-JP" altLang="en-US" dirty="0"/>
              <a:t>システム開発の実習について</a:t>
            </a:r>
          </a:p>
          <a:p>
            <a:endParaRPr lang="ja-JP" altLang="en-US" dirty="0"/>
          </a:p>
        </p:txBody>
      </p:sp>
      <p:sp>
        <p:nvSpPr>
          <p:cNvPr id="9" name="テキスト プレースホルダー 8">
            <a:extLst>
              <a:ext uri="{FF2B5EF4-FFF2-40B4-BE49-F238E27FC236}">
                <a16:creationId xmlns:a16="http://schemas.microsoft.com/office/drawing/2014/main" id="{880F4A71-F294-B97C-8E02-5E93D6BCC324}"/>
              </a:ext>
            </a:extLst>
          </p:cNvPr>
          <p:cNvSpPr>
            <a:spLocks noGrp="1"/>
          </p:cNvSpPr>
          <p:nvPr>
            <p:ph type="body" sz="quarter" idx="10"/>
          </p:nvPr>
        </p:nvSpPr>
        <p:spPr/>
        <p:txBody>
          <a:bodyPr/>
          <a:lstStyle/>
          <a:p>
            <a:r>
              <a:rPr lang="en-US" altLang="ja-JP"/>
              <a:t>2024/01/10</a:t>
            </a:r>
            <a:endParaRPr lang="ja-JP" altLang="en-US" dirty="0"/>
          </a:p>
        </p:txBody>
      </p:sp>
    </p:spTree>
    <p:extLst>
      <p:ext uri="{BB962C8B-B14F-4D97-AF65-F5344CB8AC3E}">
        <p14:creationId xmlns:p14="http://schemas.microsoft.com/office/powerpoint/2010/main" val="11250067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a:extLst>
              <a:ext uri="{FF2B5EF4-FFF2-40B4-BE49-F238E27FC236}">
                <a16:creationId xmlns:a16="http://schemas.microsoft.com/office/drawing/2014/main" id="{D3578072-553C-1E04-82AF-684422C5586E}"/>
              </a:ext>
            </a:extLst>
          </p:cNvPr>
          <p:cNvSpPr>
            <a:spLocks noGrp="1"/>
          </p:cNvSpPr>
          <p:nvPr>
            <p:ph type="title"/>
          </p:nvPr>
        </p:nvSpPr>
        <p:spPr/>
        <p:txBody>
          <a:bodyPr>
            <a:normAutofit/>
          </a:bodyPr>
          <a:lstStyle/>
          <a:p>
            <a:r>
              <a:rPr kumimoji="1" lang="en-US" altLang="ja-JP" dirty="0"/>
              <a:t>3-1-1.</a:t>
            </a:r>
            <a:r>
              <a:rPr kumimoji="1" lang="ja-JP" altLang="en-US" dirty="0"/>
              <a:t>開発環境の確認</a:t>
            </a:r>
            <a:endParaRPr lang="ja-JP" altLang="en-US" dirty="0"/>
          </a:p>
        </p:txBody>
      </p:sp>
      <p:sp>
        <p:nvSpPr>
          <p:cNvPr id="9" name="テキスト プレースホルダー 8">
            <a:extLst>
              <a:ext uri="{FF2B5EF4-FFF2-40B4-BE49-F238E27FC236}">
                <a16:creationId xmlns:a16="http://schemas.microsoft.com/office/drawing/2014/main" id="{0A8F33A3-7755-FA44-220C-8C60AE600021}"/>
              </a:ext>
            </a:extLst>
          </p:cNvPr>
          <p:cNvSpPr>
            <a:spLocks noGrp="1"/>
          </p:cNvSpPr>
          <p:nvPr>
            <p:ph type="body" sz="quarter" idx="14"/>
          </p:nvPr>
        </p:nvSpPr>
        <p:spPr/>
        <p:txBody>
          <a:bodyPr/>
          <a:lstStyle/>
          <a:p>
            <a:r>
              <a:rPr lang="en-US" altLang="ja-JP"/>
              <a:t>3-1-1-2.</a:t>
            </a:r>
            <a:r>
              <a:rPr lang="ja-JP" altLang="en-US"/>
              <a:t>画面構成名</a:t>
            </a:r>
            <a:endParaRPr lang="en-US" altLang="ja-JP" dirty="0"/>
          </a:p>
        </p:txBody>
      </p:sp>
      <p:pic>
        <p:nvPicPr>
          <p:cNvPr id="2" name="図 1">
            <a:extLst>
              <a:ext uri="{FF2B5EF4-FFF2-40B4-BE49-F238E27FC236}">
                <a16:creationId xmlns:a16="http://schemas.microsoft.com/office/drawing/2014/main" id="{33F6A00B-C1A8-4CB8-DCEE-6B80F08DC441}"/>
              </a:ext>
            </a:extLst>
          </p:cNvPr>
          <p:cNvPicPr>
            <a:picLocks noChangeAspect="1"/>
          </p:cNvPicPr>
          <p:nvPr/>
        </p:nvPicPr>
        <p:blipFill>
          <a:blip r:embed="rId2"/>
          <a:stretch>
            <a:fillRect/>
          </a:stretch>
        </p:blipFill>
        <p:spPr>
          <a:xfrm>
            <a:off x="2209800" y="2005013"/>
            <a:ext cx="8458200" cy="4757737"/>
          </a:xfrm>
          <a:prstGeom prst="rect">
            <a:avLst/>
          </a:prstGeom>
        </p:spPr>
      </p:pic>
      <p:sp>
        <p:nvSpPr>
          <p:cNvPr id="3" name="吹き出し: 折線 (強調線付き) 2">
            <a:extLst>
              <a:ext uri="{FF2B5EF4-FFF2-40B4-BE49-F238E27FC236}">
                <a16:creationId xmlns:a16="http://schemas.microsoft.com/office/drawing/2014/main" id="{82991516-6168-5DAA-7490-C051EBEEA380}"/>
              </a:ext>
            </a:extLst>
          </p:cNvPr>
          <p:cNvSpPr/>
          <p:nvPr/>
        </p:nvSpPr>
        <p:spPr>
          <a:xfrm>
            <a:off x="9848849" y="1168400"/>
            <a:ext cx="2124075" cy="704850"/>
          </a:xfrm>
          <a:prstGeom prst="accentCallout2">
            <a:avLst>
              <a:gd name="adj1" fmla="val 22804"/>
              <a:gd name="adj2" fmla="val -2953"/>
              <a:gd name="adj3" fmla="val 18750"/>
              <a:gd name="adj4" fmla="val -16667"/>
              <a:gd name="adj5" fmla="val 174662"/>
              <a:gd name="adj6" fmla="val -49806"/>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kumimoji="1" lang="en-US" altLang="ja-JP" sz="1200"/>
              <a:t>web</a:t>
            </a:r>
            <a:r>
              <a:rPr kumimoji="1" lang="ja-JP" altLang="en-US" sz="1200"/>
              <a:t>サーバ</a:t>
            </a:r>
            <a:endParaRPr kumimoji="1" lang="en-US" altLang="ja-JP" sz="1200"/>
          </a:p>
          <a:p>
            <a:pPr algn="ctr"/>
            <a:r>
              <a:rPr lang="en-US" altLang="ja-JP" sz="1200"/>
              <a:t>WindowsServer2022</a:t>
            </a:r>
            <a:endParaRPr kumimoji="1" lang="ja-JP" altLang="en-US" sz="1200"/>
          </a:p>
        </p:txBody>
      </p:sp>
      <p:sp>
        <p:nvSpPr>
          <p:cNvPr id="15" name="吹き出し: 折線 (強調線付き) 14">
            <a:extLst>
              <a:ext uri="{FF2B5EF4-FFF2-40B4-BE49-F238E27FC236}">
                <a16:creationId xmlns:a16="http://schemas.microsoft.com/office/drawing/2014/main" id="{C2A627AE-D11C-3DE0-3733-82EC9D78FD54}"/>
              </a:ext>
            </a:extLst>
          </p:cNvPr>
          <p:cNvSpPr/>
          <p:nvPr/>
        </p:nvSpPr>
        <p:spPr>
          <a:xfrm>
            <a:off x="9915524" y="3597275"/>
            <a:ext cx="2124075" cy="704850"/>
          </a:xfrm>
          <a:prstGeom prst="accentCallout2">
            <a:avLst>
              <a:gd name="adj1" fmla="val 22804"/>
              <a:gd name="adj2" fmla="val -2953"/>
              <a:gd name="adj3" fmla="val 18750"/>
              <a:gd name="adj4" fmla="val -16667"/>
              <a:gd name="adj5" fmla="val 174662"/>
              <a:gd name="adj6" fmla="val -49806"/>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ja-JP" altLang="en-US" sz="1400"/>
              <a:t>データベース</a:t>
            </a:r>
            <a:r>
              <a:rPr kumimoji="1" lang="ja-JP" altLang="en-US" sz="1400"/>
              <a:t>サーバ</a:t>
            </a:r>
            <a:endParaRPr kumimoji="1" lang="en-US" altLang="ja-JP" sz="1400"/>
          </a:p>
          <a:p>
            <a:pPr algn="ctr"/>
            <a:r>
              <a:rPr lang="en-US" altLang="ja-JP" sz="1400"/>
              <a:t>AlmaLinux8.8</a:t>
            </a:r>
            <a:endParaRPr kumimoji="1" lang="ja-JP" altLang="en-US" sz="1400"/>
          </a:p>
        </p:txBody>
      </p:sp>
      <p:sp>
        <p:nvSpPr>
          <p:cNvPr id="16" name="吹き出し: 折線 (強調線付き) 15">
            <a:extLst>
              <a:ext uri="{FF2B5EF4-FFF2-40B4-BE49-F238E27FC236}">
                <a16:creationId xmlns:a16="http://schemas.microsoft.com/office/drawing/2014/main" id="{FD148080-BDF5-19C3-2EF8-79AB2F1EA344}"/>
              </a:ext>
            </a:extLst>
          </p:cNvPr>
          <p:cNvSpPr/>
          <p:nvPr/>
        </p:nvSpPr>
        <p:spPr>
          <a:xfrm flipH="1">
            <a:off x="152401" y="1672186"/>
            <a:ext cx="2124074" cy="704850"/>
          </a:xfrm>
          <a:prstGeom prst="accentCallout2">
            <a:avLst>
              <a:gd name="adj1" fmla="val 22804"/>
              <a:gd name="adj2" fmla="val -2953"/>
              <a:gd name="adj3" fmla="val 18750"/>
              <a:gd name="adj4" fmla="val -16667"/>
              <a:gd name="adj5" fmla="val 113851"/>
              <a:gd name="adj6" fmla="val -32317"/>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kumimoji="1" lang="ja-JP" altLang="en-US" sz="1400"/>
              <a:t>仮想化ツール</a:t>
            </a:r>
            <a:endParaRPr kumimoji="1" lang="en-US" altLang="ja-JP" sz="1400"/>
          </a:p>
          <a:p>
            <a:pPr algn="ctr"/>
            <a:r>
              <a:rPr lang="en-US" altLang="ja-JP" sz="1400"/>
              <a:t>VirtualBOX7</a:t>
            </a:r>
            <a:endParaRPr kumimoji="1" lang="ja-JP" altLang="en-US" sz="1400"/>
          </a:p>
        </p:txBody>
      </p:sp>
      <p:sp>
        <p:nvSpPr>
          <p:cNvPr id="17" name="吹き出し: 折線 (強調線付き) 16">
            <a:extLst>
              <a:ext uri="{FF2B5EF4-FFF2-40B4-BE49-F238E27FC236}">
                <a16:creationId xmlns:a16="http://schemas.microsoft.com/office/drawing/2014/main" id="{1DF8DE37-21CE-C02E-AC41-27905E709C63}"/>
              </a:ext>
            </a:extLst>
          </p:cNvPr>
          <p:cNvSpPr/>
          <p:nvPr/>
        </p:nvSpPr>
        <p:spPr>
          <a:xfrm flipH="1">
            <a:off x="152401" y="3080910"/>
            <a:ext cx="2124074" cy="704850"/>
          </a:xfrm>
          <a:prstGeom prst="accentCallout2">
            <a:avLst>
              <a:gd name="adj1" fmla="val 22804"/>
              <a:gd name="adj2" fmla="val -2953"/>
              <a:gd name="adj3" fmla="val 18750"/>
              <a:gd name="adj4" fmla="val -16667"/>
              <a:gd name="adj5" fmla="val 92230"/>
              <a:gd name="adj6" fmla="val -28730"/>
            </a:avLst>
          </a:prstGeom>
          <a:solidFill>
            <a:srgbClr val="FFFF00"/>
          </a:solidFill>
          <a:ln w="19050">
            <a:solidFill>
              <a:srgbClr val="FF0000"/>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kumimoji="1" lang="ja-JP" altLang="en-US" sz="1400"/>
              <a:t>開発環境</a:t>
            </a:r>
            <a:endParaRPr kumimoji="1" lang="en-US" altLang="ja-JP" sz="1400"/>
          </a:p>
          <a:p>
            <a:pPr algn="ctr"/>
            <a:r>
              <a:rPr lang="en-US" altLang="ja-JP" sz="1400"/>
              <a:t>VisualStudio2022</a:t>
            </a:r>
            <a:endParaRPr kumimoji="1" lang="ja-JP" altLang="en-US" sz="1400"/>
          </a:p>
        </p:txBody>
      </p:sp>
      <p:pic>
        <p:nvPicPr>
          <p:cNvPr id="4" name="Picture 10" descr="Windows Server 2022タスクスケジューラで再起動スケジュールの設定">
            <a:extLst>
              <a:ext uri="{FF2B5EF4-FFF2-40B4-BE49-F238E27FC236}">
                <a16:creationId xmlns:a16="http://schemas.microsoft.com/office/drawing/2014/main" id="{E1C12ACF-70E6-B86D-64B7-BF87A53A7A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74317" y="2716480"/>
            <a:ext cx="1974532" cy="884676"/>
          </a:xfrm>
          <a:prstGeom prst="rect">
            <a:avLst/>
          </a:prstGeom>
          <a:noFill/>
          <a:extLst>
            <a:ext uri="{909E8E84-426E-40DD-AFC4-6F175D3DCCD1}">
              <a14:hiddenFill xmlns:a14="http://schemas.microsoft.com/office/drawing/2010/main">
                <a:solidFill>
                  <a:srgbClr val="FFFFFF"/>
                </a:solidFill>
              </a14:hiddenFill>
            </a:ext>
          </a:extLst>
        </p:spPr>
      </p:pic>
      <p:pic>
        <p:nvPicPr>
          <p:cNvPr id="5" name="図 4">
            <a:extLst>
              <a:ext uri="{FF2B5EF4-FFF2-40B4-BE49-F238E27FC236}">
                <a16:creationId xmlns:a16="http://schemas.microsoft.com/office/drawing/2014/main" id="{C5606ABD-F776-DE16-D4E1-33E42932EFD2}"/>
              </a:ext>
            </a:extLst>
          </p:cNvPr>
          <p:cNvPicPr>
            <a:picLocks noChangeAspect="1"/>
          </p:cNvPicPr>
          <p:nvPr/>
        </p:nvPicPr>
        <p:blipFill>
          <a:blip r:embed="rId4"/>
          <a:stretch>
            <a:fillRect/>
          </a:stretch>
        </p:blipFill>
        <p:spPr>
          <a:xfrm>
            <a:off x="8158962" y="5165802"/>
            <a:ext cx="1405242" cy="1098799"/>
          </a:xfrm>
          <a:prstGeom prst="rect">
            <a:avLst/>
          </a:prstGeom>
        </p:spPr>
      </p:pic>
      <p:pic>
        <p:nvPicPr>
          <p:cNvPr id="6" name="Picture 14" descr="VirtualBox - Wikiwand">
            <a:extLst>
              <a:ext uri="{FF2B5EF4-FFF2-40B4-BE49-F238E27FC236}">
                <a16:creationId xmlns:a16="http://schemas.microsoft.com/office/drawing/2014/main" id="{F035197C-5823-D512-876D-13DE4E16587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70873" y="2181765"/>
            <a:ext cx="1069429" cy="10694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946877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8938D5D-B48C-2EF5-F88E-53B675EF46F8}"/>
              </a:ext>
            </a:extLst>
          </p:cNvPr>
          <p:cNvSpPr>
            <a:spLocks noGrp="1"/>
          </p:cNvSpPr>
          <p:nvPr>
            <p:ph type="title"/>
          </p:nvPr>
        </p:nvSpPr>
        <p:spPr/>
        <p:txBody>
          <a:bodyPr/>
          <a:lstStyle/>
          <a:p>
            <a:r>
              <a:rPr lang="en-US" altLang="ja-JP"/>
              <a:t>3-2-4.pgAdmin</a:t>
            </a:r>
            <a:r>
              <a:rPr lang="ja-JP" altLang="en-US"/>
              <a:t>ツールの操作</a:t>
            </a:r>
            <a:endParaRPr kumimoji="1" lang="ja-JP" altLang="en-US"/>
          </a:p>
        </p:txBody>
      </p:sp>
      <p:sp>
        <p:nvSpPr>
          <p:cNvPr id="6" name="テキスト ボックス 5">
            <a:extLst>
              <a:ext uri="{FF2B5EF4-FFF2-40B4-BE49-F238E27FC236}">
                <a16:creationId xmlns:a16="http://schemas.microsoft.com/office/drawing/2014/main" id="{88C2A9C4-133D-FAB9-7924-5B2633B6A950}"/>
              </a:ext>
            </a:extLst>
          </p:cNvPr>
          <p:cNvSpPr txBox="1"/>
          <p:nvPr/>
        </p:nvSpPr>
        <p:spPr>
          <a:xfrm>
            <a:off x="267629" y="1699893"/>
            <a:ext cx="5669186" cy="523220"/>
          </a:xfrm>
          <a:prstGeom prst="rect">
            <a:avLst/>
          </a:prstGeom>
          <a:noFill/>
        </p:spPr>
        <p:txBody>
          <a:bodyPr wrap="square" rtlCol="0">
            <a:spAutoFit/>
          </a:bodyPr>
          <a:lstStyle/>
          <a:p>
            <a:r>
              <a:rPr kumimoji="1" lang="ja-JP" altLang="en-US" sz="1400"/>
              <a:t>③</a:t>
            </a:r>
            <a:r>
              <a:rPr kumimoji="1" lang="en-US" altLang="ja-JP" sz="1400"/>
              <a:t>『</a:t>
            </a:r>
            <a:r>
              <a:rPr kumimoji="1" lang="ja-JP" altLang="en-US" sz="1400"/>
              <a:t>データベース</a:t>
            </a:r>
            <a:r>
              <a:rPr kumimoji="1" lang="en-US" altLang="ja-JP" sz="1400"/>
              <a:t>(1)』</a:t>
            </a:r>
            <a:r>
              <a:rPr kumimoji="1" lang="ja-JP" altLang="en-US" sz="1400"/>
              <a:t>を右クリックし、</a:t>
            </a:r>
            <a:r>
              <a:rPr kumimoji="1" lang="en-US" altLang="ja-JP" sz="1400"/>
              <a:t>『</a:t>
            </a:r>
            <a:r>
              <a:rPr kumimoji="1" lang="ja-JP" altLang="en-US" sz="1400"/>
              <a:t>作成 </a:t>
            </a:r>
            <a:r>
              <a:rPr kumimoji="1" lang="en-US" altLang="ja-JP" sz="1400"/>
              <a:t>- </a:t>
            </a:r>
            <a:r>
              <a:rPr kumimoji="1" lang="ja-JP" altLang="en-US" sz="1400"/>
              <a:t>データベース</a:t>
            </a:r>
            <a:r>
              <a:rPr kumimoji="1" lang="en-US" altLang="ja-JP" sz="1400"/>
              <a:t>』</a:t>
            </a:r>
            <a:r>
              <a:rPr kumimoji="1" lang="ja-JP" altLang="en-US" sz="1400"/>
              <a:t>とクリックします。</a:t>
            </a:r>
          </a:p>
        </p:txBody>
      </p:sp>
      <p:sp>
        <p:nvSpPr>
          <p:cNvPr id="7" name="テキスト ボックス 6">
            <a:extLst>
              <a:ext uri="{FF2B5EF4-FFF2-40B4-BE49-F238E27FC236}">
                <a16:creationId xmlns:a16="http://schemas.microsoft.com/office/drawing/2014/main" id="{B379A7D7-848A-7C29-6B0E-6A399927AAF7}"/>
              </a:ext>
            </a:extLst>
          </p:cNvPr>
          <p:cNvSpPr txBox="1"/>
          <p:nvPr/>
        </p:nvSpPr>
        <p:spPr>
          <a:xfrm>
            <a:off x="6886575" y="1699893"/>
            <a:ext cx="4848225" cy="738664"/>
          </a:xfrm>
          <a:prstGeom prst="rect">
            <a:avLst/>
          </a:prstGeom>
          <a:noFill/>
        </p:spPr>
        <p:txBody>
          <a:bodyPr wrap="square" rtlCol="0">
            <a:spAutoFit/>
          </a:bodyPr>
          <a:lstStyle/>
          <a:p>
            <a:r>
              <a:rPr kumimoji="1" lang="ja-JP" altLang="en-US" sz="1400"/>
              <a:t>④データベース（赤枠）の個所に作成するデータベース名を入力し、右下の「保存」を押します。</a:t>
            </a:r>
          </a:p>
          <a:p>
            <a:r>
              <a:rPr kumimoji="1" lang="ja-JP" altLang="en-US" sz="1400"/>
              <a:t>（画面では「</a:t>
            </a:r>
            <a:r>
              <a:rPr kumimoji="1" lang="en-US" altLang="ja-JP" sz="1400"/>
              <a:t>testdb</a:t>
            </a:r>
            <a:r>
              <a:rPr kumimoji="1" lang="ja-JP" altLang="en-US" sz="1400"/>
              <a:t>」としました。）</a:t>
            </a:r>
          </a:p>
        </p:txBody>
      </p:sp>
      <p:pic>
        <p:nvPicPr>
          <p:cNvPr id="39938" name="Picture 2">
            <a:extLst>
              <a:ext uri="{FF2B5EF4-FFF2-40B4-BE49-F238E27FC236}">
                <a16:creationId xmlns:a16="http://schemas.microsoft.com/office/drawing/2014/main" id="{1BE64FB7-C669-B990-A1D4-6F2CD2D64A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1950" y="2685915"/>
            <a:ext cx="4310398" cy="1724159"/>
          </a:xfrm>
          <a:prstGeom prst="rect">
            <a:avLst/>
          </a:prstGeom>
          <a:noFill/>
          <a:extLst>
            <a:ext uri="{909E8E84-426E-40DD-AFC4-6F175D3DCCD1}">
              <a14:hiddenFill xmlns:a14="http://schemas.microsoft.com/office/drawing/2010/main">
                <a:solidFill>
                  <a:srgbClr val="FFFFFF"/>
                </a:solidFill>
              </a14:hiddenFill>
            </a:ext>
          </a:extLst>
        </p:spPr>
      </p:pic>
      <p:pic>
        <p:nvPicPr>
          <p:cNvPr id="39940" name="Picture 4">
            <a:extLst>
              <a:ext uri="{FF2B5EF4-FFF2-40B4-BE49-F238E27FC236}">
                <a16:creationId xmlns:a16="http://schemas.microsoft.com/office/drawing/2014/main" id="{011136CC-9093-5E2F-A620-C2201BB985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00926" y="2685915"/>
            <a:ext cx="3257549" cy="35797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397327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8938D5D-B48C-2EF5-F88E-53B675EF46F8}"/>
              </a:ext>
            </a:extLst>
          </p:cNvPr>
          <p:cNvSpPr>
            <a:spLocks noGrp="1"/>
          </p:cNvSpPr>
          <p:nvPr>
            <p:ph type="title"/>
          </p:nvPr>
        </p:nvSpPr>
        <p:spPr/>
        <p:txBody>
          <a:bodyPr/>
          <a:lstStyle/>
          <a:p>
            <a:r>
              <a:rPr lang="en-US" altLang="ja-JP"/>
              <a:t>3-2-4.pgAdmin</a:t>
            </a:r>
            <a:r>
              <a:rPr lang="ja-JP" altLang="en-US"/>
              <a:t>ツールの操作</a:t>
            </a:r>
            <a:endParaRPr kumimoji="1" lang="ja-JP" altLang="en-US"/>
          </a:p>
        </p:txBody>
      </p:sp>
      <p:sp>
        <p:nvSpPr>
          <p:cNvPr id="6" name="テキスト ボックス 5">
            <a:extLst>
              <a:ext uri="{FF2B5EF4-FFF2-40B4-BE49-F238E27FC236}">
                <a16:creationId xmlns:a16="http://schemas.microsoft.com/office/drawing/2014/main" id="{88C2A9C4-133D-FAB9-7924-5B2633B6A950}"/>
              </a:ext>
            </a:extLst>
          </p:cNvPr>
          <p:cNvSpPr txBox="1"/>
          <p:nvPr/>
        </p:nvSpPr>
        <p:spPr>
          <a:xfrm>
            <a:off x="267629" y="1699893"/>
            <a:ext cx="5669186" cy="307777"/>
          </a:xfrm>
          <a:prstGeom prst="rect">
            <a:avLst/>
          </a:prstGeom>
          <a:noFill/>
        </p:spPr>
        <p:txBody>
          <a:bodyPr wrap="square" rtlCol="0">
            <a:spAutoFit/>
          </a:bodyPr>
          <a:lstStyle/>
          <a:p>
            <a:r>
              <a:rPr kumimoji="1" lang="ja-JP" altLang="en-US" sz="1400"/>
              <a:t>⑤画面のように表示されれば、データベースの作成が完了です。</a:t>
            </a:r>
          </a:p>
        </p:txBody>
      </p:sp>
      <p:pic>
        <p:nvPicPr>
          <p:cNvPr id="38914" name="Picture 2">
            <a:extLst>
              <a:ext uri="{FF2B5EF4-FFF2-40B4-BE49-F238E27FC236}">
                <a16:creationId xmlns:a16="http://schemas.microsoft.com/office/drawing/2014/main" id="{9098CCA8-42EF-D74E-40C2-507D92DCA4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189" y="2745794"/>
            <a:ext cx="5462586" cy="3535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378126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8938D5D-B48C-2EF5-F88E-53B675EF46F8}"/>
              </a:ext>
            </a:extLst>
          </p:cNvPr>
          <p:cNvSpPr>
            <a:spLocks noGrp="1"/>
          </p:cNvSpPr>
          <p:nvPr>
            <p:ph type="title"/>
          </p:nvPr>
        </p:nvSpPr>
        <p:spPr/>
        <p:txBody>
          <a:bodyPr/>
          <a:lstStyle/>
          <a:p>
            <a:r>
              <a:rPr lang="en-US" altLang="ja-JP"/>
              <a:t>3-2-4.pgAdmin</a:t>
            </a:r>
            <a:r>
              <a:rPr lang="ja-JP" altLang="en-US"/>
              <a:t>ツールの操作</a:t>
            </a:r>
            <a:endParaRPr kumimoji="1" lang="ja-JP" altLang="en-US"/>
          </a:p>
        </p:txBody>
      </p:sp>
      <p:sp>
        <p:nvSpPr>
          <p:cNvPr id="4" name="テキスト プレースホルダー 3">
            <a:extLst>
              <a:ext uri="{FF2B5EF4-FFF2-40B4-BE49-F238E27FC236}">
                <a16:creationId xmlns:a16="http://schemas.microsoft.com/office/drawing/2014/main" id="{7FE8AB50-C4EC-4DF8-D5DB-2606900AD4CD}"/>
              </a:ext>
            </a:extLst>
          </p:cNvPr>
          <p:cNvSpPr>
            <a:spLocks noGrp="1"/>
          </p:cNvSpPr>
          <p:nvPr>
            <p:ph type="body" sz="quarter" idx="14"/>
          </p:nvPr>
        </p:nvSpPr>
        <p:spPr/>
        <p:txBody>
          <a:bodyPr/>
          <a:lstStyle/>
          <a:p>
            <a:r>
              <a:rPr kumimoji="1" lang="ja-JP" altLang="en-US"/>
              <a:t>テーブルの作成</a:t>
            </a:r>
          </a:p>
        </p:txBody>
      </p:sp>
      <p:sp>
        <p:nvSpPr>
          <p:cNvPr id="10" name="テキスト ボックス 9">
            <a:extLst>
              <a:ext uri="{FF2B5EF4-FFF2-40B4-BE49-F238E27FC236}">
                <a16:creationId xmlns:a16="http://schemas.microsoft.com/office/drawing/2014/main" id="{AD0BD679-FE8B-550E-A3B8-68C1A23BCB45}"/>
              </a:ext>
            </a:extLst>
          </p:cNvPr>
          <p:cNvSpPr txBox="1"/>
          <p:nvPr/>
        </p:nvSpPr>
        <p:spPr>
          <a:xfrm>
            <a:off x="267629" y="1699893"/>
            <a:ext cx="5669186" cy="523220"/>
          </a:xfrm>
          <a:prstGeom prst="rect">
            <a:avLst/>
          </a:prstGeom>
          <a:noFill/>
        </p:spPr>
        <p:txBody>
          <a:bodyPr wrap="square" rtlCol="0">
            <a:spAutoFit/>
          </a:bodyPr>
          <a:lstStyle/>
          <a:p>
            <a:r>
              <a:rPr kumimoji="1" lang="ja-JP" altLang="en-US" sz="1400"/>
              <a:t>１．①</a:t>
            </a:r>
            <a:r>
              <a:rPr kumimoji="1" lang="en-US" altLang="ja-JP" sz="1400"/>
              <a:t>pgAdmin</a:t>
            </a:r>
            <a:r>
              <a:rPr kumimoji="1" lang="ja-JP" altLang="en-US" sz="1400"/>
              <a:t>の左にあるテーブルを右クリックし、②作成＞テーブルを押します。</a:t>
            </a:r>
          </a:p>
        </p:txBody>
      </p:sp>
      <p:pic>
        <p:nvPicPr>
          <p:cNvPr id="16388" name="Picture 4">
            <a:extLst>
              <a:ext uri="{FF2B5EF4-FFF2-40B4-BE49-F238E27FC236}">
                <a16:creationId xmlns:a16="http://schemas.microsoft.com/office/drawing/2014/main" id="{8A144BFB-43AC-DEB2-DABE-1C31737DF2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3354" y="2713228"/>
            <a:ext cx="5669186" cy="3375956"/>
          </a:xfrm>
          <a:prstGeom prst="rect">
            <a:avLst/>
          </a:prstGeom>
          <a:noFill/>
          <a:extLst>
            <a:ext uri="{909E8E84-426E-40DD-AFC4-6F175D3DCCD1}">
              <a14:hiddenFill xmlns:a14="http://schemas.microsoft.com/office/drawing/2010/main">
                <a:solidFill>
                  <a:srgbClr val="FFFFFF"/>
                </a:solidFill>
              </a14:hiddenFill>
            </a:ext>
          </a:extLst>
        </p:spPr>
      </p:pic>
      <p:sp>
        <p:nvSpPr>
          <p:cNvPr id="11" name="テキスト ボックス 10">
            <a:extLst>
              <a:ext uri="{FF2B5EF4-FFF2-40B4-BE49-F238E27FC236}">
                <a16:creationId xmlns:a16="http://schemas.microsoft.com/office/drawing/2014/main" id="{6910B2A8-1051-1F62-E9D6-EE18F6C69103}"/>
              </a:ext>
            </a:extLst>
          </p:cNvPr>
          <p:cNvSpPr txBox="1"/>
          <p:nvPr/>
        </p:nvSpPr>
        <p:spPr>
          <a:xfrm>
            <a:off x="6886575" y="1699893"/>
            <a:ext cx="4848225" cy="307777"/>
          </a:xfrm>
          <a:prstGeom prst="rect">
            <a:avLst/>
          </a:prstGeom>
          <a:noFill/>
        </p:spPr>
        <p:txBody>
          <a:bodyPr wrap="square" rtlCol="0">
            <a:spAutoFit/>
          </a:bodyPr>
          <a:lstStyle/>
          <a:p>
            <a:r>
              <a:rPr kumimoji="1" lang="ja-JP" altLang="en-US" sz="1400"/>
              <a:t>２．名称のところにテーブル名を入力します</a:t>
            </a:r>
          </a:p>
        </p:txBody>
      </p:sp>
      <p:pic>
        <p:nvPicPr>
          <p:cNvPr id="16390" name="Picture 6">
            <a:extLst>
              <a:ext uri="{FF2B5EF4-FFF2-40B4-BE49-F238E27FC236}">
                <a16:creationId xmlns:a16="http://schemas.microsoft.com/office/drawing/2014/main" id="{4DCB0E6A-E83E-3FE2-5CCC-A439DE78F9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86575" y="2713228"/>
            <a:ext cx="4300675" cy="33759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029396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8938D5D-B48C-2EF5-F88E-53B675EF46F8}"/>
              </a:ext>
            </a:extLst>
          </p:cNvPr>
          <p:cNvSpPr>
            <a:spLocks noGrp="1"/>
          </p:cNvSpPr>
          <p:nvPr>
            <p:ph type="title"/>
          </p:nvPr>
        </p:nvSpPr>
        <p:spPr/>
        <p:txBody>
          <a:bodyPr/>
          <a:lstStyle/>
          <a:p>
            <a:r>
              <a:rPr lang="en-US" altLang="ja-JP"/>
              <a:t>3-2-4.pgAdmin</a:t>
            </a:r>
            <a:r>
              <a:rPr lang="ja-JP" altLang="en-US"/>
              <a:t>ツールの操作</a:t>
            </a:r>
            <a:endParaRPr kumimoji="1" lang="ja-JP" altLang="en-US"/>
          </a:p>
        </p:txBody>
      </p:sp>
      <p:sp>
        <p:nvSpPr>
          <p:cNvPr id="19" name="テキスト ボックス 18">
            <a:extLst>
              <a:ext uri="{FF2B5EF4-FFF2-40B4-BE49-F238E27FC236}">
                <a16:creationId xmlns:a16="http://schemas.microsoft.com/office/drawing/2014/main" id="{14A14FD1-F064-409B-ADD7-677B34C42B47}"/>
              </a:ext>
            </a:extLst>
          </p:cNvPr>
          <p:cNvSpPr txBox="1"/>
          <p:nvPr/>
        </p:nvSpPr>
        <p:spPr>
          <a:xfrm>
            <a:off x="267629" y="1699893"/>
            <a:ext cx="5669186" cy="954107"/>
          </a:xfrm>
          <a:prstGeom prst="rect">
            <a:avLst/>
          </a:prstGeom>
          <a:noFill/>
        </p:spPr>
        <p:txBody>
          <a:bodyPr wrap="square" rtlCol="0">
            <a:spAutoFit/>
          </a:bodyPr>
          <a:lstStyle/>
          <a:p>
            <a:pPr algn="l"/>
            <a:r>
              <a:rPr lang="ja-JP" altLang="en-US" sz="1400" b="0" i="0">
                <a:solidFill>
                  <a:srgbClr val="3F3F3F"/>
                </a:solidFill>
                <a:effectLst/>
                <a:latin typeface="Noto Sans JP"/>
              </a:rPr>
              <a:t>３．次に作成する列を設定します。</a:t>
            </a:r>
          </a:p>
          <a:p>
            <a:pPr algn="l"/>
            <a:r>
              <a:rPr lang="ja-JP" altLang="en-US" sz="1400" b="0" i="0">
                <a:solidFill>
                  <a:srgbClr val="3F3F3F"/>
                </a:solidFill>
                <a:effectLst/>
                <a:latin typeface="Noto Sans JP"/>
              </a:rPr>
              <a:t>①列タブを表示、②＋ボタンを押し、③の箇所に作成する列を設定します。（</a:t>
            </a:r>
            <a:r>
              <a:rPr lang="en-US" altLang="ja-JP" sz="1400" b="0" i="0">
                <a:solidFill>
                  <a:srgbClr val="3F3F3F"/>
                </a:solidFill>
                <a:effectLst/>
                <a:latin typeface="Noto Sans JP"/>
              </a:rPr>
              <a:t>department_code</a:t>
            </a:r>
            <a:r>
              <a:rPr lang="ja-JP" altLang="en-US" sz="1400" b="0" i="0">
                <a:solidFill>
                  <a:srgbClr val="3F3F3F"/>
                </a:solidFill>
                <a:effectLst/>
                <a:latin typeface="Noto Sans JP"/>
              </a:rPr>
              <a:t>は主キーにする予定なので、</a:t>
            </a:r>
            <a:r>
              <a:rPr lang="en-US" altLang="ja-JP" sz="1400" b="0" i="0">
                <a:solidFill>
                  <a:srgbClr val="3F3F3F"/>
                </a:solidFill>
                <a:effectLst/>
                <a:latin typeface="Noto Sans JP"/>
              </a:rPr>
              <a:t>NOT NULL</a:t>
            </a:r>
            <a:r>
              <a:rPr lang="ja-JP" altLang="en-US" sz="1400" b="0" i="0">
                <a:solidFill>
                  <a:srgbClr val="3F3F3F"/>
                </a:solidFill>
                <a:effectLst/>
                <a:latin typeface="Noto Sans JP"/>
              </a:rPr>
              <a:t>を</a:t>
            </a:r>
            <a:r>
              <a:rPr lang="en-US" altLang="ja-JP" sz="1400" b="0" i="0">
                <a:solidFill>
                  <a:srgbClr val="3F3F3F"/>
                </a:solidFill>
                <a:effectLst/>
                <a:latin typeface="Noto Sans JP"/>
              </a:rPr>
              <a:t>YES</a:t>
            </a:r>
            <a:r>
              <a:rPr lang="ja-JP" altLang="en-US" sz="1400" b="0" i="0">
                <a:solidFill>
                  <a:srgbClr val="3F3F3F"/>
                </a:solidFill>
                <a:effectLst/>
                <a:latin typeface="Noto Sans JP"/>
              </a:rPr>
              <a:t>にしています。）</a:t>
            </a:r>
          </a:p>
        </p:txBody>
      </p:sp>
      <p:sp>
        <p:nvSpPr>
          <p:cNvPr id="20" name="テキスト ボックス 19">
            <a:extLst>
              <a:ext uri="{FF2B5EF4-FFF2-40B4-BE49-F238E27FC236}">
                <a16:creationId xmlns:a16="http://schemas.microsoft.com/office/drawing/2014/main" id="{3D47368D-2347-CF67-A1AA-7138B99233BF}"/>
              </a:ext>
            </a:extLst>
          </p:cNvPr>
          <p:cNvSpPr txBox="1"/>
          <p:nvPr/>
        </p:nvSpPr>
        <p:spPr>
          <a:xfrm>
            <a:off x="6886575" y="1699893"/>
            <a:ext cx="4848225" cy="954107"/>
          </a:xfrm>
          <a:prstGeom prst="rect">
            <a:avLst/>
          </a:prstGeom>
          <a:noFill/>
        </p:spPr>
        <p:txBody>
          <a:bodyPr wrap="square" rtlCol="0">
            <a:spAutoFit/>
          </a:bodyPr>
          <a:lstStyle/>
          <a:p>
            <a:pPr algn="l"/>
            <a:r>
              <a:rPr lang="ja-JP" altLang="en-US" sz="1400" b="0" i="0">
                <a:solidFill>
                  <a:srgbClr val="3F3F3F"/>
                </a:solidFill>
                <a:effectLst/>
                <a:latin typeface="Noto Sans JP"/>
              </a:rPr>
              <a:t>４．次に主キーを設定します。</a:t>
            </a:r>
          </a:p>
          <a:p>
            <a:pPr algn="l"/>
            <a:r>
              <a:rPr lang="ja-JP" altLang="en-US" sz="1400" b="0" i="0">
                <a:solidFill>
                  <a:srgbClr val="3F3F3F"/>
                </a:solidFill>
                <a:effectLst/>
                <a:latin typeface="Noto Sans JP"/>
              </a:rPr>
              <a:t>①制約タブから、②の＋ボタン、③で名称の箇所に主キー名を入れます。</a:t>
            </a:r>
          </a:p>
          <a:p>
            <a:pPr algn="l"/>
            <a:r>
              <a:rPr lang="ja-JP" altLang="en-US" sz="1400" b="0" i="0">
                <a:solidFill>
                  <a:srgbClr val="3F3F3F"/>
                </a:solidFill>
                <a:effectLst/>
                <a:latin typeface="Noto Sans JP"/>
              </a:rPr>
              <a:t>④の編集ボタンを押します。</a:t>
            </a:r>
          </a:p>
        </p:txBody>
      </p:sp>
      <p:pic>
        <p:nvPicPr>
          <p:cNvPr id="17414" name="Picture 6">
            <a:extLst>
              <a:ext uri="{FF2B5EF4-FFF2-40B4-BE49-F238E27FC236}">
                <a16:creationId xmlns:a16="http://schemas.microsoft.com/office/drawing/2014/main" id="{DBBDBA56-A98F-0018-8B3E-679A6BA55B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1474" y="2743162"/>
            <a:ext cx="4486275" cy="3546929"/>
          </a:xfrm>
          <a:prstGeom prst="rect">
            <a:avLst/>
          </a:prstGeom>
          <a:noFill/>
          <a:extLst>
            <a:ext uri="{909E8E84-426E-40DD-AFC4-6F175D3DCCD1}">
              <a14:hiddenFill xmlns:a14="http://schemas.microsoft.com/office/drawing/2010/main">
                <a:solidFill>
                  <a:srgbClr val="FFFFFF"/>
                </a:solidFill>
              </a14:hiddenFill>
            </a:ext>
          </a:extLst>
        </p:spPr>
      </p:pic>
      <p:pic>
        <p:nvPicPr>
          <p:cNvPr id="17416" name="Picture 8">
            <a:extLst>
              <a:ext uri="{FF2B5EF4-FFF2-40B4-BE49-F238E27FC236}">
                <a16:creationId xmlns:a16="http://schemas.microsoft.com/office/drawing/2014/main" id="{2F51B89E-F237-861C-B725-D4530AB5ED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91350" y="2743162"/>
            <a:ext cx="4496541" cy="35469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817939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8938D5D-B48C-2EF5-F88E-53B675EF46F8}"/>
              </a:ext>
            </a:extLst>
          </p:cNvPr>
          <p:cNvSpPr>
            <a:spLocks noGrp="1"/>
          </p:cNvSpPr>
          <p:nvPr>
            <p:ph type="title"/>
          </p:nvPr>
        </p:nvSpPr>
        <p:spPr/>
        <p:txBody>
          <a:bodyPr/>
          <a:lstStyle/>
          <a:p>
            <a:r>
              <a:rPr lang="en-US" altLang="ja-JP"/>
              <a:t>3-2-4.pgAdmin</a:t>
            </a:r>
            <a:r>
              <a:rPr lang="ja-JP" altLang="en-US"/>
              <a:t>ツールの操作</a:t>
            </a:r>
            <a:endParaRPr kumimoji="1" lang="ja-JP" altLang="en-US"/>
          </a:p>
        </p:txBody>
      </p:sp>
      <p:sp>
        <p:nvSpPr>
          <p:cNvPr id="13" name="テキスト ボックス 12">
            <a:extLst>
              <a:ext uri="{FF2B5EF4-FFF2-40B4-BE49-F238E27FC236}">
                <a16:creationId xmlns:a16="http://schemas.microsoft.com/office/drawing/2014/main" id="{01AEB357-70EE-767C-2E16-56829620ABC5}"/>
              </a:ext>
            </a:extLst>
          </p:cNvPr>
          <p:cNvSpPr txBox="1"/>
          <p:nvPr/>
        </p:nvSpPr>
        <p:spPr>
          <a:xfrm>
            <a:off x="267629" y="1699893"/>
            <a:ext cx="5669186" cy="307777"/>
          </a:xfrm>
          <a:prstGeom prst="rect">
            <a:avLst/>
          </a:prstGeom>
          <a:noFill/>
        </p:spPr>
        <p:txBody>
          <a:bodyPr wrap="square" rtlCol="0">
            <a:spAutoFit/>
          </a:bodyPr>
          <a:lstStyle/>
          <a:p>
            <a:r>
              <a:rPr lang="ja-JP" altLang="en-US" sz="1400" b="0" i="0">
                <a:solidFill>
                  <a:srgbClr val="3F3F3F"/>
                </a:solidFill>
                <a:effectLst/>
                <a:latin typeface="Noto Sans JP"/>
              </a:rPr>
              <a:t>５．主キーに設定する列を指定し、右下の「保存」ボタンを押します。</a:t>
            </a:r>
            <a:endParaRPr kumimoji="1" lang="ja-JP" altLang="en-US" sz="1400"/>
          </a:p>
        </p:txBody>
      </p:sp>
      <p:sp>
        <p:nvSpPr>
          <p:cNvPr id="14" name="テキスト ボックス 13">
            <a:extLst>
              <a:ext uri="{FF2B5EF4-FFF2-40B4-BE49-F238E27FC236}">
                <a16:creationId xmlns:a16="http://schemas.microsoft.com/office/drawing/2014/main" id="{9D434EEE-9CE3-EA95-9CF5-80CD6AA11A9A}"/>
              </a:ext>
            </a:extLst>
          </p:cNvPr>
          <p:cNvSpPr txBox="1"/>
          <p:nvPr/>
        </p:nvSpPr>
        <p:spPr>
          <a:xfrm>
            <a:off x="6886575" y="1699893"/>
            <a:ext cx="4848225" cy="307777"/>
          </a:xfrm>
          <a:prstGeom prst="rect">
            <a:avLst/>
          </a:prstGeom>
          <a:noFill/>
        </p:spPr>
        <p:txBody>
          <a:bodyPr wrap="square" rtlCol="0">
            <a:spAutoFit/>
          </a:bodyPr>
          <a:lstStyle/>
          <a:p>
            <a:r>
              <a:rPr lang="ja-JP" altLang="en-US" sz="1400" b="0" i="0">
                <a:solidFill>
                  <a:srgbClr val="3F3F3F"/>
                </a:solidFill>
                <a:effectLst/>
                <a:latin typeface="Noto Sans JP"/>
              </a:rPr>
              <a:t>６．作成されたことが確認できると思います</a:t>
            </a:r>
            <a:endParaRPr kumimoji="1" lang="ja-JP" altLang="en-US" sz="1400"/>
          </a:p>
        </p:txBody>
      </p:sp>
      <p:pic>
        <p:nvPicPr>
          <p:cNvPr id="22534" name="Picture 6">
            <a:extLst>
              <a:ext uri="{FF2B5EF4-FFF2-40B4-BE49-F238E27FC236}">
                <a16:creationId xmlns:a16="http://schemas.microsoft.com/office/drawing/2014/main" id="{4169B108-0159-219B-D80D-776025EA66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8139" y="2676525"/>
            <a:ext cx="4595811" cy="3603116"/>
          </a:xfrm>
          <a:prstGeom prst="rect">
            <a:avLst/>
          </a:prstGeom>
          <a:noFill/>
          <a:extLst>
            <a:ext uri="{909E8E84-426E-40DD-AFC4-6F175D3DCCD1}">
              <a14:hiddenFill xmlns:a14="http://schemas.microsoft.com/office/drawing/2010/main">
                <a:solidFill>
                  <a:srgbClr val="FFFFFF"/>
                </a:solidFill>
              </a14:hiddenFill>
            </a:ext>
          </a:extLst>
        </p:spPr>
      </p:pic>
      <p:pic>
        <p:nvPicPr>
          <p:cNvPr id="22536" name="Picture 8">
            <a:extLst>
              <a:ext uri="{FF2B5EF4-FFF2-40B4-BE49-F238E27FC236}">
                <a16:creationId xmlns:a16="http://schemas.microsoft.com/office/drawing/2014/main" id="{984FB460-446A-EEBF-6D3E-78A9F919FA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26258" y="2752725"/>
            <a:ext cx="6516698" cy="2508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963807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8938D5D-B48C-2EF5-F88E-53B675EF46F8}"/>
              </a:ext>
            </a:extLst>
          </p:cNvPr>
          <p:cNvSpPr>
            <a:spLocks noGrp="1"/>
          </p:cNvSpPr>
          <p:nvPr>
            <p:ph type="title"/>
          </p:nvPr>
        </p:nvSpPr>
        <p:spPr/>
        <p:txBody>
          <a:bodyPr/>
          <a:lstStyle/>
          <a:p>
            <a:r>
              <a:rPr lang="en-US" altLang="ja-JP"/>
              <a:t>3-2-4.pgAdmin</a:t>
            </a:r>
            <a:r>
              <a:rPr lang="ja-JP" altLang="en-US"/>
              <a:t>ツールの操作</a:t>
            </a:r>
            <a:endParaRPr kumimoji="1" lang="ja-JP" altLang="en-US"/>
          </a:p>
        </p:txBody>
      </p:sp>
      <p:sp>
        <p:nvSpPr>
          <p:cNvPr id="3" name="テキスト プレースホルダー 3">
            <a:extLst>
              <a:ext uri="{FF2B5EF4-FFF2-40B4-BE49-F238E27FC236}">
                <a16:creationId xmlns:a16="http://schemas.microsoft.com/office/drawing/2014/main" id="{5A6F818D-2D88-991A-9738-E3CE03150997}"/>
              </a:ext>
            </a:extLst>
          </p:cNvPr>
          <p:cNvSpPr>
            <a:spLocks noGrp="1"/>
          </p:cNvSpPr>
          <p:nvPr>
            <p:ph type="body" sz="quarter" idx="14"/>
          </p:nvPr>
        </p:nvSpPr>
        <p:spPr>
          <a:xfrm>
            <a:off x="268288" y="929051"/>
            <a:ext cx="11637962" cy="373063"/>
          </a:xfrm>
        </p:spPr>
        <p:txBody>
          <a:bodyPr/>
          <a:lstStyle/>
          <a:p>
            <a:r>
              <a:rPr kumimoji="1" lang="ja-JP" altLang="en-US"/>
              <a:t>データを登録する</a:t>
            </a:r>
          </a:p>
        </p:txBody>
      </p:sp>
      <p:sp>
        <p:nvSpPr>
          <p:cNvPr id="4" name="テキスト ボックス 3">
            <a:extLst>
              <a:ext uri="{FF2B5EF4-FFF2-40B4-BE49-F238E27FC236}">
                <a16:creationId xmlns:a16="http://schemas.microsoft.com/office/drawing/2014/main" id="{F67E772A-085E-2982-D6A1-4CA7BFDB7DA0}"/>
              </a:ext>
            </a:extLst>
          </p:cNvPr>
          <p:cNvSpPr txBox="1"/>
          <p:nvPr/>
        </p:nvSpPr>
        <p:spPr>
          <a:xfrm>
            <a:off x="267629" y="1699893"/>
            <a:ext cx="5669186" cy="954107"/>
          </a:xfrm>
          <a:prstGeom prst="rect">
            <a:avLst/>
          </a:prstGeom>
          <a:noFill/>
        </p:spPr>
        <p:txBody>
          <a:bodyPr wrap="square" rtlCol="0">
            <a:spAutoFit/>
          </a:bodyPr>
          <a:lstStyle/>
          <a:p>
            <a:r>
              <a:rPr lang="en-US" altLang="ja-JP" sz="1400" b="0" i="0">
                <a:solidFill>
                  <a:srgbClr val="3F3F3F"/>
                </a:solidFill>
                <a:effectLst/>
                <a:latin typeface="Noto Sans JP"/>
              </a:rPr>
              <a:t>1-</a:t>
            </a:r>
            <a:r>
              <a:rPr lang="ja-JP" altLang="en-US" sz="1400" b="0" i="0">
                <a:solidFill>
                  <a:srgbClr val="3F3F3F"/>
                </a:solidFill>
                <a:effectLst/>
                <a:latin typeface="Noto Sans JP"/>
              </a:rPr>
              <a:t>１．①テーブルを右クリック、②「データの閲覧</a:t>
            </a:r>
            <a:r>
              <a:rPr lang="en-US" altLang="ja-JP" sz="1400" b="0" i="0">
                <a:solidFill>
                  <a:srgbClr val="3F3F3F"/>
                </a:solidFill>
                <a:effectLst/>
                <a:latin typeface="Noto Sans JP"/>
              </a:rPr>
              <a:t>/</a:t>
            </a:r>
            <a:r>
              <a:rPr lang="ja-JP" altLang="en-US" sz="1400" b="0" i="0">
                <a:solidFill>
                  <a:srgbClr val="3F3F3F"/>
                </a:solidFill>
                <a:effectLst/>
                <a:latin typeface="Noto Sans JP"/>
              </a:rPr>
              <a:t>編集」から「すべての行」を選択します。</a:t>
            </a:r>
          </a:p>
          <a:p>
            <a:r>
              <a:rPr lang="ja-JP" altLang="en-US" sz="1400" b="0" i="0">
                <a:solidFill>
                  <a:srgbClr val="3F3F3F"/>
                </a:solidFill>
                <a:effectLst/>
                <a:latin typeface="Noto Sans JP"/>
              </a:rPr>
              <a:t>すでに大量のデータが登録されている場合、「最初の</a:t>
            </a:r>
            <a:r>
              <a:rPr lang="en-US" altLang="ja-JP" sz="1400" b="0" i="0">
                <a:solidFill>
                  <a:srgbClr val="3F3F3F"/>
                </a:solidFill>
                <a:effectLst/>
                <a:latin typeface="Noto Sans JP"/>
              </a:rPr>
              <a:t>100</a:t>
            </a:r>
            <a:r>
              <a:rPr lang="ja-JP" altLang="en-US" sz="1400" b="0" i="0">
                <a:solidFill>
                  <a:srgbClr val="3F3F3F"/>
                </a:solidFill>
                <a:effectLst/>
                <a:latin typeface="Noto Sans JP"/>
              </a:rPr>
              <a:t>行」でも構いません。</a:t>
            </a:r>
            <a:endParaRPr kumimoji="1" lang="ja-JP" altLang="en-US" sz="1400"/>
          </a:p>
        </p:txBody>
      </p:sp>
      <p:sp>
        <p:nvSpPr>
          <p:cNvPr id="5" name="テキスト ボックス 4">
            <a:extLst>
              <a:ext uri="{FF2B5EF4-FFF2-40B4-BE49-F238E27FC236}">
                <a16:creationId xmlns:a16="http://schemas.microsoft.com/office/drawing/2014/main" id="{AB0A62C0-F5F6-F768-78AC-3DF67884F067}"/>
              </a:ext>
            </a:extLst>
          </p:cNvPr>
          <p:cNvSpPr txBox="1"/>
          <p:nvPr/>
        </p:nvSpPr>
        <p:spPr>
          <a:xfrm>
            <a:off x="6886575" y="1699893"/>
            <a:ext cx="4848225" cy="954107"/>
          </a:xfrm>
          <a:prstGeom prst="rect">
            <a:avLst/>
          </a:prstGeom>
          <a:noFill/>
        </p:spPr>
        <p:txBody>
          <a:bodyPr wrap="square" rtlCol="0">
            <a:spAutoFit/>
          </a:bodyPr>
          <a:lstStyle/>
          <a:p>
            <a:r>
              <a:rPr lang="en-US" altLang="ja-JP" sz="1400" b="0" i="0">
                <a:solidFill>
                  <a:srgbClr val="3F3F3F"/>
                </a:solidFill>
                <a:effectLst/>
                <a:latin typeface="Noto Sans JP"/>
              </a:rPr>
              <a:t>1-</a:t>
            </a:r>
            <a:r>
              <a:rPr lang="ja-JP" altLang="en-US" sz="1400" b="0" i="0">
                <a:solidFill>
                  <a:srgbClr val="3F3F3F"/>
                </a:solidFill>
                <a:effectLst/>
                <a:latin typeface="Noto Sans JP"/>
              </a:rPr>
              <a:t>２．データが表示される画面が開くので、編集したい行をクリックします。</a:t>
            </a:r>
          </a:p>
          <a:p>
            <a:r>
              <a:rPr lang="ja-JP" altLang="en-US" sz="1400" b="0" i="0">
                <a:solidFill>
                  <a:srgbClr val="3F3F3F"/>
                </a:solidFill>
                <a:effectLst/>
                <a:latin typeface="Noto Sans JP"/>
              </a:rPr>
              <a:t>編集ができない場合はこちらを参照してみて下さい。</a:t>
            </a:r>
          </a:p>
          <a:p>
            <a:r>
              <a:rPr lang="en-US" altLang="ja-JP" sz="1400" b="0" i="0">
                <a:solidFill>
                  <a:srgbClr val="3F3F3F"/>
                </a:solidFill>
                <a:effectLst/>
                <a:latin typeface="Noto Sans JP"/>
              </a:rPr>
              <a:t>&gt; </a:t>
            </a:r>
            <a:r>
              <a:rPr lang="ja-JP" altLang="en-US" sz="1400" b="0" i="0">
                <a:solidFill>
                  <a:srgbClr val="3F3F3F"/>
                </a:solidFill>
                <a:effectLst/>
                <a:latin typeface="Noto Sans JP"/>
              </a:rPr>
              <a:t>データが編集できない時の原因と対処方法</a:t>
            </a:r>
            <a:endParaRPr kumimoji="1" lang="ja-JP" altLang="en-US" sz="1400"/>
          </a:p>
        </p:txBody>
      </p:sp>
      <p:pic>
        <p:nvPicPr>
          <p:cNvPr id="24578" name="Picture 2">
            <a:extLst>
              <a:ext uri="{FF2B5EF4-FFF2-40B4-BE49-F238E27FC236}">
                <a16:creationId xmlns:a16="http://schemas.microsoft.com/office/drawing/2014/main" id="{C797573A-2132-BAC9-C2BD-0C2E4995600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4779" y="2752725"/>
            <a:ext cx="5771221" cy="1496972"/>
          </a:xfrm>
          <a:prstGeom prst="rect">
            <a:avLst/>
          </a:prstGeom>
          <a:noFill/>
          <a:extLst>
            <a:ext uri="{909E8E84-426E-40DD-AFC4-6F175D3DCCD1}">
              <a14:hiddenFill xmlns:a14="http://schemas.microsoft.com/office/drawing/2010/main">
                <a:solidFill>
                  <a:srgbClr val="FFFFFF"/>
                </a:solidFill>
              </a14:hiddenFill>
            </a:ext>
          </a:extLst>
        </p:spPr>
      </p:pic>
      <p:pic>
        <p:nvPicPr>
          <p:cNvPr id="24580" name="Picture 4">
            <a:extLst>
              <a:ext uri="{FF2B5EF4-FFF2-40B4-BE49-F238E27FC236}">
                <a16:creationId xmlns:a16="http://schemas.microsoft.com/office/drawing/2014/main" id="{BC507392-6E3D-F0ED-0AB4-BD65053239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05053" y="2674657"/>
            <a:ext cx="4946267" cy="35165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001291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8938D5D-B48C-2EF5-F88E-53B675EF46F8}"/>
              </a:ext>
            </a:extLst>
          </p:cNvPr>
          <p:cNvSpPr>
            <a:spLocks noGrp="1"/>
          </p:cNvSpPr>
          <p:nvPr>
            <p:ph type="title"/>
          </p:nvPr>
        </p:nvSpPr>
        <p:spPr/>
        <p:txBody>
          <a:bodyPr/>
          <a:lstStyle/>
          <a:p>
            <a:r>
              <a:rPr lang="en-US" altLang="ja-JP"/>
              <a:t>3-2-4.pgAdmin</a:t>
            </a:r>
            <a:r>
              <a:rPr lang="ja-JP" altLang="en-US"/>
              <a:t>ツールの操作</a:t>
            </a:r>
            <a:endParaRPr kumimoji="1" lang="ja-JP" altLang="en-US"/>
          </a:p>
        </p:txBody>
      </p:sp>
      <p:sp>
        <p:nvSpPr>
          <p:cNvPr id="3" name="テキスト ボックス 2">
            <a:extLst>
              <a:ext uri="{FF2B5EF4-FFF2-40B4-BE49-F238E27FC236}">
                <a16:creationId xmlns:a16="http://schemas.microsoft.com/office/drawing/2014/main" id="{08366071-5819-2803-0DA1-C7888D4F40CA}"/>
              </a:ext>
            </a:extLst>
          </p:cNvPr>
          <p:cNvSpPr txBox="1"/>
          <p:nvPr/>
        </p:nvSpPr>
        <p:spPr>
          <a:xfrm>
            <a:off x="267629" y="1699893"/>
            <a:ext cx="5669186" cy="307777"/>
          </a:xfrm>
          <a:prstGeom prst="rect">
            <a:avLst/>
          </a:prstGeom>
          <a:noFill/>
        </p:spPr>
        <p:txBody>
          <a:bodyPr wrap="square" rtlCol="0">
            <a:spAutoFit/>
          </a:bodyPr>
          <a:lstStyle/>
          <a:p>
            <a:r>
              <a:rPr lang="en-US" altLang="ja-JP" sz="1400" b="0" i="0">
                <a:solidFill>
                  <a:srgbClr val="3F3F3F"/>
                </a:solidFill>
                <a:effectLst/>
                <a:latin typeface="Noto Sans JP"/>
              </a:rPr>
              <a:t>1-</a:t>
            </a:r>
            <a:r>
              <a:rPr lang="ja-JP" altLang="en-US" sz="1400" b="0" i="0">
                <a:solidFill>
                  <a:srgbClr val="3F3F3F"/>
                </a:solidFill>
                <a:effectLst/>
                <a:latin typeface="Noto Sans JP"/>
              </a:rPr>
              <a:t>３．データを入力していきます。（</a:t>
            </a:r>
            <a:r>
              <a:rPr lang="en-US" altLang="ja-JP" sz="1400" b="0" i="0">
                <a:solidFill>
                  <a:srgbClr val="3F3F3F"/>
                </a:solidFill>
                <a:effectLst/>
                <a:latin typeface="Noto Sans JP"/>
              </a:rPr>
              <a:t>Tab</a:t>
            </a:r>
            <a:r>
              <a:rPr lang="ja-JP" altLang="en-US" sz="1400" b="0" i="0">
                <a:solidFill>
                  <a:srgbClr val="3F3F3F"/>
                </a:solidFill>
                <a:effectLst/>
                <a:latin typeface="Noto Sans JP"/>
              </a:rPr>
              <a:t>キーで次の列に移動できます）</a:t>
            </a:r>
            <a:endParaRPr kumimoji="1" lang="ja-JP" altLang="en-US" sz="1400"/>
          </a:p>
        </p:txBody>
      </p:sp>
      <p:sp>
        <p:nvSpPr>
          <p:cNvPr id="4" name="テキスト ボックス 3">
            <a:extLst>
              <a:ext uri="{FF2B5EF4-FFF2-40B4-BE49-F238E27FC236}">
                <a16:creationId xmlns:a16="http://schemas.microsoft.com/office/drawing/2014/main" id="{F6568EBF-2005-741D-F498-A95FCA024C9A}"/>
              </a:ext>
            </a:extLst>
          </p:cNvPr>
          <p:cNvSpPr txBox="1"/>
          <p:nvPr/>
        </p:nvSpPr>
        <p:spPr>
          <a:xfrm>
            <a:off x="6886575" y="1699893"/>
            <a:ext cx="4848225" cy="523220"/>
          </a:xfrm>
          <a:prstGeom prst="rect">
            <a:avLst/>
          </a:prstGeom>
          <a:noFill/>
        </p:spPr>
        <p:txBody>
          <a:bodyPr wrap="square" rtlCol="0">
            <a:spAutoFit/>
          </a:bodyPr>
          <a:lstStyle/>
          <a:p>
            <a:r>
              <a:rPr lang="en-US" altLang="ja-JP" sz="1400" b="0" i="0">
                <a:solidFill>
                  <a:srgbClr val="3F3F3F"/>
                </a:solidFill>
                <a:effectLst/>
                <a:latin typeface="Noto Sans JP"/>
              </a:rPr>
              <a:t>1-</a:t>
            </a:r>
            <a:r>
              <a:rPr lang="ja-JP" altLang="en-US" sz="1400" b="0" i="0">
                <a:solidFill>
                  <a:srgbClr val="3F3F3F"/>
                </a:solidFill>
                <a:effectLst/>
                <a:latin typeface="Noto Sans JP"/>
              </a:rPr>
              <a:t>４．入力が終わったら、最後に画面上にある、「変更データを保存」もしくは、「</a:t>
            </a:r>
            <a:r>
              <a:rPr lang="en-US" altLang="ja-JP" sz="1400" b="0" i="0">
                <a:solidFill>
                  <a:srgbClr val="3F3F3F"/>
                </a:solidFill>
                <a:effectLst/>
                <a:latin typeface="Noto Sans JP"/>
              </a:rPr>
              <a:t>F6]</a:t>
            </a:r>
            <a:r>
              <a:rPr lang="ja-JP" altLang="en-US" sz="1400" b="0" i="0">
                <a:solidFill>
                  <a:srgbClr val="3F3F3F"/>
                </a:solidFill>
                <a:effectLst/>
                <a:latin typeface="Noto Sans JP"/>
              </a:rPr>
              <a:t>キーを押すと保存ができます。</a:t>
            </a:r>
            <a:endParaRPr kumimoji="1" lang="ja-JP" altLang="en-US" sz="1400"/>
          </a:p>
        </p:txBody>
      </p:sp>
      <p:pic>
        <p:nvPicPr>
          <p:cNvPr id="23554" name="Picture 2">
            <a:extLst>
              <a:ext uri="{FF2B5EF4-FFF2-40B4-BE49-F238E27FC236}">
                <a16:creationId xmlns:a16="http://schemas.microsoft.com/office/drawing/2014/main" id="{9FDEFFBC-A454-2EE5-F17F-4EF376216F6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7629" y="2719389"/>
            <a:ext cx="5828371" cy="3370086"/>
          </a:xfrm>
          <a:prstGeom prst="rect">
            <a:avLst/>
          </a:prstGeom>
          <a:noFill/>
          <a:extLst>
            <a:ext uri="{909E8E84-426E-40DD-AFC4-6F175D3DCCD1}">
              <a14:hiddenFill xmlns:a14="http://schemas.microsoft.com/office/drawing/2010/main">
                <a:solidFill>
                  <a:srgbClr val="FFFFFF"/>
                </a:solidFill>
              </a14:hiddenFill>
            </a:ext>
          </a:extLst>
        </p:spPr>
      </p:pic>
      <p:pic>
        <p:nvPicPr>
          <p:cNvPr id="23556" name="Picture 4">
            <a:extLst>
              <a:ext uri="{FF2B5EF4-FFF2-40B4-BE49-F238E27FC236}">
                <a16:creationId xmlns:a16="http://schemas.microsoft.com/office/drawing/2014/main" id="{CFD6F2BB-D8F4-A552-8F62-DD0F459BCB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43774" y="2719389"/>
            <a:ext cx="4276725" cy="35251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089569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8938D5D-B48C-2EF5-F88E-53B675EF46F8}"/>
              </a:ext>
            </a:extLst>
          </p:cNvPr>
          <p:cNvSpPr>
            <a:spLocks noGrp="1"/>
          </p:cNvSpPr>
          <p:nvPr>
            <p:ph type="title"/>
          </p:nvPr>
        </p:nvSpPr>
        <p:spPr/>
        <p:txBody>
          <a:bodyPr/>
          <a:lstStyle/>
          <a:p>
            <a:r>
              <a:rPr lang="en-US" altLang="ja-JP"/>
              <a:t>3-2-4.pgAdmin</a:t>
            </a:r>
            <a:r>
              <a:rPr lang="ja-JP" altLang="en-US"/>
              <a:t>ツールの操作</a:t>
            </a:r>
            <a:endParaRPr kumimoji="1" lang="ja-JP" altLang="en-US"/>
          </a:p>
        </p:txBody>
      </p:sp>
      <p:sp>
        <p:nvSpPr>
          <p:cNvPr id="3" name="テキスト ボックス 2">
            <a:extLst>
              <a:ext uri="{FF2B5EF4-FFF2-40B4-BE49-F238E27FC236}">
                <a16:creationId xmlns:a16="http://schemas.microsoft.com/office/drawing/2014/main" id="{B1676E8C-7F91-D67D-19B2-231CBA16EAA3}"/>
              </a:ext>
            </a:extLst>
          </p:cNvPr>
          <p:cNvSpPr txBox="1"/>
          <p:nvPr/>
        </p:nvSpPr>
        <p:spPr>
          <a:xfrm>
            <a:off x="267629" y="1699893"/>
            <a:ext cx="5669186" cy="307777"/>
          </a:xfrm>
          <a:prstGeom prst="rect">
            <a:avLst/>
          </a:prstGeom>
          <a:noFill/>
        </p:spPr>
        <p:txBody>
          <a:bodyPr wrap="square" rtlCol="0">
            <a:spAutoFit/>
          </a:bodyPr>
          <a:lstStyle/>
          <a:p>
            <a:r>
              <a:rPr lang="ja-JP" altLang="en-US" sz="1400" b="0" i="0">
                <a:solidFill>
                  <a:srgbClr val="3F3F3F"/>
                </a:solidFill>
                <a:effectLst/>
                <a:latin typeface="Noto Sans JP"/>
              </a:rPr>
              <a:t>５．主キーに設定する列を指定し、右下の「保存」ボタンを押します。</a:t>
            </a:r>
            <a:endParaRPr kumimoji="1" lang="ja-JP" altLang="en-US" sz="1400"/>
          </a:p>
        </p:txBody>
      </p:sp>
      <p:sp>
        <p:nvSpPr>
          <p:cNvPr id="4" name="テキスト ボックス 3">
            <a:extLst>
              <a:ext uri="{FF2B5EF4-FFF2-40B4-BE49-F238E27FC236}">
                <a16:creationId xmlns:a16="http://schemas.microsoft.com/office/drawing/2014/main" id="{98E7BE92-6154-8146-E62F-9D74FF39590F}"/>
              </a:ext>
            </a:extLst>
          </p:cNvPr>
          <p:cNvSpPr txBox="1"/>
          <p:nvPr/>
        </p:nvSpPr>
        <p:spPr>
          <a:xfrm>
            <a:off x="6836212" y="1699892"/>
            <a:ext cx="4848225" cy="307777"/>
          </a:xfrm>
          <a:prstGeom prst="rect">
            <a:avLst/>
          </a:prstGeom>
          <a:noFill/>
        </p:spPr>
        <p:txBody>
          <a:bodyPr wrap="square" rtlCol="0">
            <a:spAutoFit/>
          </a:bodyPr>
          <a:lstStyle/>
          <a:p>
            <a:r>
              <a:rPr lang="en-US" altLang="ja-JP" sz="1400" b="0" i="0">
                <a:solidFill>
                  <a:srgbClr val="3F3F3F"/>
                </a:solidFill>
                <a:effectLst/>
                <a:latin typeface="Noto Sans JP"/>
              </a:rPr>
              <a:t>1-</a:t>
            </a:r>
            <a:r>
              <a:rPr lang="ja-JP" altLang="en-US" sz="1400" b="0" i="0">
                <a:solidFill>
                  <a:srgbClr val="3F3F3F"/>
                </a:solidFill>
                <a:effectLst/>
                <a:latin typeface="Noto Sans JP"/>
              </a:rPr>
              <a:t>５．問題なく保存できたらメッセージが表示されます。</a:t>
            </a:r>
            <a:endParaRPr kumimoji="1" lang="ja-JP" altLang="en-US" sz="1400"/>
          </a:p>
        </p:txBody>
      </p:sp>
      <p:pic>
        <p:nvPicPr>
          <p:cNvPr id="35842" name="Picture 2">
            <a:extLst>
              <a:ext uri="{FF2B5EF4-FFF2-40B4-BE49-F238E27FC236}">
                <a16:creationId xmlns:a16="http://schemas.microsoft.com/office/drawing/2014/main" id="{CBB95F77-FF75-D269-4586-E46090F8872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8139" y="2734196"/>
            <a:ext cx="4416538" cy="3593358"/>
          </a:xfrm>
          <a:prstGeom prst="rect">
            <a:avLst/>
          </a:prstGeom>
          <a:noFill/>
          <a:extLst>
            <a:ext uri="{909E8E84-426E-40DD-AFC4-6F175D3DCCD1}">
              <a14:hiddenFill xmlns:a14="http://schemas.microsoft.com/office/drawing/2010/main">
                <a:solidFill>
                  <a:srgbClr val="FFFFFF"/>
                </a:solidFill>
              </a14:hiddenFill>
            </a:ext>
          </a:extLst>
        </p:spPr>
      </p:pic>
      <p:pic>
        <p:nvPicPr>
          <p:cNvPr id="35844" name="Picture 4">
            <a:extLst>
              <a:ext uri="{FF2B5EF4-FFF2-40B4-BE49-F238E27FC236}">
                <a16:creationId xmlns:a16="http://schemas.microsoft.com/office/drawing/2014/main" id="{22AC1083-A49B-1463-4C5B-D4343434D6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6212" y="2686571"/>
            <a:ext cx="320040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319550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8938D5D-B48C-2EF5-F88E-53B675EF46F8}"/>
              </a:ext>
            </a:extLst>
          </p:cNvPr>
          <p:cNvSpPr>
            <a:spLocks noGrp="1"/>
          </p:cNvSpPr>
          <p:nvPr>
            <p:ph type="title"/>
          </p:nvPr>
        </p:nvSpPr>
        <p:spPr/>
        <p:txBody>
          <a:bodyPr/>
          <a:lstStyle/>
          <a:p>
            <a:r>
              <a:rPr lang="en-US" altLang="ja-JP"/>
              <a:t>3-2-4.pgAdmin</a:t>
            </a:r>
            <a:r>
              <a:rPr lang="ja-JP" altLang="en-US"/>
              <a:t>ツールの操作</a:t>
            </a:r>
            <a:endParaRPr kumimoji="1" lang="ja-JP" altLang="en-US"/>
          </a:p>
        </p:txBody>
      </p:sp>
      <p:sp>
        <p:nvSpPr>
          <p:cNvPr id="3" name="テキスト ボックス 2">
            <a:extLst>
              <a:ext uri="{FF2B5EF4-FFF2-40B4-BE49-F238E27FC236}">
                <a16:creationId xmlns:a16="http://schemas.microsoft.com/office/drawing/2014/main" id="{FF088CB2-DDA8-F7A7-1903-DA97252713C6}"/>
              </a:ext>
            </a:extLst>
          </p:cNvPr>
          <p:cNvSpPr txBox="1"/>
          <p:nvPr/>
        </p:nvSpPr>
        <p:spPr>
          <a:xfrm>
            <a:off x="267629" y="1699893"/>
            <a:ext cx="5669186" cy="738664"/>
          </a:xfrm>
          <a:prstGeom prst="rect">
            <a:avLst/>
          </a:prstGeom>
          <a:noFill/>
        </p:spPr>
        <p:txBody>
          <a:bodyPr wrap="square" rtlCol="0">
            <a:spAutoFit/>
          </a:bodyPr>
          <a:lstStyle/>
          <a:p>
            <a:r>
              <a:rPr lang="ja-JP" altLang="en-US" sz="1400" b="0" i="0">
                <a:solidFill>
                  <a:srgbClr val="3F3F3F"/>
                </a:solidFill>
                <a:effectLst/>
                <a:latin typeface="+mn-ea"/>
              </a:rPr>
              <a:t>１． </a:t>
            </a:r>
            <a:r>
              <a:rPr lang="en-US" altLang="ja-JP" sz="1400" b="0" i="0">
                <a:solidFill>
                  <a:srgbClr val="3F3F3F"/>
                </a:solidFill>
                <a:effectLst/>
                <a:latin typeface="+mn-ea"/>
              </a:rPr>
              <a:t>pgAdmin</a:t>
            </a:r>
            <a:r>
              <a:rPr lang="ja-JP" altLang="en-US" sz="1400" b="0" i="0">
                <a:solidFill>
                  <a:srgbClr val="3F3F3F"/>
                </a:solidFill>
                <a:effectLst/>
                <a:latin typeface="+mn-ea"/>
              </a:rPr>
              <a:t>を開きクエリツールを起動します。</a:t>
            </a:r>
          </a:p>
          <a:p>
            <a:r>
              <a:rPr lang="en-US" altLang="ja-JP" sz="1400" b="0" i="0">
                <a:solidFill>
                  <a:srgbClr val="3F3F3F"/>
                </a:solidFill>
                <a:effectLst/>
                <a:latin typeface="+mn-ea"/>
              </a:rPr>
              <a:t>pgAdmin</a:t>
            </a:r>
            <a:r>
              <a:rPr lang="ja-JP" altLang="en-US" sz="1400" b="0" i="0">
                <a:solidFill>
                  <a:srgbClr val="3F3F3F"/>
                </a:solidFill>
                <a:effectLst/>
                <a:latin typeface="+mn-ea"/>
              </a:rPr>
              <a:t>を開き、次のように①データベースを選択した状態で、②クエリツールを開きます。</a:t>
            </a:r>
            <a:endParaRPr kumimoji="1" lang="ja-JP" altLang="en-US" sz="1400">
              <a:latin typeface="+mn-ea"/>
            </a:endParaRPr>
          </a:p>
        </p:txBody>
      </p:sp>
      <p:sp>
        <p:nvSpPr>
          <p:cNvPr id="4" name="テキスト ボックス 3">
            <a:extLst>
              <a:ext uri="{FF2B5EF4-FFF2-40B4-BE49-F238E27FC236}">
                <a16:creationId xmlns:a16="http://schemas.microsoft.com/office/drawing/2014/main" id="{A10F9913-39A6-5B0D-FDF5-0E3D7E9D06CD}"/>
              </a:ext>
            </a:extLst>
          </p:cNvPr>
          <p:cNvSpPr txBox="1"/>
          <p:nvPr/>
        </p:nvSpPr>
        <p:spPr>
          <a:xfrm>
            <a:off x="6829425" y="1418831"/>
            <a:ext cx="4848225" cy="1169551"/>
          </a:xfrm>
          <a:prstGeom prst="rect">
            <a:avLst/>
          </a:prstGeom>
          <a:noFill/>
        </p:spPr>
        <p:txBody>
          <a:bodyPr wrap="square" rtlCol="0">
            <a:spAutoFit/>
          </a:bodyPr>
          <a:lstStyle/>
          <a:p>
            <a:r>
              <a:rPr lang="ja-JP" altLang="en-US" sz="1400" b="0" i="0">
                <a:solidFill>
                  <a:srgbClr val="3F3F3F"/>
                </a:solidFill>
                <a:effectLst/>
                <a:latin typeface="Noto Sans JP"/>
              </a:rPr>
              <a:t>２． </a:t>
            </a:r>
            <a:r>
              <a:rPr lang="en-US" altLang="ja-JP" sz="1400" b="0" i="0">
                <a:solidFill>
                  <a:srgbClr val="3F3F3F"/>
                </a:solidFill>
                <a:effectLst/>
                <a:latin typeface="Noto Sans JP"/>
              </a:rPr>
              <a:t>SELECT</a:t>
            </a:r>
            <a:r>
              <a:rPr lang="ja-JP" altLang="en-US" sz="1400" b="0" i="0">
                <a:solidFill>
                  <a:srgbClr val="3F3F3F"/>
                </a:solidFill>
                <a:effectLst/>
                <a:latin typeface="Noto Sans JP"/>
              </a:rPr>
              <a:t>文を実行すると結果が表示されます。</a:t>
            </a:r>
          </a:p>
          <a:p>
            <a:r>
              <a:rPr lang="ja-JP" altLang="en-US" sz="1400" b="0" i="0">
                <a:solidFill>
                  <a:srgbClr val="3F3F3F"/>
                </a:solidFill>
                <a:effectLst/>
                <a:latin typeface="Noto Sans JP"/>
              </a:rPr>
              <a:t>①の箇所に</a:t>
            </a:r>
            <a:r>
              <a:rPr lang="en-US" altLang="ja-JP" sz="1400" b="0" i="0">
                <a:solidFill>
                  <a:srgbClr val="3F3F3F"/>
                </a:solidFill>
                <a:effectLst/>
                <a:latin typeface="Noto Sans JP"/>
              </a:rPr>
              <a:t>SELECT</a:t>
            </a:r>
            <a:r>
              <a:rPr lang="ja-JP" altLang="en-US" sz="1400" b="0" i="0">
                <a:solidFill>
                  <a:srgbClr val="3F3F3F"/>
                </a:solidFill>
                <a:effectLst/>
                <a:latin typeface="Noto Sans JP"/>
              </a:rPr>
              <a:t>文を記述（または貼り付け）し、②実行ボタンを押します。</a:t>
            </a:r>
          </a:p>
          <a:p>
            <a:r>
              <a:rPr lang="ja-JP" altLang="en-US" sz="1400" b="0" i="0">
                <a:solidFill>
                  <a:srgbClr val="3F3F3F"/>
                </a:solidFill>
                <a:effectLst/>
                <a:latin typeface="Noto Sans JP"/>
              </a:rPr>
              <a:t>③の箇所に結果が表示されます。（②の実行ボタンは</a:t>
            </a:r>
            <a:r>
              <a:rPr lang="en-US" altLang="ja-JP" sz="1400" b="0" i="0">
                <a:solidFill>
                  <a:srgbClr val="3F3F3F"/>
                </a:solidFill>
                <a:effectLst/>
                <a:latin typeface="Noto Sans JP"/>
              </a:rPr>
              <a:t>F5</a:t>
            </a:r>
            <a:r>
              <a:rPr lang="ja-JP" altLang="en-US" sz="1400" b="0" i="0">
                <a:solidFill>
                  <a:srgbClr val="3F3F3F"/>
                </a:solidFill>
                <a:effectLst/>
                <a:latin typeface="Noto Sans JP"/>
              </a:rPr>
              <a:t>ボタンでも実行できます。）</a:t>
            </a:r>
            <a:endParaRPr kumimoji="1" lang="ja-JP" altLang="en-US" sz="1400"/>
          </a:p>
        </p:txBody>
      </p:sp>
      <p:sp>
        <p:nvSpPr>
          <p:cNvPr id="5" name="テキスト プレースホルダー 3">
            <a:extLst>
              <a:ext uri="{FF2B5EF4-FFF2-40B4-BE49-F238E27FC236}">
                <a16:creationId xmlns:a16="http://schemas.microsoft.com/office/drawing/2014/main" id="{6AD68A2A-BB01-53DE-7D26-237AEAAE9A61}"/>
              </a:ext>
            </a:extLst>
          </p:cNvPr>
          <p:cNvSpPr>
            <a:spLocks noGrp="1"/>
          </p:cNvSpPr>
          <p:nvPr>
            <p:ph type="body" sz="quarter" idx="14"/>
          </p:nvPr>
        </p:nvSpPr>
        <p:spPr>
          <a:xfrm>
            <a:off x="268288" y="929051"/>
            <a:ext cx="11637962" cy="373063"/>
          </a:xfrm>
        </p:spPr>
        <p:txBody>
          <a:bodyPr/>
          <a:lstStyle/>
          <a:p>
            <a:r>
              <a:rPr kumimoji="1" lang="ja-JP" altLang="en-US"/>
              <a:t>データを登録する</a:t>
            </a:r>
          </a:p>
        </p:txBody>
      </p:sp>
      <p:pic>
        <p:nvPicPr>
          <p:cNvPr id="34818" name="Picture 2">
            <a:extLst>
              <a:ext uri="{FF2B5EF4-FFF2-40B4-BE49-F238E27FC236}">
                <a16:creationId xmlns:a16="http://schemas.microsoft.com/office/drawing/2014/main" id="{5BBAD31A-9A85-54BF-09D2-D74B06FBE8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1268" y="2705100"/>
            <a:ext cx="5718407" cy="3571875"/>
          </a:xfrm>
          <a:prstGeom prst="rect">
            <a:avLst/>
          </a:prstGeom>
          <a:noFill/>
          <a:extLst>
            <a:ext uri="{909E8E84-426E-40DD-AFC4-6F175D3DCCD1}">
              <a14:hiddenFill xmlns:a14="http://schemas.microsoft.com/office/drawing/2010/main">
                <a:solidFill>
                  <a:srgbClr val="FFFFFF"/>
                </a:solidFill>
              </a14:hiddenFill>
            </a:ext>
          </a:extLst>
        </p:spPr>
      </p:pic>
      <p:pic>
        <p:nvPicPr>
          <p:cNvPr id="34820" name="Picture 4">
            <a:extLst>
              <a:ext uri="{FF2B5EF4-FFF2-40B4-BE49-F238E27FC236}">
                <a16:creationId xmlns:a16="http://schemas.microsoft.com/office/drawing/2014/main" id="{63947D37-7B16-A188-4975-E95D6BAB6D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29425" y="2714623"/>
            <a:ext cx="4848225" cy="35311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511097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8938D5D-B48C-2EF5-F88E-53B675EF46F8}"/>
              </a:ext>
            </a:extLst>
          </p:cNvPr>
          <p:cNvSpPr>
            <a:spLocks noGrp="1"/>
          </p:cNvSpPr>
          <p:nvPr>
            <p:ph type="title"/>
          </p:nvPr>
        </p:nvSpPr>
        <p:spPr/>
        <p:txBody>
          <a:bodyPr/>
          <a:lstStyle/>
          <a:p>
            <a:r>
              <a:rPr lang="en-US" altLang="ja-JP"/>
              <a:t>3-2-4.pgAdmin</a:t>
            </a:r>
            <a:r>
              <a:rPr lang="ja-JP" altLang="en-US"/>
              <a:t>ツールの操作</a:t>
            </a:r>
            <a:endParaRPr kumimoji="1" lang="ja-JP" altLang="en-US"/>
          </a:p>
        </p:txBody>
      </p:sp>
      <p:sp>
        <p:nvSpPr>
          <p:cNvPr id="3" name="テキスト プレースホルダー 3">
            <a:extLst>
              <a:ext uri="{FF2B5EF4-FFF2-40B4-BE49-F238E27FC236}">
                <a16:creationId xmlns:a16="http://schemas.microsoft.com/office/drawing/2014/main" id="{86AAEAC7-A6C5-D286-99D0-927E15373FCF}"/>
              </a:ext>
            </a:extLst>
          </p:cNvPr>
          <p:cNvSpPr>
            <a:spLocks noGrp="1"/>
          </p:cNvSpPr>
          <p:nvPr>
            <p:ph type="body" sz="quarter" idx="14"/>
          </p:nvPr>
        </p:nvSpPr>
        <p:spPr>
          <a:xfrm>
            <a:off x="268288" y="929051"/>
            <a:ext cx="11637962" cy="373063"/>
          </a:xfrm>
        </p:spPr>
        <p:txBody>
          <a:bodyPr/>
          <a:lstStyle/>
          <a:p>
            <a:r>
              <a:rPr kumimoji="1" lang="ja-JP" altLang="en-US"/>
              <a:t>データを登録する</a:t>
            </a:r>
          </a:p>
        </p:txBody>
      </p:sp>
      <p:sp>
        <p:nvSpPr>
          <p:cNvPr id="4" name="テキスト ボックス 3">
            <a:extLst>
              <a:ext uri="{FF2B5EF4-FFF2-40B4-BE49-F238E27FC236}">
                <a16:creationId xmlns:a16="http://schemas.microsoft.com/office/drawing/2014/main" id="{BAC33A7C-EDBF-DBE2-F784-4584E6359ABA}"/>
              </a:ext>
            </a:extLst>
          </p:cNvPr>
          <p:cNvSpPr txBox="1"/>
          <p:nvPr/>
        </p:nvSpPr>
        <p:spPr>
          <a:xfrm>
            <a:off x="361949" y="1302114"/>
            <a:ext cx="7877175" cy="1600438"/>
          </a:xfrm>
          <a:prstGeom prst="rect">
            <a:avLst/>
          </a:prstGeom>
          <a:noFill/>
        </p:spPr>
        <p:txBody>
          <a:bodyPr wrap="square" rtlCol="0">
            <a:spAutoFit/>
          </a:bodyPr>
          <a:lstStyle/>
          <a:p>
            <a:r>
              <a:rPr kumimoji="1" lang="ja-JP" altLang="en-US" sz="1400"/>
              <a:t>テーブルを右クリックし、「データの閲覧</a:t>
            </a:r>
            <a:r>
              <a:rPr kumimoji="1" lang="en-US" altLang="ja-JP" sz="1400"/>
              <a:t>/</a:t>
            </a:r>
            <a:r>
              <a:rPr kumimoji="1" lang="ja-JP" altLang="en-US" sz="1400"/>
              <a:t>編集」から、次のいずれかを選択すると表示されます。</a:t>
            </a:r>
          </a:p>
          <a:p>
            <a:r>
              <a:rPr kumimoji="1" lang="en-US" altLang="ja-JP" sz="1400"/>
              <a:t>※ </a:t>
            </a:r>
            <a:r>
              <a:rPr kumimoji="1" lang="ja-JP" altLang="en-US" sz="1400"/>
              <a:t>データ量がそれほど多くない、よくわからない場合はすべての行か、最初の</a:t>
            </a:r>
            <a:r>
              <a:rPr kumimoji="1" lang="en-US" altLang="ja-JP" sz="1400"/>
              <a:t>100</a:t>
            </a:r>
            <a:r>
              <a:rPr kumimoji="1" lang="ja-JP" altLang="en-US" sz="1400"/>
              <a:t>行でよいです。</a:t>
            </a:r>
          </a:p>
          <a:p>
            <a:endParaRPr kumimoji="1" lang="ja-JP" altLang="en-US" sz="1400"/>
          </a:p>
          <a:p>
            <a:r>
              <a:rPr kumimoji="1" lang="ja-JP" altLang="en-US" sz="1400"/>
              <a:t>・すべての行を選択　・・・　すべての行を取得し表示する</a:t>
            </a:r>
          </a:p>
          <a:p>
            <a:r>
              <a:rPr kumimoji="1" lang="ja-JP" altLang="en-US" sz="1400"/>
              <a:t>・最初の</a:t>
            </a:r>
            <a:r>
              <a:rPr kumimoji="1" lang="en-US" altLang="ja-JP" sz="1400"/>
              <a:t>100</a:t>
            </a:r>
            <a:r>
              <a:rPr kumimoji="1" lang="ja-JP" altLang="en-US" sz="1400"/>
              <a:t>行　　　・・・　列〇〇を昇順に並べ、</a:t>
            </a:r>
            <a:r>
              <a:rPr kumimoji="1" lang="en-US" altLang="ja-JP" sz="1400"/>
              <a:t>100</a:t>
            </a:r>
            <a:r>
              <a:rPr kumimoji="1" lang="ja-JP" altLang="en-US" sz="1400"/>
              <a:t>行取得し表示する</a:t>
            </a:r>
          </a:p>
          <a:p>
            <a:r>
              <a:rPr kumimoji="1" lang="ja-JP" altLang="en-US" sz="1400"/>
              <a:t>・最後の</a:t>
            </a:r>
            <a:r>
              <a:rPr kumimoji="1" lang="en-US" altLang="ja-JP" sz="1400"/>
              <a:t>100</a:t>
            </a:r>
            <a:r>
              <a:rPr kumimoji="1" lang="ja-JP" altLang="en-US" sz="1400"/>
              <a:t>行　　　・・・　列〇〇を降順に並べ、</a:t>
            </a:r>
            <a:r>
              <a:rPr kumimoji="1" lang="en-US" altLang="ja-JP" sz="1400"/>
              <a:t>100</a:t>
            </a:r>
            <a:r>
              <a:rPr kumimoji="1" lang="ja-JP" altLang="en-US" sz="1400"/>
              <a:t>行取得し表示する</a:t>
            </a:r>
          </a:p>
          <a:p>
            <a:r>
              <a:rPr kumimoji="1" lang="ja-JP" altLang="en-US" sz="1400"/>
              <a:t>・フィルタリングした行　・・・　最初に条件を入力し、その条件で取得したデータを表示する</a:t>
            </a:r>
          </a:p>
        </p:txBody>
      </p:sp>
      <p:pic>
        <p:nvPicPr>
          <p:cNvPr id="33794" name="Picture 2">
            <a:extLst>
              <a:ext uri="{FF2B5EF4-FFF2-40B4-BE49-F238E27FC236}">
                <a16:creationId xmlns:a16="http://schemas.microsoft.com/office/drawing/2014/main" id="{E8DDC58B-5825-A70B-54E0-37A2BBFFFE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1949" y="2973907"/>
            <a:ext cx="9171800" cy="37221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05847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a:extLst>
              <a:ext uri="{FF2B5EF4-FFF2-40B4-BE49-F238E27FC236}">
                <a16:creationId xmlns:a16="http://schemas.microsoft.com/office/drawing/2014/main" id="{D3578072-553C-1E04-82AF-684422C5586E}"/>
              </a:ext>
            </a:extLst>
          </p:cNvPr>
          <p:cNvSpPr>
            <a:spLocks noGrp="1"/>
          </p:cNvSpPr>
          <p:nvPr>
            <p:ph type="title"/>
          </p:nvPr>
        </p:nvSpPr>
        <p:spPr/>
        <p:txBody>
          <a:bodyPr>
            <a:normAutofit/>
          </a:bodyPr>
          <a:lstStyle/>
          <a:p>
            <a:r>
              <a:rPr kumimoji="1" lang="en-US" altLang="ja-JP" dirty="0"/>
              <a:t>3-1-1.</a:t>
            </a:r>
            <a:r>
              <a:rPr kumimoji="1" lang="ja-JP" altLang="en-US" dirty="0"/>
              <a:t>開発環境の確認</a:t>
            </a:r>
            <a:endParaRPr lang="ja-JP" altLang="en-US" dirty="0"/>
          </a:p>
        </p:txBody>
      </p:sp>
      <p:sp>
        <p:nvSpPr>
          <p:cNvPr id="9" name="テキスト プレースホルダー 8">
            <a:extLst>
              <a:ext uri="{FF2B5EF4-FFF2-40B4-BE49-F238E27FC236}">
                <a16:creationId xmlns:a16="http://schemas.microsoft.com/office/drawing/2014/main" id="{0A8F33A3-7755-FA44-220C-8C60AE600021}"/>
              </a:ext>
            </a:extLst>
          </p:cNvPr>
          <p:cNvSpPr>
            <a:spLocks noGrp="1"/>
          </p:cNvSpPr>
          <p:nvPr>
            <p:ph type="body" sz="quarter" idx="14"/>
          </p:nvPr>
        </p:nvSpPr>
        <p:spPr/>
        <p:txBody>
          <a:bodyPr/>
          <a:lstStyle/>
          <a:p>
            <a:r>
              <a:rPr lang="en-US" altLang="ja-JP"/>
              <a:t>3-1-1-3.</a:t>
            </a:r>
            <a:r>
              <a:rPr lang="ja-JP" altLang="en-US"/>
              <a:t>ネットワーク構成（論理）</a:t>
            </a:r>
            <a:endParaRPr lang="en-US" altLang="ja-JP" dirty="0"/>
          </a:p>
        </p:txBody>
      </p:sp>
      <p:sp>
        <p:nvSpPr>
          <p:cNvPr id="2" name="テキスト ボックス 1">
            <a:extLst>
              <a:ext uri="{FF2B5EF4-FFF2-40B4-BE49-F238E27FC236}">
                <a16:creationId xmlns:a16="http://schemas.microsoft.com/office/drawing/2014/main" id="{793A4813-B52F-AC37-B629-E0D4FBA67944}"/>
              </a:ext>
            </a:extLst>
          </p:cNvPr>
          <p:cNvSpPr txBox="1"/>
          <p:nvPr/>
        </p:nvSpPr>
        <p:spPr>
          <a:xfrm>
            <a:off x="436677" y="1431818"/>
            <a:ext cx="8888972" cy="369332"/>
          </a:xfrm>
          <a:prstGeom prst="rect">
            <a:avLst/>
          </a:prstGeom>
          <a:noFill/>
        </p:spPr>
        <p:txBody>
          <a:bodyPr wrap="none" rtlCol="0">
            <a:spAutoFit/>
          </a:bodyPr>
          <a:lstStyle/>
          <a:p>
            <a:r>
              <a:rPr kumimoji="1" lang="en-US" altLang="ja-JP"/>
              <a:t>VirtualBOX</a:t>
            </a:r>
            <a:r>
              <a:rPr kumimoji="1" lang="ja-JP" altLang="en-US"/>
              <a:t>の仮想ネットワーク構成によって作られたネットワークは以下の通りです。</a:t>
            </a:r>
          </a:p>
        </p:txBody>
      </p:sp>
      <p:sp>
        <p:nvSpPr>
          <p:cNvPr id="3" name="正方形/長方形 2">
            <a:extLst>
              <a:ext uri="{FF2B5EF4-FFF2-40B4-BE49-F238E27FC236}">
                <a16:creationId xmlns:a16="http://schemas.microsoft.com/office/drawing/2014/main" id="{2146B651-967E-3537-EC35-6697487CD279}"/>
              </a:ext>
            </a:extLst>
          </p:cNvPr>
          <p:cNvSpPr/>
          <p:nvPr/>
        </p:nvSpPr>
        <p:spPr>
          <a:xfrm>
            <a:off x="1291739" y="4737874"/>
            <a:ext cx="10614509" cy="1711310"/>
          </a:xfrm>
          <a:prstGeom prst="rect">
            <a:avLst/>
          </a:prstGeom>
          <a:ln>
            <a:noFill/>
          </a:ln>
        </p:spPr>
        <p:style>
          <a:lnRef idx="2">
            <a:schemeClr val="accent5"/>
          </a:lnRef>
          <a:fillRef idx="1">
            <a:schemeClr val="lt1"/>
          </a:fillRef>
          <a:effectRef idx="0">
            <a:schemeClr val="accent5"/>
          </a:effectRef>
          <a:fontRef idx="minor">
            <a:schemeClr val="dk1"/>
          </a:fontRef>
        </p:style>
        <p:txBody>
          <a:bodyPr rtlCol="0" anchor="ctr"/>
          <a:lstStyle/>
          <a:p>
            <a:pPr algn="ctr"/>
            <a:endParaRPr kumimoji="1" lang="ja-JP" altLang="en-US"/>
          </a:p>
        </p:txBody>
      </p:sp>
      <p:sp>
        <p:nvSpPr>
          <p:cNvPr id="4" name="正方形/長方形 3">
            <a:extLst>
              <a:ext uri="{FF2B5EF4-FFF2-40B4-BE49-F238E27FC236}">
                <a16:creationId xmlns:a16="http://schemas.microsoft.com/office/drawing/2014/main" id="{23917BBC-C8B5-727F-E8F3-82FEEE8EE85E}"/>
              </a:ext>
            </a:extLst>
          </p:cNvPr>
          <p:cNvSpPr/>
          <p:nvPr/>
        </p:nvSpPr>
        <p:spPr>
          <a:xfrm>
            <a:off x="4093699" y="2602518"/>
            <a:ext cx="7812551" cy="2096086"/>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kumimoji="1" lang="ja-JP" altLang="en-US"/>
          </a:p>
        </p:txBody>
      </p:sp>
      <p:sp>
        <p:nvSpPr>
          <p:cNvPr id="5" name="正方形/長方形 4">
            <a:extLst>
              <a:ext uri="{FF2B5EF4-FFF2-40B4-BE49-F238E27FC236}">
                <a16:creationId xmlns:a16="http://schemas.microsoft.com/office/drawing/2014/main" id="{68EFDE2B-2497-4797-F056-1DC2A0B0A7E2}"/>
              </a:ext>
            </a:extLst>
          </p:cNvPr>
          <p:cNvSpPr/>
          <p:nvPr/>
        </p:nvSpPr>
        <p:spPr>
          <a:xfrm>
            <a:off x="661181" y="2602518"/>
            <a:ext cx="436099" cy="2096086"/>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9C1C2130-A073-4306-022B-328FB70DA19E}"/>
              </a:ext>
            </a:extLst>
          </p:cNvPr>
          <p:cNvSpPr/>
          <p:nvPr/>
        </p:nvSpPr>
        <p:spPr>
          <a:xfrm>
            <a:off x="956603" y="3855391"/>
            <a:ext cx="295422" cy="64711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cxnSp>
        <p:nvCxnSpPr>
          <p:cNvPr id="8" name="直線コネクタ 7">
            <a:extLst>
              <a:ext uri="{FF2B5EF4-FFF2-40B4-BE49-F238E27FC236}">
                <a16:creationId xmlns:a16="http://schemas.microsoft.com/office/drawing/2014/main" id="{36D55FAC-F7C4-5B58-1CA9-780A2D4433DD}"/>
              </a:ext>
            </a:extLst>
          </p:cNvPr>
          <p:cNvCxnSpPr>
            <a:cxnSpLocks/>
            <a:stCxn id="6" idx="3"/>
            <a:endCxn id="11" idx="1"/>
          </p:cNvCxnSpPr>
          <p:nvPr/>
        </p:nvCxnSpPr>
        <p:spPr>
          <a:xfrm>
            <a:off x="1252025" y="4178948"/>
            <a:ext cx="2712719"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0" name="正方形/長方形 9">
            <a:extLst>
              <a:ext uri="{FF2B5EF4-FFF2-40B4-BE49-F238E27FC236}">
                <a16:creationId xmlns:a16="http://schemas.microsoft.com/office/drawing/2014/main" id="{35198E61-AA77-2D82-3084-7F2E2E800086}"/>
              </a:ext>
            </a:extLst>
          </p:cNvPr>
          <p:cNvSpPr/>
          <p:nvPr/>
        </p:nvSpPr>
        <p:spPr>
          <a:xfrm>
            <a:off x="4416298" y="3855391"/>
            <a:ext cx="1092136" cy="64711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11" name="正方形/長方形 10">
            <a:extLst>
              <a:ext uri="{FF2B5EF4-FFF2-40B4-BE49-F238E27FC236}">
                <a16:creationId xmlns:a16="http://schemas.microsoft.com/office/drawing/2014/main" id="{596B77FC-7CFD-5C0E-BAE5-34B6F60F3DD6}"/>
              </a:ext>
            </a:extLst>
          </p:cNvPr>
          <p:cNvSpPr/>
          <p:nvPr/>
        </p:nvSpPr>
        <p:spPr>
          <a:xfrm>
            <a:off x="3964744" y="3855391"/>
            <a:ext cx="451553" cy="64711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12" name="テキスト ボックス 11">
            <a:extLst>
              <a:ext uri="{FF2B5EF4-FFF2-40B4-BE49-F238E27FC236}">
                <a16:creationId xmlns:a16="http://schemas.microsoft.com/office/drawing/2014/main" id="{7077BAD2-1160-138C-B77B-915B8EBA57D7}"/>
              </a:ext>
            </a:extLst>
          </p:cNvPr>
          <p:cNvSpPr txBox="1"/>
          <p:nvPr/>
        </p:nvSpPr>
        <p:spPr>
          <a:xfrm>
            <a:off x="4389121" y="3920662"/>
            <a:ext cx="1063112" cy="523220"/>
          </a:xfrm>
          <a:prstGeom prst="rect">
            <a:avLst/>
          </a:prstGeom>
          <a:noFill/>
        </p:spPr>
        <p:txBody>
          <a:bodyPr wrap="none" rtlCol="0">
            <a:spAutoFit/>
          </a:bodyPr>
          <a:lstStyle/>
          <a:p>
            <a:pPr algn="ctr"/>
            <a:r>
              <a:rPr lang="en-US" altLang="ja-JP" sz="1400"/>
              <a:t>G</a:t>
            </a:r>
            <a:r>
              <a:rPr kumimoji="1" lang="en-US" altLang="ja-JP" sz="1400"/>
              <a:t>ateWay</a:t>
            </a:r>
          </a:p>
          <a:p>
            <a:pPr algn="ctr"/>
            <a:r>
              <a:rPr kumimoji="1" lang="en-US" altLang="ja-JP" sz="1400"/>
              <a:t>(NAT)</a:t>
            </a:r>
            <a:endParaRPr kumimoji="1" lang="ja-JP" altLang="en-US" sz="1400"/>
          </a:p>
        </p:txBody>
      </p:sp>
      <p:sp>
        <p:nvSpPr>
          <p:cNvPr id="13" name="正方形/長方形 12">
            <a:extLst>
              <a:ext uri="{FF2B5EF4-FFF2-40B4-BE49-F238E27FC236}">
                <a16:creationId xmlns:a16="http://schemas.microsoft.com/office/drawing/2014/main" id="{2B9CD733-3EBE-C289-9B2E-7C7265EEFB29}"/>
              </a:ext>
            </a:extLst>
          </p:cNvPr>
          <p:cNvSpPr/>
          <p:nvPr/>
        </p:nvSpPr>
        <p:spPr>
          <a:xfrm>
            <a:off x="5508434" y="3855391"/>
            <a:ext cx="295422" cy="647114"/>
          </a:xfrm>
          <a:prstGeom prst="rect">
            <a:avLst/>
          </a:prstGeom>
          <a:ln w="25400">
            <a:solidFill>
              <a:schemeClr val="accent2">
                <a:lumMod val="7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cxnSp>
        <p:nvCxnSpPr>
          <p:cNvPr id="14" name="直線コネクタ 13">
            <a:extLst>
              <a:ext uri="{FF2B5EF4-FFF2-40B4-BE49-F238E27FC236}">
                <a16:creationId xmlns:a16="http://schemas.microsoft.com/office/drawing/2014/main" id="{FC79DB59-2181-F485-CB01-35B321F7D13E}"/>
              </a:ext>
            </a:extLst>
          </p:cNvPr>
          <p:cNvCxnSpPr>
            <a:cxnSpLocks/>
            <a:stCxn id="13" idx="3"/>
          </p:cNvCxnSpPr>
          <p:nvPr/>
        </p:nvCxnSpPr>
        <p:spPr>
          <a:xfrm>
            <a:off x="5803856" y="4178948"/>
            <a:ext cx="5334197" cy="21355"/>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5" name="テキスト ボックス 14">
            <a:extLst>
              <a:ext uri="{FF2B5EF4-FFF2-40B4-BE49-F238E27FC236}">
                <a16:creationId xmlns:a16="http://schemas.microsoft.com/office/drawing/2014/main" id="{7EDF5C2A-6868-358D-3B3C-98DF95D1A1A0}"/>
              </a:ext>
            </a:extLst>
          </p:cNvPr>
          <p:cNvSpPr txBox="1"/>
          <p:nvPr/>
        </p:nvSpPr>
        <p:spPr>
          <a:xfrm>
            <a:off x="7863672" y="4252959"/>
            <a:ext cx="2390398" cy="276999"/>
          </a:xfrm>
          <a:prstGeom prst="rect">
            <a:avLst/>
          </a:prstGeom>
          <a:noFill/>
        </p:spPr>
        <p:txBody>
          <a:bodyPr wrap="none" rtlCol="0">
            <a:spAutoFit/>
          </a:bodyPr>
          <a:lstStyle/>
          <a:p>
            <a:r>
              <a:rPr lang="en-US" altLang="ja-JP" sz="1200"/>
              <a:t>NAT Network: 10.0.2.x/24</a:t>
            </a:r>
            <a:endParaRPr kumimoji="1" lang="ja-JP" altLang="en-US" sz="1200"/>
          </a:p>
        </p:txBody>
      </p:sp>
      <p:sp>
        <p:nvSpPr>
          <p:cNvPr id="16" name="テキスト ボックス 15">
            <a:extLst>
              <a:ext uri="{FF2B5EF4-FFF2-40B4-BE49-F238E27FC236}">
                <a16:creationId xmlns:a16="http://schemas.microsoft.com/office/drawing/2014/main" id="{B2024BC1-BB94-4F0F-E6D4-3BD491A3A9F9}"/>
              </a:ext>
            </a:extLst>
          </p:cNvPr>
          <p:cNvSpPr txBox="1"/>
          <p:nvPr/>
        </p:nvSpPr>
        <p:spPr>
          <a:xfrm>
            <a:off x="5803856" y="3876746"/>
            <a:ext cx="328936" cy="276999"/>
          </a:xfrm>
          <a:prstGeom prst="rect">
            <a:avLst/>
          </a:prstGeom>
          <a:noFill/>
        </p:spPr>
        <p:txBody>
          <a:bodyPr wrap="none" rtlCol="0">
            <a:spAutoFit/>
          </a:bodyPr>
          <a:lstStyle/>
          <a:p>
            <a:r>
              <a:rPr kumimoji="1" lang="en-US" altLang="ja-JP" sz="1200"/>
              <a:t>.1</a:t>
            </a:r>
            <a:endParaRPr kumimoji="1" lang="ja-JP" altLang="en-US" sz="1200"/>
          </a:p>
        </p:txBody>
      </p:sp>
      <p:sp>
        <p:nvSpPr>
          <p:cNvPr id="17" name="テキスト ボックス 16">
            <a:extLst>
              <a:ext uri="{FF2B5EF4-FFF2-40B4-BE49-F238E27FC236}">
                <a16:creationId xmlns:a16="http://schemas.microsoft.com/office/drawing/2014/main" id="{9EE97667-E962-0337-2758-43C52C62C7B8}"/>
              </a:ext>
            </a:extLst>
          </p:cNvPr>
          <p:cNvSpPr txBox="1"/>
          <p:nvPr/>
        </p:nvSpPr>
        <p:spPr>
          <a:xfrm>
            <a:off x="1811088" y="4225505"/>
            <a:ext cx="1723549" cy="276999"/>
          </a:xfrm>
          <a:prstGeom prst="rect">
            <a:avLst/>
          </a:prstGeom>
          <a:noFill/>
        </p:spPr>
        <p:txBody>
          <a:bodyPr wrap="none" rtlCol="0">
            <a:spAutoFit/>
          </a:bodyPr>
          <a:lstStyle/>
          <a:p>
            <a:r>
              <a:rPr lang="en-US" altLang="ja-JP" sz="1200"/>
              <a:t>192.168.145.x/24</a:t>
            </a:r>
            <a:endParaRPr kumimoji="1" lang="ja-JP" altLang="en-US" sz="1200"/>
          </a:p>
        </p:txBody>
      </p:sp>
      <p:sp>
        <p:nvSpPr>
          <p:cNvPr id="18" name="テキスト ボックス 17">
            <a:extLst>
              <a:ext uri="{FF2B5EF4-FFF2-40B4-BE49-F238E27FC236}">
                <a16:creationId xmlns:a16="http://schemas.microsoft.com/office/drawing/2014/main" id="{EA29D49A-2A54-5D6A-C8AF-9FA6F8288415}"/>
              </a:ext>
            </a:extLst>
          </p:cNvPr>
          <p:cNvSpPr txBox="1"/>
          <p:nvPr/>
        </p:nvSpPr>
        <p:spPr>
          <a:xfrm>
            <a:off x="3443805" y="3890906"/>
            <a:ext cx="562975" cy="276999"/>
          </a:xfrm>
          <a:prstGeom prst="rect">
            <a:avLst/>
          </a:prstGeom>
          <a:noFill/>
        </p:spPr>
        <p:txBody>
          <a:bodyPr wrap="none" rtlCol="0">
            <a:spAutoFit/>
          </a:bodyPr>
          <a:lstStyle/>
          <a:p>
            <a:r>
              <a:rPr kumimoji="1" lang="en-US" altLang="ja-JP" sz="1200"/>
              <a:t>.130</a:t>
            </a:r>
            <a:endParaRPr kumimoji="1" lang="ja-JP" altLang="en-US" sz="1200"/>
          </a:p>
        </p:txBody>
      </p:sp>
      <p:sp>
        <p:nvSpPr>
          <p:cNvPr id="19" name="テキスト ボックス 18">
            <a:extLst>
              <a:ext uri="{FF2B5EF4-FFF2-40B4-BE49-F238E27FC236}">
                <a16:creationId xmlns:a16="http://schemas.microsoft.com/office/drawing/2014/main" id="{AB66592F-E8F7-00D6-E71B-188665C7CC84}"/>
              </a:ext>
            </a:extLst>
          </p:cNvPr>
          <p:cNvSpPr txBox="1"/>
          <p:nvPr/>
        </p:nvSpPr>
        <p:spPr>
          <a:xfrm>
            <a:off x="1224848" y="3898271"/>
            <a:ext cx="349776" cy="276999"/>
          </a:xfrm>
          <a:prstGeom prst="rect">
            <a:avLst/>
          </a:prstGeom>
          <a:noFill/>
        </p:spPr>
        <p:txBody>
          <a:bodyPr wrap="none" rtlCol="0">
            <a:spAutoFit/>
          </a:bodyPr>
          <a:lstStyle/>
          <a:p>
            <a:r>
              <a:rPr lang="en-US" altLang="ja-JP" sz="1200"/>
              <a:t>.2</a:t>
            </a:r>
            <a:endParaRPr kumimoji="1" lang="ja-JP" altLang="en-US" sz="1200"/>
          </a:p>
        </p:txBody>
      </p:sp>
      <p:sp>
        <p:nvSpPr>
          <p:cNvPr id="20" name="正方形/長方形 19">
            <a:extLst>
              <a:ext uri="{FF2B5EF4-FFF2-40B4-BE49-F238E27FC236}">
                <a16:creationId xmlns:a16="http://schemas.microsoft.com/office/drawing/2014/main" id="{17269812-1AC8-1C39-FB35-4CCE5D918E6A}"/>
              </a:ext>
            </a:extLst>
          </p:cNvPr>
          <p:cNvSpPr/>
          <p:nvPr/>
        </p:nvSpPr>
        <p:spPr>
          <a:xfrm>
            <a:off x="9551963" y="3089143"/>
            <a:ext cx="1586090" cy="59150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21" name="正方形/長方形 20">
            <a:extLst>
              <a:ext uri="{FF2B5EF4-FFF2-40B4-BE49-F238E27FC236}">
                <a16:creationId xmlns:a16="http://schemas.microsoft.com/office/drawing/2014/main" id="{1D015D2D-748C-CC16-0B13-C62DCE0EFE55}"/>
              </a:ext>
            </a:extLst>
          </p:cNvPr>
          <p:cNvSpPr/>
          <p:nvPr/>
        </p:nvSpPr>
        <p:spPr>
          <a:xfrm>
            <a:off x="6875556" y="3089143"/>
            <a:ext cx="1586090" cy="591503"/>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cxnSp>
        <p:nvCxnSpPr>
          <p:cNvPr id="22" name="直線コネクタ 21">
            <a:extLst>
              <a:ext uri="{FF2B5EF4-FFF2-40B4-BE49-F238E27FC236}">
                <a16:creationId xmlns:a16="http://schemas.microsoft.com/office/drawing/2014/main" id="{2D478A3D-3B13-3679-906D-156F7D84D21C}"/>
              </a:ext>
            </a:extLst>
          </p:cNvPr>
          <p:cNvCxnSpPr>
            <a:cxnSpLocks/>
            <a:endCxn id="21" idx="2"/>
          </p:cNvCxnSpPr>
          <p:nvPr/>
        </p:nvCxnSpPr>
        <p:spPr>
          <a:xfrm flipV="1">
            <a:off x="7668601" y="3680646"/>
            <a:ext cx="0" cy="494624"/>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 name="直線コネクタ 22">
            <a:extLst>
              <a:ext uri="{FF2B5EF4-FFF2-40B4-BE49-F238E27FC236}">
                <a16:creationId xmlns:a16="http://schemas.microsoft.com/office/drawing/2014/main" id="{4FA0B9AC-4CB6-B0F1-8207-BE1003C027E9}"/>
              </a:ext>
            </a:extLst>
          </p:cNvPr>
          <p:cNvCxnSpPr>
            <a:cxnSpLocks/>
            <a:endCxn id="20" idx="2"/>
          </p:cNvCxnSpPr>
          <p:nvPr/>
        </p:nvCxnSpPr>
        <p:spPr>
          <a:xfrm flipV="1">
            <a:off x="10345008" y="3680647"/>
            <a:ext cx="0" cy="544858"/>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24" name="楕円 23">
            <a:extLst>
              <a:ext uri="{FF2B5EF4-FFF2-40B4-BE49-F238E27FC236}">
                <a16:creationId xmlns:a16="http://schemas.microsoft.com/office/drawing/2014/main" id="{0D0E6191-17F0-D868-120E-E945081DD685}"/>
              </a:ext>
            </a:extLst>
          </p:cNvPr>
          <p:cNvSpPr/>
          <p:nvPr/>
        </p:nvSpPr>
        <p:spPr>
          <a:xfrm>
            <a:off x="140677" y="2602518"/>
            <a:ext cx="592001" cy="2208626"/>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25" name="テキスト ボックス 24">
            <a:extLst>
              <a:ext uri="{FF2B5EF4-FFF2-40B4-BE49-F238E27FC236}">
                <a16:creationId xmlns:a16="http://schemas.microsoft.com/office/drawing/2014/main" id="{32F3870B-EF4B-CFAD-9759-C52315C77723}"/>
              </a:ext>
            </a:extLst>
          </p:cNvPr>
          <p:cNvSpPr txBox="1"/>
          <p:nvPr/>
        </p:nvSpPr>
        <p:spPr>
          <a:xfrm>
            <a:off x="6896873" y="2732624"/>
            <a:ext cx="1447832" cy="369332"/>
          </a:xfrm>
          <a:prstGeom prst="rect">
            <a:avLst/>
          </a:prstGeom>
          <a:noFill/>
        </p:spPr>
        <p:txBody>
          <a:bodyPr wrap="none" rtlCol="0">
            <a:spAutoFit/>
          </a:bodyPr>
          <a:lstStyle/>
          <a:p>
            <a:r>
              <a:rPr kumimoji="1" lang="en-US" altLang="ja-JP"/>
              <a:t>winServer</a:t>
            </a:r>
          </a:p>
        </p:txBody>
      </p:sp>
      <p:sp>
        <p:nvSpPr>
          <p:cNvPr id="26" name="テキスト ボックス 25">
            <a:extLst>
              <a:ext uri="{FF2B5EF4-FFF2-40B4-BE49-F238E27FC236}">
                <a16:creationId xmlns:a16="http://schemas.microsoft.com/office/drawing/2014/main" id="{3C108E53-89B2-6934-DAAF-12B33AC0E614}"/>
              </a:ext>
            </a:extLst>
          </p:cNvPr>
          <p:cNvSpPr txBox="1"/>
          <p:nvPr/>
        </p:nvSpPr>
        <p:spPr>
          <a:xfrm>
            <a:off x="9886470" y="2713439"/>
            <a:ext cx="857927" cy="369332"/>
          </a:xfrm>
          <a:prstGeom prst="rect">
            <a:avLst/>
          </a:prstGeom>
          <a:noFill/>
        </p:spPr>
        <p:txBody>
          <a:bodyPr wrap="none" rtlCol="0">
            <a:spAutoFit/>
          </a:bodyPr>
          <a:lstStyle/>
          <a:p>
            <a:r>
              <a:rPr kumimoji="1" lang="en-US" altLang="ja-JP"/>
              <a:t>Linux</a:t>
            </a:r>
          </a:p>
        </p:txBody>
      </p:sp>
      <p:cxnSp>
        <p:nvCxnSpPr>
          <p:cNvPr id="27" name="直線コネクタ 26">
            <a:extLst>
              <a:ext uri="{FF2B5EF4-FFF2-40B4-BE49-F238E27FC236}">
                <a16:creationId xmlns:a16="http://schemas.microsoft.com/office/drawing/2014/main" id="{BF38A27E-BD1C-CC88-8D06-6EC57CE9D54F}"/>
              </a:ext>
            </a:extLst>
          </p:cNvPr>
          <p:cNvCxnSpPr>
            <a:cxnSpLocks/>
          </p:cNvCxnSpPr>
          <p:nvPr/>
        </p:nvCxnSpPr>
        <p:spPr>
          <a:xfrm>
            <a:off x="7599472" y="5036232"/>
            <a:ext cx="0" cy="492370"/>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00A6B8A0-1B1B-C008-C311-3968A63BB53E}"/>
              </a:ext>
            </a:extLst>
          </p:cNvPr>
          <p:cNvCxnSpPr>
            <a:cxnSpLocks/>
          </p:cNvCxnSpPr>
          <p:nvPr/>
        </p:nvCxnSpPr>
        <p:spPr>
          <a:xfrm>
            <a:off x="10387783" y="5528602"/>
            <a:ext cx="0" cy="633047"/>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 name="直線矢印コネクタ 28">
            <a:extLst>
              <a:ext uri="{FF2B5EF4-FFF2-40B4-BE49-F238E27FC236}">
                <a16:creationId xmlns:a16="http://schemas.microsoft.com/office/drawing/2014/main" id="{F0B42DEA-F466-B2FA-F3FC-471246C485CF}"/>
              </a:ext>
            </a:extLst>
          </p:cNvPr>
          <p:cNvCxnSpPr/>
          <p:nvPr/>
        </p:nvCxnSpPr>
        <p:spPr>
          <a:xfrm>
            <a:off x="4006780" y="5169873"/>
            <a:ext cx="3592692" cy="0"/>
          </a:xfrm>
          <a:prstGeom prst="straightConnector1">
            <a:avLst/>
          </a:prstGeom>
          <a:ln w="25400">
            <a:solidFill>
              <a:schemeClr val="accent2">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30" name="直線矢印コネクタ 29">
            <a:extLst>
              <a:ext uri="{FF2B5EF4-FFF2-40B4-BE49-F238E27FC236}">
                <a16:creationId xmlns:a16="http://schemas.microsoft.com/office/drawing/2014/main" id="{E7ADAC5F-1D57-CDB3-095C-60026C0D902E}"/>
              </a:ext>
            </a:extLst>
          </p:cNvPr>
          <p:cNvCxnSpPr/>
          <p:nvPr/>
        </p:nvCxnSpPr>
        <p:spPr>
          <a:xfrm>
            <a:off x="4006780" y="5416058"/>
            <a:ext cx="3592692" cy="0"/>
          </a:xfrm>
          <a:prstGeom prst="straightConnector1">
            <a:avLst/>
          </a:prstGeom>
          <a:ln w="25400">
            <a:solidFill>
              <a:schemeClr val="accent2">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31" name="直線矢印コネクタ 30">
            <a:extLst>
              <a:ext uri="{FF2B5EF4-FFF2-40B4-BE49-F238E27FC236}">
                <a16:creationId xmlns:a16="http://schemas.microsoft.com/office/drawing/2014/main" id="{B295805A-5984-7625-A5D5-5316941EC3D9}"/>
              </a:ext>
            </a:extLst>
          </p:cNvPr>
          <p:cNvCxnSpPr>
            <a:cxnSpLocks/>
          </p:cNvCxnSpPr>
          <p:nvPr/>
        </p:nvCxnSpPr>
        <p:spPr>
          <a:xfrm>
            <a:off x="3964744" y="5774787"/>
            <a:ext cx="6423039" cy="0"/>
          </a:xfrm>
          <a:prstGeom prst="straightConnector1">
            <a:avLst/>
          </a:prstGeom>
          <a:ln w="25400">
            <a:solidFill>
              <a:schemeClr val="accent2">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32" name="直線矢印コネクタ 31">
            <a:extLst>
              <a:ext uri="{FF2B5EF4-FFF2-40B4-BE49-F238E27FC236}">
                <a16:creationId xmlns:a16="http://schemas.microsoft.com/office/drawing/2014/main" id="{BA0BCF52-A76B-BA5E-3D18-A17C1E64E06C}"/>
              </a:ext>
            </a:extLst>
          </p:cNvPr>
          <p:cNvCxnSpPr>
            <a:cxnSpLocks/>
          </p:cNvCxnSpPr>
          <p:nvPr/>
        </p:nvCxnSpPr>
        <p:spPr>
          <a:xfrm>
            <a:off x="3964744" y="6020972"/>
            <a:ext cx="6423039" cy="0"/>
          </a:xfrm>
          <a:prstGeom prst="straightConnector1">
            <a:avLst/>
          </a:prstGeom>
          <a:ln w="25400">
            <a:solidFill>
              <a:schemeClr val="accent2">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33" name="正方形/長方形 32">
            <a:extLst>
              <a:ext uri="{FF2B5EF4-FFF2-40B4-BE49-F238E27FC236}">
                <a16:creationId xmlns:a16="http://schemas.microsoft.com/office/drawing/2014/main" id="{71337B85-D2C5-82F8-C0AB-5F1942D9EEBA}"/>
              </a:ext>
            </a:extLst>
          </p:cNvPr>
          <p:cNvSpPr/>
          <p:nvPr/>
        </p:nvSpPr>
        <p:spPr>
          <a:xfrm>
            <a:off x="3964743" y="5062521"/>
            <a:ext cx="656327" cy="1099128"/>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cxnSp>
        <p:nvCxnSpPr>
          <p:cNvPr id="34" name="直線矢印コネクタ 33">
            <a:extLst>
              <a:ext uri="{FF2B5EF4-FFF2-40B4-BE49-F238E27FC236}">
                <a16:creationId xmlns:a16="http://schemas.microsoft.com/office/drawing/2014/main" id="{4800D140-E9D3-6754-76C6-142F99C1663D}"/>
              </a:ext>
            </a:extLst>
          </p:cNvPr>
          <p:cNvCxnSpPr>
            <a:cxnSpLocks/>
          </p:cNvCxnSpPr>
          <p:nvPr/>
        </p:nvCxnSpPr>
        <p:spPr>
          <a:xfrm>
            <a:off x="2715065" y="5174560"/>
            <a:ext cx="1249678" cy="0"/>
          </a:xfrm>
          <a:prstGeom prst="straightConnector1">
            <a:avLst/>
          </a:prstGeom>
          <a:ln w="25400">
            <a:solidFill>
              <a:schemeClr val="accent1">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35" name="直線矢印コネクタ 34">
            <a:extLst>
              <a:ext uri="{FF2B5EF4-FFF2-40B4-BE49-F238E27FC236}">
                <a16:creationId xmlns:a16="http://schemas.microsoft.com/office/drawing/2014/main" id="{6C77262E-5549-E1F1-6B64-B62240F878A3}"/>
              </a:ext>
            </a:extLst>
          </p:cNvPr>
          <p:cNvCxnSpPr>
            <a:cxnSpLocks/>
          </p:cNvCxnSpPr>
          <p:nvPr/>
        </p:nvCxnSpPr>
        <p:spPr>
          <a:xfrm>
            <a:off x="2715065" y="5416058"/>
            <a:ext cx="1249678" cy="0"/>
          </a:xfrm>
          <a:prstGeom prst="straightConnector1">
            <a:avLst/>
          </a:prstGeom>
          <a:ln w="25400">
            <a:solidFill>
              <a:schemeClr val="accent1">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36" name="直線矢印コネクタ 35">
            <a:extLst>
              <a:ext uri="{FF2B5EF4-FFF2-40B4-BE49-F238E27FC236}">
                <a16:creationId xmlns:a16="http://schemas.microsoft.com/office/drawing/2014/main" id="{F42B79C2-715F-8D62-A226-193A388600C5}"/>
              </a:ext>
            </a:extLst>
          </p:cNvPr>
          <p:cNvCxnSpPr>
            <a:cxnSpLocks/>
          </p:cNvCxnSpPr>
          <p:nvPr/>
        </p:nvCxnSpPr>
        <p:spPr>
          <a:xfrm>
            <a:off x="2715065" y="5786508"/>
            <a:ext cx="1249678" cy="0"/>
          </a:xfrm>
          <a:prstGeom prst="straightConnector1">
            <a:avLst/>
          </a:prstGeom>
          <a:ln w="25400">
            <a:solidFill>
              <a:schemeClr val="accent1">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37" name="直線矢印コネクタ 36">
            <a:extLst>
              <a:ext uri="{FF2B5EF4-FFF2-40B4-BE49-F238E27FC236}">
                <a16:creationId xmlns:a16="http://schemas.microsoft.com/office/drawing/2014/main" id="{D95ED69F-7B61-5A2F-3012-EEAC4BD4B1A6}"/>
              </a:ext>
            </a:extLst>
          </p:cNvPr>
          <p:cNvCxnSpPr>
            <a:cxnSpLocks/>
          </p:cNvCxnSpPr>
          <p:nvPr/>
        </p:nvCxnSpPr>
        <p:spPr>
          <a:xfrm>
            <a:off x="2715065" y="6023315"/>
            <a:ext cx="1249678" cy="0"/>
          </a:xfrm>
          <a:prstGeom prst="straightConnector1">
            <a:avLst/>
          </a:prstGeom>
          <a:ln w="25400">
            <a:solidFill>
              <a:schemeClr val="accent1">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38" name="テキスト ボックス 37">
            <a:extLst>
              <a:ext uri="{FF2B5EF4-FFF2-40B4-BE49-F238E27FC236}">
                <a16:creationId xmlns:a16="http://schemas.microsoft.com/office/drawing/2014/main" id="{317C1C31-066D-C404-E743-C62AA75A40DA}"/>
              </a:ext>
            </a:extLst>
          </p:cNvPr>
          <p:cNvSpPr txBox="1"/>
          <p:nvPr/>
        </p:nvSpPr>
        <p:spPr>
          <a:xfrm>
            <a:off x="1526343" y="5798229"/>
            <a:ext cx="1879041" cy="253916"/>
          </a:xfrm>
          <a:prstGeom prst="rect">
            <a:avLst/>
          </a:prstGeom>
          <a:noFill/>
        </p:spPr>
        <p:txBody>
          <a:bodyPr wrap="none" rtlCol="0">
            <a:spAutoFit/>
          </a:bodyPr>
          <a:lstStyle/>
          <a:p>
            <a:r>
              <a:rPr kumimoji="1" lang="en-US" altLang="ja-JP" sz="1050"/>
              <a:t>ip:</a:t>
            </a:r>
            <a:r>
              <a:rPr lang="en-US" altLang="ja-JP" sz="1050"/>
              <a:t>127.0.0.1</a:t>
            </a:r>
            <a:r>
              <a:rPr kumimoji="1" lang="en-US" altLang="ja-JP" sz="1050"/>
              <a:t> port:5432</a:t>
            </a:r>
            <a:endParaRPr kumimoji="1" lang="ja-JP" altLang="en-US" sz="1050"/>
          </a:p>
        </p:txBody>
      </p:sp>
      <p:sp>
        <p:nvSpPr>
          <p:cNvPr id="39" name="テキスト ボックス 38">
            <a:extLst>
              <a:ext uri="{FF2B5EF4-FFF2-40B4-BE49-F238E27FC236}">
                <a16:creationId xmlns:a16="http://schemas.microsoft.com/office/drawing/2014/main" id="{50BC255B-4A42-3DD1-2DA3-95F584804BBF}"/>
              </a:ext>
            </a:extLst>
          </p:cNvPr>
          <p:cNvSpPr txBox="1"/>
          <p:nvPr/>
        </p:nvSpPr>
        <p:spPr>
          <a:xfrm>
            <a:off x="1538066" y="5556730"/>
            <a:ext cx="1879041" cy="253916"/>
          </a:xfrm>
          <a:prstGeom prst="rect">
            <a:avLst/>
          </a:prstGeom>
          <a:noFill/>
        </p:spPr>
        <p:txBody>
          <a:bodyPr wrap="none" rtlCol="0">
            <a:spAutoFit/>
          </a:bodyPr>
          <a:lstStyle/>
          <a:p>
            <a:r>
              <a:rPr kumimoji="1" lang="en-US" altLang="ja-JP" sz="1050"/>
              <a:t>ip:</a:t>
            </a:r>
            <a:r>
              <a:rPr lang="en-US" altLang="ja-JP" sz="1050"/>
              <a:t>127.0.0.1</a:t>
            </a:r>
            <a:r>
              <a:rPr kumimoji="1" lang="en-US" altLang="ja-JP" sz="1050"/>
              <a:t> port:2235</a:t>
            </a:r>
            <a:endParaRPr kumimoji="1" lang="ja-JP" altLang="en-US" sz="1050"/>
          </a:p>
        </p:txBody>
      </p:sp>
      <p:sp>
        <p:nvSpPr>
          <p:cNvPr id="40" name="テキスト ボックス 39">
            <a:extLst>
              <a:ext uri="{FF2B5EF4-FFF2-40B4-BE49-F238E27FC236}">
                <a16:creationId xmlns:a16="http://schemas.microsoft.com/office/drawing/2014/main" id="{FC9343F1-E533-16F3-4416-FA636B40B356}"/>
              </a:ext>
            </a:extLst>
          </p:cNvPr>
          <p:cNvSpPr txBox="1"/>
          <p:nvPr/>
        </p:nvSpPr>
        <p:spPr>
          <a:xfrm>
            <a:off x="1535720" y="5202686"/>
            <a:ext cx="2356735" cy="253916"/>
          </a:xfrm>
          <a:prstGeom prst="rect">
            <a:avLst/>
          </a:prstGeom>
          <a:noFill/>
        </p:spPr>
        <p:txBody>
          <a:bodyPr wrap="none" rtlCol="0">
            <a:spAutoFit/>
          </a:bodyPr>
          <a:lstStyle/>
          <a:p>
            <a:r>
              <a:rPr kumimoji="1" lang="en-US" altLang="ja-JP" sz="1050"/>
              <a:t>ip:192.168.145.130 port:443</a:t>
            </a:r>
            <a:endParaRPr kumimoji="1" lang="ja-JP" altLang="en-US" sz="1050"/>
          </a:p>
        </p:txBody>
      </p:sp>
      <p:sp>
        <p:nvSpPr>
          <p:cNvPr id="41" name="テキスト ボックス 40">
            <a:extLst>
              <a:ext uri="{FF2B5EF4-FFF2-40B4-BE49-F238E27FC236}">
                <a16:creationId xmlns:a16="http://schemas.microsoft.com/office/drawing/2014/main" id="{D564BFA3-41E3-7875-7686-53214A20414E}"/>
              </a:ext>
            </a:extLst>
          </p:cNvPr>
          <p:cNvSpPr txBox="1"/>
          <p:nvPr/>
        </p:nvSpPr>
        <p:spPr>
          <a:xfrm>
            <a:off x="1519309" y="4947117"/>
            <a:ext cx="2459328" cy="253916"/>
          </a:xfrm>
          <a:prstGeom prst="rect">
            <a:avLst/>
          </a:prstGeom>
          <a:noFill/>
        </p:spPr>
        <p:txBody>
          <a:bodyPr wrap="none" rtlCol="0">
            <a:spAutoFit/>
          </a:bodyPr>
          <a:lstStyle/>
          <a:p>
            <a:r>
              <a:rPr kumimoji="1" lang="en-US" altLang="ja-JP" sz="1050"/>
              <a:t>ip:192.168.145.130 port:3395</a:t>
            </a:r>
            <a:endParaRPr kumimoji="1" lang="ja-JP" altLang="en-US" sz="1050"/>
          </a:p>
        </p:txBody>
      </p:sp>
      <p:sp>
        <p:nvSpPr>
          <p:cNvPr id="42" name="テキスト ボックス 41">
            <a:extLst>
              <a:ext uri="{FF2B5EF4-FFF2-40B4-BE49-F238E27FC236}">
                <a16:creationId xmlns:a16="http://schemas.microsoft.com/office/drawing/2014/main" id="{391AE5A2-B84A-4540-B81D-E35163DCDFA9}"/>
              </a:ext>
            </a:extLst>
          </p:cNvPr>
          <p:cNvSpPr txBox="1"/>
          <p:nvPr/>
        </p:nvSpPr>
        <p:spPr>
          <a:xfrm>
            <a:off x="5050303" y="5200341"/>
            <a:ext cx="1776448" cy="253916"/>
          </a:xfrm>
          <a:prstGeom prst="rect">
            <a:avLst/>
          </a:prstGeom>
          <a:noFill/>
        </p:spPr>
        <p:txBody>
          <a:bodyPr wrap="none" rtlCol="0">
            <a:spAutoFit/>
          </a:bodyPr>
          <a:lstStyle/>
          <a:p>
            <a:r>
              <a:rPr kumimoji="1" lang="en-US" altLang="ja-JP" sz="1050"/>
              <a:t>ip:10.0.2.10 port:443</a:t>
            </a:r>
            <a:endParaRPr kumimoji="1" lang="ja-JP" altLang="en-US" sz="1050"/>
          </a:p>
        </p:txBody>
      </p:sp>
      <p:sp>
        <p:nvSpPr>
          <p:cNvPr id="43" name="テキスト ボックス 42">
            <a:extLst>
              <a:ext uri="{FF2B5EF4-FFF2-40B4-BE49-F238E27FC236}">
                <a16:creationId xmlns:a16="http://schemas.microsoft.com/office/drawing/2014/main" id="{65B17403-9609-4EE8-3DDF-85AC408F23ED}"/>
              </a:ext>
            </a:extLst>
          </p:cNvPr>
          <p:cNvSpPr txBox="1"/>
          <p:nvPr/>
        </p:nvSpPr>
        <p:spPr>
          <a:xfrm>
            <a:off x="5033892" y="4958840"/>
            <a:ext cx="1879041" cy="253916"/>
          </a:xfrm>
          <a:prstGeom prst="rect">
            <a:avLst/>
          </a:prstGeom>
          <a:noFill/>
        </p:spPr>
        <p:txBody>
          <a:bodyPr wrap="none" rtlCol="0">
            <a:spAutoFit/>
          </a:bodyPr>
          <a:lstStyle/>
          <a:p>
            <a:r>
              <a:rPr kumimoji="1" lang="en-US" altLang="ja-JP" sz="1050"/>
              <a:t>ip:10.0.2.10 port:3398</a:t>
            </a:r>
            <a:endParaRPr kumimoji="1" lang="ja-JP" altLang="en-US" sz="1050"/>
          </a:p>
        </p:txBody>
      </p:sp>
      <p:sp>
        <p:nvSpPr>
          <p:cNvPr id="44" name="テキスト ボックス 43">
            <a:extLst>
              <a:ext uri="{FF2B5EF4-FFF2-40B4-BE49-F238E27FC236}">
                <a16:creationId xmlns:a16="http://schemas.microsoft.com/office/drawing/2014/main" id="{161F939E-031D-E8D1-8F44-90B856B3F368}"/>
              </a:ext>
            </a:extLst>
          </p:cNvPr>
          <p:cNvSpPr txBox="1"/>
          <p:nvPr/>
        </p:nvSpPr>
        <p:spPr>
          <a:xfrm>
            <a:off x="7720821" y="5802910"/>
            <a:ext cx="1896673" cy="253916"/>
          </a:xfrm>
          <a:prstGeom prst="rect">
            <a:avLst/>
          </a:prstGeom>
          <a:noFill/>
        </p:spPr>
        <p:txBody>
          <a:bodyPr wrap="none" rtlCol="0">
            <a:spAutoFit/>
          </a:bodyPr>
          <a:lstStyle/>
          <a:p>
            <a:r>
              <a:rPr kumimoji="1" lang="en-US" altLang="ja-JP" sz="1050"/>
              <a:t>ip:10.0.2.20 port:5432</a:t>
            </a:r>
            <a:endParaRPr kumimoji="1" lang="ja-JP" altLang="en-US" sz="1050"/>
          </a:p>
        </p:txBody>
      </p:sp>
      <p:sp>
        <p:nvSpPr>
          <p:cNvPr id="45" name="テキスト ボックス 44">
            <a:extLst>
              <a:ext uri="{FF2B5EF4-FFF2-40B4-BE49-F238E27FC236}">
                <a16:creationId xmlns:a16="http://schemas.microsoft.com/office/drawing/2014/main" id="{955B2742-E5E6-5A69-0135-FF6572484F51}"/>
              </a:ext>
            </a:extLst>
          </p:cNvPr>
          <p:cNvSpPr txBox="1"/>
          <p:nvPr/>
        </p:nvSpPr>
        <p:spPr>
          <a:xfrm>
            <a:off x="7704410" y="5561409"/>
            <a:ext cx="1691489" cy="253916"/>
          </a:xfrm>
          <a:prstGeom prst="rect">
            <a:avLst/>
          </a:prstGeom>
          <a:noFill/>
        </p:spPr>
        <p:txBody>
          <a:bodyPr wrap="none" rtlCol="0">
            <a:spAutoFit/>
          </a:bodyPr>
          <a:lstStyle/>
          <a:p>
            <a:r>
              <a:rPr kumimoji="1" lang="en-US" altLang="ja-JP" sz="1050"/>
              <a:t>ip:10.0.2.20 port:22</a:t>
            </a:r>
            <a:endParaRPr kumimoji="1" lang="ja-JP" altLang="en-US" sz="1050"/>
          </a:p>
        </p:txBody>
      </p:sp>
      <p:sp>
        <p:nvSpPr>
          <p:cNvPr id="46" name="テキスト ボックス 45">
            <a:extLst>
              <a:ext uri="{FF2B5EF4-FFF2-40B4-BE49-F238E27FC236}">
                <a16:creationId xmlns:a16="http://schemas.microsoft.com/office/drawing/2014/main" id="{A1C4A0B0-0070-02AC-0D97-5AB2DA62D7B1}"/>
              </a:ext>
            </a:extLst>
          </p:cNvPr>
          <p:cNvSpPr txBox="1"/>
          <p:nvPr/>
        </p:nvSpPr>
        <p:spPr>
          <a:xfrm rot="16200000">
            <a:off x="3690531" y="5408895"/>
            <a:ext cx="1172116" cy="369332"/>
          </a:xfrm>
          <a:prstGeom prst="rect">
            <a:avLst/>
          </a:prstGeom>
          <a:noFill/>
        </p:spPr>
        <p:txBody>
          <a:bodyPr wrap="none" rtlCol="0">
            <a:spAutoFit/>
          </a:bodyPr>
          <a:lstStyle/>
          <a:p>
            <a:r>
              <a:rPr kumimoji="1" lang="en-US" altLang="ja-JP"/>
              <a:t>NAT</a:t>
            </a:r>
            <a:r>
              <a:rPr kumimoji="1" lang="ja-JP" altLang="en-US"/>
              <a:t>変換</a:t>
            </a:r>
          </a:p>
        </p:txBody>
      </p:sp>
      <p:sp>
        <p:nvSpPr>
          <p:cNvPr id="47" name="テキスト ボックス 46">
            <a:extLst>
              <a:ext uri="{FF2B5EF4-FFF2-40B4-BE49-F238E27FC236}">
                <a16:creationId xmlns:a16="http://schemas.microsoft.com/office/drawing/2014/main" id="{0C8948AC-EF8E-5ECF-628A-75CE26CF1FE0}"/>
              </a:ext>
            </a:extLst>
          </p:cNvPr>
          <p:cNvSpPr txBox="1"/>
          <p:nvPr/>
        </p:nvSpPr>
        <p:spPr>
          <a:xfrm>
            <a:off x="7640694" y="3705505"/>
            <a:ext cx="445956" cy="276999"/>
          </a:xfrm>
          <a:prstGeom prst="rect">
            <a:avLst/>
          </a:prstGeom>
          <a:noFill/>
        </p:spPr>
        <p:txBody>
          <a:bodyPr wrap="none" rtlCol="0">
            <a:spAutoFit/>
          </a:bodyPr>
          <a:lstStyle/>
          <a:p>
            <a:r>
              <a:rPr kumimoji="1" lang="en-US" altLang="ja-JP" sz="1200"/>
              <a:t>.10</a:t>
            </a:r>
            <a:endParaRPr kumimoji="1" lang="ja-JP" altLang="en-US" sz="1200"/>
          </a:p>
        </p:txBody>
      </p:sp>
      <p:sp>
        <p:nvSpPr>
          <p:cNvPr id="48" name="テキスト ボックス 47">
            <a:extLst>
              <a:ext uri="{FF2B5EF4-FFF2-40B4-BE49-F238E27FC236}">
                <a16:creationId xmlns:a16="http://schemas.microsoft.com/office/drawing/2014/main" id="{ACD73D76-6538-1930-E670-B6A3C285882A}"/>
              </a:ext>
            </a:extLst>
          </p:cNvPr>
          <p:cNvSpPr txBox="1"/>
          <p:nvPr/>
        </p:nvSpPr>
        <p:spPr>
          <a:xfrm>
            <a:off x="10315434" y="3703427"/>
            <a:ext cx="466794" cy="276999"/>
          </a:xfrm>
          <a:prstGeom prst="rect">
            <a:avLst/>
          </a:prstGeom>
          <a:noFill/>
        </p:spPr>
        <p:txBody>
          <a:bodyPr wrap="none" rtlCol="0">
            <a:spAutoFit/>
          </a:bodyPr>
          <a:lstStyle/>
          <a:p>
            <a:r>
              <a:rPr kumimoji="1" lang="en-US" altLang="ja-JP" sz="1200"/>
              <a:t>.20</a:t>
            </a:r>
            <a:endParaRPr kumimoji="1" lang="ja-JP" altLang="en-US" sz="1200"/>
          </a:p>
        </p:txBody>
      </p:sp>
      <p:sp>
        <p:nvSpPr>
          <p:cNvPr id="49" name="テキスト ボックス 48">
            <a:extLst>
              <a:ext uri="{FF2B5EF4-FFF2-40B4-BE49-F238E27FC236}">
                <a16:creationId xmlns:a16="http://schemas.microsoft.com/office/drawing/2014/main" id="{C6E20517-6BC6-CE3C-0899-FBF39666F676}"/>
              </a:ext>
            </a:extLst>
          </p:cNvPr>
          <p:cNvSpPr txBox="1"/>
          <p:nvPr/>
        </p:nvSpPr>
        <p:spPr>
          <a:xfrm>
            <a:off x="7623668" y="4981025"/>
            <a:ext cx="604653" cy="307777"/>
          </a:xfrm>
          <a:prstGeom prst="rect">
            <a:avLst/>
          </a:prstGeom>
          <a:noFill/>
        </p:spPr>
        <p:txBody>
          <a:bodyPr wrap="none" rtlCol="0">
            <a:spAutoFit/>
          </a:bodyPr>
          <a:lstStyle/>
          <a:p>
            <a:r>
              <a:rPr kumimoji="1" lang="en-US" altLang="ja-JP" sz="1400"/>
              <a:t>RDP</a:t>
            </a:r>
            <a:endParaRPr kumimoji="1" lang="ja-JP" altLang="en-US" sz="1400"/>
          </a:p>
        </p:txBody>
      </p:sp>
      <p:sp>
        <p:nvSpPr>
          <p:cNvPr id="50" name="テキスト ボックス 49">
            <a:extLst>
              <a:ext uri="{FF2B5EF4-FFF2-40B4-BE49-F238E27FC236}">
                <a16:creationId xmlns:a16="http://schemas.microsoft.com/office/drawing/2014/main" id="{EA1A7251-2417-AB3D-B6D2-1660BAB4674E}"/>
              </a:ext>
            </a:extLst>
          </p:cNvPr>
          <p:cNvSpPr txBox="1"/>
          <p:nvPr/>
        </p:nvSpPr>
        <p:spPr>
          <a:xfrm>
            <a:off x="7620789" y="5258583"/>
            <a:ext cx="1447832" cy="307777"/>
          </a:xfrm>
          <a:prstGeom prst="rect">
            <a:avLst/>
          </a:prstGeom>
          <a:noFill/>
        </p:spPr>
        <p:txBody>
          <a:bodyPr wrap="none" rtlCol="0">
            <a:spAutoFit/>
          </a:bodyPr>
          <a:lstStyle/>
          <a:p>
            <a:r>
              <a:rPr lang="en-US" altLang="ja-JP" sz="1400"/>
              <a:t>Web(HTTPS)</a:t>
            </a:r>
            <a:endParaRPr kumimoji="1" lang="ja-JP" altLang="en-US" sz="1400"/>
          </a:p>
        </p:txBody>
      </p:sp>
      <p:sp>
        <p:nvSpPr>
          <p:cNvPr id="51" name="テキスト ボックス 50">
            <a:extLst>
              <a:ext uri="{FF2B5EF4-FFF2-40B4-BE49-F238E27FC236}">
                <a16:creationId xmlns:a16="http://schemas.microsoft.com/office/drawing/2014/main" id="{B226F2AF-E505-2B4C-303E-FE923D646767}"/>
              </a:ext>
            </a:extLst>
          </p:cNvPr>
          <p:cNvSpPr txBox="1"/>
          <p:nvPr/>
        </p:nvSpPr>
        <p:spPr>
          <a:xfrm>
            <a:off x="10387500" y="5593560"/>
            <a:ext cx="588623" cy="307777"/>
          </a:xfrm>
          <a:prstGeom prst="rect">
            <a:avLst/>
          </a:prstGeom>
          <a:noFill/>
        </p:spPr>
        <p:txBody>
          <a:bodyPr wrap="none" rtlCol="0">
            <a:spAutoFit/>
          </a:bodyPr>
          <a:lstStyle/>
          <a:p>
            <a:r>
              <a:rPr kumimoji="1" lang="en-US" altLang="ja-JP" sz="1400"/>
              <a:t>SSH</a:t>
            </a:r>
            <a:endParaRPr kumimoji="1" lang="ja-JP" altLang="en-US" sz="1400"/>
          </a:p>
        </p:txBody>
      </p:sp>
      <p:sp>
        <p:nvSpPr>
          <p:cNvPr id="52" name="テキスト ボックス 51">
            <a:extLst>
              <a:ext uri="{FF2B5EF4-FFF2-40B4-BE49-F238E27FC236}">
                <a16:creationId xmlns:a16="http://schemas.microsoft.com/office/drawing/2014/main" id="{094F333B-D51B-3D1C-5A65-D3D351E51F26}"/>
              </a:ext>
            </a:extLst>
          </p:cNvPr>
          <p:cNvSpPr txBox="1"/>
          <p:nvPr/>
        </p:nvSpPr>
        <p:spPr>
          <a:xfrm>
            <a:off x="10387018" y="5844196"/>
            <a:ext cx="1350050" cy="307777"/>
          </a:xfrm>
          <a:prstGeom prst="rect">
            <a:avLst/>
          </a:prstGeom>
          <a:noFill/>
        </p:spPr>
        <p:txBody>
          <a:bodyPr wrap="none" rtlCol="0">
            <a:spAutoFit/>
          </a:bodyPr>
          <a:lstStyle/>
          <a:p>
            <a:r>
              <a:rPr lang="en-US" altLang="ja-JP" sz="1400"/>
              <a:t>PostgreSQL</a:t>
            </a:r>
            <a:endParaRPr kumimoji="1" lang="ja-JP" altLang="en-US" sz="1400"/>
          </a:p>
        </p:txBody>
      </p:sp>
      <p:cxnSp>
        <p:nvCxnSpPr>
          <p:cNvPr id="53" name="直線矢印コネクタ 52">
            <a:extLst>
              <a:ext uri="{FF2B5EF4-FFF2-40B4-BE49-F238E27FC236}">
                <a16:creationId xmlns:a16="http://schemas.microsoft.com/office/drawing/2014/main" id="{DA2E410D-9D2F-308D-8E97-90AE3D720C34}"/>
              </a:ext>
            </a:extLst>
          </p:cNvPr>
          <p:cNvCxnSpPr>
            <a:cxnSpLocks/>
          </p:cNvCxnSpPr>
          <p:nvPr/>
        </p:nvCxnSpPr>
        <p:spPr>
          <a:xfrm>
            <a:off x="2075080" y="6352336"/>
            <a:ext cx="2014323" cy="0"/>
          </a:xfrm>
          <a:prstGeom prst="straightConnector1">
            <a:avLst/>
          </a:prstGeom>
          <a:ln w="25400">
            <a:solidFill>
              <a:schemeClr val="bg1">
                <a:lumMod val="50000"/>
              </a:schemeClr>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54" name="直線矢印コネクタ 53">
            <a:extLst>
              <a:ext uri="{FF2B5EF4-FFF2-40B4-BE49-F238E27FC236}">
                <a16:creationId xmlns:a16="http://schemas.microsoft.com/office/drawing/2014/main" id="{C1A82AB6-5308-5A2D-67E8-076360AECBAA}"/>
              </a:ext>
            </a:extLst>
          </p:cNvPr>
          <p:cNvCxnSpPr>
            <a:cxnSpLocks/>
          </p:cNvCxnSpPr>
          <p:nvPr/>
        </p:nvCxnSpPr>
        <p:spPr>
          <a:xfrm flipH="1">
            <a:off x="3199359" y="6632135"/>
            <a:ext cx="5207534" cy="1558"/>
          </a:xfrm>
          <a:prstGeom prst="straightConnector1">
            <a:avLst/>
          </a:prstGeom>
          <a:ln w="25400">
            <a:solidFill>
              <a:srgbClr val="FF66FF"/>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55" name="直線矢印コネクタ 54">
            <a:extLst>
              <a:ext uri="{FF2B5EF4-FFF2-40B4-BE49-F238E27FC236}">
                <a16:creationId xmlns:a16="http://schemas.microsoft.com/office/drawing/2014/main" id="{F8DEDCE6-470F-6DFC-8C6F-DD268B6561A3}"/>
              </a:ext>
            </a:extLst>
          </p:cNvPr>
          <p:cNvCxnSpPr>
            <a:cxnSpLocks/>
          </p:cNvCxnSpPr>
          <p:nvPr/>
        </p:nvCxnSpPr>
        <p:spPr>
          <a:xfrm>
            <a:off x="4108255" y="6257699"/>
            <a:ext cx="0" cy="219621"/>
          </a:xfrm>
          <a:prstGeom prst="straightConnector1">
            <a:avLst/>
          </a:prstGeom>
          <a:ln w="25400">
            <a:solidFill>
              <a:schemeClr val="bg1">
                <a:lumMod val="50000"/>
              </a:schemeClr>
            </a:solidFill>
            <a:prstDash val="solid"/>
            <a:tailEnd type="none"/>
          </a:ln>
        </p:spPr>
        <p:style>
          <a:lnRef idx="1">
            <a:schemeClr val="accent1"/>
          </a:lnRef>
          <a:fillRef idx="0">
            <a:schemeClr val="accent1"/>
          </a:fillRef>
          <a:effectRef idx="0">
            <a:schemeClr val="accent1"/>
          </a:effectRef>
          <a:fontRef idx="minor">
            <a:schemeClr val="tx1"/>
          </a:fontRef>
        </p:style>
      </p:cxnSp>
      <p:sp>
        <p:nvSpPr>
          <p:cNvPr id="56" name="テキスト ボックス 55">
            <a:extLst>
              <a:ext uri="{FF2B5EF4-FFF2-40B4-BE49-F238E27FC236}">
                <a16:creationId xmlns:a16="http://schemas.microsoft.com/office/drawing/2014/main" id="{20F3CE4F-81BD-1E35-6EBA-1D603A09B42C}"/>
              </a:ext>
            </a:extLst>
          </p:cNvPr>
          <p:cNvSpPr txBox="1"/>
          <p:nvPr/>
        </p:nvSpPr>
        <p:spPr>
          <a:xfrm>
            <a:off x="1202548" y="6151018"/>
            <a:ext cx="1107996" cy="369332"/>
          </a:xfrm>
          <a:prstGeom prst="rect">
            <a:avLst/>
          </a:prstGeom>
          <a:noFill/>
        </p:spPr>
        <p:txBody>
          <a:bodyPr wrap="none" rtlCol="0">
            <a:spAutoFit/>
          </a:bodyPr>
          <a:lstStyle/>
          <a:p>
            <a:r>
              <a:rPr lang="ja-JP" altLang="en-US"/>
              <a:t>疎通不可</a:t>
            </a:r>
            <a:endParaRPr kumimoji="1" lang="ja-JP" altLang="en-US"/>
          </a:p>
        </p:txBody>
      </p:sp>
      <p:sp>
        <p:nvSpPr>
          <p:cNvPr id="57" name="テキスト ボックス 56">
            <a:extLst>
              <a:ext uri="{FF2B5EF4-FFF2-40B4-BE49-F238E27FC236}">
                <a16:creationId xmlns:a16="http://schemas.microsoft.com/office/drawing/2014/main" id="{65D8BFE7-EFE8-9B1F-0EC3-0CA2E59F5FF0}"/>
              </a:ext>
            </a:extLst>
          </p:cNvPr>
          <p:cNvSpPr txBox="1"/>
          <p:nvPr/>
        </p:nvSpPr>
        <p:spPr>
          <a:xfrm>
            <a:off x="8326630" y="6443966"/>
            <a:ext cx="1018227" cy="369332"/>
          </a:xfrm>
          <a:prstGeom prst="rect">
            <a:avLst/>
          </a:prstGeom>
          <a:noFill/>
        </p:spPr>
        <p:txBody>
          <a:bodyPr wrap="none" rtlCol="0">
            <a:spAutoFit/>
          </a:bodyPr>
          <a:lstStyle/>
          <a:p>
            <a:r>
              <a:rPr lang="ja-JP" altLang="en-US"/>
              <a:t>疎通</a:t>
            </a:r>
            <a:r>
              <a:rPr lang="en-US" altLang="ja-JP"/>
              <a:t>OK</a:t>
            </a:r>
            <a:endParaRPr kumimoji="1" lang="ja-JP" altLang="en-US"/>
          </a:p>
        </p:txBody>
      </p:sp>
      <p:sp>
        <p:nvSpPr>
          <p:cNvPr id="58" name="テキスト ボックス 57">
            <a:extLst>
              <a:ext uri="{FF2B5EF4-FFF2-40B4-BE49-F238E27FC236}">
                <a16:creationId xmlns:a16="http://schemas.microsoft.com/office/drawing/2014/main" id="{EFA3326E-980D-6C50-E2CF-C9572C751036}"/>
              </a:ext>
            </a:extLst>
          </p:cNvPr>
          <p:cNvSpPr txBox="1"/>
          <p:nvPr/>
        </p:nvSpPr>
        <p:spPr>
          <a:xfrm rot="16200000">
            <a:off x="-290945" y="3478826"/>
            <a:ext cx="1431802" cy="338554"/>
          </a:xfrm>
          <a:prstGeom prst="rect">
            <a:avLst/>
          </a:prstGeom>
          <a:noFill/>
        </p:spPr>
        <p:txBody>
          <a:bodyPr wrap="none" rtlCol="0">
            <a:spAutoFit/>
          </a:bodyPr>
          <a:lstStyle/>
          <a:p>
            <a:r>
              <a:rPr kumimoji="1" lang="ja-JP" altLang="en-US" sz="1600"/>
              <a:t>インターネット</a:t>
            </a:r>
          </a:p>
        </p:txBody>
      </p:sp>
      <p:sp>
        <p:nvSpPr>
          <p:cNvPr id="59" name="テキスト ボックス 58">
            <a:extLst>
              <a:ext uri="{FF2B5EF4-FFF2-40B4-BE49-F238E27FC236}">
                <a16:creationId xmlns:a16="http://schemas.microsoft.com/office/drawing/2014/main" id="{D2F05A91-D829-FAA7-C062-57AB94E0F72C}"/>
              </a:ext>
            </a:extLst>
          </p:cNvPr>
          <p:cNvSpPr txBox="1"/>
          <p:nvPr/>
        </p:nvSpPr>
        <p:spPr>
          <a:xfrm rot="16200000">
            <a:off x="485215" y="2888030"/>
            <a:ext cx="779381" cy="338554"/>
          </a:xfrm>
          <a:prstGeom prst="rect">
            <a:avLst/>
          </a:prstGeom>
          <a:noFill/>
        </p:spPr>
        <p:txBody>
          <a:bodyPr wrap="none" rtlCol="0">
            <a:spAutoFit/>
          </a:bodyPr>
          <a:lstStyle/>
          <a:p>
            <a:r>
              <a:rPr kumimoji="1" lang="ja-JP" altLang="en-US" sz="1600"/>
              <a:t>ルータ</a:t>
            </a:r>
          </a:p>
        </p:txBody>
      </p:sp>
      <p:sp>
        <p:nvSpPr>
          <p:cNvPr id="60" name="テキスト ボックス 59">
            <a:extLst>
              <a:ext uri="{FF2B5EF4-FFF2-40B4-BE49-F238E27FC236}">
                <a16:creationId xmlns:a16="http://schemas.microsoft.com/office/drawing/2014/main" id="{2A9A2FEC-DE49-D5F9-C03C-D06BB0753290}"/>
              </a:ext>
            </a:extLst>
          </p:cNvPr>
          <p:cNvSpPr txBox="1"/>
          <p:nvPr/>
        </p:nvSpPr>
        <p:spPr>
          <a:xfrm>
            <a:off x="5763336" y="4264396"/>
            <a:ext cx="1120820" cy="276999"/>
          </a:xfrm>
          <a:prstGeom prst="rect">
            <a:avLst/>
          </a:prstGeom>
          <a:noFill/>
        </p:spPr>
        <p:txBody>
          <a:bodyPr wrap="none" rtlCol="0">
            <a:spAutoFit/>
          </a:bodyPr>
          <a:lstStyle/>
          <a:p>
            <a:r>
              <a:rPr kumimoji="1" lang="en-US" altLang="ja-JP" sz="1200"/>
              <a:t>DHCP/DNS</a:t>
            </a:r>
            <a:endParaRPr kumimoji="1" lang="ja-JP" altLang="en-US" sz="1200"/>
          </a:p>
        </p:txBody>
      </p:sp>
      <p:sp>
        <p:nvSpPr>
          <p:cNvPr id="61" name="テキスト ボックス 60">
            <a:extLst>
              <a:ext uri="{FF2B5EF4-FFF2-40B4-BE49-F238E27FC236}">
                <a16:creationId xmlns:a16="http://schemas.microsoft.com/office/drawing/2014/main" id="{EF3DA02C-A306-7C05-F71C-FC06795EF43B}"/>
              </a:ext>
            </a:extLst>
          </p:cNvPr>
          <p:cNvSpPr txBox="1"/>
          <p:nvPr/>
        </p:nvSpPr>
        <p:spPr>
          <a:xfrm>
            <a:off x="6956471" y="3096269"/>
            <a:ext cx="1382110" cy="646331"/>
          </a:xfrm>
          <a:prstGeom prst="rect">
            <a:avLst/>
          </a:prstGeom>
          <a:noFill/>
        </p:spPr>
        <p:txBody>
          <a:bodyPr wrap="none" rtlCol="0">
            <a:spAutoFit/>
          </a:bodyPr>
          <a:lstStyle/>
          <a:p>
            <a:pPr algn="ctr"/>
            <a:r>
              <a:rPr kumimoji="1" lang="en-US" altLang="ja-JP"/>
              <a:t>web</a:t>
            </a:r>
            <a:r>
              <a:rPr kumimoji="1" lang="ja-JP" altLang="en-US"/>
              <a:t>サーバ</a:t>
            </a:r>
            <a:endParaRPr kumimoji="1" lang="en-US" altLang="ja-JP"/>
          </a:p>
          <a:p>
            <a:pPr algn="ctr"/>
            <a:r>
              <a:rPr lang="en-US" altLang="ja-JP"/>
              <a:t>(VM)</a:t>
            </a:r>
            <a:endParaRPr kumimoji="1" lang="ja-JP" altLang="en-US"/>
          </a:p>
        </p:txBody>
      </p:sp>
      <p:sp>
        <p:nvSpPr>
          <p:cNvPr id="62" name="テキスト ボックス 61">
            <a:extLst>
              <a:ext uri="{FF2B5EF4-FFF2-40B4-BE49-F238E27FC236}">
                <a16:creationId xmlns:a16="http://schemas.microsoft.com/office/drawing/2014/main" id="{538876A0-8694-7A79-A9A9-CFEA5701CEF3}"/>
              </a:ext>
            </a:extLst>
          </p:cNvPr>
          <p:cNvSpPr txBox="1"/>
          <p:nvPr/>
        </p:nvSpPr>
        <p:spPr>
          <a:xfrm>
            <a:off x="9772907" y="3090206"/>
            <a:ext cx="1228221" cy="646331"/>
          </a:xfrm>
          <a:prstGeom prst="rect">
            <a:avLst/>
          </a:prstGeom>
          <a:noFill/>
        </p:spPr>
        <p:txBody>
          <a:bodyPr wrap="none" rtlCol="0">
            <a:spAutoFit/>
          </a:bodyPr>
          <a:lstStyle/>
          <a:p>
            <a:pPr algn="ctr"/>
            <a:r>
              <a:rPr kumimoji="1" lang="en-US" altLang="ja-JP"/>
              <a:t>DB</a:t>
            </a:r>
            <a:r>
              <a:rPr kumimoji="1" lang="ja-JP" altLang="en-US"/>
              <a:t>サーバ</a:t>
            </a:r>
            <a:endParaRPr kumimoji="1" lang="en-US" altLang="ja-JP"/>
          </a:p>
          <a:p>
            <a:pPr algn="ctr"/>
            <a:r>
              <a:rPr lang="en-US" altLang="ja-JP"/>
              <a:t>(VM)</a:t>
            </a:r>
            <a:endParaRPr kumimoji="1" lang="ja-JP" altLang="en-US"/>
          </a:p>
        </p:txBody>
      </p:sp>
      <p:sp>
        <p:nvSpPr>
          <p:cNvPr id="63" name="テキスト ボックス 62">
            <a:extLst>
              <a:ext uri="{FF2B5EF4-FFF2-40B4-BE49-F238E27FC236}">
                <a16:creationId xmlns:a16="http://schemas.microsoft.com/office/drawing/2014/main" id="{F7AAE0DE-2D89-44E5-1039-7E67A86E1331}"/>
              </a:ext>
            </a:extLst>
          </p:cNvPr>
          <p:cNvSpPr txBox="1"/>
          <p:nvPr/>
        </p:nvSpPr>
        <p:spPr>
          <a:xfrm>
            <a:off x="4089403" y="2215828"/>
            <a:ext cx="2430474" cy="369332"/>
          </a:xfrm>
          <a:prstGeom prst="rect">
            <a:avLst/>
          </a:prstGeom>
          <a:noFill/>
        </p:spPr>
        <p:txBody>
          <a:bodyPr wrap="none" rtlCol="0">
            <a:spAutoFit/>
          </a:bodyPr>
          <a:lstStyle/>
          <a:p>
            <a:r>
              <a:rPr kumimoji="1" lang="ja-JP" altLang="en-US"/>
              <a:t>実習用</a:t>
            </a:r>
            <a:r>
              <a:rPr kumimoji="1" lang="en-US" altLang="ja-JP"/>
              <a:t>PC</a:t>
            </a:r>
            <a:r>
              <a:rPr kumimoji="1" lang="ja-JP" altLang="en-US"/>
              <a:t>（ホスト</a:t>
            </a:r>
            <a:r>
              <a:rPr kumimoji="1" lang="en-US" altLang="ja-JP"/>
              <a:t>PC</a:t>
            </a:r>
            <a:r>
              <a:rPr kumimoji="1" lang="ja-JP" altLang="en-US"/>
              <a:t>）</a:t>
            </a:r>
          </a:p>
        </p:txBody>
      </p:sp>
      <p:pic>
        <p:nvPicPr>
          <p:cNvPr id="64" name="Picture 2" descr="マルのフリーイラスト - 丸印の無料素材 - チコデザ">
            <a:extLst>
              <a:ext uri="{FF2B5EF4-FFF2-40B4-BE49-F238E27FC236}">
                <a16:creationId xmlns:a16="http://schemas.microsoft.com/office/drawing/2014/main" id="{F531E5B5-B39C-77AB-90C2-8004077ECE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32792" y="6308948"/>
            <a:ext cx="780931" cy="639201"/>
          </a:xfrm>
          <a:prstGeom prst="rect">
            <a:avLst/>
          </a:prstGeom>
          <a:noFill/>
          <a:extLst>
            <a:ext uri="{909E8E84-426E-40DD-AFC4-6F175D3DCCD1}">
              <a14:hiddenFill xmlns:a14="http://schemas.microsoft.com/office/drawing/2010/main">
                <a:solidFill>
                  <a:srgbClr val="FFFFFF"/>
                </a:solidFill>
              </a14:hiddenFill>
            </a:ext>
          </a:extLst>
        </p:spPr>
      </p:pic>
      <p:pic>
        <p:nvPicPr>
          <p:cNvPr id="65" name="Picture 10" descr="バツマークのフリーイラスト - バッテン印の無料素材 - チコデザ">
            <a:extLst>
              <a:ext uri="{FF2B5EF4-FFF2-40B4-BE49-F238E27FC236}">
                <a16:creationId xmlns:a16="http://schemas.microsoft.com/office/drawing/2014/main" id="{AB8E4788-F885-CEC2-293A-EB9ED2BC97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69330" y="5998084"/>
            <a:ext cx="878998" cy="719470"/>
          </a:xfrm>
          <a:prstGeom prst="rect">
            <a:avLst/>
          </a:prstGeom>
          <a:noFill/>
          <a:extLst>
            <a:ext uri="{909E8E84-426E-40DD-AFC4-6F175D3DCCD1}">
              <a14:hiddenFill xmlns:a14="http://schemas.microsoft.com/office/drawing/2010/main">
                <a:solidFill>
                  <a:srgbClr val="FFFFFF"/>
                </a:solidFill>
              </a14:hiddenFill>
            </a:ext>
          </a:extLst>
        </p:spPr>
      </p:pic>
      <p:sp>
        <p:nvSpPr>
          <p:cNvPr id="66" name="テキスト ボックス 65">
            <a:extLst>
              <a:ext uri="{FF2B5EF4-FFF2-40B4-BE49-F238E27FC236}">
                <a16:creationId xmlns:a16="http://schemas.microsoft.com/office/drawing/2014/main" id="{B06EA770-2A8D-448C-E703-914988D2026D}"/>
              </a:ext>
            </a:extLst>
          </p:cNvPr>
          <p:cNvSpPr txBox="1"/>
          <p:nvPr/>
        </p:nvSpPr>
        <p:spPr>
          <a:xfrm>
            <a:off x="1442915" y="3028904"/>
            <a:ext cx="2364734" cy="646331"/>
          </a:xfrm>
          <a:prstGeom prst="rect">
            <a:avLst/>
          </a:prstGeom>
          <a:noFill/>
        </p:spPr>
        <p:txBody>
          <a:bodyPr wrap="square" rtlCol="0">
            <a:spAutoFit/>
          </a:bodyPr>
          <a:lstStyle/>
          <a:p>
            <a:r>
              <a:rPr kumimoji="1" lang="en-US" altLang="ja-JP" sz="1200"/>
              <a:t>※</a:t>
            </a:r>
            <a:r>
              <a:rPr kumimoji="1" lang="ja-JP" altLang="en-US" sz="1200"/>
              <a:t>物理</a:t>
            </a:r>
            <a:r>
              <a:rPr kumimoji="1" lang="en-US" altLang="ja-JP" sz="1200"/>
              <a:t>NW</a:t>
            </a:r>
            <a:r>
              <a:rPr kumimoji="1" lang="ja-JP" altLang="en-US" sz="1200"/>
              <a:t>は環境に合わせて</a:t>
            </a:r>
            <a:r>
              <a:rPr kumimoji="1" lang="en-US" altLang="ja-JP" sz="1200"/>
              <a:t>IP</a:t>
            </a:r>
            <a:r>
              <a:rPr lang="ja-JP" altLang="en-US" sz="1200"/>
              <a:t>アドレスを設定してください。</a:t>
            </a:r>
            <a:endParaRPr lang="en-US" altLang="ja-JP" sz="1200"/>
          </a:p>
          <a:p>
            <a:r>
              <a:rPr kumimoji="1" lang="ja-JP" altLang="en-US" sz="1200"/>
              <a:t>例）</a:t>
            </a:r>
            <a:r>
              <a:rPr kumimoji="1" lang="en-US" altLang="ja-JP" sz="1200"/>
              <a:t>192.168.145.x/24</a:t>
            </a:r>
            <a:endParaRPr kumimoji="1" lang="ja-JP" altLang="en-US" sz="1200"/>
          </a:p>
        </p:txBody>
      </p:sp>
    </p:spTree>
    <p:extLst>
      <p:ext uri="{BB962C8B-B14F-4D97-AF65-F5344CB8AC3E}">
        <p14:creationId xmlns:p14="http://schemas.microsoft.com/office/powerpoint/2010/main" val="22491718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8938D5D-B48C-2EF5-F88E-53B675EF46F8}"/>
              </a:ext>
            </a:extLst>
          </p:cNvPr>
          <p:cNvSpPr>
            <a:spLocks noGrp="1"/>
          </p:cNvSpPr>
          <p:nvPr>
            <p:ph type="title"/>
          </p:nvPr>
        </p:nvSpPr>
        <p:spPr/>
        <p:txBody>
          <a:bodyPr/>
          <a:lstStyle/>
          <a:p>
            <a:r>
              <a:rPr lang="en-US" altLang="ja-JP"/>
              <a:t>3-2-4.pgAdmin</a:t>
            </a:r>
            <a:r>
              <a:rPr lang="ja-JP" altLang="en-US"/>
              <a:t>ツールの操作</a:t>
            </a:r>
            <a:endParaRPr kumimoji="1" lang="ja-JP" altLang="en-US"/>
          </a:p>
        </p:txBody>
      </p:sp>
      <p:sp>
        <p:nvSpPr>
          <p:cNvPr id="3" name="テキスト プレースホルダー 3">
            <a:extLst>
              <a:ext uri="{FF2B5EF4-FFF2-40B4-BE49-F238E27FC236}">
                <a16:creationId xmlns:a16="http://schemas.microsoft.com/office/drawing/2014/main" id="{4FE9387F-0530-BF7C-4207-DE615B2BC68B}"/>
              </a:ext>
            </a:extLst>
          </p:cNvPr>
          <p:cNvSpPr>
            <a:spLocks noGrp="1"/>
          </p:cNvSpPr>
          <p:nvPr>
            <p:ph type="body" sz="quarter" idx="14"/>
          </p:nvPr>
        </p:nvSpPr>
        <p:spPr>
          <a:xfrm>
            <a:off x="268288" y="929051"/>
            <a:ext cx="11637962" cy="373063"/>
          </a:xfrm>
        </p:spPr>
        <p:txBody>
          <a:bodyPr/>
          <a:lstStyle/>
          <a:p>
            <a:r>
              <a:rPr kumimoji="1" lang="ja-JP" altLang="en-US"/>
              <a:t>データを取得する</a:t>
            </a:r>
          </a:p>
        </p:txBody>
      </p:sp>
      <p:sp>
        <p:nvSpPr>
          <p:cNvPr id="4" name="テキスト ボックス 3">
            <a:extLst>
              <a:ext uri="{FF2B5EF4-FFF2-40B4-BE49-F238E27FC236}">
                <a16:creationId xmlns:a16="http://schemas.microsoft.com/office/drawing/2014/main" id="{6D476EA0-CC8C-D57A-E0B2-A0F372E8D2AF}"/>
              </a:ext>
            </a:extLst>
          </p:cNvPr>
          <p:cNvSpPr txBox="1"/>
          <p:nvPr/>
        </p:nvSpPr>
        <p:spPr>
          <a:xfrm>
            <a:off x="267629" y="1699893"/>
            <a:ext cx="5669186" cy="738664"/>
          </a:xfrm>
          <a:prstGeom prst="rect">
            <a:avLst/>
          </a:prstGeom>
          <a:noFill/>
        </p:spPr>
        <p:txBody>
          <a:bodyPr wrap="square" rtlCol="0">
            <a:spAutoFit/>
          </a:bodyPr>
          <a:lstStyle/>
          <a:p>
            <a:r>
              <a:rPr lang="ja-JP" altLang="en-US" sz="1400" b="0" i="0">
                <a:solidFill>
                  <a:srgbClr val="3F3F3F"/>
                </a:solidFill>
                <a:effectLst/>
                <a:latin typeface="+mn-ea"/>
              </a:rPr>
              <a:t>１． </a:t>
            </a:r>
            <a:r>
              <a:rPr lang="en-US" altLang="ja-JP" sz="1400" b="0" i="0">
                <a:solidFill>
                  <a:srgbClr val="3F3F3F"/>
                </a:solidFill>
                <a:effectLst/>
                <a:latin typeface="+mn-ea"/>
              </a:rPr>
              <a:t>pgAdmin</a:t>
            </a:r>
            <a:r>
              <a:rPr lang="ja-JP" altLang="en-US" sz="1400" b="0" i="0">
                <a:solidFill>
                  <a:srgbClr val="3F3F3F"/>
                </a:solidFill>
                <a:effectLst/>
                <a:latin typeface="+mn-ea"/>
              </a:rPr>
              <a:t>を開きクエリツールを起動します。</a:t>
            </a:r>
          </a:p>
          <a:p>
            <a:r>
              <a:rPr lang="en-US" altLang="ja-JP" sz="1400" b="0" i="0">
                <a:solidFill>
                  <a:srgbClr val="3F3F3F"/>
                </a:solidFill>
                <a:effectLst/>
                <a:latin typeface="+mn-ea"/>
              </a:rPr>
              <a:t>pgAdmin</a:t>
            </a:r>
            <a:r>
              <a:rPr lang="ja-JP" altLang="en-US" sz="1400" b="0" i="0">
                <a:solidFill>
                  <a:srgbClr val="3F3F3F"/>
                </a:solidFill>
                <a:effectLst/>
                <a:latin typeface="+mn-ea"/>
              </a:rPr>
              <a:t>を開き、次のように①データベースを選択した状態で、②クエリツールを開きます。</a:t>
            </a:r>
            <a:endParaRPr kumimoji="1" lang="ja-JP" altLang="en-US" sz="1400">
              <a:latin typeface="+mn-ea"/>
            </a:endParaRPr>
          </a:p>
        </p:txBody>
      </p:sp>
      <p:sp>
        <p:nvSpPr>
          <p:cNvPr id="5" name="テキスト ボックス 4">
            <a:extLst>
              <a:ext uri="{FF2B5EF4-FFF2-40B4-BE49-F238E27FC236}">
                <a16:creationId xmlns:a16="http://schemas.microsoft.com/office/drawing/2014/main" id="{2C0D41A4-59EA-0C63-623A-D220FC118696}"/>
              </a:ext>
            </a:extLst>
          </p:cNvPr>
          <p:cNvSpPr txBox="1"/>
          <p:nvPr/>
        </p:nvSpPr>
        <p:spPr>
          <a:xfrm>
            <a:off x="6886575" y="1537968"/>
            <a:ext cx="4848225" cy="1169551"/>
          </a:xfrm>
          <a:prstGeom prst="rect">
            <a:avLst/>
          </a:prstGeom>
          <a:noFill/>
        </p:spPr>
        <p:txBody>
          <a:bodyPr wrap="square" rtlCol="0">
            <a:spAutoFit/>
          </a:bodyPr>
          <a:lstStyle/>
          <a:p>
            <a:r>
              <a:rPr lang="ja-JP" altLang="en-US" sz="1400" b="0" i="0">
                <a:solidFill>
                  <a:srgbClr val="3F3F3F"/>
                </a:solidFill>
                <a:effectLst/>
                <a:latin typeface="+mn-ea"/>
              </a:rPr>
              <a:t>２． </a:t>
            </a:r>
            <a:r>
              <a:rPr lang="en-US" altLang="ja-JP" sz="1400" b="0" i="0">
                <a:solidFill>
                  <a:srgbClr val="3F3F3F"/>
                </a:solidFill>
                <a:effectLst/>
                <a:latin typeface="+mn-ea"/>
              </a:rPr>
              <a:t>SELECT</a:t>
            </a:r>
            <a:r>
              <a:rPr lang="ja-JP" altLang="en-US" sz="1400" b="0" i="0">
                <a:solidFill>
                  <a:srgbClr val="3F3F3F"/>
                </a:solidFill>
                <a:effectLst/>
                <a:latin typeface="+mn-ea"/>
              </a:rPr>
              <a:t>文を実行すると結果が表示されます。</a:t>
            </a:r>
          </a:p>
          <a:p>
            <a:r>
              <a:rPr lang="ja-JP" altLang="en-US" sz="1400" b="0" i="0">
                <a:solidFill>
                  <a:srgbClr val="3F3F3F"/>
                </a:solidFill>
                <a:effectLst/>
                <a:latin typeface="+mn-ea"/>
              </a:rPr>
              <a:t>①の箇所に</a:t>
            </a:r>
            <a:r>
              <a:rPr lang="en-US" altLang="ja-JP" sz="1400" b="0" i="0">
                <a:solidFill>
                  <a:srgbClr val="3F3F3F"/>
                </a:solidFill>
                <a:effectLst/>
                <a:latin typeface="+mn-ea"/>
              </a:rPr>
              <a:t>SELECT</a:t>
            </a:r>
            <a:r>
              <a:rPr lang="ja-JP" altLang="en-US" sz="1400" b="0" i="0">
                <a:solidFill>
                  <a:srgbClr val="3F3F3F"/>
                </a:solidFill>
                <a:effectLst/>
                <a:latin typeface="+mn-ea"/>
              </a:rPr>
              <a:t>文を記述（または貼り付け）し、②実行ボタンを押します。</a:t>
            </a:r>
          </a:p>
          <a:p>
            <a:r>
              <a:rPr lang="ja-JP" altLang="en-US" sz="1400" b="0" i="0">
                <a:solidFill>
                  <a:srgbClr val="3F3F3F"/>
                </a:solidFill>
                <a:effectLst/>
                <a:latin typeface="+mn-ea"/>
              </a:rPr>
              <a:t>③の箇所に結果が表示されます。（②の実行ボタンは</a:t>
            </a:r>
            <a:r>
              <a:rPr lang="en-US" altLang="ja-JP" sz="1400" b="0" i="0">
                <a:solidFill>
                  <a:srgbClr val="3F3F3F"/>
                </a:solidFill>
                <a:effectLst/>
                <a:latin typeface="+mn-ea"/>
              </a:rPr>
              <a:t>F5</a:t>
            </a:r>
            <a:r>
              <a:rPr lang="ja-JP" altLang="en-US" sz="1400" b="0" i="0">
                <a:solidFill>
                  <a:srgbClr val="3F3F3F"/>
                </a:solidFill>
                <a:effectLst/>
                <a:latin typeface="+mn-ea"/>
              </a:rPr>
              <a:t>ボタンでも実行できます。）</a:t>
            </a:r>
            <a:endParaRPr kumimoji="1" lang="ja-JP" altLang="en-US" sz="1400">
              <a:latin typeface="+mn-ea"/>
            </a:endParaRPr>
          </a:p>
        </p:txBody>
      </p:sp>
      <p:pic>
        <p:nvPicPr>
          <p:cNvPr id="32770" name="Picture 2">
            <a:extLst>
              <a:ext uri="{FF2B5EF4-FFF2-40B4-BE49-F238E27FC236}">
                <a16:creationId xmlns:a16="http://schemas.microsoft.com/office/drawing/2014/main" id="{55370078-A674-F7F9-BB26-5FD4B7E1E0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905" y="2707325"/>
            <a:ext cx="5867336" cy="3664900"/>
          </a:xfrm>
          <a:prstGeom prst="rect">
            <a:avLst/>
          </a:prstGeom>
          <a:noFill/>
          <a:extLst>
            <a:ext uri="{909E8E84-426E-40DD-AFC4-6F175D3DCCD1}">
              <a14:hiddenFill xmlns:a14="http://schemas.microsoft.com/office/drawing/2010/main">
                <a:solidFill>
                  <a:srgbClr val="FFFFFF"/>
                </a:solidFill>
              </a14:hiddenFill>
            </a:ext>
          </a:extLst>
        </p:spPr>
      </p:pic>
      <p:pic>
        <p:nvPicPr>
          <p:cNvPr id="32772" name="Picture 4">
            <a:extLst>
              <a:ext uri="{FF2B5EF4-FFF2-40B4-BE49-F238E27FC236}">
                <a16:creationId xmlns:a16="http://schemas.microsoft.com/office/drawing/2014/main" id="{707823CB-40BA-298E-265B-CB05BEA710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09687" y="2707325"/>
            <a:ext cx="5031924" cy="3664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072818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8938D5D-B48C-2EF5-F88E-53B675EF46F8}"/>
              </a:ext>
            </a:extLst>
          </p:cNvPr>
          <p:cNvSpPr>
            <a:spLocks noGrp="1"/>
          </p:cNvSpPr>
          <p:nvPr>
            <p:ph type="title"/>
          </p:nvPr>
        </p:nvSpPr>
        <p:spPr/>
        <p:txBody>
          <a:bodyPr/>
          <a:lstStyle/>
          <a:p>
            <a:r>
              <a:rPr lang="en-US" altLang="ja-JP"/>
              <a:t>3-2-4.pgAdmin</a:t>
            </a:r>
            <a:r>
              <a:rPr lang="ja-JP" altLang="en-US"/>
              <a:t>ツールの操作</a:t>
            </a:r>
            <a:endParaRPr kumimoji="1" lang="ja-JP" altLang="en-US"/>
          </a:p>
        </p:txBody>
      </p:sp>
      <p:sp>
        <p:nvSpPr>
          <p:cNvPr id="3" name="テキスト ボックス 2">
            <a:extLst>
              <a:ext uri="{FF2B5EF4-FFF2-40B4-BE49-F238E27FC236}">
                <a16:creationId xmlns:a16="http://schemas.microsoft.com/office/drawing/2014/main" id="{6A0FCA27-0FFF-DE69-768A-174B55168D16}"/>
              </a:ext>
            </a:extLst>
          </p:cNvPr>
          <p:cNvSpPr txBox="1"/>
          <p:nvPr/>
        </p:nvSpPr>
        <p:spPr>
          <a:xfrm>
            <a:off x="267629" y="1182231"/>
            <a:ext cx="7819096" cy="1600438"/>
          </a:xfrm>
          <a:prstGeom prst="rect">
            <a:avLst/>
          </a:prstGeom>
          <a:noFill/>
        </p:spPr>
        <p:txBody>
          <a:bodyPr wrap="square" rtlCol="0">
            <a:spAutoFit/>
          </a:bodyPr>
          <a:lstStyle/>
          <a:p>
            <a:r>
              <a:rPr lang="ja-JP" altLang="en-US" sz="1400" b="0" i="0">
                <a:solidFill>
                  <a:srgbClr val="3F3F3F"/>
                </a:solidFill>
                <a:effectLst/>
                <a:latin typeface="+mn-ea"/>
              </a:rPr>
              <a:t>テーブルを右クリックし、「データの閲覧</a:t>
            </a:r>
            <a:r>
              <a:rPr lang="en-US" altLang="ja-JP" sz="1400" b="0" i="0">
                <a:solidFill>
                  <a:srgbClr val="3F3F3F"/>
                </a:solidFill>
                <a:effectLst/>
                <a:latin typeface="+mn-ea"/>
              </a:rPr>
              <a:t>/</a:t>
            </a:r>
            <a:r>
              <a:rPr lang="ja-JP" altLang="en-US" sz="1400" b="0" i="0">
                <a:solidFill>
                  <a:srgbClr val="3F3F3F"/>
                </a:solidFill>
                <a:effectLst/>
                <a:latin typeface="+mn-ea"/>
              </a:rPr>
              <a:t>編集」から、次のいずれかを選択すると表示されます。</a:t>
            </a:r>
          </a:p>
          <a:p>
            <a:r>
              <a:rPr lang="en-US" altLang="ja-JP" sz="1400" b="0" i="0">
                <a:solidFill>
                  <a:srgbClr val="3F3F3F"/>
                </a:solidFill>
                <a:effectLst/>
                <a:latin typeface="+mn-ea"/>
              </a:rPr>
              <a:t>※ </a:t>
            </a:r>
            <a:r>
              <a:rPr lang="ja-JP" altLang="en-US" sz="1400" b="0" i="0">
                <a:solidFill>
                  <a:srgbClr val="3F3F3F"/>
                </a:solidFill>
                <a:effectLst/>
                <a:latin typeface="+mn-ea"/>
              </a:rPr>
              <a:t>データ量がそれほど多くない、よくわからない場合はすべての行か、最初の</a:t>
            </a:r>
            <a:r>
              <a:rPr lang="en-US" altLang="ja-JP" sz="1400" b="0" i="0">
                <a:solidFill>
                  <a:srgbClr val="3F3F3F"/>
                </a:solidFill>
                <a:effectLst/>
                <a:latin typeface="+mn-ea"/>
              </a:rPr>
              <a:t>100</a:t>
            </a:r>
            <a:r>
              <a:rPr lang="ja-JP" altLang="en-US" sz="1400" b="0" i="0">
                <a:solidFill>
                  <a:srgbClr val="3F3F3F"/>
                </a:solidFill>
                <a:effectLst/>
                <a:latin typeface="+mn-ea"/>
              </a:rPr>
              <a:t>行でよいです。</a:t>
            </a:r>
          </a:p>
          <a:p>
            <a:endParaRPr lang="ja-JP" altLang="en-US" sz="1400" b="0" i="0">
              <a:solidFill>
                <a:srgbClr val="3F3F3F"/>
              </a:solidFill>
              <a:effectLst/>
              <a:latin typeface="+mn-ea"/>
            </a:endParaRPr>
          </a:p>
          <a:p>
            <a:r>
              <a:rPr lang="ja-JP" altLang="en-US" sz="1400" b="0" i="0">
                <a:solidFill>
                  <a:srgbClr val="3F3F3F"/>
                </a:solidFill>
                <a:effectLst/>
                <a:latin typeface="+mn-ea"/>
              </a:rPr>
              <a:t>・すべての行を選択　・・・　すべての行を取得し表示する</a:t>
            </a:r>
          </a:p>
          <a:p>
            <a:r>
              <a:rPr lang="ja-JP" altLang="en-US" sz="1400" b="0" i="0">
                <a:solidFill>
                  <a:srgbClr val="3F3F3F"/>
                </a:solidFill>
                <a:effectLst/>
                <a:latin typeface="+mn-ea"/>
              </a:rPr>
              <a:t>・最初の</a:t>
            </a:r>
            <a:r>
              <a:rPr lang="en-US" altLang="ja-JP" sz="1400" b="0" i="0">
                <a:solidFill>
                  <a:srgbClr val="3F3F3F"/>
                </a:solidFill>
                <a:effectLst/>
                <a:latin typeface="+mn-ea"/>
              </a:rPr>
              <a:t>100</a:t>
            </a:r>
            <a:r>
              <a:rPr lang="ja-JP" altLang="en-US" sz="1400" b="0" i="0">
                <a:solidFill>
                  <a:srgbClr val="3F3F3F"/>
                </a:solidFill>
                <a:effectLst/>
                <a:latin typeface="+mn-ea"/>
              </a:rPr>
              <a:t>行　　　・・・　列〇〇を昇順に並べ、</a:t>
            </a:r>
            <a:r>
              <a:rPr lang="en-US" altLang="ja-JP" sz="1400" b="0" i="0">
                <a:solidFill>
                  <a:srgbClr val="3F3F3F"/>
                </a:solidFill>
                <a:effectLst/>
                <a:latin typeface="+mn-ea"/>
              </a:rPr>
              <a:t>100</a:t>
            </a:r>
            <a:r>
              <a:rPr lang="ja-JP" altLang="en-US" sz="1400" b="0" i="0">
                <a:solidFill>
                  <a:srgbClr val="3F3F3F"/>
                </a:solidFill>
                <a:effectLst/>
                <a:latin typeface="+mn-ea"/>
              </a:rPr>
              <a:t>行取得し表示する</a:t>
            </a:r>
          </a:p>
          <a:p>
            <a:r>
              <a:rPr lang="ja-JP" altLang="en-US" sz="1400" b="0" i="0">
                <a:solidFill>
                  <a:srgbClr val="3F3F3F"/>
                </a:solidFill>
                <a:effectLst/>
                <a:latin typeface="+mn-ea"/>
              </a:rPr>
              <a:t>・最後の</a:t>
            </a:r>
            <a:r>
              <a:rPr lang="en-US" altLang="ja-JP" sz="1400" b="0" i="0">
                <a:solidFill>
                  <a:srgbClr val="3F3F3F"/>
                </a:solidFill>
                <a:effectLst/>
                <a:latin typeface="+mn-ea"/>
              </a:rPr>
              <a:t>100</a:t>
            </a:r>
            <a:r>
              <a:rPr lang="ja-JP" altLang="en-US" sz="1400" b="0" i="0">
                <a:solidFill>
                  <a:srgbClr val="3F3F3F"/>
                </a:solidFill>
                <a:effectLst/>
                <a:latin typeface="+mn-ea"/>
              </a:rPr>
              <a:t>行　　　・・・　列〇〇を降順に並べ、</a:t>
            </a:r>
            <a:r>
              <a:rPr lang="en-US" altLang="ja-JP" sz="1400" b="0" i="0">
                <a:solidFill>
                  <a:srgbClr val="3F3F3F"/>
                </a:solidFill>
                <a:effectLst/>
                <a:latin typeface="+mn-ea"/>
              </a:rPr>
              <a:t>100</a:t>
            </a:r>
            <a:r>
              <a:rPr lang="ja-JP" altLang="en-US" sz="1400" b="0" i="0">
                <a:solidFill>
                  <a:srgbClr val="3F3F3F"/>
                </a:solidFill>
                <a:effectLst/>
                <a:latin typeface="+mn-ea"/>
              </a:rPr>
              <a:t>行取得し表示する</a:t>
            </a:r>
          </a:p>
          <a:p>
            <a:r>
              <a:rPr lang="ja-JP" altLang="en-US" sz="1400" b="0" i="0">
                <a:solidFill>
                  <a:srgbClr val="3F3F3F"/>
                </a:solidFill>
                <a:effectLst/>
                <a:latin typeface="+mn-ea"/>
              </a:rPr>
              <a:t>・フィルタリングした行　・・・　最初に条件を入力し、その条件で取得したデータを表示する</a:t>
            </a:r>
            <a:endParaRPr kumimoji="1" lang="ja-JP" altLang="en-US" sz="1400">
              <a:latin typeface="+mn-ea"/>
            </a:endParaRPr>
          </a:p>
        </p:txBody>
      </p:sp>
      <p:pic>
        <p:nvPicPr>
          <p:cNvPr id="31746" name="Picture 2">
            <a:extLst>
              <a:ext uri="{FF2B5EF4-FFF2-40B4-BE49-F238E27FC236}">
                <a16:creationId xmlns:a16="http://schemas.microsoft.com/office/drawing/2014/main" id="{DF17CFE6-6DCA-DB69-3115-E2644EE59E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7664" y="2877919"/>
            <a:ext cx="8596312" cy="34886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85061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8938D5D-B48C-2EF5-F88E-53B675EF46F8}"/>
              </a:ext>
            </a:extLst>
          </p:cNvPr>
          <p:cNvSpPr>
            <a:spLocks noGrp="1"/>
          </p:cNvSpPr>
          <p:nvPr>
            <p:ph type="title"/>
          </p:nvPr>
        </p:nvSpPr>
        <p:spPr/>
        <p:txBody>
          <a:bodyPr/>
          <a:lstStyle/>
          <a:p>
            <a:r>
              <a:rPr lang="en-US" altLang="ja-JP"/>
              <a:t>3-2-4.pgAdmin</a:t>
            </a:r>
            <a:r>
              <a:rPr lang="ja-JP" altLang="en-US"/>
              <a:t>ツールの操作</a:t>
            </a:r>
            <a:endParaRPr kumimoji="1" lang="ja-JP" altLang="en-US"/>
          </a:p>
        </p:txBody>
      </p:sp>
      <p:sp>
        <p:nvSpPr>
          <p:cNvPr id="3" name="テキスト ボックス 2">
            <a:extLst>
              <a:ext uri="{FF2B5EF4-FFF2-40B4-BE49-F238E27FC236}">
                <a16:creationId xmlns:a16="http://schemas.microsoft.com/office/drawing/2014/main" id="{8AE91CED-FFB3-9F49-8515-0DCC2E090B7A}"/>
              </a:ext>
            </a:extLst>
          </p:cNvPr>
          <p:cNvSpPr txBox="1"/>
          <p:nvPr/>
        </p:nvSpPr>
        <p:spPr>
          <a:xfrm>
            <a:off x="267629" y="1699893"/>
            <a:ext cx="6142696" cy="738664"/>
          </a:xfrm>
          <a:prstGeom prst="rect">
            <a:avLst/>
          </a:prstGeom>
          <a:noFill/>
        </p:spPr>
        <p:txBody>
          <a:bodyPr wrap="square" rtlCol="0">
            <a:spAutoFit/>
          </a:bodyPr>
          <a:lstStyle/>
          <a:p>
            <a:r>
              <a:rPr lang="en-US" altLang="ja-JP" sz="1400" b="0" i="0">
                <a:solidFill>
                  <a:srgbClr val="3F3F3F"/>
                </a:solidFill>
                <a:effectLst/>
                <a:latin typeface="+mn-ea"/>
              </a:rPr>
              <a:t>1-</a:t>
            </a:r>
            <a:r>
              <a:rPr lang="ja-JP" altLang="en-US" sz="1400" b="0" i="0">
                <a:solidFill>
                  <a:srgbClr val="3F3F3F"/>
                </a:solidFill>
                <a:effectLst/>
                <a:latin typeface="+mn-ea"/>
              </a:rPr>
              <a:t>１．①テーブルを右クリック、②「データの閲覧</a:t>
            </a:r>
            <a:r>
              <a:rPr lang="en-US" altLang="ja-JP" sz="1400" b="0" i="0">
                <a:solidFill>
                  <a:srgbClr val="3F3F3F"/>
                </a:solidFill>
                <a:effectLst/>
                <a:latin typeface="+mn-ea"/>
              </a:rPr>
              <a:t>/</a:t>
            </a:r>
            <a:r>
              <a:rPr lang="ja-JP" altLang="en-US" sz="1400" b="0" i="0">
                <a:solidFill>
                  <a:srgbClr val="3F3F3F"/>
                </a:solidFill>
                <a:effectLst/>
                <a:latin typeface="+mn-ea"/>
              </a:rPr>
              <a:t>編集」から「すべての行」を選択します。</a:t>
            </a:r>
          </a:p>
          <a:p>
            <a:r>
              <a:rPr lang="ja-JP" altLang="en-US" sz="1400" b="0" i="0">
                <a:solidFill>
                  <a:srgbClr val="3F3F3F"/>
                </a:solidFill>
                <a:effectLst/>
                <a:latin typeface="+mn-ea"/>
              </a:rPr>
              <a:t>すでに大量のデータが登録されている場合、「最初の</a:t>
            </a:r>
            <a:r>
              <a:rPr lang="en-US" altLang="ja-JP" sz="1400" b="0" i="0">
                <a:solidFill>
                  <a:srgbClr val="3F3F3F"/>
                </a:solidFill>
                <a:effectLst/>
                <a:latin typeface="+mn-ea"/>
              </a:rPr>
              <a:t>100</a:t>
            </a:r>
            <a:r>
              <a:rPr lang="ja-JP" altLang="en-US" sz="1400" b="0" i="0">
                <a:solidFill>
                  <a:srgbClr val="3F3F3F"/>
                </a:solidFill>
                <a:effectLst/>
                <a:latin typeface="+mn-ea"/>
              </a:rPr>
              <a:t>行」でも構いません。</a:t>
            </a:r>
            <a:endParaRPr kumimoji="1" lang="ja-JP" altLang="en-US" sz="1400">
              <a:latin typeface="+mn-ea"/>
            </a:endParaRPr>
          </a:p>
        </p:txBody>
      </p:sp>
      <p:sp>
        <p:nvSpPr>
          <p:cNvPr id="4" name="テキスト ボックス 3">
            <a:extLst>
              <a:ext uri="{FF2B5EF4-FFF2-40B4-BE49-F238E27FC236}">
                <a16:creationId xmlns:a16="http://schemas.microsoft.com/office/drawing/2014/main" id="{CA5B1ACD-FE25-E9ED-2F44-0E01FD024536}"/>
              </a:ext>
            </a:extLst>
          </p:cNvPr>
          <p:cNvSpPr txBox="1"/>
          <p:nvPr/>
        </p:nvSpPr>
        <p:spPr>
          <a:xfrm>
            <a:off x="6886575" y="1699893"/>
            <a:ext cx="4848225" cy="738664"/>
          </a:xfrm>
          <a:prstGeom prst="rect">
            <a:avLst/>
          </a:prstGeom>
          <a:noFill/>
        </p:spPr>
        <p:txBody>
          <a:bodyPr wrap="square" rtlCol="0">
            <a:spAutoFit/>
          </a:bodyPr>
          <a:lstStyle/>
          <a:p>
            <a:r>
              <a:rPr lang="en-US" altLang="ja-JP" sz="1400" b="0" i="0">
                <a:solidFill>
                  <a:srgbClr val="3F3F3F"/>
                </a:solidFill>
                <a:effectLst/>
                <a:latin typeface="+mn-ea"/>
              </a:rPr>
              <a:t>1-</a:t>
            </a:r>
            <a:r>
              <a:rPr lang="ja-JP" altLang="en-US" sz="1400" b="0" i="0">
                <a:solidFill>
                  <a:srgbClr val="3F3F3F"/>
                </a:solidFill>
                <a:effectLst/>
                <a:latin typeface="+mn-ea"/>
              </a:rPr>
              <a:t>２．データが表示される画面が開くので、①消したい行を選択し、</a:t>
            </a:r>
          </a:p>
          <a:p>
            <a:r>
              <a:rPr lang="ja-JP" altLang="en-US" sz="1400" b="0" i="0">
                <a:solidFill>
                  <a:srgbClr val="3F3F3F"/>
                </a:solidFill>
                <a:effectLst/>
                <a:latin typeface="+mn-ea"/>
              </a:rPr>
              <a:t>②ごみ箱のアイコンを押します</a:t>
            </a:r>
            <a:endParaRPr kumimoji="1" lang="ja-JP" altLang="en-US" sz="1400">
              <a:latin typeface="+mn-ea"/>
            </a:endParaRPr>
          </a:p>
        </p:txBody>
      </p:sp>
      <p:sp>
        <p:nvSpPr>
          <p:cNvPr id="5" name="テキスト プレースホルダー 3">
            <a:extLst>
              <a:ext uri="{FF2B5EF4-FFF2-40B4-BE49-F238E27FC236}">
                <a16:creationId xmlns:a16="http://schemas.microsoft.com/office/drawing/2014/main" id="{17FCFB52-434F-DBE7-E6EB-90C96A7F71AF}"/>
              </a:ext>
            </a:extLst>
          </p:cNvPr>
          <p:cNvSpPr>
            <a:spLocks noGrp="1"/>
          </p:cNvSpPr>
          <p:nvPr>
            <p:ph type="body" sz="quarter" idx="14"/>
          </p:nvPr>
        </p:nvSpPr>
        <p:spPr>
          <a:xfrm>
            <a:off x="268288" y="929051"/>
            <a:ext cx="11637962" cy="373063"/>
          </a:xfrm>
        </p:spPr>
        <p:txBody>
          <a:bodyPr/>
          <a:lstStyle/>
          <a:p>
            <a:r>
              <a:rPr kumimoji="1" lang="ja-JP" altLang="en-US"/>
              <a:t>データを削除する</a:t>
            </a:r>
          </a:p>
        </p:txBody>
      </p:sp>
      <p:pic>
        <p:nvPicPr>
          <p:cNvPr id="30722" name="Picture 2">
            <a:extLst>
              <a:ext uri="{FF2B5EF4-FFF2-40B4-BE49-F238E27FC236}">
                <a16:creationId xmlns:a16="http://schemas.microsoft.com/office/drawing/2014/main" id="{1E72ABD4-A493-B3F8-04BF-C69E62632B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7630" y="2743200"/>
            <a:ext cx="6142696" cy="1593327"/>
          </a:xfrm>
          <a:prstGeom prst="rect">
            <a:avLst/>
          </a:prstGeom>
          <a:noFill/>
          <a:extLst>
            <a:ext uri="{909E8E84-426E-40DD-AFC4-6F175D3DCCD1}">
              <a14:hiddenFill xmlns:a14="http://schemas.microsoft.com/office/drawing/2010/main">
                <a:solidFill>
                  <a:srgbClr val="FFFFFF"/>
                </a:solidFill>
              </a14:hiddenFill>
            </a:ext>
          </a:extLst>
        </p:spPr>
      </p:pic>
      <p:pic>
        <p:nvPicPr>
          <p:cNvPr id="30724" name="Picture 4">
            <a:extLst>
              <a:ext uri="{FF2B5EF4-FFF2-40B4-BE49-F238E27FC236}">
                <a16:creationId xmlns:a16="http://schemas.microsoft.com/office/drawing/2014/main" id="{7925A853-8344-C1DE-ADC3-28BE5FE1C0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3784" y="2723993"/>
            <a:ext cx="5210580" cy="29433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076245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8938D5D-B48C-2EF5-F88E-53B675EF46F8}"/>
              </a:ext>
            </a:extLst>
          </p:cNvPr>
          <p:cNvSpPr>
            <a:spLocks noGrp="1"/>
          </p:cNvSpPr>
          <p:nvPr>
            <p:ph type="title"/>
          </p:nvPr>
        </p:nvSpPr>
        <p:spPr/>
        <p:txBody>
          <a:bodyPr/>
          <a:lstStyle/>
          <a:p>
            <a:r>
              <a:rPr lang="en-US" altLang="ja-JP"/>
              <a:t>3-2-4.pgAdmin</a:t>
            </a:r>
            <a:r>
              <a:rPr lang="ja-JP" altLang="en-US"/>
              <a:t>ツールの操作</a:t>
            </a:r>
            <a:endParaRPr kumimoji="1" lang="ja-JP" altLang="en-US"/>
          </a:p>
        </p:txBody>
      </p:sp>
      <p:sp>
        <p:nvSpPr>
          <p:cNvPr id="3" name="テキスト ボックス 2">
            <a:extLst>
              <a:ext uri="{FF2B5EF4-FFF2-40B4-BE49-F238E27FC236}">
                <a16:creationId xmlns:a16="http://schemas.microsoft.com/office/drawing/2014/main" id="{BEA53001-6597-429B-3270-E66573542296}"/>
              </a:ext>
            </a:extLst>
          </p:cNvPr>
          <p:cNvSpPr txBox="1"/>
          <p:nvPr/>
        </p:nvSpPr>
        <p:spPr>
          <a:xfrm>
            <a:off x="267629" y="1699893"/>
            <a:ext cx="5669186" cy="738664"/>
          </a:xfrm>
          <a:prstGeom prst="rect">
            <a:avLst/>
          </a:prstGeom>
          <a:noFill/>
        </p:spPr>
        <p:txBody>
          <a:bodyPr wrap="square" rtlCol="0">
            <a:spAutoFit/>
          </a:bodyPr>
          <a:lstStyle/>
          <a:p>
            <a:r>
              <a:rPr lang="en-US" altLang="ja-JP" sz="1400" b="0" i="0">
                <a:solidFill>
                  <a:srgbClr val="3F3F3F"/>
                </a:solidFill>
                <a:effectLst/>
                <a:latin typeface="+mn-ea"/>
              </a:rPr>
              <a:t>1-</a:t>
            </a:r>
            <a:r>
              <a:rPr lang="ja-JP" altLang="en-US" sz="1400" b="0" i="0">
                <a:solidFill>
                  <a:srgbClr val="3F3F3F"/>
                </a:solidFill>
                <a:effectLst/>
                <a:latin typeface="+mn-ea"/>
              </a:rPr>
              <a:t>３．①ごみ箱アイコンを押すと、その行に取り消し線が引かれた状態になります。</a:t>
            </a:r>
          </a:p>
          <a:p>
            <a:r>
              <a:rPr lang="ja-JP" altLang="en-US" sz="1400" b="0" i="0">
                <a:solidFill>
                  <a:srgbClr val="3F3F3F"/>
                </a:solidFill>
                <a:effectLst/>
                <a:latin typeface="+mn-ea"/>
              </a:rPr>
              <a:t>②データ保存のボタンを押します。</a:t>
            </a:r>
            <a:endParaRPr kumimoji="1" lang="ja-JP" altLang="en-US" sz="1400">
              <a:latin typeface="+mn-ea"/>
            </a:endParaRPr>
          </a:p>
        </p:txBody>
      </p:sp>
      <p:sp>
        <p:nvSpPr>
          <p:cNvPr id="4" name="テキスト ボックス 3">
            <a:extLst>
              <a:ext uri="{FF2B5EF4-FFF2-40B4-BE49-F238E27FC236}">
                <a16:creationId xmlns:a16="http://schemas.microsoft.com/office/drawing/2014/main" id="{0CD64745-9E35-6D0D-2655-2F3B02083518}"/>
              </a:ext>
            </a:extLst>
          </p:cNvPr>
          <p:cNvSpPr txBox="1"/>
          <p:nvPr/>
        </p:nvSpPr>
        <p:spPr>
          <a:xfrm>
            <a:off x="6886575" y="1699893"/>
            <a:ext cx="4848225" cy="523220"/>
          </a:xfrm>
          <a:prstGeom prst="rect">
            <a:avLst/>
          </a:prstGeom>
          <a:noFill/>
        </p:spPr>
        <p:txBody>
          <a:bodyPr wrap="square" rtlCol="0">
            <a:spAutoFit/>
          </a:bodyPr>
          <a:lstStyle/>
          <a:p>
            <a:r>
              <a:rPr lang="en-US" altLang="ja-JP" sz="1400" b="0" i="0">
                <a:solidFill>
                  <a:srgbClr val="3F3F3F"/>
                </a:solidFill>
                <a:effectLst/>
                <a:latin typeface="+mn-ea"/>
              </a:rPr>
              <a:t>1-4</a:t>
            </a:r>
            <a:r>
              <a:rPr lang="ja-JP" altLang="en-US" sz="1400" b="0" i="0">
                <a:solidFill>
                  <a:srgbClr val="3F3F3F"/>
                </a:solidFill>
                <a:effectLst/>
                <a:latin typeface="+mn-ea"/>
              </a:rPr>
              <a:t>．問題なく削除（＝保存）できたらメッセージが表示されます。</a:t>
            </a:r>
            <a:endParaRPr kumimoji="1" lang="ja-JP" altLang="en-US" sz="1400">
              <a:latin typeface="+mn-ea"/>
            </a:endParaRPr>
          </a:p>
        </p:txBody>
      </p:sp>
      <p:pic>
        <p:nvPicPr>
          <p:cNvPr id="29698" name="Picture 2">
            <a:extLst>
              <a:ext uri="{FF2B5EF4-FFF2-40B4-BE49-F238E27FC236}">
                <a16:creationId xmlns:a16="http://schemas.microsoft.com/office/drawing/2014/main" id="{3D3DF5A3-FB4E-54D2-6C8A-4F41BE89D06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7629" y="2719232"/>
            <a:ext cx="5999821" cy="3242622"/>
          </a:xfrm>
          <a:prstGeom prst="rect">
            <a:avLst/>
          </a:prstGeom>
          <a:noFill/>
          <a:extLst>
            <a:ext uri="{909E8E84-426E-40DD-AFC4-6F175D3DCCD1}">
              <a14:hiddenFill xmlns:a14="http://schemas.microsoft.com/office/drawing/2010/main">
                <a:solidFill>
                  <a:srgbClr val="FFFFFF"/>
                </a:solidFill>
              </a14:hiddenFill>
            </a:ext>
          </a:extLst>
        </p:spPr>
      </p:pic>
      <p:pic>
        <p:nvPicPr>
          <p:cNvPr id="29700" name="Picture 4">
            <a:extLst>
              <a:ext uri="{FF2B5EF4-FFF2-40B4-BE49-F238E27FC236}">
                <a16:creationId xmlns:a16="http://schemas.microsoft.com/office/drawing/2014/main" id="{DFDB4A86-A3C6-18CD-E422-2380630C6E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86575" y="2719232"/>
            <a:ext cx="320040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829491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a:extLst>
              <a:ext uri="{FF2B5EF4-FFF2-40B4-BE49-F238E27FC236}">
                <a16:creationId xmlns:a16="http://schemas.microsoft.com/office/drawing/2014/main" id="{D3578072-553C-1E04-82AF-684422C5586E}"/>
              </a:ext>
            </a:extLst>
          </p:cNvPr>
          <p:cNvSpPr>
            <a:spLocks noGrp="1"/>
          </p:cNvSpPr>
          <p:nvPr>
            <p:ph type="title"/>
          </p:nvPr>
        </p:nvSpPr>
        <p:spPr/>
        <p:txBody>
          <a:bodyPr>
            <a:normAutofit/>
          </a:bodyPr>
          <a:lstStyle/>
          <a:p>
            <a:r>
              <a:rPr lang="en-US" altLang="ja-JP"/>
              <a:t>3-2-5.EXCEL/ACCESS</a:t>
            </a:r>
            <a:r>
              <a:rPr lang="ja-JP" altLang="en-US"/>
              <a:t>から操作</a:t>
            </a:r>
          </a:p>
        </p:txBody>
      </p:sp>
      <p:sp>
        <p:nvSpPr>
          <p:cNvPr id="10" name="正方形/長方形 9">
            <a:extLst>
              <a:ext uri="{FF2B5EF4-FFF2-40B4-BE49-F238E27FC236}">
                <a16:creationId xmlns:a16="http://schemas.microsoft.com/office/drawing/2014/main" id="{71DBDC10-6418-DC00-C303-1428DD1A8093}"/>
              </a:ext>
            </a:extLst>
          </p:cNvPr>
          <p:cNvSpPr/>
          <p:nvPr/>
        </p:nvSpPr>
        <p:spPr>
          <a:xfrm>
            <a:off x="561861" y="922284"/>
            <a:ext cx="11344390" cy="1397019"/>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marL="285750" indent="-285750">
              <a:buFont typeface="Arial" panose="020B0604020202020204" pitchFamily="34" charset="0"/>
              <a:buChar char="•"/>
            </a:pPr>
            <a:r>
              <a:rPr kumimoji="1" lang="ja-JP" altLang="en-US"/>
              <a:t>普段使用しているＥｘｃｅｌや</a:t>
            </a:r>
            <a:r>
              <a:rPr kumimoji="1" lang="en-US" altLang="ja-JP"/>
              <a:t>ACCESS</a:t>
            </a:r>
            <a:r>
              <a:rPr kumimoji="1" lang="ja-JP" altLang="en-US"/>
              <a:t>から</a:t>
            </a:r>
            <a:r>
              <a:rPr kumimoji="1" lang="en-US" altLang="ja-JP"/>
              <a:t>ODBC</a:t>
            </a:r>
            <a:r>
              <a:rPr lang="ja-JP" altLang="en-US"/>
              <a:t>機能を使用することによって、データ読み込み、書き込みを行うことができます。</a:t>
            </a:r>
            <a:endParaRPr lang="en-US" altLang="ja-JP"/>
          </a:p>
          <a:p>
            <a:pPr marL="285750" indent="-285750">
              <a:buFont typeface="Arial" panose="020B0604020202020204" pitchFamily="34" charset="0"/>
              <a:buChar char="•"/>
            </a:pPr>
            <a:r>
              <a:rPr lang="en-US" altLang="ja-JP"/>
              <a:t>SQL</a:t>
            </a:r>
            <a:r>
              <a:rPr lang="ja-JP" altLang="en-US"/>
              <a:t>を使わなくても、</a:t>
            </a:r>
            <a:r>
              <a:rPr lang="en-US" altLang="ja-JP"/>
              <a:t>PostgreSQL</a:t>
            </a:r>
            <a:r>
              <a:rPr lang="ja-JP" altLang="en-US"/>
              <a:t>データーベース内のデータを簡単に操作することができます。</a:t>
            </a:r>
            <a:endParaRPr lang="en-US" altLang="ja-JP"/>
          </a:p>
          <a:p>
            <a:pPr marL="285750" indent="-285750">
              <a:buFont typeface="Arial" panose="020B0604020202020204" pitchFamily="34" charset="0"/>
              <a:buChar char="•"/>
            </a:pPr>
            <a:r>
              <a:rPr lang="ja-JP" altLang="en-US"/>
              <a:t>ここでは、</a:t>
            </a:r>
            <a:r>
              <a:rPr lang="en-US" altLang="ja-JP"/>
              <a:t>Excel</a:t>
            </a:r>
            <a:r>
              <a:rPr lang="ja-JP" altLang="en-US"/>
              <a:t>、</a:t>
            </a:r>
            <a:r>
              <a:rPr lang="en-US" altLang="ja-JP"/>
              <a:t>ACCESS</a:t>
            </a:r>
            <a:r>
              <a:rPr lang="ja-JP" altLang="en-US"/>
              <a:t>からデータを抽出するための基本操作について説明します。</a:t>
            </a:r>
            <a:endParaRPr lang="en-US" altLang="ja-JP"/>
          </a:p>
        </p:txBody>
      </p:sp>
      <p:sp>
        <p:nvSpPr>
          <p:cNvPr id="2" name="テキスト プレースホルダー 7">
            <a:extLst>
              <a:ext uri="{FF2B5EF4-FFF2-40B4-BE49-F238E27FC236}">
                <a16:creationId xmlns:a16="http://schemas.microsoft.com/office/drawing/2014/main" id="{DF10B8C9-FDF0-F5F7-6E79-09B4D09A1973}"/>
              </a:ext>
            </a:extLst>
          </p:cNvPr>
          <p:cNvSpPr>
            <a:spLocks noGrp="1"/>
          </p:cNvSpPr>
          <p:nvPr>
            <p:ph type="body" sz="quarter" idx="14"/>
          </p:nvPr>
        </p:nvSpPr>
        <p:spPr>
          <a:xfrm>
            <a:off x="268288" y="2416109"/>
            <a:ext cx="11637962" cy="373063"/>
          </a:xfrm>
        </p:spPr>
        <p:txBody>
          <a:bodyPr/>
          <a:lstStyle/>
          <a:p>
            <a:r>
              <a:rPr lang="ja-JP" altLang="en-US"/>
              <a:t>各操作のメリット</a:t>
            </a:r>
          </a:p>
        </p:txBody>
      </p:sp>
      <p:cxnSp>
        <p:nvCxnSpPr>
          <p:cNvPr id="4" name="直線コネクタ 3">
            <a:extLst>
              <a:ext uri="{FF2B5EF4-FFF2-40B4-BE49-F238E27FC236}">
                <a16:creationId xmlns:a16="http://schemas.microsoft.com/office/drawing/2014/main" id="{AC1932A1-9A62-9E24-C4C1-E82FF96BFB01}"/>
              </a:ext>
            </a:extLst>
          </p:cNvPr>
          <p:cNvCxnSpPr/>
          <p:nvPr/>
        </p:nvCxnSpPr>
        <p:spPr>
          <a:xfrm>
            <a:off x="5533292" y="3474248"/>
            <a:ext cx="0" cy="2828581"/>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5" name="テキスト ボックス 4">
            <a:extLst>
              <a:ext uri="{FF2B5EF4-FFF2-40B4-BE49-F238E27FC236}">
                <a16:creationId xmlns:a16="http://schemas.microsoft.com/office/drawing/2014/main" id="{5BBF5CE6-BAEB-46BA-FCD8-38CC88E4435D}"/>
              </a:ext>
            </a:extLst>
          </p:cNvPr>
          <p:cNvSpPr txBox="1"/>
          <p:nvPr/>
        </p:nvSpPr>
        <p:spPr>
          <a:xfrm>
            <a:off x="267629" y="3152217"/>
            <a:ext cx="1476686" cy="369332"/>
          </a:xfrm>
          <a:prstGeom prst="rect">
            <a:avLst/>
          </a:prstGeom>
          <a:noFill/>
        </p:spPr>
        <p:txBody>
          <a:bodyPr wrap="none" rtlCol="0">
            <a:spAutoFit/>
          </a:bodyPr>
          <a:lstStyle/>
          <a:p>
            <a:r>
              <a:rPr kumimoji="1" lang="en-US" altLang="ja-JP">
                <a:solidFill>
                  <a:schemeClr val="bg1"/>
                </a:solidFill>
                <a:highlight>
                  <a:srgbClr val="000080"/>
                </a:highlight>
              </a:rPr>
              <a:t>EXCEL</a:t>
            </a:r>
            <a:r>
              <a:rPr kumimoji="1" lang="ja-JP" altLang="en-US">
                <a:solidFill>
                  <a:schemeClr val="bg1"/>
                </a:solidFill>
                <a:highlight>
                  <a:srgbClr val="000080"/>
                </a:highlight>
              </a:rPr>
              <a:t>操作</a:t>
            </a:r>
          </a:p>
        </p:txBody>
      </p:sp>
      <p:sp>
        <p:nvSpPr>
          <p:cNvPr id="6" name="テキスト ボックス 5">
            <a:extLst>
              <a:ext uri="{FF2B5EF4-FFF2-40B4-BE49-F238E27FC236}">
                <a16:creationId xmlns:a16="http://schemas.microsoft.com/office/drawing/2014/main" id="{3B3592DC-B870-F3E1-6F67-325EFE4AC614}"/>
              </a:ext>
            </a:extLst>
          </p:cNvPr>
          <p:cNvSpPr txBox="1"/>
          <p:nvPr/>
        </p:nvSpPr>
        <p:spPr>
          <a:xfrm>
            <a:off x="5584038" y="3138627"/>
            <a:ext cx="1678665" cy="369332"/>
          </a:xfrm>
          <a:prstGeom prst="rect">
            <a:avLst/>
          </a:prstGeom>
          <a:noFill/>
        </p:spPr>
        <p:txBody>
          <a:bodyPr wrap="none" rtlCol="0">
            <a:spAutoFit/>
          </a:bodyPr>
          <a:lstStyle/>
          <a:p>
            <a:r>
              <a:rPr lang="en-US" altLang="ja-JP">
                <a:solidFill>
                  <a:schemeClr val="bg1"/>
                </a:solidFill>
                <a:highlight>
                  <a:srgbClr val="000080"/>
                </a:highlight>
              </a:rPr>
              <a:t>ACCESS</a:t>
            </a:r>
            <a:r>
              <a:rPr lang="ja-JP" altLang="en-US">
                <a:solidFill>
                  <a:schemeClr val="bg1"/>
                </a:solidFill>
                <a:highlight>
                  <a:srgbClr val="000080"/>
                </a:highlight>
              </a:rPr>
              <a:t>操作</a:t>
            </a:r>
            <a:endParaRPr kumimoji="1" lang="ja-JP" altLang="en-US">
              <a:solidFill>
                <a:schemeClr val="bg1"/>
              </a:solidFill>
              <a:highlight>
                <a:srgbClr val="000080"/>
              </a:highlight>
            </a:endParaRPr>
          </a:p>
        </p:txBody>
      </p:sp>
      <p:pic>
        <p:nvPicPr>
          <p:cNvPr id="14" name="図 13">
            <a:extLst>
              <a:ext uri="{FF2B5EF4-FFF2-40B4-BE49-F238E27FC236}">
                <a16:creationId xmlns:a16="http://schemas.microsoft.com/office/drawing/2014/main" id="{7C129E48-85B8-1DFC-E528-AE3B4B26C627}"/>
              </a:ext>
            </a:extLst>
          </p:cNvPr>
          <p:cNvPicPr>
            <a:picLocks noChangeAspect="1"/>
          </p:cNvPicPr>
          <p:nvPr/>
        </p:nvPicPr>
        <p:blipFill>
          <a:blip r:embed="rId2"/>
          <a:stretch>
            <a:fillRect/>
          </a:stretch>
        </p:blipFill>
        <p:spPr>
          <a:xfrm>
            <a:off x="2446775" y="4714631"/>
            <a:ext cx="2822043" cy="1767570"/>
          </a:xfrm>
          <a:prstGeom prst="rect">
            <a:avLst/>
          </a:prstGeom>
        </p:spPr>
      </p:pic>
      <p:sp>
        <p:nvSpPr>
          <p:cNvPr id="15" name="フローチャート: 磁気ディスク 14">
            <a:extLst>
              <a:ext uri="{FF2B5EF4-FFF2-40B4-BE49-F238E27FC236}">
                <a16:creationId xmlns:a16="http://schemas.microsoft.com/office/drawing/2014/main" id="{CB6F24FE-CB33-BAA8-06B5-8DB5247FF50F}"/>
              </a:ext>
            </a:extLst>
          </p:cNvPr>
          <p:cNvSpPr/>
          <p:nvPr/>
        </p:nvSpPr>
        <p:spPr>
          <a:xfrm>
            <a:off x="240328" y="5337839"/>
            <a:ext cx="1015021" cy="1195754"/>
          </a:xfrm>
          <a:prstGeom prst="flowChartMagneticDisk">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cxnSp>
        <p:nvCxnSpPr>
          <p:cNvPr id="17" name="直線矢印コネクタ 16">
            <a:extLst>
              <a:ext uri="{FF2B5EF4-FFF2-40B4-BE49-F238E27FC236}">
                <a16:creationId xmlns:a16="http://schemas.microsoft.com/office/drawing/2014/main" id="{ED9ED4DE-DA5F-0127-C2E1-2A82C3924835}"/>
              </a:ext>
            </a:extLst>
          </p:cNvPr>
          <p:cNvCxnSpPr>
            <a:cxnSpLocks/>
          </p:cNvCxnSpPr>
          <p:nvPr/>
        </p:nvCxnSpPr>
        <p:spPr>
          <a:xfrm>
            <a:off x="1381124" y="5935716"/>
            <a:ext cx="855639" cy="11297"/>
          </a:xfrm>
          <a:prstGeom prst="straightConnector1">
            <a:avLst/>
          </a:prstGeom>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53B1483E-2F5D-F8A1-3EE3-2CDFDEBC5F25}"/>
              </a:ext>
            </a:extLst>
          </p:cNvPr>
          <p:cNvCxnSpPr>
            <a:cxnSpLocks/>
          </p:cNvCxnSpPr>
          <p:nvPr/>
        </p:nvCxnSpPr>
        <p:spPr>
          <a:xfrm flipH="1">
            <a:off x="7936523" y="4843290"/>
            <a:ext cx="3969727"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21" name="フローチャート: 磁気ディスク 20">
            <a:extLst>
              <a:ext uri="{FF2B5EF4-FFF2-40B4-BE49-F238E27FC236}">
                <a16:creationId xmlns:a16="http://schemas.microsoft.com/office/drawing/2014/main" id="{81392FAC-D086-ECEB-6886-D08D01CD331C}"/>
              </a:ext>
            </a:extLst>
          </p:cNvPr>
          <p:cNvSpPr/>
          <p:nvPr/>
        </p:nvSpPr>
        <p:spPr>
          <a:xfrm>
            <a:off x="7936523" y="4088165"/>
            <a:ext cx="550828" cy="697194"/>
          </a:xfrm>
          <a:prstGeom prst="flowChartMagneticDisk">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22" name="フローチャート: 磁気ディスク 21">
            <a:extLst>
              <a:ext uri="{FF2B5EF4-FFF2-40B4-BE49-F238E27FC236}">
                <a16:creationId xmlns:a16="http://schemas.microsoft.com/office/drawing/2014/main" id="{1D0D5026-4D33-9C2F-A925-D31049A3F2AC}"/>
              </a:ext>
            </a:extLst>
          </p:cNvPr>
          <p:cNvSpPr/>
          <p:nvPr/>
        </p:nvSpPr>
        <p:spPr>
          <a:xfrm>
            <a:off x="7941056" y="5598416"/>
            <a:ext cx="550828" cy="697194"/>
          </a:xfrm>
          <a:prstGeom prst="flowChartMagneticDisk">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pic>
        <p:nvPicPr>
          <p:cNvPr id="32" name="図 31">
            <a:extLst>
              <a:ext uri="{FF2B5EF4-FFF2-40B4-BE49-F238E27FC236}">
                <a16:creationId xmlns:a16="http://schemas.microsoft.com/office/drawing/2014/main" id="{97F1EBE4-808B-630F-5B68-8D1C0807FEE0}"/>
              </a:ext>
            </a:extLst>
          </p:cNvPr>
          <p:cNvPicPr>
            <a:picLocks noChangeAspect="1"/>
          </p:cNvPicPr>
          <p:nvPr/>
        </p:nvPicPr>
        <p:blipFill>
          <a:blip r:embed="rId3"/>
          <a:stretch>
            <a:fillRect/>
          </a:stretch>
        </p:blipFill>
        <p:spPr>
          <a:xfrm>
            <a:off x="9483209" y="4888539"/>
            <a:ext cx="2655338" cy="1487905"/>
          </a:xfrm>
          <a:prstGeom prst="rect">
            <a:avLst/>
          </a:prstGeom>
        </p:spPr>
      </p:pic>
      <p:pic>
        <p:nvPicPr>
          <p:cNvPr id="34" name="図 33">
            <a:extLst>
              <a:ext uri="{FF2B5EF4-FFF2-40B4-BE49-F238E27FC236}">
                <a16:creationId xmlns:a16="http://schemas.microsoft.com/office/drawing/2014/main" id="{F988FD0B-7E49-F626-3B27-AA6FD823B65E}"/>
              </a:ext>
            </a:extLst>
          </p:cNvPr>
          <p:cNvPicPr>
            <a:picLocks noChangeAspect="1"/>
          </p:cNvPicPr>
          <p:nvPr/>
        </p:nvPicPr>
        <p:blipFill>
          <a:blip r:embed="rId4"/>
          <a:stretch>
            <a:fillRect/>
          </a:stretch>
        </p:blipFill>
        <p:spPr>
          <a:xfrm>
            <a:off x="9483209" y="3235059"/>
            <a:ext cx="2655338" cy="1464504"/>
          </a:xfrm>
          <a:prstGeom prst="rect">
            <a:avLst/>
          </a:prstGeom>
        </p:spPr>
      </p:pic>
      <p:sp>
        <p:nvSpPr>
          <p:cNvPr id="36" name="テキスト ボックス 35">
            <a:extLst>
              <a:ext uri="{FF2B5EF4-FFF2-40B4-BE49-F238E27FC236}">
                <a16:creationId xmlns:a16="http://schemas.microsoft.com/office/drawing/2014/main" id="{04C4622E-0561-4D84-765F-5DE7E3674D9D}"/>
              </a:ext>
            </a:extLst>
          </p:cNvPr>
          <p:cNvSpPr txBox="1"/>
          <p:nvPr/>
        </p:nvSpPr>
        <p:spPr>
          <a:xfrm>
            <a:off x="5605129" y="3507959"/>
            <a:ext cx="1988045"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kumimoji="1" lang="ja-JP" altLang="en-US"/>
              <a:t>テーブル読み込み</a:t>
            </a:r>
          </a:p>
        </p:txBody>
      </p:sp>
      <p:sp>
        <p:nvSpPr>
          <p:cNvPr id="37" name="テキスト ボックス 36">
            <a:extLst>
              <a:ext uri="{FF2B5EF4-FFF2-40B4-BE49-F238E27FC236}">
                <a16:creationId xmlns:a16="http://schemas.microsoft.com/office/drawing/2014/main" id="{8FF85717-1819-063D-F8FC-BF37FCD33C88}"/>
              </a:ext>
            </a:extLst>
          </p:cNvPr>
          <p:cNvSpPr txBox="1"/>
          <p:nvPr/>
        </p:nvSpPr>
        <p:spPr>
          <a:xfrm>
            <a:off x="5584038" y="4814990"/>
            <a:ext cx="1689886"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kumimoji="1" lang="ja-JP" altLang="en-US"/>
              <a:t>テーブルリンク</a:t>
            </a:r>
          </a:p>
        </p:txBody>
      </p:sp>
      <p:pic>
        <p:nvPicPr>
          <p:cNvPr id="30" name="図 29">
            <a:extLst>
              <a:ext uri="{FF2B5EF4-FFF2-40B4-BE49-F238E27FC236}">
                <a16:creationId xmlns:a16="http://schemas.microsoft.com/office/drawing/2014/main" id="{1DA1528B-7742-3F2A-AC68-46B04E11C90B}"/>
              </a:ext>
            </a:extLst>
          </p:cNvPr>
          <p:cNvPicPr>
            <a:picLocks noChangeAspect="1"/>
          </p:cNvPicPr>
          <p:nvPr/>
        </p:nvPicPr>
        <p:blipFill>
          <a:blip r:embed="rId5"/>
          <a:stretch>
            <a:fillRect/>
          </a:stretch>
        </p:blipFill>
        <p:spPr>
          <a:xfrm>
            <a:off x="8034997" y="4888539"/>
            <a:ext cx="1285248" cy="492009"/>
          </a:xfrm>
          <a:prstGeom prst="rect">
            <a:avLst/>
          </a:prstGeom>
        </p:spPr>
      </p:pic>
      <p:pic>
        <p:nvPicPr>
          <p:cNvPr id="39" name="図 38">
            <a:extLst>
              <a:ext uri="{FF2B5EF4-FFF2-40B4-BE49-F238E27FC236}">
                <a16:creationId xmlns:a16="http://schemas.microsoft.com/office/drawing/2014/main" id="{D79A144E-DE73-2D6D-B152-0926C1CAE8A8}"/>
              </a:ext>
            </a:extLst>
          </p:cNvPr>
          <p:cNvPicPr>
            <a:picLocks noChangeAspect="1"/>
          </p:cNvPicPr>
          <p:nvPr/>
        </p:nvPicPr>
        <p:blipFill>
          <a:blip r:embed="rId6"/>
          <a:stretch>
            <a:fillRect/>
          </a:stretch>
        </p:blipFill>
        <p:spPr>
          <a:xfrm>
            <a:off x="8069226" y="3276249"/>
            <a:ext cx="1285875" cy="447675"/>
          </a:xfrm>
          <a:prstGeom prst="rect">
            <a:avLst/>
          </a:prstGeom>
        </p:spPr>
      </p:pic>
      <p:sp>
        <p:nvSpPr>
          <p:cNvPr id="40" name="テキスト ボックス 39">
            <a:extLst>
              <a:ext uri="{FF2B5EF4-FFF2-40B4-BE49-F238E27FC236}">
                <a16:creationId xmlns:a16="http://schemas.microsoft.com/office/drawing/2014/main" id="{6B877D2D-F79A-AFC8-FFA9-5220D74B3B5C}"/>
              </a:ext>
            </a:extLst>
          </p:cNvPr>
          <p:cNvSpPr txBox="1"/>
          <p:nvPr/>
        </p:nvSpPr>
        <p:spPr>
          <a:xfrm>
            <a:off x="7762236" y="6084352"/>
            <a:ext cx="949299" cy="261610"/>
          </a:xfrm>
          <a:prstGeom prst="rect">
            <a:avLst/>
          </a:prstGeom>
          <a:noFill/>
        </p:spPr>
        <p:txBody>
          <a:bodyPr wrap="none" rtlCol="0">
            <a:spAutoFit/>
          </a:bodyPr>
          <a:lstStyle/>
          <a:p>
            <a:r>
              <a:rPr kumimoji="1" lang="en-US" altLang="ja-JP" sz="1100"/>
              <a:t>posgresql</a:t>
            </a:r>
            <a:endParaRPr kumimoji="1" lang="ja-JP" altLang="en-US" sz="1100"/>
          </a:p>
        </p:txBody>
      </p:sp>
      <p:sp>
        <p:nvSpPr>
          <p:cNvPr id="41" name="テキスト ボックス 40">
            <a:extLst>
              <a:ext uri="{FF2B5EF4-FFF2-40B4-BE49-F238E27FC236}">
                <a16:creationId xmlns:a16="http://schemas.microsoft.com/office/drawing/2014/main" id="{F8530858-37F6-4046-6D25-E92DDAA12D44}"/>
              </a:ext>
            </a:extLst>
          </p:cNvPr>
          <p:cNvSpPr txBox="1"/>
          <p:nvPr/>
        </p:nvSpPr>
        <p:spPr>
          <a:xfrm>
            <a:off x="7708199" y="4517995"/>
            <a:ext cx="949299" cy="261610"/>
          </a:xfrm>
          <a:prstGeom prst="rect">
            <a:avLst/>
          </a:prstGeom>
          <a:noFill/>
        </p:spPr>
        <p:txBody>
          <a:bodyPr wrap="none" rtlCol="0">
            <a:spAutoFit/>
          </a:bodyPr>
          <a:lstStyle/>
          <a:p>
            <a:r>
              <a:rPr kumimoji="1" lang="en-US" altLang="ja-JP" sz="1100"/>
              <a:t>posgresql</a:t>
            </a:r>
            <a:endParaRPr kumimoji="1" lang="ja-JP" altLang="en-US" sz="1100"/>
          </a:p>
        </p:txBody>
      </p:sp>
      <p:sp>
        <p:nvSpPr>
          <p:cNvPr id="42" name="テキスト ボックス 41">
            <a:extLst>
              <a:ext uri="{FF2B5EF4-FFF2-40B4-BE49-F238E27FC236}">
                <a16:creationId xmlns:a16="http://schemas.microsoft.com/office/drawing/2014/main" id="{FD33316D-12A6-31C6-17F4-75C8A050F684}"/>
              </a:ext>
            </a:extLst>
          </p:cNvPr>
          <p:cNvSpPr txBox="1"/>
          <p:nvPr/>
        </p:nvSpPr>
        <p:spPr>
          <a:xfrm>
            <a:off x="297850" y="6164805"/>
            <a:ext cx="949299" cy="261610"/>
          </a:xfrm>
          <a:prstGeom prst="rect">
            <a:avLst/>
          </a:prstGeom>
          <a:noFill/>
        </p:spPr>
        <p:txBody>
          <a:bodyPr wrap="none" rtlCol="0">
            <a:spAutoFit/>
          </a:bodyPr>
          <a:lstStyle/>
          <a:p>
            <a:r>
              <a:rPr kumimoji="1" lang="en-US" altLang="ja-JP" sz="1100"/>
              <a:t>posgresql</a:t>
            </a:r>
            <a:endParaRPr kumimoji="1" lang="ja-JP" altLang="en-US" sz="1100"/>
          </a:p>
        </p:txBody>
      </p:sp>
      <p:sp>
        <p:nvSpPr>
          <p:cNvPr id="43" name="テキスト ボックス 42">
            <a:extLst>
              <a:ext uri="{FF2B5EF4-FFF2-40B4-BE49-F238E27FC236}">
                <a16:creationId xmlns:a16="http://schemas.microsoft.com/office/drawing/2014/main" id="{F099BF60-2CD4-71C3-172D-22A2112BFD1D}"/>
              </a:ext>
            </a:extLst>
          </p:cNvPr>
          <p:cNvSpPr txBox="1"/>
          <p:nvPr/>
        </p:nvSpPr>
        <p:spPr>
          <a:xfrm>
            <a:off x="428941" y="3616138"/>
            <a:ext cx="4980241" cy="646331"/>
          </a:xfrm>
          <a:prstGeom prst="rect">
            <a:avLst/>
          </a:prstGeom>
          <a:noFill/>
        </p:spPr>
        <p:txBody>
          <a:bodyPr wrap="square" rtlCol="0">
            <a:spAutoFit/>
          </a:bodyPr>
          <a:lstStyle/>
          <a:p>
            <a:r>
              <a:rPr kumimoji="1" lang="en-US" altLang="ja-JP"/>
              <a:t>EXCEL</a:t>
            </a:r>
            <a:r>
              <a:rPr kumimoji="1" lang="ja-JP" altLang="en-US"/>
              <a:t>表から検索条件を指定して</a:t>
            </a:r>
            <a:r>
              <a:rPr kumimoji="1" lang="en-US" altLang="ja-JP"/>
              <a:t>DB</a:t>
            </a:r>
            <a:r>
              <a:rPr kumimoji="1" lang="ja-JP" altLang="en-US"/>
              <a:t>上のデータを読み込むことができます。</a:t>
            </a:r>
          </a:p>
        </p:txBody>
      </p:sp>
      <p:sp>
        <p:nvSpPr>
          <p:cNvPr id="44" name="テキスト ボックス 43">
            <a:extLst>
              <a:ext uri="{FF2B5EF4-FFF2-40B4-BE49-F238E27FC236}">
                <a16:creationId xmlns:a16="http://schemas.microsoft.com/office/drawing/2014/main" id="{D4926FFE-DBA3-A4C4-8936-71902187DD11}"/>
              </a:ext>
            </a:extLst>
          </p:cNvPr>
          <p:cNvSpPr txBox="1"/>
          <p:nvPr/>
        </p:nvSpPr>
        <p:spPr>
          <a:xfrm>
            <a:off x="5599264" y="3893137"/>
            <a:ext cx="2271288" cy="738664"/>
          </a:xfrm>
          <a:prstGeom prst="rect">
            <a:avLst/>
          </a:prstGeom>
          <a:noFill/>
        </p:spPr>
        <p:txBody>
          <a:bodyPr wrap="square" rtlCol="0">
            <a:spAutoFit/>
          </a:bodyPr>
          <a:lstStyle/>
          <a:p>
            <a:r>
              <a:rPr kumimoji="1" lang="ja-JP" altLang="en-US" sz="1400"/>
              <a:t>検索条件を指定して</a:t>
            </a:r>
            <a:r>
              <a:rPr kumimoji="1" lang="en-US" altLang="ja-JP" sz="1400"/>
              <a:t>DB</a:t>
            </a:r>
            <a:r>
              <a:rPr kumimoji="1" lang="ja-JP" altLang="en-US" sz="1400"/>
              <a:t>上のデータを読み込むことができます。</a:t>
            </a:r>
          </a:p>
        </p:txBody>
      </p:sp>
      <p:sp>
        <p:nvSpPr>
          <p:cNvPr id="45" name="テキスト ボックス 44">
            <a:extLst>
              <a:ext uri="{FF2B5EF4-FFF2-40B4-BE49-F238E27FC236}">
                <a16:creationId xmlns:a16="http://schemas.microsoft.com/office/drawing/2014/main" id="{BE138C87-85E3-099C-2842-92053D9B5D44}"/>
              </a:ext>
            </a:extLst>
          </p:cNvPr>
          <p:cNvSpPr txBox="1"/>
          <p:nvPr/>
        </p:nvSpPr>
        <p:spPr>
          <a:xfrm>
            <a:off x="5657403" y="5199207"/>
            <a:ext cx="1992043" cy="1169551"/>
          </a:xfrm>
          <a:prstGeom prst="rect">
            <a:avLst/>
          </a:prstGeom>
          <a:noFill/>
        </p:spPr>
        <p:txBody>
          <a:bodyPr wrap="square" rtlCol="0">
            <a:spAutoFit/>
          </a:bodyPr>
          <a:lstStyle/>
          <a:p>
            <a:r>
              <a:rPr lang="en-US" altLang="ja-JP" sz="1400"/>
              <a:t>DB</a:t>
            </a:r>
            <a:r>
              <a:rPr lang="ja-JP" altLang="en-US" sz="1400"/>
              <a:t>上のテーブルを</a:t>
            </a:r>
            <a:r>
              <a:rPr lang="en-US" altLang="ja-JP" sz="1400"/>
              <a:t>ACCESS</a:t>
            </a:r>
            <a:r>
              <a:rPr lang="ja-JP" altLang="en-US" sz="1400"/>
              <a:t>からリンクしデータをリアルタイムに</a:t>
            </a:r>
            <a:r>
              <a:rPr lang="ja-JP" altLang="en-US" sz="1400">
                <a:solidFill>
                  <a:srgbClr val="FF0000"/>
                </a:solidFill>
                <a:highlight>
                  <a:srgbClr val="FFFF00"/>
                </a:highlight>
              </a:rPr>
              <a:t>参照、更新</a:t>
            </a:r>
            <a:r>
              <a:rPr lang="ja-JP" altLang="en-US" sz="1400"/>
              <a:t>することができます。</a:t>
            </a:r>
            <a:endParaRPr kumimoji="1" lang="ja-JP" altLang="en-US" sz="1400"/>
          </a:p>
        </p:txBody>
      </p:sp>
      <p:cxnSp>
        <p:nvCxnSpPr>
          <p:cNvPr id="47" name="直線矢印コネクタ 46">
            <a:extLst>
              <a:ext uri="{FF2B5EF4-FFF2-40B4-BE49-F238E27FC236}">
                <a16:creationId xmlns:a16="http://schemas.microsoft.com/office/drawing/2014/main" id="{EE88CB14-EFE1-E765-BB63-B487DA0C6E80}"/>
              </a:ext>
            </a:extLst>
          </p:cNvPr>
          <p:cNvCxnSpPr/>
          <p:nvPr/>
        </p:nvCxnSpPr>
        <p:spPr>
          <a:xfrm>
            <a:off x="8657498" y="4360985"/>
            <a:ext cx="697603"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49" name="直線矢印コネクタ 48">
            <a:extLst>
              <a:ext uri="{FF2B5EF4-FFF2-40B4-BE49-F238E27FC236}">
                <a16:creationId xmlns:a16="http://schemas.microsoft.com/office/drawing/2014/main" id="{F4772660-A76A-0D48-D90D-36EFFA4332E1}"/>
              </a:ext>
            </a:extLst>
          </p:cNvPr>
          <p:cNvCxnSpPr/>
          <p:nvPr/>
        </p:nvCxnSpPr>
        <p:spPr>
          <a:xfrm flipV="1">
            <a:off x="8657498" y="5935716"/>
            <a:ext cx="697603" cy="11297"/>
          </a:xfrm>
          <a:prstGeom prst="straightConnector1">
            <a:avLst/>
          </a:prstGeom>
          <a:ln w="50800">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948320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8938D5D-B48C-2EF5-F88E-53B675EF46F8}"/>
              </a:ext>
            </a:extLst>
          </p:cNvPr>
          <p:cNvSpPr>
            <a:spLocks noGrp="1"/>
          </p:cNvSpPr>
          <p:nvPr>
            <p:ph type="title"/>
          </p:nvPr>
        </p:nvSpPr>
        <p:spPr/>
        <p:txBody>
          <a:bodyPr/>
          <a:lstStyle/>
          <a:p>
            <a:r>
              <a:rPr kumimoji="1" lang="en-US" altLang="ja-JP"/>
              <a:t>3-2-5.EXCEL/ACCESS</a:t>
            </a:r>
            <a:r>
              <a:rPr kumimoji="1" lang="ja-JP" altLang="en-US"/>
              <a:t>から操作</a:t>
            </a:r>
          </a:p>
        </p:txBody>
      </p:sp>
      <p:sp>
        <p:nvSpPr>
          <p:cNvPr id="4" name="テキスト プレースホルダー 3">
            <a:extLst>
              <a:ext uri="{FF2B5EF4-FFF2-40B4-BE49-F238E27FC236}">
                <a16:creationId xmlns:a16="http://schemas.microsoft.com/office/drawing/2014/main" id="{7FE8AB50-C4EC-4DF8-D5DB-2606900AD4CD}"/>
              </a:ext>
            </a:extLst>
          </p:cNvPr>
          <p:cNvSpPr>
            <a:spLocks noGrp="1"/>
          </p:cNvSpPr>
          <p:nvPr>
            <p:ph type="body" sz="quarter" idx="14"/>
          </p:nvPr>
        </p:nvSpPr>
        <p:spPr/>
        <p:txBody>
          <a:bodyPr/>
          <a:lstStyle/>
          <a:p>
            <a:r>
              <a:rPr kumimoji="1" lang="en-US" altLang="ja-JP"/>
              <a:t>ODBC</a:t>
            </a:r>
            <a:r>
              <a:rPr kumimoji="1" lang="ja-JP" altLang="en-US"/>
              <a:t>設定手順（簡略）</a:t>
            </a:r>
          </a:p>
        </p:txBody>
      </p:sp>
      <p:pic>
        <p:nvPicPr>
          <p:cNvPr id="6" name="図 5">
            <a:extLst>
              <a:ext uri="{FF2B5EF4-FFF2-40B4-BE49-F238E27FC236}">
                <a16:creationId xmlns:a16="http://schemas.microsoft.com/office/drawing/2014/main" id="{72ADE1C4-D69E-2019-FDC7-9EDA3EF23D5C}"/>
              </a:ext>
            </a:extLst>
          </p:cNvPr>
          <p:cNvPicPr>
            <a:picLocks noChangeAspect="1"/>
          </p:cNvPicPr>
          <p:nvPr/>
        </p:nvPicPr>
        <p:blipFill>
          <a:blip r:embed="rId2"/>
          <a:stretch>
            <a:fillRect/>
          </a:stretch>
        </p:blipFill>
        <p:spPr>
          <a:xfrm>
            <a:off x="286162" y="1982090"/>
            <a:ext cx="2571750" cy="1343025"/>
          </a:xfrm>
          <a:prstGeom prst="rect">
            <a:avLst/>
          </a:prstGeom>
        </p:spPr>
      </p:pic>
      <p:pic>
        <p:nvPicPr>
          <p:cNvPr id="7" name="図 6">
            <a:extLst>
              <a:ext uri="{FF2B5EF4-FFF2-40B4-BE49-F238E27FC236}">
                <a16:creationId xmlns:a16="http://schemas.microsoft.com/office/drawing/2014/main" id="{EE2AD54B-8D46-58D4-E998-071765B8ACF4}"/>
              </a:ext>
            </a:extLst>
          </p:cNvPr>
          <p:cNvPicPr>
            <a:picLocks noChangeAspect="1"/>
          </p:cNvPicPr>
          <p:nvPr/>
        </p:nvPicPr>
        <p:blipFill>
          <a:blip r:embed="rId3"/>
          <a:stretch>
            <a:fillRect/>
          </a:stretch>
        </p:blipFill>
        <p:spPr>
          <a:xfrm>
            <a:off x="3614675" y="2017075"/>
            <a:ext cx="2601296" cy="1343025"/>
          </a:xfrm>
          <a:prstGeom prst="rect">
            <a:avLst/>
          </a:prstGeom>
        </p:spPr>
      </p:pic>
      <p:pic>
        <p:nvPicPr>
          <p:cNvPr id="8" name="図 7">
            <a:extLst>
              <a:ext uri="{FF2B5EF4-FFF2-40B4-BE49-F238E27FC236}">
                <a16:creationId xmlns:a16="http://schemas.microsoft.com/office/drawing/2014/main" id="{4FC35B6B-6EBA-C8C1-7088-4F4863D016A4}"/>
              </a:ext>
            </a:extLst>
          </p:cNvPr>
          <p:cNvPicPr>
            <a:picLocks noChangeAspect="1"/>
          </p:cNvPicPr>
          <p:nvPr/>
        </p:nvPicPr>
        <p:blipFill>
          <a:blip r:embed="rId4"/>
          <a:stretch>
            <a:fillRect/>
          </a:stretch>
        </p:blipFill>
        <p:spPr>
          <a:xfrm>
            <a:off x="6864947" y="2005516"/>
            <a:ext cx="2090434" cy="1446060"/>
          </a:xfrm>
          <a:prstGeom prst="rect">
            <a:avLst/>
          </a:prstGeom>
        </p:spPr>
      </p:pic>
      <p:pic>
        <p:nvPicPr>
          <p:cNvPr id="9" name="図 8">
            <a:extLst>
              <a:ext uri="{FF2B5EF4-FFF2-40B4-BE49-F238E27FC236}">
                <a16:creationId xmlns:a16="http://schemas.microsoft.com/office/drawing/2014/main" id="{B6A5338F-FDF7-6B8F-7351-8030991CEBD8}"/>
              </a:ext>
            </a:extLst>
          </p:cNvPr>
          <p:cNvPicPr>
            <a:picLocks noChangeAspect="1"/>
          </p:cNvPicPr>
          <p:nvPr/>
        </p:nvPicPr>
        <p:blipFill>
          <a:blip r:embed="rId5"/>
          <a:stretch>
            <a:fillRect/>
          </a:stretch>
        </p:blipFill>
        <p:spPr>
          <a:xfrm>
            <a:off x="9712144" y="1960364"/>
            <a:ext cx="2155706" cy="1491212"/>
          </a:xfrm>
          <a:prstGeom prst="rect">
            <a:avLst/>
          </a:prstGeom>
        </p:spPr>
      </p:pic>
      <p:pic>
        <p:nvPicPr>
          <p:cNvPr id="10" name="図 9">
            <a:extLst>
              <a:ext uri="{FF2B5EF4-FFF2-40B4-BE49-F238E27FC236}">
                <a16:creationId xmlns:a16="http://schemas.microsoft.com/office/drawing/2014/main" id="{946AAA6E-67D9-597A-CA66-8402A5793B6E}"/>
              </a:ext>
            </a:extLst>
          </p:cNvPr>
          <p:cNvPicPr>
            <a:picLocks noChangeAspect="1"/>
          </p:cNvPicPr>
          <p:nvPr/>
        </p:nvPicPr>
        <p:blipFill>
          <a:blip r:embed="rId6"/>
          <a:stretch>
            <a:fillRect/>
          </a:stretch>
        </p:blipFill>
        <p:spPr>
          <a:xfrm>
            <a:off x="286162" y="4166536"/>
            <a:ext cx="2571750" cy="1902715"/>
          </a:xfrm>
          <a:prstGeom prst="rect">
            <a:avLst/>
          </a:prstGeom>
        </p:spPr>
      </p:pic>
      <p:pic>
        <p:nvPicPr>
          <p:cNvPr id="11" name="図 10">
            <a:extLst>
              <a:ext uri="{FF2B5EF4-FFF2-40B4-BE49-F238E27FC236}">
                <a16:creationId xmlns:a16="http://schemas.microsoft.com/office/drawing/2014/main" id="{07DD883A-822B-5AC8-CAC7-0F3C85D8FCFC}"/>
              </a:ext>
            </a:extLst>
          </p:cNvPr>
          <p:cNvPicPr>
            <a:picLocks noChangeAspect="1"/>
          </p:cNvPicPr>
          <p:nvPr/>
        </p:nvPicPr>
        <p:blipFill>
          <a:blip r:embed="rId7"/>
          <a:stretch>
            <a:fillRect/>
          </a:stretch>
        </p:blipFill>
        <p:spPr>
          <a:xfrm>
            <a:off x="3614675" y="4166537"/>
            <a:ext cx="2641177" cy="1762412"/>
          </a:xfrm>
          <a:prstGeom prst="rect">
            <a:avLst/>
          </a:prstGeom>
        </p:spPr>
      </p:pic>
      <p:pic>
        <p:nvPicPr>
          <p:cNvPr id="13" name="図 12">
            <a:extLst>
              <a:ext uri="{FF2B5EF4-FFF2-40B4-BE49-F238E27FC236}">
                <a16:creationId xmlns:a16="http://schemas.microsoft.com/office/drawing/2014/main" id="{181C63FE-E44D-CDE1-FDBD-095898A91F83}"/>
              </a:ext>
            </a:extLst>
          </p:cNvPr>
          <p:cNvPicPr>
            <a:picLocks noChangeAspect="1"/>
          </p:cNvPicPr>
          <p:nvPr/>
        </p:nvPicPr>
        <p:blipFill>
          <a:blip r:embed="rId8"/>
          <a:stretch>
            <a:fillRect/>
          </a:stretch>
        </p:blipFill>
        <p:spPr>
          <a:xfrm>
            <a:off x="6405675" y="3706357"/>
            <a:ext cx="1016173" cy="764645"/>
          </a:xfrm>
          <a:prstGeom prst="rect">
            <a:avLst/>
          </a:prstGeom>
        </p:spPr>
      </p:pic>
      <p:pic>
        <p:nvPicPr>
          <p:cNvPr id="14" name="図 13">
            <a:extLst>
              <a:ext uri="{FF2B5EF4-FFF2-40B4-BE49-F238E27FC236}">
                <a16:creationId xmlns:a16="http://schemas.microsoft.com/office/drawing/2014/main" id="{08B35D1F-18A3-5851-48A6-C30970F56BF5}"/>
              </a:ext>
            </a:extLst>
          </p:cNvPr>
          <p:cNvPicPr>
            <a:picLocks noChangeAspect="1"/>
          </p:cNvPicPr>
          <p:nvPr/>
        </p:nvPicPr>
        <p:blipFill>
          <a:blip r:embed="rId9"/>
          <a:stretch>
            <a:fillRect/>
          </a:stretch>
        </p:blipFill>
        <p:spPr>
          <a:xfrm>
            <a:off x="7507625" y="4166537"/>
            <a:ext cx="3773520" cy="2610337"/>
          </a:xfrm>
          <a:prstGeom prst="rect">
            <a:avLst/>
          </a:prstGeom>
        </p:spPr>
      </p:pic>
      <p:cxnSp>
        <p:nvCxnSpPr>
          <p:cNvPr id="16" name="直線矢印コネクタ 15">
            <a:extLst>
              <a:ext uri="{FF2B5EF4-FFF2-40B4-BE49-F238E27FC236}">
                <a16:creationId xmlns:a16="http://schemas.microsoft.com/office/drawing/2014/main" id="{8790C5C0-BFEC-4381-8902-9003DF2669A5}"/>
              </a:ext>
            </a:extLst>
          </p:cNvPr>
          <p:cNvCxnSpPr>
            <a:cxnSpLocks/>
          </p:cNvCxnSpPr>
          <p:nvPr/>
        </p:nvCxnSpPr>
        <p:spPr>
          <a:xfrm>
            <a:off x="2982351" y="2512925"/>
            <a:ext cx="478301"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17" name="直線矢印コネクタ 16">
            <a:extLst>
              <a:ext uri="{FF2B5EF4-FFF2-40B4-BE49-F238E27FC236}">
                <a16:creationId xmlns:a16="http://schemas.microsoft.com/office/drawing/2014/main" id="{F3FD9E4B-3A69-209F-0500-81CA5DF7DE26}"/>
              </a:ext>
            </a:extLst>
          </p:cNvPr>
          <p:cNvCxnSpPr>
            <a:cxnSpLocks/>
          </p:cNvCxnSpPr>
          <p:nvPr/>
        </p:nvCxnSpPr>
        <p:spPr>
          <a:xfrm>
            <a:off x="6341627" y="2512925"/>
            <a:ext cx="478301"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18" name="直線矢印コネクタ 17">
            <a:extLst>
              <a:ext uri="{FF2B5EF4-FFF2-40B4-BE49-F238E27FC236}">
                <a16:creationId xmlns:a16="http://schemas.microsoft.com/office/drawing/2014/main" id="{FCD085EE-298E-D0A1-9461-931E1118BFCC}"/>
              </a:ext>
            </a:extLst>
          </p:cNvPr>
          <p:cNvCxnSpPr>
            <a:cxnSpLocks/>
          </p:cNvCxnSpPr>
          <p:nvPr/>
        </p:nvCxnSpPr>
        <p:spPr>
          <a:xfrm>
            <a:off x="9135920" y="2512925"/>
            <a:ext cx="478301"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19" name="直線矢印コネクタ 18">
            <a:extLst>
              <a:ext uri="{FF2B5EF4-FFF2-40B4-BE49-F238E27FC236}">
                <a16:creationId xmlns:a16="http://schemas.microsoft.com/office/drawing/2014/main" id="{FC871780-197B-13D9-499F-070DB386F99F}"/>
              </a:ext>
            </a:extLst>
          </p:cNvPr>
          <p:cNvCxnSpPr>
            <a:cxnSpLocks/>
          </p:cNvCxnSpPr>
          <p:nvPr/>
        </p:nvCxnSpPr>
        <p:spPr>
          <a:xfrm>
            <a:off x="2982351" y="5026139"/>
            <a:ext cx="478301"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0" name="直線矢印コネクタ 19">
            <a:extLst>
              <a:ext uri="{FF2B5EF4-FFF2-40B4-BE49-F238E27FC236}">
                <a16:creationId xmlns:a16="http://schemas.microsoft.com/office/drawing/2014/main" id="{16C36E12-5702-9781-60B6-9DB6F800241F}"/>
              </a:ext>
            </a:extLst>
          </p:cNvPr>
          <p:cNvCxnSpPr>
            <a:cxnSpLocks/>
          </p:cNvCxnSpPr>
          <p:nvPr/>
        </p:nvCxnSpPr>
        <p:spPr>
          <a:xfrm>
            <a:off x="6403437" y="5234810"/>
            <a:ext cx="1018412"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2" name="直線矢印コネクタ 21">
            <a:extLst>
              <a:ext uri="{FF2B5EF4-FFF2-40B4-BE49-F238E27FC236}">
                <a16:creationId xmlns:a16="http://schemas.microsoft.com/office/drawing/2014/main" id="{98E58424-45B7-DE14-12AA-03E27F4ABC60}"/>
              </a:ext>
            </a:extLst>
          </p:cNvPr>
          <p:cNvCxnSpPr>
            <a:cxnSpLocks/>
          </p:cNvCxnSpPr>
          <p:nvPr/>
        </p:nvCxnSpPr>
        <p:spPr>
          <a:xfrm flipV="1">
            <a:off x="6086064" y="4258013"/>
            <a:ext cx="323811" cy="220608"/>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24" name="正方形/長方形 23">
            <a:extLst>
              <a:ext uri="{FF2B5EF4-FFF2-40B4-BE49-F238E27FC236}">
                <a16:creationId xmlns:a16="http://schemas.microsoft.com/office/drawing/2014/main" id="{1BDD896D-7523-AEDE-7181-D381044ED5F6}"/>
              </a:ext>
            </a:extLst>
          </p:cNvPr>
          <p:cNvSpPr/>
          <p:nvPr/>
        </p:nvSpPr>
        <p:spPr>
          <a:xfrm>
            <a:off x="249044" y="2222695"/>
            <a:ext cx="1410944" cy="290230"/>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正方形/長方形 24">
            <a:extLst>
              <a:ext uri="{FF2B5EF4-FFF2-40B4-BE49-F238E27FC236}">
                <a16:creationId xmlns:a16="http://schemas.microsoft.com/office/drawing/2014/main" id="{2AB620D0-A8E3-3530-569E-97A3BBAB8486}"/>
              </a:ext>
            </a:extLst>
          </p:cNvPr>
          <p:cNvSpPr/>
          <p:nvPr/>
        </p:nvSpPr>
        <p:spPr>
          <a:xfrm>
            <a:off x="3614675" y="2595741"/>
            <a:ext cx="1410944" cy="290230"/>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正方形/長方形 25">
            <a:extLst>
              <a:ext uri="{FF2B5EF4-FFF2-40B4-BE49-F238E27FC236}">
                <a16:creationId xmlns:a16="http://schemas.microsoft.com/office/drawing/2014/main" id="{C609FF5B-F334-0CBE-4055-422E0A3DAD74}"/>
              </a:ext>
            </a:extLst>
          </p:cNvPr>
          <p:cNvSpPr/>
          <p:nvPr/>
        </p:nvSpPr>
        <p:spPr>
          <a:xfrm>
            <a:off x="4283932" y="3034884"/>
            <a:ext cx="741687" cy="325215"/>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正方形/長方形 26">
            <a:extLst>
              <a:ext uri="{FF2B5EF4-FFF2-40B4-BE49-F238E27FC236}">
                <a16:creationId xmlns:a16="http://schemas.microsoft.com/office/drawing/2014/main" id="{93D08DE0-7F63-B219-CC02-4154F77FA2B9}"/>
              </a:ext>
            </a:extLst>
          </p:cNvPr>
          <p:cNvSpPr/>
          <p:nvPr/>
        </p:nvSpPr>
        <p:spPr>
          <a:xfrm>
            <a:off x="6881738" y="2246502"/>
            <a:ext cx="741687" cy="325215"/>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正方形/長方形 27">
            <a:extLst>
              <a:ext uri="{FF2B5EF4-FFF2-40B4-BE49-F238E27FC236}">
                <a16:creationId xmlns:a16="http://schemas.microsoft.com/office/drawing/2014/main" id="{C73F5379-8CDB-25A5-8AAE-20C97601D58A}"/>
              </a:ext>
            </a:extLst>
          </p:cNvPr>
          <p:cNvSpPr/>
          <p:nvPr/>
        </p:nvSpPr>
        <p:spPr>
          <a:xfrm>
            <a:off x="8402506" y="3218582"/>
            <a:ext cx="347599" cy="311432"/>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正方形/長方形 28">
            <a:extLst>
              <a:ext uri="{FF2B5EF4-FFF2-40B4-BE49-F238E27FC236}">
                <a16:creationId xmlns:a16="http://schemas.microsoft.com/office/drawing/2014/main" id="{14218E9D-36F7-BE6F-DF5B-C9E158E84342}"/>
              </a:ext>
            </a:extLst>
          </p:cNvPr>
          <p:cNvSpPr/>
          <p:nvPr/>
        </p:nvSpPr>
        <p:spPr>
          <a:xfrm>
            <a:off x="11281145" y="2157633"/>
            <a:ext cx="624693" cy="355292"/>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正方形/長方形 29">
            <a:extLst>
              <a:ext uri="{FF2B5EF4-FFF2-40B4-BE49-F238E27FC236}">
                <a16:creationId xmlns:a16="http://schemas.microsoft.com/office/drawing/2014/main" id="{AD106058-010E-DBB3-66E8-D7CC9E422C18}"/>
              </a:ext>
            </a:extLst>
          </p:cNvPr>
          <p:cNvSpPr/>
          <p:nvPr/>
        </p:nvSpPr>
        <p:spPr>
          <a:xfrm>
            <a:off x="1114120" y="4940247"/>
            <a:ext cx="981966" cy="355292"/>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正方形/長方形 30">
            <a:extLst>
              <a:ext uri="{FF2B5EF4-FFF2-40B4-BE49-F238E27FC236}">
                <a16:creationId xmlns:a16="http://schemas.microsoft.com/office/drawing/2014/main" id="{9BE202EB-EE25-9B50-15BD-FC744774F058}"/>
              </a:ext>
            </a:extLst>
          </p:cNvPr>
          <p:cNvSpPr/>
          <p:nvPr/>
        </p:nvSpPr>
        <p:spPr>
          <a:xfrm>
            <a:off x="1763345" y="5751303"/>
            <a:ext cx="599557" cy="355292"/>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正方形/長方形 31">
            <a:extLst>
              <a:ext uri="{FF2B5EF4-FFF2-40B4-BE49-F238E27FC236}">
                <a16:creationId xmlns:a16="http://schemas.microsoft.com/office/drawing/2014/main" id="{17474A5B-D166-86A8-3DB8-F72DCF8AFA05}"/>
              </a:ext>
            </a:extLst>
          </p:cNvPr>
          <p:cNvSpPr/>
          <p:nvPr/>
        </p:nvSpPr>
        <p:spPr>
          <a:xfrm>
            <a:off x="5742070" y="4471004"/>
            <a:ext cx="599557" cy="162294"/>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正方形/長方形 32">
            <a:extLst>
              <a:ext uri="{FF2B5EF4-FFF2-40B4-BE49-F238E27FC236}">
                <a16:creationId xmlns:a16="http://schemas.microsoft.com/office/drawing/2014/main" id="{0D680FF8-5AAF-14B4-4785-9279337DB1DD}"/>
              </a:ext>
            </a:extLst>
          </p:cNvPr>
          <p:cNvSpPr/>
          <p:nvPr/>
        </p:nvSpPr>
        <p:spPr>
          <a:xfrm>
            <a:off x="5742069" y="4701941"/>
            <a:ext cx="599557" cy="162294"/>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正方形/長方形 33">
            <a:extLst>
              <a:ext uri="{FF2B5EF4-FFF2-40B4-BE49-F238E27FC236}">
                <a16:creationId xmlns:a16="http://schemas.microsoft.com/office/drawing/2014/main" id="{2F4B4AF3-42D8-51C4-EAF8-DE35BC29D7ED}"/>
              </a:ext>
            </a:extLst>
          </p:cNvPr>
          <p:cNvSpPr/>
          <p:nvPr/>
        </p:nvSpPr>
        <p:spPr>
          <a:xfrm>
            <a:off x="7524329" y="4692383"/>
            <a:ext cx="2089892" cy="412804"/>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正方形/長方形 34">
            <a:extLst>
              <a:ext uri="{FF2B5EF4-FFF2-40B4-BE49-F238E27FC236}">
                <a16:creationId xmlns:a16="http://schemas.microsoft.com/office/drawing/2014/main" id="{68ED62AC-55EF-3D92-C39A-385D81F142C0}"/>
              </a:ext>
            </a:extLst>
          </p:cNvPr>
          <p:cNvSpPr/>
          <p:nvPr/>
        </p:nvSpPr>
        <p:spPr>
          <a:xfrm>
            <a:off x="9143311" y="6441466"/>
            <a:ext cx="675938" cy="412804"/>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7" name="コネクタ: カギ線 36">
            <a:extLst>
              <a:ext uri="{FF2B5EF4-FFF2-40B4-BE49-F238E27FC236}">
                <a16:creationId xmlns:a16="http://schemas.microsoft.com/office/drawing/2014/main" id="{1AC95F9B-65FB-ABDE-28EC-E9F7A23ECBD4}"/>
              </a:ext>
            </a:extLst>
          </p:cNvPr>
          <p:cNvCxnSpPr>
            <a:stCxn id="9" idx="2"/>
            <a:endCxn id="10" idx="0"/>
          </p:cNvCxnSpPr>
          <p:nvPr/>
        </p:nvCxnSpPr>
        <p:spPr>
          <a:xfrm rot="5400000">
            <a:off x="5823537" y="-799924"/>
            <a:ext cx="714960" cy="9217960"/>
          </a:xfrm>
          <a:prstGeom prst="bentConnector3">
            <a:avLst>
              <a:gd name="adj1" fmla="val 20486"/>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3" name="テキスト ボックス 2">
            <a:extLst>
              <a:ext uri="{FF2B5EF4-FFF2-40B4-BE49-F238E27FC236}">
                <a16:creationId xmlns:a16="http://schemas.microsoft.com/office/drawing/2014/main" id="{015EE2F9-28D9-D8F4-5AC6-CCD71E3E1C93}"/>
              </a:ext>
            </a:extLst>
          </p:cNvPr>
          <p:cNvSpPr txBox="1"/>
          <p:nvPr/>
        </p:nvSpPr>
        <p:spPr>
          <a:xfrm>
            <a:off x="604911" y="1302114"/>
            <a:ext cx="11262939" cy="369332"/>
          </a:xfrm>
          <a:prstGeom prst="rect">
            <a:avLst/>
          </a:prstGeom>
          <a:noFill/>
        </p:spPr>
        <p:txBody>
          <a:bodyPr wrap="square" rtlCol="0">
            <a:spAutoFit/>
          </a:bodyPr>
          <a:lstStyle/>
          <a:p>
            <a:r>
              <a:rPr lang="ja-JP" altLang="en-US"/>
              <a:t>前章の構築手順で</a:t>
            </a:r>
            <a:r>
              <a:rPr lang="en-US" altLang="ja-JP"/>
              <a:t>ODBC</a:t>
            </a:r>
            <a:r>
              <a:rPr lang="ja-JP" altLang="en-US"/>
              <a:t>接続の手順について説明していますが、ここでも手順について記載いたします。</a:t>
            </a:r>
            <a:endParaRPr kumimoji="1" lang="ja-JP" altLang="en-US"/>
          </a:p>
        </p:txBody>
      </p:sp>
      <p:sp>
        <p:nvSpPr>
          <p:cNvPr id="5" name="テキスト ボックス 4">
            <a:extLst>
              <a:ext uri="{FF2B5EF4-FFF2-40B4-BE49-F238E27FC236}">
                <a16:creationId xmlns:a16="http://schemas.microsoft.com/office/drawing/2014/main" id="{9F785E30-46A9-CA9D-BBF8-F57A9E52C867}"/>
              </a:ext>
            </a:extLst>
          </p:cNvPr>
          <p:cNvSpPr txBox="1"/>
          <p:nvPr/>
        </p:nvSpPr>
        <p:spPr>
          <a:xfrm>
            <a:off x="124853" y="1637756"/>
            <a:ext cx="480058" cy="369332"/>
          </a:xfrm>
          <a:prstGeom prst="rect">
            <a:avLst/>
          </a:prstGeom>
          <a:noFill/>
        </p:spPr>
        <p:txBody>
          <a:bodyPr wrap="square" rtlCol="0">
            <a:spAutoFit/>
          </a:bodyPr>
          <a:lstStyle/>
          <a:p>
            <a:r>
              <a:rPr kumimoji="1" lang="ja-JP" altLang="en-US"/>
              <a:t>①</a:t>
            </a:r>
          </a:p>
        </p:txBody>
      </p:sp>
      <p:sp>
        <p:nvSpPr>
          <p:cNvPr id="12" name="テキスト ボックス 11">
            <a:extLst>
              <a:ext uri="{FF2B5EF4-FFF2-40B4-BE49-F238E27FC236}">
                <a16:creationId xmlns:a16="http://schemas.microsoft.com/office/drawing/2014/main" id="{DBC19BAB-5C0B-5EED-768A-4467A97C6AE8}"/>
              </a:ext>
            </a:extLst>
          </p:cNvPr>
          <p:cNvSpPr txBox="1"/>
          <p:nvPr/>
        </p:nvSpPr>
        <p:spPr>
          <a:xfrm>
            <a:off x="3540637" y="1648866"/>
            <a:ext cx="480059" cy="369332"/>
          </a:xfrm>
          <a:prstGeom prst="rect">
            <a:avLst/>
          </a:prstGeom>
          <a:noFill/>
        </p:spPr>
        <p:txBody>
          <a:bodyPr wrap="square" rtlCol="0">
            <a:spAutoFit/>
          </a:bodyPr>
          <a:lstStyle/>
          <a:p>
            <a:r>
              <a:rPr lang="ja-JP" altLang="en-US"/>
              <a:t>②</a:t>
            </a:r>
            <a:endParaRPr kumimoji="1" lang="ja-JP" altLang="en-US"/>
          </a:p>
        </p:txBody>
      </p:sp>
      <p:sp>
        <p:nvSpPr>
          <p:cNvPr id="15" name="テキスト ボックス 14">
            <a:extLst>
              <a:ext uri="{FF2B5EF4-FFF2-40B4-BE49-F238E27FC236}">
                <a16:creationId xmlns:a16="http://schemas.microsoft.com/office/drawing/2014/main" id="{8665F507-0E42-84B6-5DC3-87291042B77C}"/>
              </a:ext>
            </a:extLst>
          </p:cNvPr>
          <p:cNvSpPr txBox="1"/>
          <p:nvPr/>
        </p:nvSpPr>
        <p:spPr>
          <a:xfrm>
            <a:off x="6800800" y="1631239"/>
            <a:ext cx="480059" cy="369332"/>
          </a:xfrm>
          <a:prstGeom prst="rect">
            <a:avLst/>
          </a:prstGeom>
          <a:noFill/>
        </p:spPr>
        <p:txBody>
          <a:bodyPr wrap="square" rtlCol="0">
            <a:spAutoFit/>
          </a:bodyPr>
          <a:lstStyle/>
          <a:p>
            <a:r>
              <a:rPr kumimoji="1" lang="ja-JP" altLang="en-US"/>
              <a:t>③</a:t>
            </a:r>
          </a:p>
        </p:txBody>
      </p:sp>
      <p:sp>
        <p:nvSpPr>
          <p:cNvPr id="21" name="テキスト ボックス 20">
            <a:extLst>
              <a:ext uri="{FF2B5EF4-FFF2-40B4-BE49-F238E27FC236}">
                <a16:creationId xmlns:a16="http://schemas.microsoft.com/office/drawing/2014/main" id="{BCFA0168-C2C9-9B30-0A07-CDE7A86FD3F1}"/>
              </a:ext>
            </a:extLst>
          </p:cNvPr>
          <p:cNvSpPr txBox="1"/>
          <p:nvPr/>
        </p:nvSpPr>
        <p:spPr>
          <a:xfrm>
            <a:off x="9673744" y="1591032"/>
            <a:ext cx="480059" cy="369332"/>
          </a:xfrm>
          <a:prstGeom prst="rect">
            <a:avLst/>
          </a:prstGeom>
          <a:noFill/>
        </p:spPr>
        <p:txBody>
          <a:bodyPr wrap="square" rtlCol="0">
            <a:spAutoFit/>
          </a:bodyPr>
          <a:lstStyle/>
          <a:p>
            <a:r>
              <a:rPr lang="ja-JP" altLang="en-US"/>
              <a:t>④</a:t>
            </a:r>
            <a:endParaRPr kumimoji="1" lang="ja-JP" altLang="en-US"/>
          </a:p>
        </p:txBody>
      </p:sp>
      <p:sp>
        <p:nvSpPr>
          <p:cNvPr id="23" name="テキスト ボックス 22">
            <a:extLst>
              <a:ext uri="{FF2B5EF4-FFF2-40B4-BE49-F238E27FC236}">
                <a16:creationId xmlns:a16="http://schemas.microsoft.com/office/drawing/2014/main" id="{966D6EF1-4F4D-87AE-C946-D5914F83D5FB}"/>
              </a:ext>
            </a:extLst>
          </p:cNvPr>
          <p:cNvSpPr txBox="1"/>
          <p:nvPr/>
        </p:nvSpPr>
        <p:spPr>
          <a:xfrm>
            <a:off x="256238" y="3782588"/>
            <a:ext cx="480059" cy="369332"/>
          </a:xfrm>
          <a:prstGeom prst="rect">
            <a:avLst/>
          </a:prstGeom>
          <a:noFill/>
        </p:spPr>
        <p:txBody>
          <a:bodyPr wrap="square" rtlCol="0">
            <a:spAutoFit/>
          </a:bodyPr>
          <a:lstStyle/>
          <a:p>
            <a:r>
              <a:rPr kumimoji="1" lang="ja-JP" altLang="en-US"/>
              <a:t>⑤</a:t>
            </a:r>
          </a:p>
        </p:txBody>
      </p:sp>
      <p:sp>
        <p:nvSpPr>
          <p:cNvPr id="36" name="テキスト ボックス 35">
            <a:extLst>
              <a:ext uri="{FF2B5EF4-FFF2-40B4-BE49-F238E27FC236}">
                <a16:creationId xmlns:a16="http://schemas.microsoft.com/office/drawing/2014/main" id="{C7F57D69-F8EE-6E7A-4F31-C046A67E8810}"/>
              </a:ext>
            </a:extLst>
          </p:cNvPr>
          <p:cNvSpPr txBox="1"/>
          <p:nvPr/>
        </p:nvSpPr>
        <p:spPr>
          <a:xfrm>
            <a:off x="3593284" y="3765830"/>
            <a:ext cx="480059" cy="369332"/>
          </a:xfrm>
          <a:prstGeom prst="rect">
            <a:avLst/>
          </a:prstGeom>
          <a:noFill/>
        </p:spPr>
        <p:txBody>
          <a:bodyPr wrap="square" rtlCol="0">
            <a:spAutoFit/>
          </a:bodyPr>
          <a:lstStyle/>
          <a:p>
            <a:r>
              <a:rPr kumimoji="1" lang="ja-JP" altLang="en-US"/>
              <a:t>⑥</a:t>
            </a:r>
          </a:p>
        </p:txBody>
      </p:sp>
      <p:sp>
        <p:nvSpPr>
          <p:cNvPr id="38" name="テキスト ボックス 37">
            <a:extLst>
              <a:ext uri="{FF2B5EF4-FFF2-40B4-BE49-F238E27FC236}">
                <a16:creationId xmlns:a16="http://schemas.microsoft.com/office/drawing/2014/main" id="{40E83065-51C6-6584-E957-1164541047EE}"/>
              </a:ext>
            </a:extLst>
          </p:cNvPr>
          <p:cNvSpPr txBox="1"/>
          <p:nvPr/>
        </p:nvSpPr>
        <p:spPr>
          <a:xfrm>
            <a:off x="6041847" y="3637714"/>
            <a:ext cx="480059" cy="369332"/>
          </a:xfrm>
          <a:prstGeom prst="rect">
            <a:avLst/>
          </a:prstGeom>
          <a:noFill/>
        </p:spPr>
        <p:txBody>
          <a:bodyPr wrap="square" rtlCol="0">
            <a:spAutoFit/>
          </a:bodyPr>
          <a:lstStyle/>
          <a:p>
            <a:r>
              <a:rPr lang="ja-JP" altLang="en-US"/>
              <a:t>⑦</a:t>
            </a:r>
            <a:endParaRPr kumimoji="1" lang="ja-JP" altLang="en-US"/>
          </a:p>
        </p:txBody>
      </p:sp>
      <p:sp>
        <p:nvSpPr>
          <p:cNvPr id="39" name="テキスト ボックス 38">
            <a:extLst>
              <a:ext uri="{FF2B5EF4-FFF2-40B4-BE49-F238E27FC236}">
                <a16:creationId xmlns:a16="http://schemas.microsoft.com/office/drawing/2014/main" id="{DB561780-EE3C-2AF0-C0F6-45ACDD6CC5B5}"/>
              </a:ext>
            </a:extLst>
          </p:cNvPr>
          <p:cNvSpPr txBox="1"/>
          <p:nvPr/>
        </p:nvSpPr>
        <p:spPr>
          <a:xfrm>
            <a:off x="7449984" y="3818383"/>
            <a:ext cx="480059" cy="369332"/>
          </a:xfrm>
          <a:prstGeom prst="rect">
            <a:avLst/>
          </a:prstGeom>
          <a:noFill/>
        </p:spPr>
        <p:txBody>
          <a:bodyPr wrap="square" rtlCol="0">
            <a:spAutoFit/>
          </a:bodyPr>
          <a:lstStyle/>
          <a:p>
            <a:r>
              <a:rPr kumimoji="1" lang="ja-JP" altLang="en-US"/>
              <a:t>⑧</a:t>
            </a:r>
          </a:p>
        </p:txBody>
      </p:sp>
    </p:spTree>
    <p:extLst>
      <p:ext uri="{BB962C8B-B14F-4D97-AF65-F5344CB8AC3E}">
        <p14:creationId xmlns:p14="http://schemas.microsoft.com/office/powerpoint/2010/main" val="69091094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8938D5D-B48C-2EF5-F88E-53B675EF46F8}"/>
              </a:ext>
            </a:extLst>
          </p:cNvPr>
          <p:cNvSpPr>
            <a:spLocks noGrp="1"/>
          </p:cNvSpPr>
          <p:nvPr>
            <p:ph type="title"/>
          </p:nvPr>
        </p:nvSpPr>
        <p:spPr/>
        <p:txBody>
          <a:bodyPr/>
          <a:lstStyle/>
          <a:p>
            <a:r>
              <a:rPr kumimoji="1" lang="en-US" altLang="ja-JP"/>
              <a:t>3-2-5.EXCEL/ACCESS</a:t>
            </a:r>
            <a:r>
              <a:rPr kumimoji="1" lang="ja-JP" altLang="en-US"/>
              <a:t>から操作</a:t>
            </a:r>
          </a:p>
        </p:txBody>
      </p:sp>
      <p:sp>
        <p:nvSpPr>
          <p:cNvPr id="4" name="テキスト プレースホルダー 3">
            <a:extLst>
              <a:ext uri="{FF2B5EF4-FFF2-40B4-BE49-F238E27FC236}">
                <a16:creationId xmlns:a16="http://schemas.microsoft.com/office/drawing/2014/main" id="{7FE8AB50-C4EC-4DF8-D5DB-2606900AD4CD}"/>
              </a:ext>
            </a:extLst>
          </p:cNvPr>
          <p:cNvSpPr>
            <a:spLocks noGrp="1"/>
          </p:cNvSpPr>
          <p:nvPr>
            <p:ph type="body" sz="quarter" idx="14"/>
          </p:nvPr>
        </p:nvSpPr>
        <p:spPr/>
        <p:txBody>
          <a:bodyPr/>
          <a:lstStyle/>
          <a:p>
            <a:r>
              <a:rPr kumimoji="1" lang="en-US" altLang="ja-JP"/>
              <a:t>EXCEL</a:t>
            </a:r>
            <a:r>
              <a:rPr kumimoji="1" lang="ja-JP" altLang="en-US"/>
              <a:t>操作手順</a:t>
            </a:r>
          </a:p>
        </p:txBody>
      </p:sp>
      <p:pic>
        <p:nvPicPr>
          <p:cNvPr id="7" name="図 6">
            <a:extLst>
              <a:ext uri="{FF2B5EF4-FFF2-40B4-BE49-F238E27FC236}">
                <a16:creationId xmlns:a16="http://schemas.microsoft.com/office/drawing/2014/main" id="{F6D46716-5C67-4C79-5165-24B12B3E3289}"/>
              </a:ext>
            </a:extLst>
          </p:cNvPr>
          <p:cNvPicPr>
            <a:picLocks noChangeAspect="1"/>
          </p:cNvPicPr>
          <p:nvPr/>
        </p:nvPicPr>
        <p:blipFill>
          <a:blip r:embed="rId2"/>
          <a:stretch>
            <a:fillRect/>
          </a:stretch>
        </p:blipFill>
        <p:spPr>
          <a:xfrm>
            <a:off x="359674" y="2730558"/>
            <a:ext cx="3832559" cy="2502454"/>
          </a:xfrm>
          <a:prstGeom prst="rect">
            <a:avLst/>
          </a:prstGeom>
        </p:spPr>
      </p:pic>
      <p:pic>
        <p:nvPicPr>
          <p:cNvPr id="9" name="図 8">
            <a:extLst>
              <a:ext uri="{FF2B5EF4-FFF2-40B4-BE49-F238E27FC236}">
                <a16:creationId xmlns:a16="http://schemas.microsoft.com/office/drawing/2014/main" id="{4AD7FE25-1866-7C81-4EED-7D9D6ED830F1}"/>
              </a:ext>
            </a:extLst>
          </p:cNvPr>
          <p:cNvPicPr>
            <a:picLocks noChangeAspect="1"/>
          </p:cNvPicPr>
          <p:nvPr/>
        </p:nvPicPr>
        <p:blipFill>
          <a:blip r:embed="rId3"/>
          <a:stretch>
            <a:fillRect/>
          </a:stretch>
        </p:blipFill>
        <p:spPr>
          <a:xfrm>
            <a:off x="4549965" y="2730558"/>
            <a:ext cx="3832559" cy="2502454"/>
          </a:xfrm>
          <a:prstGeom prst="rect">
            <a:avLst/>
          </a:prstGeom>
        </p:spPr>
      </p:pic>
      <p:pic>
        <p:nvPicPr>
          <p:cNvPr id="11" name="図 10">
            <a:extLst>
              <a:ext uri="{FF2B5EF4-FFF2-40B4-BE49-F238E27FC236}">
                <a16:creationId xmlns:a16="http://schemas.microsoft.com/office/drawing/2014/main" id="{CF998390-37AF-16FE-C360-A6EFA623FAAC}"/>
              </a:ext>
            </a:extLst>
          </p:cNvPr>
          <p:cNvPicPr>
            <a:picLocks noChangeAspect="1"/>
          </p:cNvPicPr>
          <p:nvPr/>
        </p:nvPicPr>
        <p:blipFill>
          <a:blip r:embed="rId4"/>
          <a:stretch>
            <a:fillRect/>
          </a:stretch>
        </p:blipFill>
        <p:spPr>
          <a:xfrm>
            <a:off x="8622119" y="2730558"/>
            <a:ext cx="3320837" cy="2502454"/>
          </a:xfrm>
          <a:prstGeom prst="rect">
            <a:avLst/>
          </a:prstGeom>
        </p:spPr>
      </p:pic>
      <p:sp>
        <p:nvSpPr>
          <p:cNvPr id="3" name="テキスト ボックス 2">
            <a:extLst>
              <a:ext uri="{FF2B5EF4-FFF2-40B4-BE49-F238E27FC236}">
                <a16:creationId xmlns:a16="http://schemas.microsoft.com/office/drawing/2014/main" id="{79C29392-0768-3C86-6BB2-EC0207D1FEC9}"/>
              </a:ext>
            </a:extLst>
          </p:cNvPr>
          <p:cNvSpPr txBox="1"/>
          <p:nvPr/>
        </p:nvSpPr>
        <p:spPr>
          <a:xfrm>
            <a:off x="320306" y="1496260"/>
            <a:ext cx="4011549" cy="584775"/>
          </a:xfrm>
          <a:prstGeom prst="rect">
            <a:avLst/>
          </a:prstGeom>
          <a:noFill/>
        </p:spPr>
        <p:txBody>
          <a:bodyPr wrap="square" rtlCol="0">
            <a:spAutoFit/>
          </a:bodyPr>
          <a:lstStyle/>
          <a:p>
            <a:r>
              <a:rPr kumimoji="1" lang="ja-JP" altLang="en-US" sz="1600"/>
              <a:t>①</a:t>
            </a:r>
            <a:r>
              <a:rPr lang="en-US" altLang="ja-JP" sz="1600"/>
              <a:t>Excel</a:t>
            </a:r>
            <a:r>
              <a:rPr lang="ja-JP" altLang="en-US" sz="1600"/>
              <a:t>を起動すると以下画面が表示されます。</a:t>
            </a:r>
            <a:endParaRPr kumimoji="1" lang="ja-JP" altLang="en-US" sz="1600"/>
          </a:p>
        </p:txBody>
      </p:sp>
      <p:sp>
        <p:nvSpPr>
          <p:cNvPr id="5" name="テキスト ボックス 4">
            <a:extLst>
              <a:ext uri="{FF2B5EF4-FFF2-40B4-BE49-F238E27FC236}">
                <a16:creationId xmlns:a16="http://schemas.microsoft.com/office/drawing/2014/main" id="{5CD4606D-FC84-926B-38C2-DBCA5F421014}"/>
              </a:ext>
            </a:extLst>
          </p:cNvPr>
          <p:cNvSpPr txBox="1"/>
          <p:nvPr/>
        </p:nvSpPr>
        <p:spPr>
          <a:xfrm>
            <a:off x="8382524" y="1488995"/>
            <a:ext cx="3560432" cy="1077218"/>
          </a:xfrm>
          <a:prstGeom prst="rect">
            <a:avLst/>
          </a:prstGeom>
          <a:noFill/>
        </p:spPr>
        <p:txBody>
          <a:bodyPr wrap="square" rtlCol="0">
            <a:spAutoFit/>
          </a:bodyPr>
          <a:lstStyle/>
          <a:p>
            <a:r>
              <a:rPr lang="ja-JP" altLang="en-US" sz="1600"/>
              <a:t>③以下画面が表示されるので、データソース名「</a:t>
            </a:r>
            <a:r>
              <a:rPr lang="en-US" altLang="ja-JP" sz="1600"/>
              <a:t>PostgreSQL35W</a:t>
            </a:r>
            <a:r>
              <a:rPr lang="ja-JP" altLang="en-US" sz="1600"/>
              <a:t>」をクリックし、「</a:t>
            </a:r>
            <a:r>
              <a:rPr lang="en-US" altLang="ja-JP" sz="1600"/>
              <a:t>OK</a:t>
            </a:r>
            <a:r>
              <a:rPr lang="ja-JP" altLang="en-US" sz="1600"/>
              <a:t>」ボタンをクリックしてください。</a:t>
            </a:r>
            <a:endParaRPr kumimoji="1" lang="ja-JP" altLang="en-US" sz="1600"/>
          </a:p>
        </p:txBody>
      </p:sp>
      <p:sp>
        <p:nvSpPr>
          <p:cNvPr id="6" name="テキスト ボックス 5">
            <a:extLst>
              <a:ext uri="{FF2B5EF4-FFF2-40B4-BE49-F238E27FC236}">
                <a16:creationId xmlns:a16="http://schemas.microsoft.com/office/drawing/2014/main" id="{E26CCB94-D96C-11A7-0405-35668BE931D8}"/>
              </a:ext>
            </a:extLst>
          </p:cNvPr>
          <p:cNvSpPr txBox="1"/>
          <p:nvPr/>
        </p:nvSpPr>
        <p:spPr>
          <a:xfrm>
            <a:off x="4412281" y="1491712"/>
            <a:ext cx="3832559" cy="830997"/>
          </a:xfrm>
          <a:prstGeom prst="rect">
            <a:avLst/>
          </a:prstGeom>
          <a:noFill/>
        </p:spPr>
        <p:txBody>
          <a:bodyPr wrap="square" rtlCol="0">
            <a:spAutoFit/>
          </a:bodyPr>
          <a:lstStyle/>
          <a:p>
            <a:r>
              <a:rPr kumimoji="1" lang="ja-JP" altLang="en-US" sz="1600"/>
              <a:t>②ツールバー</a:t>
            </a:r>
            <a:r>
              <a:rPr lang="ja-JP" altLang="en-US" sz="1600"/>
              <a:t>より「データの取得」→「その他のデータソースから」→「</a:t>
            </a:r>
            <a:r>
              <a:rPr lang="en-US" altLang="ja-JP" sz="1600"/>
              <a:t>ODBC</a:t>
            </a:r>
            <a:r>
              <a:rPr lang="ja-JP" altLang="en-US" sz="1600"/>
              <a:t>から」をクリックしてください。</a:t>
            </a:r>
            <a:endParaRPr kumimoji="1" lang="ja-JP" altLang="en-US" sz="1600"/>
          </a:p>
        </p:txBody>
      </p:sp>
      <p:sp>
        <p:nvSpPr>
          <p:cNvPr id="8" name="正方形/長方形 7">
            <a:extLst>
              <a:ext uri="{FF2B5EF4-FFF2-40B4-BE49-F238E27FC236}">
                <a16:creationId xmlns:a16="http://schemas.microsoft.com/office/drawing/2014/main" id="{E1F42C6E-922B-A463-9B43-78A921CDDEE9}"/>
              </a:ext>
            </a:extLst>
          </p:cNvPr>
          <p:cNvSpPr/>
          <p:nvPr/>
        </p:nvSpPr>
        <p:spPr>
          <a:xfrm>
            <a:off x="4549965" y="2956304"/>
            <a:ext cx="250635" cy="267910"/>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a:extLst>
              <a:ext uri="{FF2B5EF4-FFF2-40B4-BE49-F238E27FC236}">
                <a16:creationId xmlns:a16="http://schemas.microsoft.com/office/drawing/2014/main" id="{DE694D02-D50E-E0AA-9226-10704B5D2C64}"/>
              </a:ext>
            </a:extLst>
          </p:cNvPr>
          <p:cNvSpPr/>
          <p:nvPr/>
        </p:nvSpPr>
        <p:spPr>
          <a:xfrm>
            <a:off x="4523771" y="3824288"/>
            <a:ext cx="762604" cy="187952"/>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a:extLst>
              <a:ext uri="{FF2B5EF4-FFF2-40B4-BE49-F238E27FC236}">
                <a16:creationId xmlns:a16="http://schemas.microsoft.com/office/drawing/2014/main" id="{6602D541-DFAD-AAFB-D348-B457890FBCDD}"/>
              </a:ext>
            </a:extLst>
          </p:cNvPr>
          <p:cNvSpPr/>
          <p:nvPr/>
        </p:nvSpPr>
        <p:spPr>
          <a:xfrm>
            <a:off x="5342687" y="4864894"/>
            <a:ext cx="872375" cy="187952"/>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a:extLst>
              <a:ext uri="{FF2B5EF4-FFF2-40B4-BE49-F238E27FC236}">
                <a16:creationId xmlns:a16="http://schemas.microsoft.com/office/drawing/2014/main" id="{B110536D-56B3-8997-639D-3B5F95C5DFAD}"/>
              </a:ext>
            </a:extLst>
          </p:cNvPr>
          <p:cNvSpPr/>
          <p:nvPr/>
        </p:nvSpPr>
        <p:spPr>
          <a:xfrm>
            <a:off x="8543118" y="3108038"/>
            <a:ext cx="1491470" cy="187952"/>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a:extLst>
              <a:ext uri="{FF2B5EF4-FFF2-40B4-BE49-F238E27FC236}">
                <a16:creationId xmlns:a16="http://schemas.microsoft.com/office/drawing/2014/main" id="{8F6046D1-A9D5-40B2-78D8-41C173B5A00F}"/>
              </a:ext>
            </a:extLst>
          </p:cNvPr>
          <p:cNvSpPr/>
          <p:nvPr/>
        </p:nvSpPr>
        <p:spPr>
          <a:xfrm>
            <a:off x="10980420" y="4917300"/>
            <a:ext cx="463868" cy="393840"/>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39480587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8938D5D-B48C-2EF5-F88E-53B675EF46F8}"/>
              </a:ext>
            </a:extLst>
          </p:cNvPr>
          <p:cNvSpPr>
            <a:spLocks noGrp="1"/>
          </p:cNvSpPr>
          <p:nvPr>
            <p:ph type="title"/>
          </p:nvPr>
        </p:nvSpPr>
        <p:spPr/>
        <p:txBody>
          <a:bodyPr/>
          <a:lstStyle/>
          <a:p>
            <a:r>
              <a:rPr kumimoji="1" lang="en-US" altLang="ja-JP"/>
              <a:t>3-2-5.EXCEL/ACCESS</a:t>
            </a:r>
            <a:r>
              <a:rPr kumimoji="1" lang="ja-JP" altLang="en-US"/>
              <a:t>から操作</a:t>
            </a:r>
          </a:p>
        </p:txBody>
      </p:sp>
      <p:pic>
        <p:nvPicPr>
          <p:cNvPr id="5" name="図 4">
            <a:extLst>
              <a:ext uri="{FF2B5EF4-FFF2-40B4-BE49-F238E27FC236}">
                <a16:creationId xmlns:a16="http://schemas.microsoft.com/office/drawing/2014/main" id="{512A9E54-2F8E-4774-72F3-7E67960E142C}"/>
              </a:ext>
            </a:extLst>
          </p:cNvPr>
          <p:cNvPicPr>
            <a:picLocks noChangeAspect="1"/>
          </p:cNvPicPr>
          <p:nvPr/>
        </p:nvPicPr>
        <p:blipFill>
          <a:blip r:embed="rId2"/>
          <a:stretch>
            <a:fillRect/>
          </a:stretch>
        </p:blipFill>
        <p:spPr>
          <a:xfrm>
            <a:off x="362065" y="2756053"/>
            <a:ext cx="4367799" cy="2289672"/>
          </a:xfrm>
          <a:prstGeom prst="rect">
            <a:avLst/>
          </a:prstGeom>
        </p:spPr>
      </p:pic>
      <p:pic>
        <p:nvPicPr>
          <p:cNvPr id="14" name="図 13">
            <a:extLst>
              <a:ext uri="{FF2B5EF4-FFF2-40B4-BE49-F238E27FC236}">
                <a16:creationId xmlns:a16="http://schemas.microsoft.com/office/drawing/2014/main" id="{1359E134-D0C9-0FC1-C7E1-D7B0625B5D74}"/>
              </a:ext>
            </a:extLst>
          </p:cNvPr>
          <p:cNvPicPr>
            <a:picLocks noChangeAspect="1"/>
          </p:cNvPicPr>
          <p:nvPr/>
        </p:nvPicPr>
        <p:blipFill>
          <a:blip r:embed="rId3"/>
          <a:stretch>
            <a:fillRect/>
          </a:stretch>
        </p:blipFill>
        <p:spPr>
          <a:xfrm>
            <a:off x="4825962" y="2756053"/>
            <a:ext cx="3513486" cy="2796448"/>
          </a:xfrm>
          <a:prstGeom prst="rect">
            <a:avLst/>
          </a:prstGeom>
        </p:spPr>
      </p:pic>
      <p:pic>
        <p:nvPicPr>
          <p:cNvPr id="18" name="図 17">
            <a:extLst>
              <a:ext uri="{FF2B5EF4-FFF2-40B4-BE49-F238E27FC236}">
                <a16:creationId xmlns:a16="http://schemas.microsoft.com/office/drawing/2014/main" id="{80F59B7B-A583-60BC-E5E9-01A1561F1F90}"/>
              </a:ext>
            </a:extLst>
          </p:cNvPr>
          <p:cNvPicPr>
            <a:picLocks noChangeAspect="1"/>
          </p:cNvPicPr>
          <p:nvPr/>
        </p:nvPicPr>
        <p:blipFill>
          <a:blip r:embed="rId4"/>
          <a:stretch>
            <a:fillRect/>
          </a:stretch>
        </p:blipFill>
        <p:spPr>
          <a:xfrm>
            <a:off x="8481374" y="2756053"/>
            <a:ext cx="3461582" cy="2047301"/>
          </a:xfrm>
          <a:prstGeom prst="rect">
            <a:avLst/>
          </a:prstGeom>
        </p:spPr>
      </p:pic>
      <p:sp>
        <p:nvSpPr>
          <p:cNvPr id="3" name="テキスト ボックス 2">
            <a:extLst>
              <a:ext uri="{FF2B5EF4-FFF2-40B4-BE49-F238E27FC236}">
                <a16:creationId xmlns:a16="http://schemas.microsoft.com/office/drawing/2014/main" id="{ECA88313-F423-D478-D9CA-DDE8F4C4DEEA}"/>
              </a:ext>
            </a:extLst>
          </p:cNvPr>
          <p:cNvSpPr txBox="1"/>
          <p:nvPr/>
        </p:nvSpPr>
        <p:spPr>
          <a:xfrm>
            <a:off x="320306" y="1496260"/>
            <a:ext cx="4367799" cy="830997"/>
          </a:xfrm>
          <a:prstGeom prst="rect">
            <a:avLst/>
          </a:prstGeom>
          <a:noFill/>
        </p:spPr>
        <p:txBody>
          <a:bodyPr wrap="square" rtlCol="0">
            <a:spAutoFit/>
          </a:bodyPr>
          <a:lstStyle/>
          <a:p>
            <a:r>
              <a:rPr lang="ja-JP" altLang="en-US" sz="1600"/>
              <a:t>④以下の画面が表示されるので、ユーザ名、パスワードを入力し、「接続」ボタンをクリックしてください。</a:t>
            </a:r>
            <a:endParaRPr kumimoji="1" lang="ja-JP" altLang="en-US" sz="1600"/>
          </a:p>
        </p:txBody>
      </p:sp>
      <p:sp>
        <p:nvSpPr>
          <p:cNvPr id="6" name="テキスト ボックス 5">
            <a:extLst>
              <a:ext uri="{FF2B5EF4-FFF2-40B4-BE49-F238E27FC236}">
                <a16:creationId xmlns:a16="http://schemas.microsoft.com/office/drawing/2014/main" id="{9C22A061-EC0E-32AB-8491-2C3FAD028C9C}"/>
              </a:ext>
            </a:extLst>
          </p:cNvPr>
          <p:cNvSpPr txBox="1"/>
          <p:nvPr/>
        </p:nvSpPr>
        <p:spPr>
          <a:xfrm>
            <a:off x="8429469" y="1488995"/>
            <a:ext cx="3513487" cy="1077218"/>
          </a:xfrm>
          <a:prstGeom prst="rect">
            <a:avLst/>
          </a:prstGeom>
          <a:noFill/>
        </p:spPr>
        <p:txBody>
          <a:bodyPr wrap="square" rtlCol="0">
            <a:spAutoFit/>
          </a:bodyPr>
          <a:lstStyle/>
          <a:p>
            <a:r>
              <a:rPr lang="ja-JP" altLang="en-US" sz="1600"/>
              <a:t>⑥以下画面が表示されるので、</a:t>
            </a:r>
            <a:r>
              <a:rPr lang="en-US" altLang="ja-JP" sz="1600"/>
              <a:t>Excel</a:t>
            </a:r>
            <a:r>
              <a:rPr lang="ja-JP" altLang="en-US" sz="1600"/>
              <a:t>シートに取り込むために「閉じて読み込む」ボタンをクリックしてください。</a:t>
            </a:r>
            <a:endParaRPr kumimoji="1" lang="ja-JP" altLang="en-US" sz="1600"/>
          </a:p>
        </p:txBody>
      </p:sp>
      <p:sp>
        <p:nvSpPr>
          <p:cNvPr id="7" name="テキスト ボックス 6">
            <a:extLst>
              <a:ext uri="{FF2B5EF4-FFF2-40B4-BE49-F238E27FC236}">
                <a16:creationId xmlns:a16="http://schemas.microsoft.com/office/drawing/2014/main" id="{82A02989-2C60-62D1-21F2-3A9562B4BEC2}"/>
              </a:ext>
            </a:extLst>
          </p:cNvPr>
          <p:cNvSpPr txBox="1"/>
          <p:nvPr/>
        </p:nvSpPr>
        <p:spPr>
          <a:xfrm>
            <a:off x="4825961" y="1491712"/>
            <a:ext cx="3513485" cy="830997"/>
          </a:xfrm>
          <a:prstGeom prst="rect">
            <a:avLst/>
          </a:prstGeom>
          <a:noFill/>
        </p:spPr>
        <p:txBody>
          <a:bodyPr wrap="square" rtlCol="0">
            <a:spAutoFit/>
          </a:bodyPr>
          <a:lstStyle/>
          <a:p>
            <a:r>
              <a:rPr kumimoji="1" lang="ja-JP" altLang="en-US" sz="1600"/>
              <a:t>⑤以下の画面が表示されるので、左リストより「</a:t>
            </a:r>
            <a:r>
              <a:rPr kumimoji="1" lang="en-US" altLang="ja-JP" sz="1600"/>
              <a:t>test</a:t>
            </a:r>
            <a:r>
              <a:rPr kumimoji="1" lang="ja-JP" altLang="en-US" sz="1600"/>
              <a:t>」を選択し、「データ抽出」ボタンをクリックしてください。</a:t>
            </a:r>
          </a:p>
        </p:txBody>
      </p:sp>
      <p:sp>
        <p:nvSpPr>
          <p:cNvPr id="10" name="正方形/長方形 9">
            <a:extLst>
              <a:ext uri="{FF2B5EF4-FFF2-40B4-BE49-F238E27FC236}">
                <a16:creationId xmlns:a16="http://schemas.microsoft.com/office/drawing/2014/main" id="{027CA73C-2716-335A-164D-82E5C6646DE3}"/>
              </a:ext>
            </a:extLst>
          </p:cNvPr>
          <p:cNvSpPr/>
          <p:nvPr/>
        </p:nvSpPr>
        <p:spPr>
          <a:xfrm>
            <a:off x="1451654" y="3497144"/>
            <a:ext cx="1807112" cy="666294"/>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a:extLst>
              <a:ext uri="{FF2B5EF4-FFF2-40B4-BE49-F238E27FC236}">
                <a16:creationId xmlns:a16="http://schemas.microsoft.com/office/drawing/2014/main" id="{55618A27-8BDD-C148-AC82-47D2077F5963}"/>
              </a:ext>
            </a:extLst>
          </p:cNvPr>
          <p:cNvSpPr/>
          <p:nvPr/>
        </p:nvSpPr>
        <p:spPr>
          <a:xfrm>
            <a:off x="3428299" y="4602854"/>
            <a:ext cx="783778" cy="523623"/>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a:extLst>
              <a:ext uri="{FF2B5EF4-FFF2-40B4-BE49-F238E27FC236}">
                <a16:creationId xmlns:a16="http://schemas.microsoft.com/office/drawing/2014/main" id="{ED541FF9-46A9-37DB-CF11-C57CE69EAF84}"/>
              </a:ext>
            </a:extLst>
          </p:cNvPr>
          <p:cNvSpPr/>
          <p:nvPr/>
        </p:nvSpPr>
        <p:spPr>
          <a:xfrm>
            <a:off x="4825962" y="3568480"/>
            <a:ext cx="777170" cy="352250"/>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a:extLst>
              <a:ext uri="{FF2B5EF4-FFF2-40B4-BE49-F238E27FC236}">
                <a16:creationId xmlns:a16="http://schemas.microsoft.com/office/drawing/2014/main" id="{7A891741-FAD0-C991-C34A-821ABBC9AE47}"/>
              </a:ext>
            </a:extLst>
          </p:cNvPr>
          <p:cNvSpPr/>
          <p:nvPr/>
        </p:nvSpPr>
        <p:spPr>
          <a:xfrm>
            <a:off x="7478370" y="5344073"/>
            <a:ext cx="459400" cy="288242"/>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a:extLst>
              <a:ext uri="{FF2B5EF4-FFF2-40B4-BE49-F238E27FC236}">
                <a16:creationId xmlns:a16="http://schemas.microsoft.com/office/drawing/2014/main" id="{03C0FDAD-3F08-C7BA-23BE-DDAA64302FEE}"/>
              </a:ext>
            </a:extLst>
          </p:cNvPr>
          <p:cNvSpPr/>
          <p:nvPr/>
        </p:nvSpPr>
        <p:spPr>
          <a:xfrm>
            <a:off x="8429469" y="2963782"/>
            <a:ext cx="377981" cy="338553"/>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テキスト ボックス 15">
            <a:extLst>
              <a:ext uri="{FF2B5EF4-FFF2-40B4-BE49-F238E27FC236}">
                <a16:creationId xmlns:a16="http://schemas.microsoft.com/office/drawing/2014/main" id="{C701FF75-69F4-F625-942B-3890815DBA4A}"/>
              </a:ext>
            </a:extLst>
          </p:cNvPr>
          <p:cNvSpPr txBox="1"/>
          <p:nvPr/>
        </p:nvSpPr>
        <p:spPr>
          <a:xfrm>
            <a:off x="8429469" y="4823917"/>
            <a:ext cx="3513487" cy="830997"/>
          </a:xfrm>
          <a:prstGeom prst="rect">
            <a:avLst/>
          </a:prstGeom>
          <a:noFill/>
        </p:spPr>
        <p:txBody>
          <a:bodyPr wrap="square" rtlCol="0">
            <a:spAutoFit/>
          </a:bodyPr>
          <a:lstStyle/>
          <a:p>
            <a:r>
              <a:rPr kumimoji="1" lang="en-US" altLang="ja-JP" sz="1600"/>
              <a:t>※</a:t>
            </a:r>
            <a:r>
              <a:rPr kumimoji="1" lang="ja-JP" altLang="en-US" sz="1600"/>
              <a:t>今回はスキップしますが、本画面でデータ抽出、加工、表示形式変更などを行います。</a:t>
            </a:r>
          </a:p>
        </p:txBody>
      </p:sp>
    </p:spTree>
    <p:extLst>
      <p:ext uri="{BB962C8B-B14F-4D97-AF65-F5344CB8AC3E}">
        <p14:creationId xmlns:p14="http://schemas.microsoft.com/office/powerpoint/2010/main" val="372727510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8938D5D-B48C-2EF5-F88E-53B675EF46F8}"/>
              </a:ext>
            </a:extLst>
          </p:cNvPr>
          <p:cNvSpPr>
            <a:spLocks noGrp="1"/>
          </p:cNvSpPr>
          <p:nvPr>
            <p:ph type="title"/>
          </p:nvPr>
        </p:nvSpPr>
        <p:spPr/>
        <p:txBody>
          <a:bodyPr/>
          <a:lstStyle/>
          <a:p>
            <a:r>
              <a:rPr kumimoji="1" lang="en-US" altLang="ja-JP"/>
              <a:t>3-2-5.EXCEL/ACCESS</a:t>
            </a:r>
            <a:r>
              <a:rPr kumimoji="1" lang="ja-JP" altLang="en-US"/>
              <a:t>から操作</a:t>
            </a:r>
          </a:p>
        </p:txBody>
      </p:sp>
      <p:sp>
        <p:nvSpPr>
          <p:cNvPr id="4" name="テキスト プレースホルダー 3">
            <a:extLst>
              <a:ext uri="{FF2B5EF4-FFF2-40B4-BE49-F238E27FC236}">
                <a16:creationId xmlns:a16="http://schemas.microsoft.com/office/drawing/2014/main" id="{7FE8AB50-C4EC-4DF8-D5DB-2606900AD4CD}"/>
              </a:ext>
            </a:extLst>
          </p:cNvPr>
          <p:cNvSpPr>
            <a:spLocks noGrp="1"/>
          </p:cNvSpPr>
          <p:nvPr>
            <p:ph type="body" sz="quarter" idx="14"/>
          </p:nvPr>
        </p:nvSpPr>
        <p:spPr/>
        <p:txBody>
          <a:bodyPr/>
          <a:lstStyle/>
          <a:p>
            <a:r>
              <a:rPr kumimoji="1" lang="en-US" altLang="ja-JP"/>
              <a:t>EXCEL</a:t>
            </a:r>
            <a:r>
              <a:rPr kumimoji="1" lang="ja-JP" altLang="en-US"/>
              <a:t>操作手順</a:t>
            </a:r>
          </a:p>
        </p:txBody>
      </p:sp>
      <p:pic>
        <p:nvPicPr>
          <p:cNvPr id="11" name="図 10">
            <a:extLst>
              <a:ext uri="{FF2B5EF4-FFF2-40B4-BE49-F238E27FC236}">
                <a16:creationId xmlns:a16="http://schemas.microsoft.com/office/drawing/2014/main" id="{C4ADF0BC-56AF-D61F-58DF-D39DB514F603}"/>
              </a:ext>
            </a:extLst>
          </p:cNvPr>
          <p:cNvPicPr>
            <a:picLocks noChangeAspect="1"/>
          </p:cNvPicPr>
          <p:nvPr/>
        </p:nvPicPr>
        <p:blipFill>
          <a:blip r:embed="rId2"/>
          <a:stretch>
            <a:fillRect/>
          </a:stretch>
        </p:blipFill>
        <p:spPr>
          <a:xfrm>
            <a:off x="366598" y="2765233"/>
            <a:ext cx="5729402" cy="3424189"/>
          </a:xfrm>
          <a:prstGeom prst="rect">
            <a:avLst/>
          </a:prstGeom>
        </p:spPr>
      </p:pic>
      <p:sp>
        <p:nvSpPr>
          <p:cNvPr id="3" name="テキスト ボックス 2">
            <a:extLst>
              <a:ext uri="{FF2B5EF4-FFF2-40B4-BE49-F238E27FC236}">
                <a16:creationId xmlns:a16="http://schemas.microsoft.com/office/drawing/2014/main" id="{8C257BC3-1529-84D7-2368-6F9736AF990E}"/>
              </a:ext>
            </a:extLst>
          </p:cNvPr>
          <p:cNvSpPr txBox="1"/>
          <p:nvPr/>
        </p:nvSpPr>
        <p:spPr>
          <a:xfrm>
            <a:off x="320306" y="1496260"/>
            <a:ext cx="5729402" cy="830997"/>
          </a:xfrm>
          <a:prstGeom prst="rect">
            <a:avLst/>
          </a:prstGeom>
          <a:noFill/>
        </p:spPr>
        <p:txBody>
          <a:bodyPr wrap="square" rtlCol="0">
            <a:spAutoFit/>
          </a:bodyPr>
          <a:lstStyle/>
          <a:p>
            <a:r>
              <a:rPr kumimoji="1" lang="ja-JP" altLang="en-US" sz="1600"/>
              <a:t>⑦取り込みが完了すると、以下画面のようになります。</a:t>
            </a:r>
            <a:endParaRPr kumimoji="1" lang="en-US" altLang="ja-JP" sz="1600"/>
          </a:p>
          <a:p>
            <a:endParaRPr lang="en-US" altLang="ja-JP" sz="1600"/>
          </a:p>
          <a:p>
            <a:r>
              <a:rPr kumimoji="1" lang="ja-JP" altLang="en-US" sz="1600"/>
              <a:t>以上で取り込み完了です。</a:t>
            </a:r>
          </a:p>
        </p:txBody>
      </p:sp>
    </p:spTree>
    <p:extLst>
      <p:ext uri="{BB962C8B-B14F-4D97-AF65-F5344CB8AC3E}">
        <p14:creationId xmlns:p14="http://schemas.microsoft.com/office/powerpoint/2010/main" val="116374713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8938D5D-B48C-2EF5-F88E-53B675EF46F8}"/>
              </a:ext>
            </a:extLst>
          </p:cNvPr>
          <p:cNvSpPr>
            <a:spLocks noGrp="1"/>
          </p:cNvSpPr>
          <p:nvPr>
            <p:ph type="title"/>
          </p:nvPr>
        </p:nvSpPr>
        <p:spPr/>
        <p:txBody>
          <a:bodyPr/>
          <a:lstStyle/>
          <a:p>
            <a:r>
              <a:rPr kumimoji="1" lang="en-US" altLang="ja-JP"/>
              <a:t>3-2-5.EXCEL/ACCESS</a:t>
            </a:r>
            <a:r>
              <a:rPr kumimoji="1" lang="ja-JP" altLang="en-US"/>
              <a:t>から操作</a:t>
            </a:r>
          </a:p>
        </p:txBody>
      </p:sp>
      <p:sp>
        <p:nvSpPr>
          <p:cNvPr id="4" name="テキスト プレースホルダー 3">
            <a:extLst>
              <a:ext uri="{FF2B5EF4-FFF2-40B4-BE49-F238E27FC236}">
                <a16:creationId xmlns:a16="http://schemas.microsoft.com/office/drawing/2014/main" id="{7FE8AB50-C4EC-4DF8-D5DB-2606900AD4CD}"/>
              </a:ext>
            </a:extLst>
          </p:cNvPr>
          <p:cNvSpPr>
            <a:spLocks noGrp="1"/>
          </p:cNvSpPr>
          <p:nvPr>
            <p:ph type="body" sz="quarter" idx="14"/>
          </p:nvPr>
        </p:nvSpPr>
        <p:spPr/>
        <p:txBody>
          <a:bodyPr/>
          <a:lstStyle/>
          <a:p>
            <a:r>
              <a:rPr lang="en-US" altLang="ja-JP"/>
              <a:t>ACCESS</a:t>
            </a:r>
            <a:r>
              <a:rPr kumimoji="1" lang="ja-JP" altLang="en-US"/>
              <a:t>操作手順</a:t>
            </a:r>
          </a:p>
        </p:txBody>
      </p:sp>
      <p:pic>
        <p:nvPicPr>
          <p:cNvPr id="5" name="図 4">
            <a:extLst>
              <a:ext uri="{FF2B5EF4-FFF2-40B4-BE49-F238E27FC236}">
                <a16:creationId xmlns:a16="http://schemas.microsoft.com/office/drawing/2014/main" id="{DE7304A0-1D3F-0FCA-04B7-31BB6549D1C9}"/>
              </a:ext>
            </a:extLst>
          </p:cNvPr>
          <p:cNvPicPr>
            <a:picLocks noChangeAspect="1"/>
          </p:cNvPicPr>
          <p:nvPr/>
        </p:nvPicPr>
        <p:blipFill>
          <a:blip r:embed="rId2"/>
          <a:stretch>
            <a:fillRect/>
          </a:stretch>
        </p:blipFill>
        <p:spPr>
          <a:xfrm>
            <a:off x="365623" y="2754217"/>
            <a:ext cx="4000380" cy="2963538"/>
          </a:xfrm>
          <a:prstGeom prst="rect">
            <a:avLst/>
          </a:prstGeom>
        </p:spPr>
      </p:pic>
      <p:pic>
        <p:nvPicPr>
          <p:cNvPr id="8" name="図 7">
            <a:extLst>
              <a:ext uri="{FF2B5EF4-FFF2-40B4-BE49-F238E27FC236}">
                <a16:creationId xmlns:a16="http://schemas.microsoft.com/office/drawing/2014/main" id="{40141BDB-20F3-7064-FF27-05B74DE5AF94}"/>
              </a:ext>
            </a:extLst>
          </p:cNvPr>
          <p:cNvPicPr>
            <a:picLocks noChangeAspect="1"/>
          </p:cNvPicPr>
          <p:nvPr/>
        </p:nvPicPr>
        <p:blipFill>
          <a:blip r:embed="rId3"/>
          <a:stretch>
            <a:fillRect/>
          </a:stretch>
        </p:blipFill>
        <p:spPr>
          <a:xfrm>
            <a:off x="4599017" y="2717790"/>
            <a:ext cx="3575691" cy="2305902"/>
          </a:xfrm>
          <a:prstGeom prst="rect">
            <a:avLst/>
          </a:prstGeom>
        </p:spPr>
      </p:pic>
      <p:pic>
        <p:nvPicPr>
          <p:cNvPr id="12" name="図 11">
            <a:extLst>
              <a:ext uri="{FF2B5EF4-FFF2-40B4-BE49-F238E27FC236}">
                <a16:creationId xmlns:a16="http://schemas.microsoft.com/office/drawing/2014/main" id="{C3F1CB61-446A-C871-B865-E58DB3FF4D17}"/>
              </a:ext>
            </a:extLst>
          </p:cNvPr>
          <p:cNvPicPr>
            <a:picLocks noChangeAspect="1"/>
          </p:cNvPicPr>
          <p:nvPr/>
        </p:nvPicPr>
        <p:blipFill>
          <a:blip r:embed="rId4"/>
          <a:stretch>
            <a:fillRect/>
          </a:stretch>
        </p:blipFill>
        <p:spPr>
          <a:xfrm>
            <a:off x="8906279" y="2717790"/>
            <a:ext cx="3112658" cy="2305902"/>
          </a:xfrm>
          <a:prstGeom prst="rect">
            <a:avLst/>
          </a:prstGeom>
        </p:spPr>
      </p:pic>
      <p:sp>
        <p:nvSpPr>
          <p:cNvPr id="3" name="テキスト ボックス 2">
            <a:extLst>
              <a:ext uri="{FF2B5EF4-FFF2-40B4-BE49-F238E27FC236}">
                <a16:creationId xmlns:a16="http://schemas.microsoft.com/office/drawing/2014/main" id="{3E7F7647-476D-A537-D3D9-9F5C821667D8}"/>
              </a:ext>
            </a:extLst>
          </p:cNvPr>
          <p:cNvSpPr txBox="1"/>
          <p:nvPr/>
        </p:nvSpPr>
        <p:spPr>
          <a:xfrm>
            <a:off x="320306" y="1496260"/>
            <a:ext cx="4011549" cy="830997"/>
          </a:xfrm>
          <a:prstGeom prst="rect">
            <a:avLst/>
          </a:prstGeom>
          <a:noFill/>
        </p:spPr>
        <p:txBody>
          <a:bodyPr wrap="square" rtlCol="0">
            <a:spAutoFit/>
          </a:bodyPr>
          <a:lstStyle/>
          <a:p>
            <a:r>
              <a:rPr kumimoji="1" lang="ja-JP" altLang="en-US" sz="1600"/>
              <a:t>①</a:t>
            </a:r>
            <a:r>
              <a:rPr kumimoji="1" lang="en-US" altLang="ja-JP" sz="1600"/>
              <a:t>Acsess</a:t>
            </a:r>
            <a:r>
              <a:rPr kumimoji="1" lang="ja-JP" altLang="en-US" sz="1600"/>
              <a:t>起動後、以下の画面が表示されます。「空のデータベース」をクリックしてください。</a:t>
            </a:r>
          </a:p>
        </p:txBody>
      </p:sp>
      <p:sp>
        <p:nvSpPr>
          <p:cNvPr id="6" name="テキスト ボックス 5">
            <a:extLst>
              <a:ext uri="{FF2B5EF4-FFF2-40B4-BE49-F238E27FC236}">
                <a16:creationId xmlns:a16="http://schemas.microsoft.com/office/drawing/2014/main" id="{4ECF703B-5462-24C1-E1EC-D1883D8E72F4}"/>
              </a:ext>
            </a:extLst>
          </p:cNvPr>
          <p:cNvSpPr txBox="1"/>
          <p:nvPr/>
        </p:nvSpPr>
        <p:spPr>
          <a:xfrm>
            <a:off x="8762999" y="1488995"/>
            <a:ext cx="3179957" cy="338554"/>
          </a:xfrm>
          <a:prstGeom prst="rect">
            <a:avLst/>
          </a:prstGeom>
          <a:noFill/>
        </p:spPr>
        <p:txBody>
          <a:bodyPr wrap="square" rtlCol="0">
            <a:spAutoFit/>
          </a:bodyPr>
          <a:lstStyle/>
          <a:p>
            <a:r>
              <a:rPr lang="ja-JP" altLang="en-US" sz="1600"/>
              <a:t>③以下画面が表示されます。</a:t>
            </a:r>
            <a:endParaRPr kumimoji="1" lang="ja-JP" altLang="en-US" sz="1600"/>
          </a:p>
        </p:txBody>
      </p:sp>
      <p:sp>
        <p:nvSpPr>
          <p:cNvPr id="7" name="テキスト ボックス 6">
            <a:extLst>
              <a:ext uri="{FF2B5EF4-FFF2-40B4-BE49-F238E27FC236}">
                <a16:creationId xmlns:a16="http://schemas.microsoft.com/office/drawing/2014/main" id="{2239B5E0-965D-0ACA-51E1-460A1E469966}"/>
              </a:ext>
            </a:extLst>
          </p:cNvPr>
          <p:cNvSpPr txBox="1"/>
          <p:nvPr/>
        </p:nvSpPr>
        <p:spPr>
          <a:xfrm>
            <a:off x="4599017" y="1491712"/>
            <a:ext cx="3744387" cy="1077218"/>
          </a:xfrm>
          <a:prstGeom prst="rect">
            <a:avLst/>
          </a:prstGeom>
          <a:noFill/>
        </p:spPr>
        <p:txBody>
          <a:bodyPr wrap="square" rtlCol="0">
            <a:spAutoFit/>
          </a:bodyPr>
          <a:lstStyle/>
          <a:p>
            <a:r>
              <a:rPr kumimoji="1" lang="ja-JP" altLang="en-US" sz="1600"/>
              <a:t>②最初に新規ファイルを作成します。</a:t>
            </a:r>
            <a:endParaRPr kumimoji="1" lang="en-US" altLang="ja-JP" sz="1600"/>
          </a:p>
          <a:p>
            <a:r>
              <a:rPr lang="ja-JP" altLang="en-US" sz="1600"/>
              <a:t>以下画面が表示されるので、ファイル名を入力後、「作成」ボタンをクリックしてください。</a:t>
            </a:r>
            <a:endParaRPr kumimoji="1" lang="ja-JP" altLang="en-US" sz="1600"/>
          </a:p>
        </p:txBody>
      </p:sp>
      <p:sp>
        <p:nvSpPr>
          <p:cNvPr id="9" name="正方形/長方形 8">
            <a:extLst>
              <a:ext uri="{FF2B5EF4-FFF2-40B4-BE49-F238E27FC236}">
                <a16:creationId xmlns:a16="http://schemas.microsoft.com/office/drawing/2014/main" id="{E313AB6A-CB62-A07E-614B-93328628D121}"/>
              </a:ext>
            </a:extLst>
          </p:cNvPr>
          <p:cNvSpPr/>
          <p:nvPr/>
        </p:nvSpPr>
        <p:spPr>
          <a:xfrm>
            <a:off x="1146854" y="3297119"/>
            <a:ext cx="634321" cy="617656"/>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a:extLst>
              <a:ext uri="{FF2B5EF4-FFF2-40B4-BE49-F238E27FC236}">
                <a16:creationId xmlns:a16="http://schemas.microsoft.com/office/drawing/2014/main" id="{BDF7E228-D6BF-CA67-4A0C-BC581E0C0D8C}"/>
              </a:ext>
            </a:extLst>
          </p:cNvPr>
          <p:cNvSpPr/>
          <p:nvPr/>
        </p:nvSpPr>
        <p:spPr>
          <a:xfrm>
            <a:off x="6661829" y="3253085"/>
            <a:ext cx="967696" cy="242590"/>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a:extLst>
              <a:ext uri="{FF2B5EF4-FFF2-40B4-BE49-F238E27FC236}">
                <a16:creationId xmlns:a16="http://schemas.microsoft.com/office/drawing/2014/main" id="{8D8F54D9-2CAF-CFFB-43B1-8499E8369807}"/>
              </a:ext>
            </a:extLst>
          </p:cNvPr>
          <p:cNvSpPr/>
          <p:nvPr/>
        </p:nvSpPr>
        <p:spPr>
          <a:xfrm>
            <a:off x="6661829" y="3605947"/>
            <a:ext cx="605746" cy="537428"/>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4681751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a:extLst>
              <a:ext uri="{FF2B5EF4-FFF2-40B4-BE49-F238E27FC236}">
                <a16:creationId xmlns:a16="http://schemas.microsoft.com/office/drawing/2014/main" id="{C6AA46A0-73E3-11C7-4319-76C0C133FC7B}"/>
              </a:ext>
            </a:extLst>
          </p:cNvPr>
          <p:cNvPicPr>
            <a:picLocks noChangeAspect="1"/>
          </p:cNvPicPr>
          <p:nvPr/>
        </p:nvPicPr>
        <p:blipFill>
          <a:blip r:embed="rId2"/>
          <a:stretch>
            <a:fillRect/>
          </a:stretch>
        </p:blipFill>
        <p:spPr>
          <a:xfrm>
            <a:off x="897024" y="3664721"/>
            <a:ext cx="3492755" cy="2101491"/>
          </a:xfrm>
          <a:prstGeom prst="rect">
            <a:avLst/>
          </a:prstGeom>
        </p:spPr>
      </p:pic>
      <p:sp>
        <p:nvSpPr>
          <p:cNvPr id="7" name="タイトル 6">
            <a:extLst>
              <a:ext uri="{FF2B5EF4-FFF2-40B4-BE49-F238E27FC236}">
                <a16:creationId xmlns:a16="http://schemas.microsoft.com/office/drawing/2014/main" id="{D3578072-553C-1E04-82AF-684422C5586E}"/>
              </a:ext>
            </a:extLst>
          </p:cNvPr>
          <p:cNvSpPr>
            <a:spLocks noGrp="1"/>
          </p:cNvSpPr>
          <p:nvPr>
            <p:ph type="title"/>
          </p:nvPr>
        </p:nvSpPr>
        <p:spPr/>
        <p:txBody>
          <a:bodyPr>
            <a:normAutofit/>
          </a:bodyPr>
          <a:lstStyle/>
          <a:p>
            <a:r>
              <a:rPr kumimoji="1" lang="en-US" altLang="ja-JP" dirty="0"/>
              <a:t>3-1-2.</a:t>
            </a:r>
            <a:r>
              <a:rPr kumimoji="1" lang="ja-JP" altLang="en-US" dirty="0"/>
              <a:t>全体概要</a:t>
            </a:r>
          </a:p>
        </p:txBody>
      </p:sp>
      <p:sp>
        <p:nvSpPr>
          <p:cNvPr id="10" name="正方形/長方形 9">
            <a:extLst>
              <a:ext uri="{FF2B5EF4-FFF2-40B4-BE49-F238E27FC236}">
                <a16:creationId xmlns:a16="http://schemas.microsoft.com/office/drawing/2014/main" id="{71DBDC10-6418-DC00-C303-1428DD1A8093}"/>
              </a:ext>
            </a:extLst>
          </p:cNvPr>
          <p:cNvSpPr/>
          <p:nvPr/>
        </p:nvSpPr>
        <p:spPr>
          <a:xfrm>
            <a:off x="561861" y="922284"/>
            <a:ext cx="11344390" cy="1811188"/>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marL="285750" indent="-285750">
              <a:buFont typeface="Arial" panose="020B0604020202020204" pitchFamily="34" charset="0"/>
              <a:buChar char="•"/>
            </a:pPr>
            <a:r>
              <a:rPr lang="ja-JP" altLang="en-US"/>
              <a:t>実際に開発タスクに沿ってシステム開発を行うことによって、重要なポイントを体験し、実感しながら覚えることができるかと思います。</a:t>
            </a:r>
            <a:endParaRPr lang="en-US" altLang="ja-JP"/>
          </a:p>
          <a:p>
            <a:pPr marL="285750" indent="-285750">
              <a:buFont typeface="Arial" panose="020B0604020202020204" pitchFamily="34" charset="0"/>
              <a:buChar char="•"/>
            </a:pPr>
            <a:r>
              <a:rPr lang="ja-JP" altLang="en-US"/>
              <a:t>開発するシステムは「</a:t>
            </a:r>
            <a:r>
              <a:rPr lang="en-US" altLang="ja-JP"/>
              <a:t>Web</a:t>
            </a:r>
            <a:r>
              <a:rPr lang="ja-JP" altLang="en-US"/>
              <a:t>システム：住所録</a:t>
            </a:r>
            <a:r>
              <a:rPr kumimoji="1" lang="ja-JP" altLang="en-US"/>
              <a:t>住所録データベース</a:t>
            </a:r>
            <a:r>
              <a:rPr lang="ja-JP" altLang="en-US"/>
              <a:t>」と単純なものですが、開発を通して</a:t>
            </a:r>
            <a:r>
              <a:rPr lang="en-US" altLang="ja-JP"/>
              <a:t>IT</a:t>
            </a:r>
            <a:r>
              <a:rPr lang="ja-JP" altLang="en-US"/>
              <a:t>技術者（プログラマー）として何が必要で、自身が考えていた技術者イメージとどう違うのか？また、今後の自分の技術をどう研鑽していくのか、考える機会になればと考えています。</a:t>
            </a:r>
            <a:endParaRPr lang="en-US" altLang="ja-JP"/>
          </a:p>
        </p:txBody>
      </p:sp>
      <p:pic>
        <p:nvPicPr>
          <p:cNvPr id="4" name="図 3">
            <a:extLst>
              <a:ext uri="{FF2B5EF4-FFF2-40B4-BE49-F238E27FC236}">
                <a16:creationId xmlns:a16="http://schemas.microsoft.com/office/drawing/2014/main" id="{44DC72F2-0180-07AC-9B98-42A960E034AE}"/>
              </a:ext>
            </a:extLst>
          </p:cNvPr>
          <p:cNvPicPr>
            <a:picLocks noChangeAspect="1"/>
          </p:cNvPicPr>
          <p:nvPr/>
        </p:nvPicPr>
        <p:blipFill>
          <a:blip r:embed="rId3"/>
          <a:stretch>
            <a:fillRect/>
          </a:stretch>
        </p:blipFill>
        <p:spPr>
          <a:xfrm>
            <a:off x="6731540" y="3343185"/>
            <a:ext cx="5304011" cy="2983901"/>
          </a:xfrm>
          <a:prstGeom prst="rect">
            <a:avLst/>
          </a:prstGeom>
        </p:spPr>
      </p:pic>
      <p:pic>
        <p:nvPicPr>
          <p:cNvPr id="1034" name="Picture 10" descr="困る男性のイラスト | かわいいフリー素材集 いらすとや">
            <a:extLst>
              <a:ext uri="{FF2B5EF4-FFF2-40B4-BE49-F238E27FC236}">
                <a16:creationId xmlns:a16="http://schemas.microsoft.com/office/drawing/2014/main" id="{4AF8998E-8093-8969-4C20-51C8C02D6B7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06853" y="3418859"/>
            <a:ext cx="940654" cy="1046517"/>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ひらめいた人のイラスト（男性） | かわいいフリー素材集 いらすとや">
            <a:extLst>
              <a:ext uri="{FF2B5EF4-FFF2-40B4-BE49-F238E27FC236}">
                <a16:creationId xmlns:a16="http://schemas.microsoft.com/office/drawing/2014/main" id="{29D3E9D7-E213-455D-F62E-1C5F7C011D2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94521" y="4824472"/>
            <a:ext cx="795258" cy="941237"/>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プログラミングスクールを卒業後の進路とは？就職以外にもある？ | Job-mon">
            <a:extLst>
              <a:ext uri="{FF2B5EF4-FFF2-40B4-BE49-F238E27FC236}">
                <a16:creationId xmlns:a16="http://schemas.microsoft.com/office/drawing/2014/main" id="{0A51C742-F663-11D6-F8EC-B5CA5C64B5D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97112" y="5228967"/>
            <a:ext cx="1100789" cy="884759"/>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辞典を読む子供のイラスト | かわいいフリー素材集 いらすとや">
            <a:extLst>
              <a:ext uri="{FF2B5EF4-FFF2-40B4-BE49-F238E27FC236}">
                <a16:creationId xmlns:a16="http://schemas.microsoft.com/office/drawing/2014/main" id="{34D1F6A6-B78F-B33E-CBC5-547FD7964BC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02308" y="3194603"/>
            <a:ext cx="772321" cy="884759"/>
          </a:xfrm>
          <a:prstGeom prst="rect">
            <a:avLst/>
          </a:prstGeom>
          <a:noFill/>
          <a:extLst>
            <a:ext uri="{909E8E84-426E-40DD-AFC4-6F175D3DCCD1}">
              <a14:hiddenFill xmlns:a14="http://schemas.microsoft.com/office/drawing/2010/main">
                <a:solidFill>
                  <a:srgbClr val="FFFFFF"/>
                </a:solidFill>
              </a14:hiddenFill>
            </a:ext>
          </a:extLst>
        </p:spPr>
      </p:pic>
      <p:sp>
        <p:nvSpPr>
          <p:cNvPr id="8" name="テキスト ボックス 7">
            <a:extLst>
              <a:ext uri="{FF2B5EF4-FFF2-40B4-BE49-F238E27FC236}">
                <a16:creationId xmlns:a16="http://schemas.microsoft.com/office/drawing/2014/main" id="{CEE512F8-A7DF-C3A2-8241-2CF99335046D}"/>
              </a:ext>
            </a:extLst>
          </p:cNvPr>
          <p:cNvSpPr txBox="1"/>
          <p:nvPr/>
        </p:nvSpPr>
        <p:spPr>
          <a:xfrm>
            <a:off x="4066289" y="3602938"/>
            <a:ext cx="1444626" cy="369332"/>
          </a:xfrm>
          <a:prstGeom prst="rect">
            <a:avLst/>
          </a:prstGeom>
          <a:noFill/>
        </p:spPr>
        <p:txBody>
          <a:bodyPr wrap="none" rtlCol="0">
            <a:spAutoFit/>
          </a:bodyPr>
          <a:lstStyle/>
          <a:p>
            <a:r>
              <a:rPr lang="ja-JP" altLang="en-US"/>
              <a:t>調べる・学ぶ</a:t>
            </a:r>
            <a:endParaRPr kumimoji="1" lang="ja-JP" altLang="en-US"/>
          </a:p>
        </p:txBody>
      </p:sp>
      <p:sp>
        <p:nvSpPr>
          <p:cNvPr id="9" name="テキスト ボックス 8">
            <a:extLst>
              <a:ext uri="{FF2B5EF4-FFF2-40B4-BE49-F238E27FC236}">
                <a16:creationId xmlns:a16="http://schemas.microsoft.com/office/drawing/2014/main" id="{0E74A9C1-98AE-E60E-27D7-CA5E78E2275D}"/>
              </a:ext>
            </a:extLst>
          </p:cNvPr>
          <p:cNvSpPr txBox="1"/>
          <p:nvPr/>
        </p:nvSpPr>
        <p:spPr>
          <a:xfrm>
            <a:off x="4389779" y="5119378"/>
            <a:ext cx="1074333" cy="646331"/>
          </a:xfrm>
          <a:prstGeom prst="rect">
            <a:avLst/>
          </a:prstGeom>
          <a:noFill/>
        </p:spPr>
        <p:txBody>
          <a:bodyPr wrap="none" rtlCol="0">
            <a:spAutoFit/>
          </a:bodyPr>
          <a:lstStyle/>
          <a:p>
            <a:r>
              <a:rPr kumimoji="1" lang="ja-JP" altLang="en-US"/>
              <a:t>理解・</a:t>
            </a:r>
            <a:endParaRPr kumimoji="1" lang="en-US" altLang="ja-JP"/>
          </a:p>
          <a:p>
            <a:r>
              <a:rPr kumimoji="1" lang="ja-JP" altLang="en-US"/>
              <a:t>ひらめき</a:t>
            </a:r>
            <a:endParaRPr kumimoji="1" lang="en-US" altLang="ja-JP"/>
          </a:p>
        </p:txBody>
      </p:sp>
      <p:sp>
        <p:nvSpPr>
          <p:cNvPr id="11" name="テキスト ボックス 10">
            <a:extLst>
              <a:ext uri="{FF2B5EF4-FFF2-40B4-BE49-F238E27FC236}">
                <a16:creationId xmlns:a16="http://schemas.microsoft.com/office/drawing/2014/main" id="{0D5BF917-C24B-AA52-9DA3-A586AAE506ED}"/>
              </a:ext>
            </a:extLst>
          </p:cNvPr>
          <p:cNvSpPr txBox="1"/>
          <p:nvPr/>
        </p:nvSpPr>
        <p:spPr>
          <a:xfrm>
            <a:off x="950781" y="5914581"/>
            <a:ext cx="646331" cy="369332"/>
          </a:xfrm>
          <a:prstGeom prst="rect">
            <a:avLst/>
          </a:prstGeom>
          <a:noFill/>
        </p:spPr>
        <p:txBody>
          <a:bodyPr wrap="none" rtlCol="0">
            <a:spAutoFit/>
          </a:bodyPr>
          <a:lstStyle/>
          <a:p>
            <a:r>
              <a:rPr kumimoji="1" lang="ja-JP" altLang="en-US"/>
              <a:t>実践</a:t>
            </a:r>
            <a:endParaRPr kumimoji="1" lang="en-US" altLang="ja-JP"/>
          </a:p>
        </p:txBody>
      </p:sp>
      <p:sp>
        <p:nvSpPr>
          <p:cNvPr id="12" name="テキスト ボックス 11">
            <a:extLst>
              <a:ext uri="{FF2B5EF4-FFF2-40B4-BE49-F238E27FC236}">
                <a16:creationId xmlns:a16="http://schemas.microsoft.com/office/drawing/2014/main" id="{DAA0D5F7-92FD-6F8B-3F19-68BE71FA9ED5}"/>
              </a:ext>
            </a:extLst>
          </p:cNvPr>
          <p:cNvSpPr txBox="1"/>
          <p:nvPr/>
        </p:nvSpPr>
        <p:spPr>
          <a:xfrm>
            <a:off x="471266" y="3599899"/>
            <a:ext cx="851515" cy="646331"/>
          </a:xfrm>
          <a:prstGeom prst="rect">
            <a:avLst/>
          </a:prstGeom>
          <a:noFill/>
        </p:spPr>
        <p:txBody>
          <a:bodyPr wrap="none" rtlCol="0">
            <a:spAutoFit/>
          </a:bodyPr>
          <a:lstStyle/>
          <a:p>
            <a:r>
              <a:rPr kumimoji="1" lang="ja-JP" altLang="en-US"/>
              <a:t>悩む</a:t>
            </a:r>
            <a:endParaRPr kumimoji="1" lang="en-US" altLang="ja-JP"/>
          </a:p>
          <a:p>
            <a:r>
              <a:rPr lang="ja-JP" altLang="en-US"/>
              <a:t>考える</a:t>
            </a:r>
            <a:endParaRPr kumimoji="1" lang="en-US" altLang="ja-JP"/>
          </a:p>
        </p:txBody>
      </p:sp>
      <p:sp>
        <p:nvSpPr>
          <p:cNvPr id="13" name="テキスト ボックス 12">
            <a:extLst>
              <a:ext uri="{FF2B5EF4-FFF2-40B4-BE49-F238E27FC236}">
                <a16:creationId xmlns:a16="http://schemas.microsoft.com/office/drawing/2014/main" id="{9BAC790E-C022-E3E3-106B-8792666A349C}"/>
              </a:ext>
            </a:extLst>
          </p:cNvPr>
          <p:cNvSpPr txBox="1"/>
          <p:nvPr/>
        </p:nvSpPr>
        <p:spPr>
          <a:xfrm>
            <a:off x="2070982" y="4315968"/>
            <a:ext cx="1297150" cy="646331"/>
          </a:xfrm>
          <a:prstGeom prst="rect">
            <a:avLst/>
          </a:prstGeom>
          <a:noFill/>
        </p:spPr>
        <p:txBody>
          <a:bodyPr wrap="none" rtlCol="0">
            <a:spAutoFit/>
          </a:bodyPr>
          <a:lstStyle/>
          <a:p>
            <a:pPr algn="ctr"/>
            <a:r>
              <a:rPr kumimoji="1" lang="ja-JP" altLang="en-US"/>
              <a:t>成長</a:t>
            </a:r>
            <a:endParaRPr kumimoji="1" lang="en-US" altLang="ja-JP"/>
          </a:p>
          <a:p>
            <a:pPr algn="ctr"/>
            <a:r>
              <a:rPr lang="ja-JP" altLang="en-US"/>
              <a:t>スパイラル</a:t>
            </a:r>
            <a:endParaRPr kumimoji="1" lang="ja-JP" altLang="en-US"/>
          </a:p>
        </p:txBody>
      </p:sp>
    </p:spTree>
    <p:extLst>
      <p:ext uri="{BB962C8B-B14F-4D97-AF65-F5344CB8AC3E}">
        <p14:creationId xmlns:p14="http://schemas.microsoft.com/office/powerpoint/2010/main" val="177834898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8938D5D-B48C-2EF5-F88E-53B675EF46F8}"/>
              </a:ext>
            </a:extLst>
          </p:cNvPr>
          <p:cNvSpPr>
            <a:spLocks noGrp="1"/>
          </p:cNvSpPr>
          <p:nvPr>
            <p:ph type="title"/>
          </p:nvPr>
        </p:nvSpPr>
        <p:spPr/>
        <p:txBody>
          <a:bodyPr/>
          <a:lstStyle/>
          <a:p>
            <a:r>
              <a:rPr kumimoji="1" lang="en-US" altLang="ja-JP"/>
              <a:t>3-2-5.EXCEL/ACCESS</a:t>
            </a:r>
            <a:r>
              <a:rPr kumimoji="1" lang="ja-JP" altLang="en-US"/>
              <a:t>から操作</a:t>
            </a:r>
          </a:p>
        </p:txBody>
      </p:sp>
      <p:pic>
        <p:nvPicPr>
          <p:cNvPr id="5" name="図 4">
            <a:extLst>
              <a:ext uri="{FF2B5EF4-FFF2-40B4-BE49-F238E27FC236}">
                <a16:creationId xmlns:a16="http://schemas.microsoft.com/office/drawing/2014/main" id="{31607E55-6F01-9740-DA30-5C7D75C44740}"/>
              </a:ext>
            </a:extLst>
          </p:cNvPr>
          <p:cNvPicPr>
            <a:picLocks noChangeAspect="1"/>
          </p:cNvPicPr>
          <p:nvPr/>
        </p:nvPicPr>
        <p:blipFill>
          <a:blip r:embed="rId2"/>
          <a:stretch>
            <a:fillRect/>
          </a:stretch>
        </p:blipFill>
        <p:spPr>
          <a:xfrm>
            <a:off x="365622" y="2732182"/>
            <a:ext cx="3962118" cy="2935193"/>
          </a:xfrm>
          <a:prstGeom prst="rect">
            <a:avLst/>
          </a:prstGeom>
        </p:spPr>
      </p:pic>
      <p:pic>
        <p:nvPicPr>
          <p:cNvPr id="9" name="図 8">
            <a:extLst>
              <a:ext uri="{FF2B5EF4-FFF2-40B4-BE49-F238E27FC236}">
                <a16:creationId xmlns:a16="http://schemas.microsoft.com/office/drawing/2014/main" id="{17EAE2F1-35F4-3A1A-2E9F-F52F8486C587}"/>
              </a:ext>
            </a:extLst>
          </p:cNvPr>
          <p:cNvPicPr>
            <a:picLocks noChangeAspect="1"/>
          </p:cNvPicPr>
          <p:nvPr/>
        </p:nvPicPr>
        <p:blipFill>
          <a:blip r:embed="rId3"/>
          <a:stretch>
            <a:fillRect/>
          </a:stretch>
        </p:blipFill>
        <p:spPr>
          <a:xfrm>
            <a:off x="8703327" y="2732181"/>
            <a:ext cx="3393815" cy="2935192"/>
          </a:xfrm>
          <a:prstGeom prst="rect">
            <a:avLst/>
          </a:prstGeom>
        </p:spPr>
      </p:pic>
      <p:pic>
        <p:nvPicPr>
          <p:cNvPr id="11" name="図 10">
            <a:extLst>
              <a:ext uri="{FF2B5EF4-FFF2-40B4-BE49-F238E27FC236}">
                <a16:creationId xmlns:a16="http://schemas.microsoft.com/office/drawing/2014/main" id="{23E9C652-3AFD-15D0-A22C-F2D27B71E4BB}"/>
              </a:ext>
            </a:extLst>
          </p:cNvPr>
          <p:cNvPicPr>
            <a:picLocks noChangeAspect="1"/>
          </p:cNvPicPr>
          <p:nvPr/>
        </p:nvPicPr>
        <p:blipFill>
          <a:blip r:embed="rId4"/>
          <a:stretch>
            <a:fillRect/>
          </a:stretch>
        </p:blipFill>
        <p:spPr>
          <a:xfrm>
            <a:off x="4449277" y="2732181"/>
            <a:ext cx="4140621" cy="2935193"/>
          </a:xfrm>
          <a:prstGeom prst="rect">
            <a:avLst/>
          </a:prstGeom>
        </p:spPr>
      </p:pic>
      <p:sp>
        <p:nvSpPr>
          <p:cNvPr id="3" name="テキスト ボックス 2">
            <a:extLst>
              <a:ext uri="{FF2B5EF4-FFF2-40B4-BE49-F238E27FC236}">
                <a16:creationId xmlns:a16="http://schemas.microsoft.com/office/drawing/2014/main" id="{76084B7C-9457-F61D-008D-9604234235C4}"/>
              </a:ext>
            </a:extLst>
          </p:cNvPr>
          <p:cNvSpPr txBox="1"/>
          <p:nvPr/>
        </p:nvSpPr>
        <p:spPr>
          <a:xfrm>
            <a:off x="320306" y="1496260"/>
            <a:ext cx="3962118" cy="1077218"/>
          </a:xfrm>
          <a:prstGeom prst="rect">
            <a:avLst/>
          </a:prstGeom>
          <a:noFill/>
        </p:spPr>
        <p:txBody>
          <a:bodyPr wrap="square" rtlCol="0">
            <a:spAutoFit/>
          </a:bodyPr>
          <a:lstStyle/>
          <a:p>
            <a:r>
              <a:rPr kumimoji="1" lang="ja-JP" altLang="en-US" sz="1600"/>
              <a:t>④以下画面が表示されるので、「新しいデータスース」→「他のソースから」→「</a:t>
            </a:r>
            <a:r>
              <a:rPr kumimoji="1" lang="en-US" altLang="ja-JP" sz="1600"/>
              <a:t>ODBC</a:t>
            </a:r>
            <a:r>
              <a:rPr kumimoji="1" lang="ja-JP" altLang="en-US" sz="1600"/>
              <a:t>データベース」をクリックしてください。</a:t>
            </a:r>
          </a:p>
        </p:txBody>
      </p:sp>
      <p:sp>
        <p:nvSpPr>
          <p:cNvPr id="6" name="テキスト ボックス 5">
            <a:extLst>
              <a:ext uri="{FF2B5EF4-FFF2-40B4-BE49-F238E27FC236}">
                <a16:creationId xmlns:a16="http://schemas.microsoft.com/office/drawing/2014/main" id="{3A4BF2BE-932B-0561-BAE5-DB91EAFD6459}"/>
              </a:ext>
            </a:extLst>
          </p:cNvPr>
          <p:cNvSpPr txBox="1"/>
          <p:nvPr/>
        </p:nvSpPr>
        <p:spPr>
          <a:xfrm>
            <a:off x="8549142" y="1450895"/>
            <a:ext cx="3548000" cy="1323439"/>
          </a:xfrm>
          <a:prstGeom prst="rect">
            <a:avLst/>
          </a:prstGeom>
          <a:noFill/>
        </p:spPr>
        <p:txBody>
          <a:bodyPr wrap="square" rtlCol="0">
            <a:spAutoFit/>
          </a:bodyPr>
          <a:lstStyle/>
          <a:p>
            <a:r>
              <a:rPr lang="ja-JP" altLang="en-US" sz="1600"/>
              <a:t>⑥以下画面が表示されるので、「コンピューターデータソース」タブを選択し、リストから「</a:t>
            </a:r>
            <a:r>
              <a:rPr lang="en-US" altLang="ja-JP" sz="1600"/>
              <a:t>PostgreSQL35W</a:t>
            </a:r>
            <a:r>
              <a:rPr lang="ja-JP" altLang="en-US" sz="1600"/>
              <a:t>」を選択し、「</a:t>
            </a:r>
            <a:r>
              <a:rPr lang="en-US" altLang="ja-JP" sz="1600"/>
              <a:t>OK</a:t>
            </a:r>
            <a:r>
              <a:rPr lang="ja-JP" altLang="en-US" sz="1600"/>
              <a:t>」ボタンをクリックしてください。</a:t>
            </a:r>
            <a:endParaRPr kumimoji="1" lang="ja-JP" altLang="en-US" sz="1600"/>
          </a:p>
        </p:txBody>
      </p:sp>
      <p:sp>
        <p:nvSpPr>
          <p:cNvPr id="7" name="テキスト ボックス 6">
            <a:extLst>
              <a:ext uri="{FF2B5EF4-FFF2-40B4-BE49-F238E27FC236}">
                <a16:creationId xmlns:a16="http://schemas.microsoft.com/office/drawing/2014/main" id="{33B50489-4A71-D544-C0BE-06A2D0A94D86}"/>
              </a:ext>
            </a:extLst>
          </p:cNvPr>
          <p:cNvSpPr txBox="1"/>
          <p:nvPr/>
        </p:nvSpPr>
        <p:spPr>
          <a:xfrm>
            <a:off x="4449277" y="1491712"/>
            <a:ext cx="4140621" cy="830997"/>
          </a:xfrm>
          <a:prstGeom prst="rect">
            <a:avLst/>
          </a:prstGeom>
          <a:noFill/>
        </p:spPr>
        <p:txBody>
          <a:bodyPr wrap="square" rtlCol="0">
            <a:spAutoFit/>
          </a:bodyPr>
          <a:lstStyle/>
          <a:p>
            <a:r>
              <a:rPr kumimoji="1" lang="ja-JP" altLang="en-US" sz="1600"/>
              <a:t>⑤</a:t>
            </a:r>
            <a:r>
              <a:rPr lang="ja-JP" altLang="en-US" sz="1600"/>
              <a:t>以下画面が表示されるので、「リンクテーブルを作成してソースデータにリンクする」を選択し、「</a:t>
            </a:r>
            <a:r>
              <a:rPr lang="en-US" altLang="ja-JP" sz="1600"/>
              <a:t>OK</a:t>
            </a:r>
            <a:r>
              <a:rPr lang="ja-JP" altLang="en-US" sz="1600"/>
              <a:t>」ボタンをクリックしてください。</a:t>
            </a:r>
            <a:endParaRPr kumimoji="1" lang="ja-JP" altLang="en-US" sz="1600"/>
          </a:p>
        </p:txBody>
      </p:sp>
      <p:sp>
        <p:nvSpPr>
          <p:cNvPr id="12" name="正方形/長方形 11">
            <a:extLst>
              <a:ext uri="{FF2B5EF4-FFF2-40B4-BE49-F238E27FC236}">
                <a16:creationId xmlns:a16="http://schemas.microsoft.com/office/drawing/2014/main" id="{C259AEBF-5285-F61E-DDB3-EF440B232A6A}"/>
              </a:ext>
            </a:extLst>
          </p:cNvPr>
          <p:cNvSpPr/>
          <p:nvPr/>
        </p:nvSpPr>
        <p:spPr>
          <a:xfrm>
            <a:off x="4604428" y="4120297"/>
            <a:ext cx="1872571" cy="346928"/>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a:extLst>
              <a:ext uri="{FF2B5EF4-FFF2-40B4-BE49-F238E27FC236}">
                <a16:creationId xmlns:a16="http://schemas.microsoft.com/office/drawing/2014/main" id="{F4512AB4-C57B-1CC2-AE24-6EEB59DB2443}"/>
              </a:ext>
            </a:extLst>
          </p:cNvPr>
          <p:cNvSpPr/>
          <p:nvPr/>
        </p:nvSpPr>
        <p:spPr>
          <a:xfrm>
            <a:off x="7391400" y="5444272"/>
            <a:ext cx="577171" cy="346928"/>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a:extLst>
              <a:ext uri="{FF2B5EF4-FFF2-40B4-BE49-F238E27FC236}">
                <a16:creationId xmlns:a16="http://schemas.microsoft.com/office/drawing/2014/main" id="{09E8B56D-755D-80AA-E9EA-7D4E8E6874A0}"/>
              </a:ext>
            </a:extLst>
          </p:cNvPr>
          <p:cNvSpPr/>
          <p:nvPr/>
        </p:nvSpPr>
        <p:spPr>
          <a:xfrm>
            <a:off x="8653463" y="3720676"/>
            <a:ext cx="1181100" cy="265537"/>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a:extLst>
              <a:ext uri="{FF2B5EF4-FFF2-40B4-BE49-F238E27FC236}">
                <a16:creationId xmlns:a16="http://schemas.microsoft.com/office/drawing/2014/main" id="{7B12DD72-48AA-8529-E8CC-471C363E2D75}"/>
              </a:ext>
            </a:extLst>
          </p:cNvPr>
          <p:cNvSpPr/>
          <p:nvPr/>
        </p:nvSpPr>
        <p:spPr>
          <a:xfrm>
            <a:off x="10186988" y="5369005"/>
            <a:ext cx="642938" cy="346928"/>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a:extLst>
              <a:ext uri="{FF2B5EF4-FFF2-40B4-BE49-F238E27FC236}">
                <a16:creationId xmlns:a16="http://schemas.microsoft.com/office/drawing/2014/main" id="{D4B0EFBC-733E-55F2-8515-CE99F1DF0700}"/>
              </a:ext>
            </a:extLst>
          </p:cNvPr>
          <p:cNvSpPr/>
          <p:nvPr/>
        </p:nvSpPr>
        <p:spPr>
          <a:xfrm>
            <a:off x="252194" y="2972535"/>
            <a:ext cx="419320" cy="338554"/>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正方形/長方形 16">
            <a:extLst>
              <a:ext uri="{FF2B5EF4-FFF2-40B4-BE49-F238E27FC236}">
                <a16:creationId xmlns:a16="http://schemas.microsoft.com/office/drawing/2014/main" id="{8C944203-176C-D7BA-A713-645B185A447F}"/>
              </a:ext>
            </a:extLst>
          </p:cNvPr>
          <p:cNvSpPr/>
          <p:nvPr/>
        </p:nvSpPr>
        <p:spPr>
          <a:xfrm>
            <a:off x="320306" y="3781743"/>
            <a:ext cx="722682" cy="242570"/>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正方形/長方形 17">
            <a:extLst>
              <a:ext uri="{FF2B5EF4-FFF2-40B4-BE49-F238E27FC236}">
                <a16:creationId xmlns:a16="http://schemas.microsoft.com/office/drawing/2014/main" id="{68175C48-0C6B-8AF5-DDE1-32614915F016}"/>
              </a:ext>
            </a:extLst>
          </p:cNvPr>
          <p:cNvSpPr/>
          <p:nvPr/>
        </p:nvSpPr>
        <p:spPr>
          <a:xfrm>
            <a:off x="1253756" y="3781742"/>
            <a:ext cx="856032" cy="181503"/>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正方形/長方形 18">
            <a:extLst>
              <a:ext uri="{FF2B5EF4-FFF2-40B4-BE49-F238E27FC236}">
                <a16:creationId xmlns:a16="http://schemas.microsoft.com/office/drawing/2014/main" id="{8E54388D-3ACA-BAB3-5CF1-9CACFF4D5A9B}"/>
              </a:ext>
            </a:extLst>
          </p:cNvPr>
          <p:cNvSpPr/>
          <p:nvPr/>
        </p:nvSpPr>
        <p:spPr>
          <a:xfrm>
            <a:off x="9402763" y="2916441"/>
            <a:ext cx="1023937" cy="265537"/>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76784053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8938D5D-B48C-2EF5-F88E-53B675EF46F8}"/>
              </a:ext>
            </a:extLst>
          </p:cNvPr>
          <p:cNvSpPr>
            <a:spLocks noGrp="1"/>
          </p:cNvSpPr>
          <p:nvPr>
            <p:ph type="title"/>
          </p:nvPr>
        </p:nvSpPr>
        <p:spPr/>
        <p:txBody>
          <a:bodyPr/>
          <a:lstStyle/>
          <a:p>
            <a:r>
              <a:rPr kumimoji="1" lang="en-US" altLang="ja-JP"/>
              <a:t>3-2-5.EXCEL/ACCESS</a:t>
            </a:r>
            <a:r>
              <a:rPr kumimoji="1" lang="ja-JP" altLang="en-US"/>
              <a:t>から操作</a:t>
            </a:r>
          </a:p>
        </p:txBody>
      </p:sp>
      <p:pic>
        <p:nvPicPr>
          <p:cNvPr id="5" name="図 4">
            <a:extLst>
              <a:ext uri="{FF2B5EF4-FFF2-40B4-BE49-F238E27FC236}">
                <a16:creationId xmlns:a16="http://schemas.microsoft.com/office/drawing/2014/main" id="{10ABEBF1-49B1-F7B3-1F5C-C6A56C70DEA6}"/>
              </a:ext>
            </a:extLst>
          </p:cNvPr>
          <p:cNvPicPr>
            <a:picLocks noChangeAspect="1"/>
          </p:cNvPicPr>
          <p:nvPr/>
        </p:nvPicPr>
        <p:blipFill>
          <a:blip r:embed="rId2"/>
          <a:stretch>
            <a:fillRect/>
          </a:stretch>
        </p:blipFill>
        <p:spPr>
          <a:xfrm>
            <a:off x="369869" y="2732182"/>
            <a:ext cx="3684338" cy="3463277"/>
          </a:xfrm>
          <a:prstGeom prst="rect">
            <a:avLst/>
          </a:prstGeom>
        </p:spPr>
      </p:pic>
      <p:pic>
        <p:nvPicPr>
          <p:cNvPr id="11" name="図 10">
            <a:extLst>
              <a:ext uri="{FF2B5EF4-FFF2-40B4-BE49-F238E27FC236}">
                <a16:creationId xmlns:a16="http://schemas.microsoft.com/office/drawing/2014/main" id="{CB1DAAF6-676D-B093-692A-23E1AA2F125D}"/>
              </a:ext>
            </a:extLst>
          </p:cNvPr>
          <p:cNvPicPr>
            <a:picLocks noChangeAspect="1"/>
          </p:cNvPicPr>
          <p:nvPr/>
        </p:nvPicPr>
        <p:blipFill>
          <a:blip r:embed="rId3"/>
          <a:stretch>
            <a:fillRect/>
          </a:stretch>
        </p:blipFill>
        <p:spPr>
          <a:xfrm>
            <a:off x="4195132" y="2732181"/>
            <a:ext cx="3215318" cy="3162609"/>
          </a:xfrm>
          <a:prstGeom prst="rect">
            <a:avLst/>
          </a:prstGeom>
        </p:spPr>
      </p:pic>
      <p:pic>
        <p:nvPicPr>
          <p:cNvPr id="13" name="図 12">
            <a:extLst>
              <a:ext uri="{FF2B5EF4-FFF2-40B4-BE49-F238E27FC236}">
                <a16:creationId xmlns:a16="http://schemas.microsoft.com/office/drawing/2014/main" id="{0989AB22-258D-4F3B-4ABA-FF097CD2F04F}"/>
              </a:ext>
            </a:extLst>
          </p:cNvPr>
          <p:cNvPicPr>
            <a:picLocks noChangeAspect="1"/>
          </p:cNvPicPr>
          <p:nvPr/>
        </p:nvPicPr>
        <p:blipFill>
          <a:blip r:embed="rId4"/>
          <a:stretch>
            <a:fillRect/>
          </a:stretch>
        </p:blipFill>
        <p:spPr>
          <a:xfrm>
            <a:off x="7494225" y="2732182"/>
            <a:ext cx="4412025" cy="3268491"/>
          </a:xfrm>
          <a:prstGeom prst="rect">
            <a:avLst/>
          </a:prstGeom>
        </p:spPr>
      </p:pic>
      <p:sp>
        <p:nvSpPr>
          <p:cNvPr id="3" name="テキスト ボックス 2">
            <a:extLst>
              <a:ext uri="{FF2B5EF4-FFF2-40B4-BE49-F238E27FC236}">
                <a16:creationId xmlns:a16="http://schemas.microsoft.com/office/drawing/2014/main" id="{614A0EBA-B0E1-340D-D20F-9E2C0D1B94D3}"/>
              </a:ext>
            </a:extLst>
          </p:cNvPr>
          <p:cNvSpPr txBox="1"/>
          <p:nvPr/>
        </p:nvSpPr>
        <p:spPr>
          <a:xfrm>
            <a:off x="320307" y="1496260"/>
            <a:ext cx="3584944" cy="830997"/>
          </a:xfrm>
          <a:prstGeom prst="rect">
            <a:avLst/>
          </a:prstGeom>
          <a:noFill/>
        </p:spPr>
        <p:txBody>
          <a:bodyPr wrap="square" rtlCol="0">
            <a:spAutoFit/>
          </a:bodyPr>
          <a:lstStyle/>
          <a:p>
            <a:r>
              <a:rPr kumimoji="1" lang="ja-JP" altLang="en-US" sz="1600"/>
              <a:t>⑦以下画面が表示されるので、テーブルリスト「</a:t>
            </a:r>
            <a:r>
              <a:rPr kumimoji="1" lang="en-US" altLang="ja-JP" sz="1600"/>
              <a:t>public.test</a:t>
            </a:r>
            <a:r>
              <a:rPr kumimoji="1" lang="ja-JP" altLang="en-US" sz="1600"/>
              <a:t>」を選択し、「</a:t>
            </a:r>
            <a:r>
              <a:rPr kumimoji="1" lang="en-US" altLang="ja-JP" sz="1600"/>
              <a:t>OK</a:t>
            </a:r>
            <a:r>
              <a:rPr kumimoji="1" lang="ja-JP" altLang="en-US" sz="1600"/>
              <a:t>」ボタンをクリックしてください。</a:t>
            </a:r>
          </a:p>
        </p:txBody>
      </p:sp>
      <p:sp>
        <p:nvSpPr>
          <p:cNvPr id="6" name="テキスト ボックス 5">
            <a:extLst>
              <a:ext uri="{FF2B5EF4-FFF2-40B4-BE49-F238E27FC236}">
                <a16:creationId xmlns:a16="http://schemas.microsoft.com/office/drawing/2014/main" id="{463AF38F-06FB-1E4F-C3D9-19A995833D3B}"/>
              </a:ext>
            </a:extLst>
          </p:cNvPr>
          <p:cNvSpPr txBox="1"/>
          <p:nvPr/>
        </p:nvSpPr>
        <p:spPr>
          <a:xfrm>
            <a:off x="7603129" y="1488995"/>
            <a:ext cx="4339827" cy="584775"/>
          </a:xfrm>
          <a:prstGeom prst="rect">
            <a:avLst/>
          </a:prstGeom>
          <a:noFill/>
        </p:spPr>
        <p:txBody>
          <a:bodyPr wrap="square" rtlCol="0">
            <a:spAutoFit/>
          </a:bodyPr>
          <a:lstStyle/>
          <a:p>
            <a:r>
              <a:rPr lang="ja-JP" altLang="en-US" sz="1600"/>
              <a:t>⑨以下画面が表示されるので、右側のテーブルリスト「</a:t>
            </a:r>
            <a:r>
              <a:rPr lang="en-US" altLang="ja-JP" sz="1600"/>
              <a:t>public_test</a:t>
            </a:r>
            <a:r>
              <a:rPr lang="ja-JP" altLang="en-US" sz="1600"/>
              <a:t>」をクリックしてください。</a:t>
            </a:r>
            <a:endParaRPr lang="en-US" altLang="ja-JP" sz="1600"/>
          </a:p>
        </p:txBody>
      </p:sp>
      <p:sp>
        <p:nvSpPr>
          <p:cNvPr id="7" name="テキスト ボックス 6">
            <a:extLst>
              <a:ext uri="{FF2B5EF4-FFF2-40B4-BE49-F238E27FC236}">
                <a16:creationId xmlns:a16="http://schemas.microsoft.com/office/drawing/2014/main" id="{4CE9A267-1D81-2CD1-1AF1-C40D64FECF39}"/>
              </a:ext>
            </a:extLst>
          </p:cNvPr>
          <p:cNvSpPr txBox="1"/>
          <p:nvPr/>
        </p:nvSpPr>
        <p:spPr>
          <a:xfrm>
            <a:off x="4054207" y="1491712"/>
            <a:ext cx="3548922" cy="1077218"/>
          </a:xfrm>
          <a:prstGeom prst="rect">
            <a:avLst/>
          </a:prstGeom>
          <a:noFill/>
        </p:spPr>
        <p:txBody>
          <a:bodyPr wrap="square" rtlCol="0">
            <a:spAutoFit/>
          </a:bodyPr>
          <a:lstStyle/>
          <a:p>
            <a:r>
              <a:rPr kumimoji="1" lang="ja-JP" altLang="en-US" sz="1600"/>
              <a:t>⑧</a:t>
            </a:r>
            <a:r>
              <a:rPr lang="ja-JP" altLang="en-US" sz="1600"/>
              <a:t>以下画面が表示されるので、フィールドリスト「</a:t>
            </a:r>
            <a:r>
              <a:rPr lang="en-US" altLang="ja-JP" sz="1600"/>
              <a:t>name</a:t>
            </a:r>
            <a:r>
              <a:rPr lang="ja-JP" altLang="en-US" sz="1600"/>
              <a:t>」「</a:t>
            </a:r>
            <a:r>
              <a:rPr lang="en-US" altLang="ja-JP" sz="1600"/>
              <a:t>address</a:t>
            </a:r>
            <a:r>
              <a:rPr lang="ja-JP" altLang="en-US" sz="1600"/>
              <a:t>」を選択し、「</a:t>
            </a:r>
            <a:r>
              <a:rPr lang="en-US" altLang="ja-JP" sz="1600"/>
              <a:t>OK</a:t>
            </a:r>
            <a:r>
              <a:rPr lang="ja-JP" altLang="en-US" sz="1600"/>
              <a:t>」ボタンをクリックしてください。</a:t>
            </a:r>
            <a:endParaRPr kumimoji="1" lang="ja-JP" altLang="en-US" sz="1600"/>
          </a:p>
        </p:txBody>
      </p:sp>
      <p:sp>
        <p:nvSpPr>
          <p:cNvPr id="8" name="正方形/長方形 7">
            <a:extLst>
              <a:ext uri="{FF2B5EF4-FFF2-40B4-BE49-F238E27FC236}">
                <a16:creationId xmlns:a16="http://schemas.microsoft.com/office/drawing/2014/main" id="{1C156D2C-882E-0B99-203D-15F4A95A54DC}"/>
              </a:ext>
            </a:extLst>
          </p:cNvPr>
          <p:cNvSpPr/>
          <p:nvPr/>
        </p:nvSpPr>
        <p:spPr>
          <a:xfrm>
            <a:off x="285750" y="3186430"/>
            <a:ext cx="871538" cy="242570"/>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38D8D8DF-B469-2019-6272-E81EB918F2E2}"/>
              </a:ext>
            </a:extLst>
          </p:cNvPr>
          <p:cNvSpPr/>
          <p:nvPr/>
        </p:nvSpPr>
        <p:spPr>
          <a:xfrm>
            <a:off x="2914649" y="3144250"/>
            <a:ext cx="1052513" cy="284749"/>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a:extLst>
              <a:ext uri="{FF2B5EF4-FFF2-40B4-BE49-F238E27FC236}">
                <a16:creationId xmlns:a16="http://schemas.microsoft.com/office/drawing/2014/main" id="{E0AD769A-116B-555E-20E7-07101F807242}"/>
              </a:ext>
            </a:extLst>
          </p:cNvPr>
          <p:cNvSpPr/>
          <p:nvPr/>
        </p:nvSpPr>
        <p:spPr>
          <a:xfrm>
            <a:off x="4108087" y="3234738"/>
            <a:ext cx="1087801" cy="437150"/>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a:extLst>
              <a:ext uri="{FF2B5EF4-FFF2-40B4-BE49-F238E27FC236}">
                <a16:creationId xmlns:a16="http://schemas.microsoft.com/office/drawing/2014/main" id="{65D92B8F-5E7D-0CF7-1554-36703C0C9FF4}"/>
              </a:ext>
            </a:extLst>
          </p:cNvPr>
          <p:cNvSpPr/>
          <p:nvPr/>
        </p:nvSpPr>
        <p:spPr>
          <a:xfrm>
            <a:off x="5646375" y="5492453"/>
            <a:ext cx="902063" cy="508220"/>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a:extLst>
              <a:ext uri="{FF2B5EF4-FFF2-40B4-BE49-F238E27FC236}">
                <a16:creationId xmlns:a16="http://schemas.microsoft.com/office/drawing/2014/main" id="{A2F2EB2D-937B-02B7-13F1-3AD8F0BC8CA6}"/>
              </a:ext>
            </a:extLst>
          </p:cNvPr>
          <p:cNvSpPr/>
          <p:nvPr/>
        </p:nvSpPr>
        <p:spPr>
          <a:xfrm>
            <a:off x="7454174" y="3846700"/>
            <a:ext cx="902063" cy="245240"/>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86468640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8938D5D-B48C-2EF5-F88E-53B675EF46F8}"/>
              </a:ext>
            </a:extLst>
          </p:cNvPr>
          <p:cNvSpPr>
            <a:spLocks noGrp="1"/>
          </p:cNvSpPr>
          <p:nvPr>
            <p:ph type="title"/>
          </p:nvPr>
        </p:nvSpPr>
        <p:spPr/>
        <p:txBody>
          <a:bodyPr/>
          <a:lstStyle/>
          <a:p>
            <a:r>
              <a:rPr kumimoji="1" lang="en-US" altLang="ja-JP"/>
              <a:t>3-2-5.EXCEL/ACCESS</a:t>
            </a:r>
            <a:r>
              <a:rPr kumimoji="1" lang="ja-JP" altLang="en-US"/>
              <a:t>から操作</a:t>
            </a:r>
          </a:p>
        </p:txBody>
      </p:sp>
      <p:pic>
        <p:nvPicPr>
          <p:cNvPr id="7" name="図 6">
            <a:extLst>
              <a:ext uri="{FF2B5EF4-FFF2-40B4-BE49-F238E27FC236}">
                <a16:creationId xmlns:a16="http://schemas.microsoft.com/office/drawing/2014/main" id="{1406623B-C2CE-D495-3F0A-EA5A4F02FBD5}"/>
              </a:ext>
            </a:extLst>
          </p:cNvPr>
          <p:cNvPicPr>
            <a:picLocks noChangeAspect="1"/>
          </p:cNvPicPr>
          <p:nvPr/>
        </p:nvPicPr>
        <p:blipFill>
          <a:blip r:embed="rId2"/>
          <a:stretch>
            <a:fillRect/>
          </a:stretch>
        </p:blipFill>
        <p:spPr>
          <a:xfrm>
            <a:off x="355763" y="2727089"/>
            <a:ext cx="5349711" cy="3963142"/>
          </a:xfrm>
          <a:prstGeom prst="rect">
            <a:avLst/>
          </a:prstGeom>
        </p:spPr>
      </p:pic>
      <p:sp>
        <p:nvSpPr>
          <p:cNvPr id="3" name="テキスト ボックス 2">
            <a:extLst>
              <a:ext uri="{FF2B5EF4-FFF2-40B4-BE49-F238E27FC236}">
                <a16:creationId xmlns:a16="http://schemas.microsoft.com/office/drawing/2014/main" id="{1F717D63-3DB8-F1F8-7498-31333616B1D9}"/>
              </a:ext>
            </a:extLst>
          </p:cNvPr>
          <p:cNvSpPr txBox="1"/>
          <p:nvPr/>
        </p:nvSpPr>
        <p:spPr>
          <a:xfrm>
            <a:off x="320306" y="1496260"/>
            <a:ext cx="5385168" cy="584775"/>
          </a:xfrm>
          <a:prstGeom prst="rect">
            <a:avLst/>
          </a:prstGeom>
          <a:noFill/>
        </p:spPr>
        <p:txBody>
          <a:bodyPr wrap="square" rtlCol="0">
            <a:spAutoFit/>
          </a:bodyPr>
          <a:lstStyle/>
          <a:p>
            <a:r>
              <a:rPr lang="ja-JP" altLang="en-US" sz="1600"/>
              <a:t>⑩リンクされたテーブルを選択すると、以下画面のように表示されます。</a:t>
            </a:r>
            <a:endParaRPr kumimoji="1" lang="ja-JP" altLang="en-US" sz="1600"/>
          </a:p>
        </p:txBody>
      </p:sp>
      <p:sp>
        <p:nvSpPr>
          <p:cNvPr id="5" name="正方形/長方形 4">
            <a:extLst>
              <a:ext uri="{FF2B5EF4-FFF2-40B4-BE49-F238E27FC236}">
                <a16:creationId xmlns:a16="http://schemas.microsoft.com/office/drawing/2014/main" id="{F0B134ED-D6EB-7FC5-977A-B8D06DAB42D0}"/>
              </a:ext>
            </a:extLst>
          </p:cNvPr>
          <p:cNvSpPr/>
          <p:nvPr/>
        </p:nvSpPr>
        <p:spPr>
          <a:xfrm>
            <a:off x="1425847" y="3691938"/>
            <a:ext cx="1454513" cy="567642"/>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19593498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a:extLst>
              <a:ext uri="{FF2B5EF4-FFF2-40B4-BE49-F238E27FC236}">
                <a16:creationId xmlns:a16="http://schemas.microsoft.com/office/drawing/2014/main" id="{D3578072-553C-1E04-82AF-684422C5586E}"/>
              </a:ext>
            </a:extLst>
          </p:cNvPr>
          <p:cNvSpPr>
            <a:spLocks noGrp="1"/>
          </p:cNvSpPr>
          <p:nvPr>
            <p:ph type="title"/>
          </p:nvPr>
        </p:nvSpPr>
        <p:spPr/>
        <p:txBody>
          <a:bodyPr>
            <a:normAutofit/>
          </a:bodyPr>
          <a:lstStyle/>
          <a:p>
            <a:r>
              <a:rPr lang="en-US" altLang="ja-JP"/>
              <a:t>3-2-6.C#(Npgsql)</a:t>
            </a:r>
            <a:r>
              <a:rPr lang="ja-JP" altLang="en-US"/>
              <a:t>からデータベースに接続する方法</a:t>
            </a:r>
            <a:r>
              <a:rPr lang="en-US" altLang="ja-JP"/>
              <a:t>(Model)</a:t>
            </a:r>
            <a:r>
              <a:rPr lang="ja-JP" altLang="en-US"/>
              <a:t>操作</a:t>
            </a:r>
          </a:p>
        </p:txBody>
      </p:sp>
      <p:sp>
        <p:nvSpPr>
          <p:cNvPr id="10" name="正方形/長方形 9">
            <a:extLst>
              <a:ext uri="{FF2B5EF4-FFF2-40B4-BE49-F238E27FC236}">
                <a16:creationId xmlns:a16="http://schemas.microsoft.com/office/drawing/2014/main" id="{71DBDC10-6418-DC00-C303-1428DD1A8093}"/>
              </a:ext>
            </a:extLst>
          </p:cNvPr>
          <p:cNvSpPr/>
          <p:nvPr/>
        </p:nvSpPr>
        <p:spPr>
          <a:xfrm>
            <a:off x="561861" y="922284"/>
            <a:ext cx="11344390" cy="1687566"/>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marL="285750" indent="-285750">
              <a:buFont typeface="Arial" panose="020B0604020202020204" pitchFamily="34" charset="0"/>
              <a:buChar char="•"/>
            </a:pPr>
            <a:r>
              <a:rPr lang="en-US" altLang="ja-JP"/>
              <a:t>C#</a:t>
            </a:r>
            <a:r>
              <a:rPr lang="ja-JP" altLang="en-US"/>
              <a:t>言語から</a:t>
            </a:r>
            <a:r>
              <a:rPr lang="en-US" altLang="ja-JP"/>
              <a:t>PostgreSQL</a:t>
            </a:r>
            <a:r>
              <a:rPr lang="ja-JP" altLang="en-US"/>
              <a:t>データベースにアクセスするためには、</a:t>
            </a:r>
            <a:r>
              <a:rPr lang="en-US" altLang="ja-JP"/>
              <a:t>npgsql</a:t>
            </a:r>
            <a:r>
              <a:rPr lang="ja-JP" altLang="en-US"/>
              <a:t>パッケージを使ってアクセスしますが、</a:t>
            </a:r>
            <a:r>
              <a:rPr lang="en-US" altLang="ja-JP"/>
              <a:t>Entity Freamwork</a:t>
            </a:r>
            <a:r>
              <a:rPr lang="ja-JP" altLang="en-US"/>
              <a:t>をパッケージを追加して使うことで、</a:t>
            </a:r>
            <a:r>
              <a:rPr lang="en-US" altLang="ja-JP"/>
              <a:t>SQL</a:t>
            </a:r>
            <a:r>
              <a:rPr lang="ja-JP" altLang="en-US"/>
              <a:t>をコーディングすることなくオブジェクトとして扱い、アクセスすることができます。</a:t>
            </a:r>
            <a:endParaRPr lang="en-US" altLang="ja-JP"/>
          </a:p>
          <a:p>
            <a:pPr marL="285750" indent="-285750">
              <a:buFont typeface="Arial" panose="020B0604020202020204" pitchFamily="34" charset="0"/>
              <a:buChar char="•"/>
            </a:pPr>
            <a:r>
              <a:rPr kumimoji="1" lang="ja-JP" altLang="en-US"/>
              <a:t>ここでは、</a:t>
            </a:r>
            <a:r>
              <a:rPr kumimoji="1" lang="en-US" altLang="ja-JP"/>
              <a:t>Entity</a:t>
            </a:r>
            <a:r>
              <a:rPr lang="ja-JP" altLang="en-US"/>
              <a:t> </a:t>
            </a:r>
            <a:r>
              <a:rPr lang="en-US" altLang="ja-JP"/>
              <a:t>Freamwork</a:t>
            </a:r>
            <a:r>
              <a:rPr lang="ja-JP" altLang="en-US"/>
              <a:t>の使い方について説明します。</a:t>
            </a:r>
            <a:r>
              <a:rPr lang="en-US" altLang="ja-JP"/>
              <a:t>(</a:t>
            </a:r>
            <a:r>
              <a:rPr lang="ja-JP" altLang="en-US"/>
              <a:t>今回の</a:t>
            </a:r>
            <a:r>
              <a:rPr lang="en-US" altLang="ja-JP"/>
              <a:t>Web</a:t>
            </a:r>
            <a:r>
              <a:rPr lang="ja-JP" altLang="en-US"/>
              <a:t>システムでも本パッケージを使います。</a:t>
            </a:r>
            <a:r>
              <a:rPr lang="en-US" altLang="ja-JP"/>
              <a:t>)</a:t>
            </a:r>
            <a:endParaRPr kumimoji="1" lang="ja-JP" altLang="en-US" dirty="0"/>
          </a:p>
        </p:txBody>
      </p:sp>
      <p:sp>
        <p:nvSpPr>
          <p:cNvPr id="2" name="テキスト プレースホルダー 7">
            <a:extLst>
              <a:ext uri="{FF2B5EF4-FFF2-40B4-BE49-F238E27FC236}">
                <a16:creationId xmlns:a16="http://schemas.microsoft.com/office/drawing/2014/main" id="{DF10B8C9-FDF0-F5F7-6E79-09B4D09A1973}"/>
              </a:ext>
            </a:extLst>
          </p:cNvPr>
          <p:cNvSpPr>
            <a:spLocks noGrp="1"/>
          </p:cNvSpPr>
          <p:nvPr>
            <p:ph type="body" sz="quarter" idx="14"/>
          </p:nvPr>
        </p:nvSpPr>
        <p:spPr>
          <a:xfrm>
            <a:off x="268288" y="2759009"/>
            <a:ext cx="11637962" cy="373063"/>
          </a:xfrm>
        </p:spPr>
        <p:txBody>
          <a:bodyPr/>
          <a:lstStyle/>
          <a:p>
            <a:r>
              <a:rPr lang="ja-JP" altLang="en-US"/>
              <a:t>コード比較</a:t>
            </a:r>
          </a:p>
        </p:txBody>
      </p:sp>
      <p:sp>
        <p:nvSpPr>
          <p:cNvPr id="4" name="正方形/長方形 3">
            <a:extLst>
              <a:ext uri="{FF2B5EF4-FFF2-40B4-BE49-F238E27FC236}">
                <a16:creationId xmlns:a16="http://schemas.microsoft.com/office/drawing/2014/main" id="{E05E5D6C-8AA6-B0CB-EE49-834C017DB04B}"/>
              </a:ext>
            </a:extLst>
          </p:cNvPr>
          <p:cNvSpPr/>
          <p:nvPr/>
        </p:nvSpPr>
        <p:spPr>
          <a:xfrm>
            <a:off x="400050" y="4020015"/>
            <a:ext cx="5695950" cy="2230491"/>
          </a:xfrm>
          <a:prstGeom prst="rect">
            <a:avLst/>
          </a:prstGeom>
        </p:spPr>
        <p:style>
          <a:lnRef idx="2">
            <a:schemeClr val="accent5"/>
          </a:lnRef>
          <a:fillRef idx="1">
            <a:schemeClr val="lt1"/>
          </a:fillRef>
          <a:effectRef idx="0">
            <a:schemeClr val="accent5"/>
          </a:effectRef>
          <a:fontRef idx="minor">
            <a:schemeClr val="dk1"/>
          </a:fontRef>
        </p:style>
        <p:txBody>
          <a:bodyPr rtlCol="0" anchor="t"/>
          <a:lstStyle/>
          <a:p>
            <a:endParaRPr kumimoji="1" lang="en-US" altLang="ja-JP" sz="1100">
              <a:latin typeface="BIZ UDゴシック" panose="020B0400000000000000" pitchFamily="49" charset="-128"/>
              <a:ea typeface="BIZ UDゴシック" panose="020B0400000000000000" pitchFamily="49" charset="-128"/>
            </a:endParaRPr>
          </a:p>
          <a:p>
            <a:r>
              <a:rPr kumimoji="1" lang="en-US" altLang="ja-JP" sz="1100">
                <a:latin typeface="BIZ UDゴシック" panose="020B0400000000000000" pitchFamily="49" charset="-128"/>
                <a:ea typeface="BIZ UDゴシック" panose="020B0400000000000000" pitchFamily="49" charset="-128"/>
              </a:rPr>
              <a:t>using NpgsqlCommand cmd = new("SELECT * FROM data;", con);</a:t>
            </a:r>
          </a:p>
          <a:p>
            <a:r>
              <a:rPr kumimoji="1" lang="en-US" altLang="ja-JP" sz="1100">
                <a:latin typeface="BIZ UDゴシック" panose="020B0400000000000000" pitchFamily="49" charset="-128"/>
                <a:ea typeface="BIZ UDゴシック" panose="020B0400000000000000" pitchFamily="49" charset="-128"/>
              </a:rPr>
              <a:t>using NpgsqlDataReader rd = cmd.ExecuteReader();</a:t>
            </a:r>
          </a:p>
          <a:p>
            <a:r>
              <a:rPr kumimoji="1" lang="en-US" altLang="ja-JP" sz="1100">
                <a:latin typeface="BIZ UDゴシック" panose="020B0400000000000000" pitchFamily="49" charset="-128"/>
                <a:ea typeface="BIZ UDゴシック" panose="020B0400000000000000" pitchFamily="49" charset="-128"/>
              </a:rPr>
              <a:t>while (rd.Read())</a:t>
            </a:r>
          </a:p>
          <a:p>
            <a:r>
              <a:rPr kumimoji="1" lang="en-US" altLang="ja-JP" sz="1100">
                <a:latin typeface="BIZ UDゴシック" panose="020B0400000000000000" pitchFamily="49" charset="-128"/>
                <a:ea typeface="BIZ UDゴシック" panose="020B0400000000000000" pitchFamily="49" charset="-128"/>
              </a:rPr>
              <a:t>{</a:t>
            </a:r>
          </a:p>
          <a:p>
            <a:r>
              <a:rPr kumimoji="1" lang="en-US" altLang="ja-JP" sz="1100">
                <a:latin typeface="BIZ UDゴシック" panose="020B0400000000000000" pitchFamily="49" charset="-128"/>
                <a:ea typeface="BIZ UDゴシック" panose="020B0400000000000000" pitchFamily="49" charset="-128"/>
              </a:rPr>
              <a:t>    Console.WriteLine($"name:{rd["name"]} numeric:{rd["numeric"]}");</a:t>
            </a:r>
          </a:p>
          <a:p>
            <a:r>
              <a:rPr kumimoji="1" lang="en-US" altLang="ja-JP" sz="1100">
                <a:latin typeface="BIZ UDゴシック" panose="020B0400000000000000" pitchFamily="49" charset="-128"/>
                <a:ea typeface="BIZ UDゴシック" panose="020B0400000000000000" pitchFamily="49" charset="-128"/>
              </a:rPr>
              <a:t>}</a:t>
            </a:r>
            <a:endParaRPr kumimoji="1" lang="ja-JP" altLang="en-US" sz="1100">
              <a:latin typeface="BIZ UDゴシック" panose="020B0400000000000000" pitchFamily="49" charset="-128"/>
              <a:ea typeface="BIZ UDゴシック" panose="020B0400000000000000" pitchFamily="49" charset="-128"/>
            </a:endParaRPr>
          </a:p>
        </p:txBody>
      </p:sp>
      <p:sp>
        <p:nvSpPr>
          <p:cNvPr id="5" name="正方形/長方形 4">
            <a:extLst>
              <a:ext uri="{FF2B5EF4-FFF2-40B4-BE49-F238E27FC236}">
                <a16:creationId xmlns:a16="http://schemas.microsoft.com/office/drawing/2014/main" id="{847F7808-4BB3-6CCA-9FC3-FC9E4B778283}"/>
              </a:ext>
            </a:extLst>
          </p:cNvPr>
          <p:cNvSpPr/>
          <p:nvPr/>
        </p:nvSpPr>
        <p:spPr>
          <a:xfrm>
            <a:off x="6210300" y="4020015"/>
            <a:ext cx="5695950" cy="2230492"/>
          </a:xfrm>
          <a:prstGeom prst="rect">
            <a:avLst/>
          </a:prstGeom>
        </p:spPr>
        <p:style>
          <a:lnRef idx="2">
            <a:schemeClr val="accent5"/>
          </a:lnRef>
          <a:fillRef idx="1">
            <a:schemeClr val="lt1"/>
          </a:fillRef>
          <a:effectRef idx="0">
            <a:schemeClr val="accent5"/>
          </a:effectRef>
          <a:fontRef idx="minor">
            <a:schemeClr val="dk1"/>
          </a:fontRef>
        </p:style>
        <p:txBody>
          <a:bodyPr rtlCol="0" anchor="t"/>
          <a:lstStyle/>
          <a:p>
            <a:endParaRPr kumimoji="1" lang="en-US" altLang="ja-JP" sz="1100">
              <a:latin typeface="BIZ UDゴシック" panose="020B0400000000000000" pitchFamily="49" charset="-128"/>
              <a:ea typeface="BIZ UDゴシック" panose="020B0400000000000000" pitchFamily="49" charset="-128"/>
            </a:endParaRPr>
          </a:p>
          <a:p>
            <a:r>
              <a:rPr kumimoji="1" lang="en-US" altLang="ja-JP" sz="1100">
                <a:latin typeface="BIZ UDゴシック" panose="020B0400000000000000" pitchFamily="49" charset="-128"/>
                <a:ea typeface="BIZ UDゴシック" panose="020B0400000000000000" pitchFamily="49" charset="-128"/>
              </a:rPr>
              <a:t> using (var db = new entity.Data1Context())</a:t>
            </a:r>
          </a:p>
          <a:p>
            <a:r>
              <a:rPr kumimoji="1" lang="en-US" altLang="ja-JP" sz="1100">
                <a:latin typeface="BIZ UDゴシック" panose="020B0400000000000000" pitchFamily="49" charset="-128"/>
                <a:ea typeface="BIZ UDゴシック" panose="020B0400000000000000" pitchFamily="49" charset="-128"/>
              </a:rPr>
              <a:t> {</a:t>
            </a:r>
          </a:p>
          <a:p>
            <a:r>
              <a:rPr kumimoji="1" lang="en-US" altLang="ja-JP" sz="1100">
                <a:latin typeface="BIZ UDゴシック" panose="020B0400000000000000" pitchFamily="49" charset="-128"/>
                <a:ea typeface="BIZ UDゴシック" panose="020B0400000000000000" pitchFamily="49" charset="-128"/>
              </a:rPr>
              <a:t>        foreach (var rd in db.Data1)</a:t>
            </a:r>
          </a:p>
          <a:p>
            <a:r>
              <a:rPr kumimoji="1" lang="en-US" altLang="ja-JP" sz="1100">
                <a:latin typeface="BIZ UDゴシック" panose="020B0400000000000000" pitchFamily="49" charset="-128"/>
                <a:ea typeface="BIZ UDゴシック" panose="020B0400000000000000" pitchFamily="49" charset="-128"/>
              </a:rPr>
              <a:t>       {</a:t>
            </a:r>
          </a:p>
          <a:p>
            <a:r>
              <a:rPr kumimoji="1" lang="en-US" altLang="ja-JP" sz="1100">
                <a:latin typeface="BIZ UDゴシック" panose="020B0400000000000000" pitchFamily="49" charset="-128"/>
                <a:ea typeface="BIZ UDゴシック" panose="020B0400000000000000" pitchFamily="49" charset="-128"/>
              </a:rPr>
              <a:t>           Console.WriteLine($"name:{rd.name} numeric:{rd.numeric}");</a:t>
            </a:r>
          </a:p>
          <a:p>
            <a:r>
              <a:rPr lang="ja-JP" altLang="en-US" sz="1100">
                <a:latin typeface="BIZ UDゴシック" panose="020B0400000000000000" pitchFamily="49" charset="-128"/>
                <a:ea typeface="BIZ UDゴシック" panose="020B0400000000000000" pitchFamily="49" charset="-128"/>
              </a:rPr>
              <a:t> </a:t>
            </a:r>
            <a:r>
              <a:rPr kumimoji="1" lang="ja-JP" altLang="en-US" sz="1100">
                <a:latin typeface="BIZ UDゴシック" panose="020B0400000000000000" pitchFamily="49" charset="-128"/>
                <a:ea typeface="BIZ UDゴシック" panose="020B0400000000000000" pitchFamily="49" charset="-128"/>
              </a:rPr>
              <a:t>　　　</a:t>
            </a:r>
            <a:r>
              <a:rPr kumimoji="1" lang="en-US" altLang="ja-JP" sz="1100">
                <a:latin typeface="BIZ UDゴシック" panose="020B0400000000000000" pitchFamily="49" charset="-128"/>
                <a:ea typeface="BIZ UDゴシック" panose="020B0400000000000000" pitchFamily="49" charset="-128"/>
              </a:rPr>
              <a:t>}</a:t>
            </a:r>
          </a:p>
          <a:p>
            <a:endParaRPr kumimoji="1" lang="en-US" altLang="ja-JP" sz="1100">
              <a:latin typeface="BIZ UDゴシック" panose="020B0400000000000000" pitchFamily="49" charset="-128"/>
              <a:ea typeface="BIZ UDゴシック" panose="020B0400000000000000" pitchFamily="49" charset="-128"/>
            </a:endParaRPr>
          </a:p>
          <a:p>
            <a:r>
              <a:rPr kumimoji="1" lang="en-US" altLang="ja-JP" sz="1100">
                <a:latin typeface="BIZ UDゴシック" panose="020B0400000000000000" pitchFamily="49" charset="-128"/>
                <a:ea typeface="BIZ UDゴシック" panose="020B0400000000000000" pitchFamily="49" charset="-128"/>
              </a:rPr>
              <a:t> }</a:t>
            </a:r>
          </a:p>
        </p:txBody>
      </p:sp>
      <p:sp>
        <p:nvSpPr>
          <p:cNvPr id="6" name="テキスト ボックス 5">
            <a:extLst>
              <a:ext uri="{FF2B5EF4-FFF2-40B4-BE49-F238E27FC236}">
                <a16:creationId xmlns:a16="http://schemas.microsoft.com/office/drawing/2014/main" id="{C4662F92-EBA0-304C-CD1E-A3E3146568F4}"/>
              </a:ext>
            </a:extLst>
          </p:cNvPr>
          <p:cNvSpPr txBox="1"/>
          <p:nvPr/>
        </p:nvSpPr>
        <p:spPr>
          <a:xfrm>
            <a:off x="390525" y="3660208"/>
            <a:ext cx="3158237" cy="369332"/>
          </a:xfrm>
          <a:prstGeom prst="rect">
            <a:avLst/>
          </a:prstGeom>
          <a:noFill/>
        </p:spPr>
        <p:txBody>
          <a:bodyPr wrap="none" rtlCol="0">
            <a:spAutoFit/>
          </a:bodyPr>
          <a:lstStyle/>
          <a:p>
            <a:r>
              <a:rPr kumimoji="1" lang="ja-JP" altLang="en-US"/>
              <a:t>■</a:t>
            </a:r>
            <a:r>
              <a:rPr kumimoji="1" lang="en-US" altLang="ja-JP"/>
              <a:t>SQL</a:t>
            </a:r>
            <a:r>
              <a:rPr kumimoji="1" lang="ja-JP" altLang="en-US"/>
              <a:t>べた書きでのアクセス</a:t>
            </a:r>
          </a:p>
        </p:txBody>
      </p:sp>
      <p:sp>
        <p:nvSpPr>
          <p:cNvPr id="8" name="テキスト ボックス 7">
            <a:extLst>
              <a:ext uri="{FF2B5EF4-FFF2-40B4-BE49-F238E27FC236}">
                <a16:creationId xmlns:a16="http://schemas.microsoft.com/office/drawing/2014/main" id="{F199D58B-592D-DD89-C263-52E4307422A9}"/>
              </a:ext>
            </a:extLst>
          </p:cNvPr>
          <p:cNvSpPr txBox="1"/>
          <p:nvPr/>
        </p:nvSpPr>
        <p:spPr>
          <a:xfrm>
            <a:off x="6210300" y="3637362"/>
            <a:ext cx="5115503" cy="369332"/>
          </a:xfrm>
          <a:prstGeom prst="rect">
            <a:avLst/>
          </a:prstGeom>
          <a:noFill/>
        </p:spPr>
        <p:txBody>
          <a:bodyPr wrap="none" rtlCol="0">
            <a:spAutoFit/>
          </a:bodyPr>
          <a:lstStyle/>
          <a:p>
            <a:r>
              <a:rPr kumimoji="1" lang="ja-JP" altLang="en-US"/>
              <a:t>■</a:t>
            </a:r>
            <a:r>
              <a:rPr kumimoji="1" lang="en-US" altLang="ja-JP"/>
              <a:t>EntityFreamwork</a:t>
            </a:r>
            <a:r>
              <a:rPr kumimoji="1" lang="ja-JP" altLang="en-US"/>
              <a:t>でのオブジェクトアクセス</a:t>
            </a:r>
          </a:p>
        </p:txBody>
      </p:sp>
    </p:spTree>
    <p:extLst>
      <p:ext uri="{BB962C8B-B14F-4D97-AF65-F5344CB8AC3E}">
        <p14:creationId xmlns:p14="http://schemas.microsoft.com/office/powerpoint/2010/main" val="216492776"/>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a:extLst>
              <a:ext uri="{FF2B5EF4-FFF2-40B4-BE49-F238E27FC236}">
                <a16:creationId xmlns:a16="http://schemas.microsoft.com/office/drawing/2014/main" id="{D3578072-553C-1E04-82AF-684422C5586E}"/>
              </a:ext>
            </a:extLst>
          </p:cNvPr>
          <p:cNvSpPr>
            <a:spLocks noGrp="1"/>
          </p:cNvSpPr>
          <p:nvPr>
            <p:ph type="title"/>
          </p:nvPr>
        </p:nvSpPr>
        <p:spPr/>
        <p:txBody>
          <a:bodyPr>
            <a:normAutofit/>
          </a:bodyPr>
          <a:lstStyle/>
          <a:p>
            <a:r>
              <a:rPr lang="en-US" altLang="ja-JP"/>
              <a:t>3-2-6.C#(Npgsql)</a:t>
            </a:r>
            <a:r>
              <a:rPr lang="ja-JP" altLang="en-US"/>
              <a:t>からデータベースに接続する方法</a:t>
            </a:r>
            <a:r>
              <a:rPr lang="en-US" altLang="ja-JP"/>
              <a:t>(Model)</a:t>
            </a:r>
            <a:r>
              <a:rPr lang="ja-JP" altLang="en-US"/>
              <a:t>操作</a:t>
            </a:r>
          </a:p>
        </p:txBody>
      </p:sp>
      <p:sp>
        <p:nvSpPr>
          <p:cNvPr id="2" name="テキスト プレースホルダー 7">
            <a:extLst>
              <a:ext uri="{FF2B5EF4-FFF2-40B4-BE49-F238E27FC236}">
                <a16:creationId xmlns:a16="http://schemas.microsoft.com/office/drawing/2014/main" id="{DF10B8C9-FDF0-F5F7-6E79-09B4D09A1973}"/>
              </a:ext>
            </a:extLst>
          </p:cNvPr>
          <p:cNvSpPr>
            <a:spLocks noGrp="1"/>
          </p:cNvSpPr>
          <p:nvPr>
            <p:ph type="body" sz="quarter" idx="14"/>
          </p:nvPr>
        </p:nvSpPr>
        <p:spPr>
          <a:xfrm>
            <a:off x="268288" y="787334"/>
            <a:ext cx="11637962" cy="373063"/>
          </a:xfrm>
        </p:spPr>
        <p:txBody>
          <a:bodyPr/>
          <a:lstStyle/>
          <a:p>
            <a:r>
              <a:rPr kumimoji="1" lang="en-US" altLang="ja-JP"/>
              <a:t>Entity Framework (EF) Core</a:t>
            </a:r>
            <a:r>
              <a:rPr kumimoji="1" lang="ja-JP" altLang="en-US"/>
              <a:t>とは、</a:t>
            </a:r>
            <a:endParaRPr lang="ja-JP" altLang="en-US"/>
          </a:p>
        </p:txBody>
      </p:sp>
      <p:sp>
        <p:nvSpPr>
          <p:cNvPr id="3" name="テキスト ボックス 2">
            <a:extLst>
              <a:ext uri="{FF2B5EF4-FFF2-40B4-BE49-F238E27FC236}">
                <a16:creationId xmlns:a16="http://schemas.microsoft.com/office/drawing/2014/main" id="{3CACE1E9-B89F-6730-B699-1A8177DF783B}"/>
              </a:ext>
            </a:extLst>
          </p:cNvPr>
          <p:cNvSpPr txBox="1"/>
          <p:nvPr/>
        </p:nvSpPr>
        <p:spPr>
          <a:xfrm>
            <a:off x="561861" y="1423518"/>
            <a:ext cx="11344389" cy="2031325"/>
          </a:xfrm>
          <a:prstGeom prst="rect">
            <a:avLst/>
          </a:prstGeom>
          <a:noFill/>
        </p:spPr>
        <p:txBody>
          <a:bodyPr wrap="square" rtlCol="0">
            <a:spAutoFit/>
          </a:bodyPr>
          <a:lstStyle/>
          <a:p>
            <a:r>
              <a:rPr kumimoji="1" lang="en-US" altLang="ja-JP"/>
              <a:t>Entity Framework (EF) Core </a:t>
            </a:r>
            <a:r>
              <a:rPr kumimoji="1" lang="ja-JP" altLang="en-US"/>
              <a:t>は人気の </a:t>
            </a:r>
            <a:r>
              <a:rPr kumimoji="1" lang="en-US" altLang="ja-JP"/>
              <a:t>Entity Framework </a:t>
            </a:r>
            <a:r>
              <a:rPr kumimoji="1" lang="ja-JP" altLang="en-US"/>
              <a:t>データ アクセス テクノロジの軽量版であり、拡張性に優れ、オープン ソースで、プラットフォームに依存しません。</a:t>
            </a:r>
          </a:p>
          <a:p>
            <a:endParaRPr kumimoji="1" lang="ja-JP" altLang="en-US"/>
          </a:p>
          <a:p>
            <a:r>
              <a:rPr kumimoji="1" lang="en-US" altLang="ja-JP"/>
              <a:t>EF Core </a:t>
            </a:r>
            <a:r>
              <a:rPr kumimoji="1" lang="ja-JP" altLang="en-US"/>
              <a:t>は、次のようなオブジェクト リレーショナル マッパー </a:t>
            </a:r>
            <a:r>
              <a:rPr kumimoji="1" lang="en-US" altLang="ja-JP"/>
              <a:t>(O/RM) </a:t>
            </a:r>
            <a:r>
              <a:rPr kumimoji="1" lang="ja-JP" altLang="en-US"/>
              <a:t>として機能します。</a:t>
            </a:r>
          </a:p>
          <a:p>
            <a:endParaRPr kumimoji="1" lang="ja-JP" altLang="en-US"/>
          </a:p>
          <a:p>
            <a:r>
              <a:rPr kumimoji="1" lang="ja-JP" altLang="en-US"/>
              <a:t>　・</a:t>
            </a:r>
            <a:r>
              <a:rPr kumimoji="1" lang="en-US" altLang="ja-JP"/>
              <a:t>.NET </a:t>
            </a:r>
            <a:r>
              <a:rPr kumimoji="1" lang="ja-JP" altLang="en-US"/>
              <a:t>開発者が </a:t>
            </a:r>
            <a:r>
              <a:rPr kumimoji="1" lang="en-US" altLang="ja-JP"/>
              <a:t>.NET </a:t>
            </a:r>
            <a:r>
              <a:rPr kumimoji="1" lang="ja-JP" altLang="en-US"/>
              <a:t>オブジェクトを使用してデータベースを操作できるようにする。</a:t>
            </a:r>
          </a:p>
          <a:p>
            <a:r>
              <a:rPr kumimoji="1" lang="ja-JP" altLang="en-US"/>
              <a:t>　・通常記述しなければならないデータアクセス コードの多くを不要にする。</a:t>
            </a:r>
          </a:p>
        </p:txBody>
      </p:sp>
      <p:sp>
        <p:nvSpPr>
          <p:cNvPr id="5" name="テキスト ボックス 4">
            <a:extLst>
              <a:ext uri="{FF2B5EF4-FFF2-40B4-BE49-F238E27FC236}">
                <a16:creationId xmlns:a16="http://schemas.microsoft.com/office/drawing/2014/main" id="{8724FF56-7603-D9CD-5D4A-8D6E07D03C1E}"/>
              </a:ext>
            </a:extLst>
          </p:cNvPr>
          <p:cNvSpPr txBox="1"/>
          <p:nvPr/>
        </p:nvSpPr>
        <p:spPr>
          <a:xfrm>
            <a:off x="6935932" y="5726718"/>
            <a:ext cx="4629150" cy="523220"/>
          </a:xfrm>
          <a:prstGeom prst="rect">
            <a:avLst/>
          </a:prstGeom>
          <a:noFill/>
        </p:spPr>
        <p:txBody>
          <a:bodyPr wrap="square">
            <a:spAutoFit/>
          </a:bodyPr>
          <a:lstStyle/>
          <a:p>
            <a:r>
              <a:rPr lang="en-US" altLang="ja-JP" sz="1400"/>
              <a:t>Entity Framework Core</a:t>
            </a:r>
          </a:p>
          <a:p>
            <a:r>
              <a:rPr lang="ja-JP" altLang="en-US" sz="1400"/>
              <a:t>https://learn.microsoft.com/ja-jp/ef/core/</a:t>
            </a:r>
          </a:p>
        </p:txBody>
      </p:sp>
    </p:spTree>
    <p:extLst>
      <p:ext uri="{BB962C8B-B14F-4D97-AF65-F5344CB8AC3E}">
        <p14:creationId xmlns:p14="http://schemas.microsoft.com/office/powerpoint/2010/main" val="260068238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a:extLst>
              <a:ext uri="{FF2B5EF4-FFF2-40B4-BE49-F238E27FC236}">
                <a16:creationId xmlns:a16="http://schemas.microsoft.com/office/drawing/2014/main" id="{D3578072-553C-1E04-82AF-684422C5586E}"/>
              </a:ext>
            </a:extLst>
          </p:cNvPr>
          <p:cNvSpPr>
            <a:spLocks noGrp="1"/>
          </p:cNvSpPr>
          <p:nvPr>
            <p:ph type="title"/>
          </p:nvPr>
        </p:nvSpPr>
        <p:spPr/>
        <p:txBody>
          <a:bodyPr>
            <a:normAutofit/>
          </a:bodyPr>
          <a:lstStyle/>
          <a:p>
            <a:r>
              <a:rPr lang="en-US" altLang="ja-JP"/>
              <a:t>3-2-6.C#(Npgsql)</a:t>
            </a:r>
            <a:r>
              <a:rPr lang="ja-JP" altLang="en-US"/>
              <a:t>からデータベースに接続する方法</a:t>
            </a:r>
            <a:r>
              <a:rPr lang="en-US" altLang="ja-JP"/>
              <a:t>(Model)</a:t>
            </a:r>
            <a:r>
              <a:rPr lang="ja-JP" altLang="en-US"/>
              <a:t>操作</a:t>
            </a:r>
          </a:p>
        </p:txBody>
      </p:sp>
      <p:sp>
        <p:nvSpPr>
          <p:cNvPr id="2" name="テキスト プレースホルダー 7">
            <a:extLst>
              <a:ext uri="{FF2B5EF4-FFF2-40B4-BE49-F238E27FC236}">
                <a16:creationId xmlns:a16="http://schemas.microsoft.com/office/drawing/2014/main" id="{DF10B8C9-FDF0-F5F7-6E79-09B4D09A1973}"/>
              </a:ext>
            </a:extLst>
          </p:cNvPr>
          <p:cNvSpPr>
            <a:spLocks noGrp="1"/>
          </p:cNvSpPr>
          <p:nvPr>
            <p:ph type="body" sz="quarter" idx="14"/>
          </p:nvPr>
        </p:nvSpPr>
        <p:spPr>
          <a:xfrm>
            <a:off x="268288" y="947918"/>
            <a:ext cx="11637962" cy="373063"/>
          </a:xfrm>
        </p:spPr>
        <p:txBody>
          <a:bodyPr/>
          <a:lstStyle/>
          <a:p>
            <a:r>
              <a:rPr lang="en-US" altLang="ja-JP"/>
              <a:t>Entity Framework</a:t>
            </a:r>
            <a:r>
              <a:rPr lang="ja-JP" altLang="en-US"/>
              <a:t>とは？概要や仕組みについて</a:t>
            </a:r>
          </a:p>
        </p:txBody>
      </p:sp>
      <p:sp>
        <p:nvSpPr>
          <p:cNvPr id="3" name="テキスト ボックス 2">
            <a:extLst>
              <a:ext uri="{FF2B5EF4-FFF2-40B4-BE49-F238E27FC236}">
                <a16:creationId xmlns:a16="http://schemas.microsoft.com/office/drawing/2014/main" id="{2D188C07-C913-C9DA-8650-0E17F6BB6E72}"/>
              </a:ext>
            </a:extLst>
          </p:cNvPr>
          <p:cNvSpPr txBox="1"/>
          <p:nvPr/>
        </p:nvSpPr>
        <p:spPr>
          <a:xfrm>
            <a:off x="613064" y="1320981"/>
            <a:ext cx="10900063" cy="1169551"/>
          </a:xfrm>
          <a:prstGeom prst="rect">
            <a:avLst/>
          </a:prstGeom>
          <a:noFill/>
        </p:spPr>
        <p:txBody>
          <a:bodyPr wrap="square" rtlCol="0">
            <a:spAutoFit/>
          </a:bodyPr>
          <a:lstStyle/>
          <a:p>
            <a:r>
              <a:rPr kumimoji="1" lang="ja-JP" altLang="en-US" sz="1400"/>
              <a:t>「</a:t>
            </a:r>
            <a:r>
              <a:rPr kumimoji="1" lang="en-US" altLang="ja-JP" sz="1400"/>
              <a:t>Entity Framework</a:t>
            </a:r>
            <a:r>
              <a:rPr kumimoji="1" lang="ja-JP" altLang="en-US" sz="1400"/>
              <a:t>」は「</a:t>
            </a:r>
            <a:r>
              <a:rPr kumimoji="1" lang="en-US" altLang="ja-JP" sz="1400"/>
              <a:t>.NET Framework</a:t>
            </a:r>
            <a:r>
              <a:rPr kumimoji="1" lang="ja-JP" altLang="en-US" sz="1400"/>
              <a:t>」における標準の「</a:t>
            </a:r>
            <a:r>
              <a:rPr kumimoji="1" lang="en-US" altLang="ja-JP" sz="1400"/>
              <a:t>O/R</a:t>
            </a:r>
            <a:r>
              <a:rPr kumimoji="1" lang="ja-JP" altLang="en-US" sz="1400"/>
              <a:t>マッパー」です。「</a:t>
            </a:r>
            <a:r>
              <a:rPr kumimoji="1" lang="en-US" altLang="ja-JP" sz="1400"/>
              <a:t>O/R</a:t>
            </a:r>
            <a:r>
              <a:rPr kumimoji="1" lang="ja-JP" altLang="en-US" sz="1400"/>
              <a:t>マッパー」というのは「インピーダンスミスマッチ」と呼ばれる、オブジェクト指向言語とリレーショナルデータベースとの間の構造の「差異」を吸収するための「</a:t>
            </a:r>
            <a:r>
              <a:rPr kumimoji="1" lang="en-US" altLang="ja-JP" sz="1400"/>
              <a:t>O/R</a:t>
            </a:r>
            <a:r>
              <a:rPr kumimoji="1" lang="ja-JP" altLang="en-US" sz="1400"/>
              <a:t>マッピング」の技術やそのためのライブラリを指します。</a:t>
            </a:r>
          </a:p>
          <a:p>
            <a:r>
              <a:rPr kumimoji="1" lang="ja-JP" altLang="en-US" sz="1400"/>
              <a:t>「</a:t>
            </a:r>
            <a:r>
              <a:rPr kumimoji="1" lang="en-US" altLang="ja-JP" sz="1400"/>
              <a:t>O/R</a:t>
            </a:r>
            <a:r>
              <a:rPr kumimoji="1" lang="ja-JP" altLang="en-US" sz="1400"/>
              <a:t>マッピング」では具体的には、リレーショナルデータベースのテーブルの各列と、オブジェクトのプロパティ（クラスのメンバ変数）とを１対１に紐づけていきます。</a:t>
            </a:r>
          </a:p>
        </p:txBody>
      </p:sp>
      <p:pic>
        <p:nvPicPr>
          <p:cNvPr id="1026" name="Picture 2">
            <a:extLst>
              <a:ext uri="{FF2B5EF4-FFF2-40B4-BE49-F238E27FC236}">
                <a16:creationId xmlns:a16="http://schemas.microsoft.com/office/drawing/2014/main" id="{6F5B9E47-37C7-7DAF-F858-4CC8EFACB1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67840" y="2291141"/>
            <a:ext cx="5074565" cy="2512223"/>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B5D10691-0494-7177-8668-362F451DDFC4}"/>
              </a:ext>
            </a:extLst>
          </p:cNvPr>
          <p:cNvSpPr txBox="1"/>
          <p:nvPr/>
        </p:nvSpPr>
        <p:spPr>
          <a:xfrm>
            <a:off x="267629" y="3320658"/>
            <a:ext cx="11430000" cy="3108543"/>
          </a:xfrm>
          <a:prstGeom prst="rect">
            <a:avLst/>
          </a:prstGeom>
          <a:noFill/>
        </p:spPr>
        <p:txBody>
          <a:bodyPr wrap="square" rtlCol="0">
            <a:spAutoFit/>
          </a:bodyPr>
          <a:lstStyle/>
          <a:p>
            <a:r>
              <a:rPr kumimoji="1" lang="en-US" altLang="ja-JP" sz="1400"/>
              <a:t>O/R</a:t>
            </a:r>
            <a:r>
              <a:rPr kumimoji="1" lang="ja-JP" altLang="en-US" sz="1400"/>
              <a:t>マッパーが無いと、この</a:t>
            </a:r>
            <a:r>
              <a:rPr kumimoji="1" lang="en-US" altLang="ja-JP" sz="1400"/>
              <a:t>DB←→</a:t>
            </a:r>
            <a:r>
              <a:rPr kumimoji="1" lang="ja-JP" altLang="en-US" sz="1400"/>
              <a:t>クラスの間のデータのやり取りを１カラムずつ</a:t>
            </a:r>
            <a:endParaRPr kumimoji="1" lang="en-US" altLang="ja-JP" sz="1400"/>
          </a:p>
          <a:p>
            <a:r>
              <a:rPr kumimoji="1" lang="ja-JP" altLang="en-US" sz="1400"/>
              <a:t>自分でマッピングする必要がありますが、</a:t>
            </a:r>
            <a:r>
              <a:rPr kumimoji="1" lang="en-US" altLang="ja-JP" sz="1400"/>
              <a:t>O/R</a:t>
            </a:r>
            <a:r>
              <a:rPr kumimoji="1" lang="ja-JP" altLang="en-US" sz="1400"/>
              <a:t>マッパーではこのような面倒で煩雑な</a:t>
            </a:r>
            <a:endParaRPr kumimoji="1" lang="en-US" altLang="ja-JP" sz="1400"/>
          </a:p>
          <a:p>
            <a:r>
              <a:rPr kumimoji="1" lang="ja-JP" altLang="en-US" sz="1400"/>
              <a:t>作業を自動的に処理してくれます。</a:t>
            </a:r>
          </a:p>
          <a:p>
            <a:r>
              <a:rPr kumimoji="1" lang="ja-JP" altLang="en-US" sz="1400"/>
              <a:t> </a:t>
            </a:r>
          </a:p>
          <a:p>
            <a:r>
              <a:rPr kumimoji="1" lang="ja-JP" altLang="en-US" sz="1400"/>
              <a:t>⇒（例）</a:t>
            </a:r>
            <a:r>
              <a:rPr kumimoji="1" lang="en-US" altLang="ja-JP" sz="1400"/>
              <a:t>C#</a:t>
            </a:r>
            <a:r>
              <a:rPr kumimoji="1" lang="ja-JP" altLang="en-US" sz="1400"/>
              <a:t>から</a:t>
            </a:r>
            <a:r>
              <a:rPr kumimoji="1" lang="en-US" altLang="ja-JP" sz="1400"/>
              <a:t>DB</a:t>
            </a:r>
            <a:r>
              <a:rPr kumimoji="1" lang="ja-JP" altLang="en-US" sz="1400"/>
              <a:t>接続で</a:t>
            </a:r>
            <a:r>
              <a:rPr kumimoji="1" lang="en-US" altLang="ja-JP" sz="1400"/>
              <a:t>SQLServer</a:t>
            </a:r>
            <a:r>
              <a:rPr kumimoji="1" lang="ja-JP" altLang="en-US" sz="1400"/>
              <a:t>に接続して</a:t>
            </a:r>
            <a:r>
              <a:rPr kumimoji="1" lang="en-US" altLang="ja-JP" sz="1400"/>
              <a:t>SELECT</a:t>
            </a:r>
            <a:r>
              <a:rPr kumimoji="1" lang="ja-JP" altLang="en-US" sz="1400"/>
              <a:t>文を実行する方法</a:t>
            </a:r>
          </a:p>
          <a:p>
            <a:r>
              <a:rPr kumimoji="1" lang="ja-JP" altLang="en-US" sz="1400"/>
              <a:t> </a:t>
            </a:r>
            <a:r>
              <a:rPr kumimoji="1" lang="en-US" altLang="ja-JP" sz="1400"/>
              <a:t>https://rainbow-engine.com/csharp-dbconnection-sqlserver/</a:t>
            </a:r>
          </a:p>
          <a:p>
            <a:endParaRPr kumimoji="1" lang="ja-JP" altLang="en-US" sz="1400"/>
          </a:p>
          <a:p>
            <a:r>
              <a:rPr kumimoji="1" lang="ja-JP" altLang="en-US" sz="1400"/>
              <a:t>上記記事では</a:t>
            </a:r>
            <a:r>
              <a:rPr kumimoji="1" lang="en-US" altLang="ja-JP" sz="1400"/>
              <a:t>Entity Framework</a:t>
            </a:r>
            <a:r>
              <a:rPr kumimoji="1" lang="ja-JP" altLang="en-US" sz="1400"/>
              <a:t>を使わないサンプルプログラムを紹介しており、若干分かりにくいですが、</a:t>
            </a:r>
            <a:r>
              <a:rPr kumimoji="1" lang="en-US" altLang="ja-JP" sz="1400"/>
              <a:t>SQLConnection⇒SQLCommand⇒SQLDataReader</a:t>
            </a:r>
            <a:r>
              <a:rPr kumimoji="1" lang="ja-JP" altLang="en-US" sz="1400"/>
              <a:t>とインスタンスを生成していき、最終的には各カラムの情報（</a:t>
            </a:r>
            <a:r>
              <a:rPr kumimoji="1" lang="en-US" altLang="ja-JP" sz="1400"/>
              <a:t>reader[0],[1],[2]</a:t>
            </a:r>
            <a:r>
              <a:rPr kumimoji="1" lang="ja-JP" altLang="en-US" sz="1400"/>
              <a:t>）をコンソールに表示しています。この「</a:t>
            </a:r>
            <a:r>
              <a:rPr kumimoji="1" lang="en-US" altLang="ja-JP" sz="1400"/>
              <a:t>reader[0]</a:t>
            </a:r>
            <a:r>
              <a:rPr kumimoji="1" lang="ja-JP" altLang="en-US" sz="1400"/>
              <a:t>」「</a:t>
            </a:r>
            <a:r>
              <a:rPr kumimoji="1" lang="en-US" altLang="ja-JP" sz="1400"/>
              <a:t>reader[1]</a:t>
            </a:r>
            <a:r>
              <a:rPr kumimoji="1" lang="ja-JP" altLang="en-US" sz="1400"/>
              <a:t>」「</a:t>
            </a:r>
            <a:r>
              <a:rPr kumimoji="1" lang="en-US" altLang="ja-JP" sz="1400"/>
              <a:t>reader[2]</a:t>
            </a:r>
            <a:r>
              <a:rPr kumimoji="1" lang="ja-JP" altLang="en-US" sz="1400"/>
              <a:t>」をオブジェクトの各変数（プロパティ）にマッピングしていく作業が非常に手間で、</a:t>
            </a:r>
            <a:r>
              <a:rPr kumimoji="1" lang="en-US" altLang="ja-JP" sz="1400"/>
              <a:t>Entity Framework</a:t>
            </a:r>
            <a:r>
              <a:rPr kumimoji="1" lang="ja-JP" altLang="en-US" sz="1400"/>
              <a:t>が自動化してくれる部分です。</a:t>
            </a:r>
          </a:p>
          <a:p>
            <a:r>
              <a:rPr kumimoji="1" lang="ja-JP" altLang="en-US" sz="1400"/>
              <a:t> </a:t>
            </a:r>
          </a:p>
          <a:p>
            <a:r>
              <a:rPr kumimoji="1" lang="ja-JP" altLang="en-US" sz="1400"/>
              <a:t>この結果として、アプリケーションの開発者はデータベースのテーブルやカラムの構造をそこまで意識する事なく、より簡潔なコードを組む事ができます。</a:t>
            </a:r>
          </a:p>
        </p:txBody>
      </p:sp>
    </p:spTree>
    <p:extLst>
      <p:ext uri="{BB962C8B-B14F-4D97-AF65-F5344CB8AC3E}">
        <p14:creationId xmlns:p14="http://schemas.microsoft.com/office/powerpoint/2010/main" val="241786715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E02C6110-C018-FFDF-5089-44720629D1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2065" y="2097105"/>
            <a:ext cx="4610173" cy="2550602"/>
          </a:xfrm>
          <a:prstGeom prst="rect">
            <a:avLst/>
          </a:prstGeom>
          <a:noFill/>
          <a:extLst>
            <a:ext uri="{909E8E84-426E-40DD-AFC4-6F175D3DCCD1}">
              <a14:hiddenFill xmlns:a14="http://schemas.microsoft.com/office/drawing/2010/main">
                <a:solidFill>
                  <a:srgbClr val="FFFFFF"/>
                </a:solidFill>
              </a14:hiddenFill>
            </a:ext>
          </a:extLst>
        </p:spPr>
      </p:pic>
      <p:sp>
        <p:nvSpPr>
          <p:cNvPr id="7" name="タイトル 6">
            <a:extLst>
              <a:ext uri="{FF2B5EF4-FFF2-40B4-BE49-F238E27FC236}">
                <a16:creationId xmlns:a16="http://schemas.microsoft.com/office/drawing/2014/main" id="{D3578072-553C-1E04-82AF-684422C5586E}"/>
              </a:ext>
            </a:extLst>
          </p:cNvPr>
          <p:cNvSpPr>
            <a:spLocks noGrp="1"/>
          </p:cNvSpPr>
          <p:nvPr>
            <p:ph type="title"/>
          </p:nvPr>
        </p:nvSpPr>
        <p:spPr/>
        <p:txBody>
          <a:bodyPr>
            <a:normAutofit/>
          </a:bodyPr>
          <a:lstStyle/>
          <a:p>
            <a:r>
              <a:rPr lang="en-US" altLang="ja-JP"/>
              <a:t>3-2-6.C#(Npgsql)</a:t>
            </a:r>
            <a:r>
              <a:rPr lang="ja-JP" altLang="en-US"/>
              <a:t>からデータベースに接続する方法</a:t>
            </a:r>
            <a:r>
              <a:rPr lang="en-US" altLang="ja-JP"/>
              <a:t>(Model)</a:t>
            </a:r>
            <a:r>
              <a:rPr lang="ja-JP" altLang="en-US"/>
              <a:t>操作</a:t>
            </a:r>
          </a:p>
        </p:txBody>
      </p:sp>
      <p:sp>
        <p:nvSpPr>
          <p:cNvPr id="2" name="テキスト プレースホルダー 7">
            <a:extLst>
              <a:ext uri="{FF2B5EF4-FFF2-40B4-BE49-F238E27FC236}">
                <a16:creationId xmlns:a16="http://schemas.microsoft.com/office/drawing/2014/main" id="{DF10B8C9-FDF0-F5F7-6E79-09B4D09A1973}"/>
              </a:ext>
            </a:extLst>
          </p:cNvPr>
          <p:cNvSpPr>
            <a:spLocks noGrp="1"/>
          </p:cNvSpPr>
          <p:nvPr>
            <p:ph type="body" sz="quarter" idx="14"/>
          </p:nvPr>
        </p:nvSpPr>
        <p:spPr>
          <a:xfrm>
            <a:off x="268288" y="947918"/>
            <a:ext cx="11637962" cy="373063"/>
          </a:xfrm>
        </p:spPr>
        <p:txBody>
          <a:bodyPr/>
          <a:lstStyle/>
          <a:p>
            <a:r>
              <a:rPr lang="ja-JP" altLang="en-US"/>
              <a:t>オブジェクトとテーブルが１：１対応しない場合</a:t>
            </a:r>
          </a:p>
        </p:txBody>
      </p:sp>
      <p:sp>
        <p:nvSpPr>
          <p:cNvPr id="3" name="テキスト ボックス 2">
            <a:extLst>
              <a:ext uri="{FF2B5EF4-FFF2-40B4-BE49-F238E27FC236}">
                <a16:creationId xmlns:a16="http://schemas.microsoft.com/office/drawing/2014/main" id="{FE60EECA-359D-2A23-3F18-C6C6C789669D}"/>
              </a:ext>
            </a:extLst>
          </p:cNvPr>
          <p:cNvSpPr txBox="1"/>
          <p:nvPr/>
        </p:nvSpPr>
        <p:spPr>
          <a:xfrm>
            <a:off x="665018" y="1246908"/>
            <a:ext cx="11241232" cy="954107"/>
          </a:xfrm>
          <a:prstGeom prst="rect">
            <a:avLst/>
          </a:prstGeom>
          <a:noFill/>
        </p:spPr>
        <p:txBody>
          <a:bodyPr wrap="square" rtlCol="0">
            <a:spAutoFit/>
          </a:bodyPr>
          <a:lstStyle/>
          <a:p>
            <a:r>
              <a:rPr kumimoji="1" lang="ja-JP" altLang="en-US" sz="1400"/>
              <a:t>ただし</a:t>
            </a:r>
            <a:r>
              <a:rPr kumimoji="1" lang="en-US" altLang="ja-JP" sz="1400"/>
              <a:t>Entity Framework</a:t>
            </a:r>
            <a:r>
              <a:rPr kumimoji="1" lang="ja-JP" altLang="en-US" sz="1400"/>
              <a:t>においては、オブジェクト（アプリ側）とテーブル（</a:t>
            </a:r>
            <a:r>
              <a:rPr kumimoji="1" lang="en-US" altLang="ja-JP" sz="1400"/>
              <a:t>DB</a:t>
            </a:r>
            <a:r>
              <a:rPr kumimoji="1" lang="ja-JP" altLang="en-US" sz="1400"/>
              <a:t>側）が必ず１対１にならないことを考慮して「エンティティ」と呼ばれる、テーブルとアプリケーション側のオブジェクトの中間に位置するようなモデル（概念モデル）を導入して、エンティティ経由でのデータベースアクセスを可能にしています。エンティティとテーブルをひっくるめたモデルを総称して「</a:t>
            </a:r>
            <a:r>
              <a:rPr kumimoji="1" lang="en-US" altLang="ja-JP" sz="1400"/>
              <a:t>Entity Data Model</a:t>
            </a:r>
            <a:r>
              <a:rPr kumimoji="1" lang="ja-JP" altLang="en-US" sz="1400"/>
              <a:t>」と呼んでいます。</a:t>
            </a:r>
          </a:p>
          <a:p>
            <a:r>
              <a:rPr kumimoji="1" lang="ja-JP" altLang="en-US" sz="1400"/>
              <a:t>　　　　　　　　　　　　　　　　　　　　　　（図１２１）エンティティとテーブルの関係イメージ</a:t>
            </a:r>
          </a:p>
        </p:txBody>
      </p:sp>
      <p:sp>
        <p:nvSpPr>
          <p:cNvPr id="4" name="テキスト ボックス 3">
            <a:extLst>
              <a:ext uri="{FF2B5EF4-FFF2-40B4-BE49-F238E27FC236}">
                <a16:creationId xmlns:a16="http://schemas.microsoft.com/office/drawing/2014/main" id="{FFFC5E6E-E87A-B998-8AF1-3E6466757E08}"/>
              </a:ext>
            </a:extLst>
          </p:cNvPr>
          <p:cNvSpPr txBox="1"/>
          <p:nvPr/>
        </p:nvSpPr>
        <p:spPr>
          <a:xfrm>
            <a:off x="448308" y="4734324"/>
            <a:ext cx="11313968" cy="1600438"/>
          </a:xfrm>
          <a:prstGeom prst="rect">
            <a:avLst/>
          </a:prstGeom>
          <a:noFill/>
        </p:spPr>
        <p:txBody>
          <a:bodyPr wrap="square" rtlCol="0">
            <a:spAutoFit/>
          </a:bodyPr>
          <a:lstStyle/>
          <a:p>
            <a:r>
              <a:rPr kumimoji="1" lang="ja-JP" altLang="en-US" sz="1400"/>
              <a:t>図の通り、アプリケーション側の「オブジェクト」とデータベース側の「テーブル」との間に「エンティティ」を介する事によって、アプリケーション側はデータベース側の事情によるテーブル構造（中間テーブルなど）を意識する事なく</a:t>
            </a:r>
            <a:r>
              <a:rPr kumimoji="1" lang="en-US" altLang="ja-JP" sz="1400"/>
              <a:t>DB</a:t>
            </a:r>
            <a:r>
              <a:rPr kumimoji="1" lang="ja-JP" altLang="en-US" sz="1400"/>
              <a:t>アクセスが可能になります。</a:t>
            </a:r>
          </a:p>
          <a:p>
            <a:r>
              <a:rPr kumimoji="1" lang="ja-JP" altLang="en-US" sz="1400"/>
              <a:t>「エンティティ」（概念モデル）はデータベースのテーブル（論理モデル）に直接マッピングされており、実際はデータベースには「中間テーブル」がある事を意識せずにアクセスできています。</a:t>
            </a:r>
          </a:p>
          <a:p>
            <a:r>
              <a:rPr kumimoji="1" lang="ja-JP" altLang="en-US" sz="1400"/>
              <a:t> そのために、</a:t>
            </a:r>
            <a:r>
              <a:rPr kumimoji="1" lang="en-US" altLang="ja-JP" sz="1400"/>
              <a:t>EntityFrameWork</a:t>
            </a:r>
            <a:r>
              <a:rPr kumimoji="1" lang="ja-JP" altLang="en-US" sz="1400"/>
              <a:t>側ではテーブル同士の対応関係のみを定義しています。図の例では「</a:t>
            </a:r>
            <a:r>
              <a:rPr kumimoji="1" lang="en-US" altLang="ja-JP" sz="1400"/>
              <a:t>Document</a:t>
            </a:r>
            <a:r>
              <a:rPr kumimoji="1" lang="ja-JP" altLang="en-US" sz="1400"/>
              <a:t>」（例：領収書）と「</a:t>
            </a:r>
            <a:r>
              <a:rPr kumimoji="1" lang="en-US" altLang="ja-JP" sz="1400"/>
              <a:t>Field</a:t>
            </a:r>
            <a:r>
              <a:rPr kumimoji="1" lang="ja-JP" altLang="en-US" sz="1400"/>
              <a:t>」（例：品名、金額）の間は</a:t>
            </a:r>
            <a:r>
              <a:rPr kumimoji="1" lang="en-US" altLang="ja-JP" sz="1400"/>
              <a:t>M</a:t>
            </a:r>
            <a:r>
              <a:rPr kumimoji="1" lang="ja-JP" altLang="en-US" sz="1400"/>
              <a:t>：</a:t>
            </a:r>
            <a:r>
              <a:rPr kumimoji="1" lang="en-US" altLang="ja-JP" sz="1400"/>
              <a:t>N</a:t>
            </a:r>
            <a:r>
              <a:rPr kumimoji="1" lang="ja-JP" altLang="en-US" sz="1400"/>
              <a:t>の関係ですが、中間テーブルを持たない代わりに、その</a:t>
            </a:r>
            <a:r>
              <a:rPr kumimoji="1" lang="en-US" altLang="ja-JP" sz="1400"/>
              <a:t>Document</a:t>
            </a:r>
            <a:r>
              <a:rPr kumimoji="1" lang="ja-JP" altLang="en-US" sz="1400"/>
              <a:t>と</a:t>
            </a:r>
            <a:r>
              <a:rPr kumimoji="1" lang="en-US" altLang="ja-JP" sz="1400"/>
              <a:t>Field</a:t>
            </a:r>
            <a:r>
              <a:rPr kumimoji="1" lang="ja-JP" altLang="en-US" sz="1400"/>
              <a:t>の対応関係（</a:t>
            </a:r>
            <a:r>
              <a:rPr kumimoji="1" lang="en-US" altLang="ja-JP" sz="1400"/>
              <a:t>M</a:t>
            </a:r>
            <a:r>
              <a:rPr kumimoji="1" lang="ja-JP" altLang="en-US" sz="1400"/>
              <a:t>：</a:t>
            </a:r>
            <a:r>
              <a:rPr kumimoji="1" lang="en-US" altLang="ja-JP" sz="1400"/>
              <a:t>N</a:t>
            </a:r>
            <a:r>
              <a:rPr kumimoji="1" lang="ja-JP" altLang="en-US" sz="1400"/>
              <a:t>）のみを保持する事で、紐付けを可能にしています。</a:t>
            </a:r>
          </a:p>
        </p:txBody>
      </p:sp>
    </p:spTree>
    <p:extLst>
      <p:ext uri="{BB962C8B-B14F-4D97-AF65-F5344CB8AC3E}">
        <p14:creationId xmlns:p14="http://schemas.microsoft.com/office/powerpoint/2010/main" val="30065922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a:extLst>
              <a:ext uri="{FF2B5EF4-FFF2-40B4-BE49-F238E27FC236}">
                <a16:creationId xmlns:a16="http://schemas.microsoft.com/office/drawing/2014/main" id="{D3578072-553C-1E04-82AF-684422C5586E}"/>
              </a:ext>
            </a:extLst>
          </p:cNvPr>
          <p:cNvSpPr>
            <a:spLocks noGrp="1"/>
          </p:cNvSpPr>
          <p:nvPr>
            <p:ph type="title"/>
          </p:nvPr>
        </p:nvSpPr>
        <p:spPr/>
        <p:txBody>
          <a:bodyPr>
            <a:normAutofit/>
          </a:bodyPr>
          <a:lstStyle/>
          <a:p>
            <a:r>
              <a:rPr lang="en-US" altLang="ja-JP"/>
              <a:t>3-2-6.C#(Npgsql)</a:t>
            </a:r>
            <a:r>
              <a:rPr lang="ja-JP" altLang="en-US"/>
              <a:t>からデータベースに接続する方法</a:t>
            </a:r>
            <a:r>
              <a:rPr lang="en-US" altLang="ja-JP"/>
              <a:t>(Model)</a:t>
            </a:r>
            <a:r>
              <a:rPr lang="ja-JP" altLang="en-US"/>
              <a:t>操作</a:t>
            </a:r>
          </a:p>
        </p:txBody>
      </p:sp>
      <p:sp>
        <p:nvSpPr>
          <p:cNvPr id="2" name="テキスト プレースホルダー 7">
            <a:extLst>
              <a:ext uri="{FF2B5EF4-FFF2-40B4-BE49-F238E27FC236}">
                <a16:creationId xmlns:a16="http://schemas.microsoft.com/office/drawing/2014/main" id="{DF10B8C9-FDF0-F5F7-6E79-09B4D09A1973}"/>
              </a:ext>
            </a:extLst>
          </p:cNvPr>
          <p:cNvSpPr>
            <a:spLocks noGrp="1"/>
          </p:cNvSpPr>
          <p:nvPr>
            <p:ph type="body" sz="quarter" idx="14"/>
          </p:nvPr>
        </p:nvSpPr>
        <p:spPr>
          <a:xfrm>
            <a:off x="268288" y="947918"/>
            <a:ext cx="11637962" cy="373063"/>
          </a:xfrm>
        </p:spPr>
        <p:txBody>
          <a:bodyPr/>
          <a:lstStyle/>
          <a:p>
            <a:r>
              <a:rPr lang="en-US" altLang="ja-JP"/>
              <a:t>Entity Framework</a:t>
            </a:r>
            <a:r>
              <a:rPr lang="ja-JP" altLang="en-US"/>
              <a:t>の技術的な概要</a:t>
            </a:r>
          </a:p>
        </p:txBody>
      </p:sp>
      <p:sp>
        <p:nvSpPr>
          <p:cNvPr id="3" name="テキスト ボックス 2">
            <a:extLst>
              <a:ext uri="{FF2B5EF4-FFF2-40B4-BE49-F238E27FC236}">
                <a16:creationId xmlns:a16="http://schemas.microsoft.com/office/drawing/2014/main" id="{7DB70BD2-EDFA-61A2-C802-A11CECDCDAA1}"/>
              </a:ext>
            </a:extLst>
          </p:cNvPr>
          <p:cNvSpPr txBox="1"/>
          <p:nvPr/>
        </p:nvSpPr>
        <p:spPr>
          <a:xfrm>
            <a:off x="665018" y="1341699"/>
            <a:ext cx="11241232" cy="523220"/>
          </a:xfrm>
          <a:prstGeom prst="rect">
            <a:avLst/>
          </a:prstGeom>
          <a:noFill/>
        </p:spPr>
        <p:txBody>
          <a:bodyPr wrap="square" rtlCol="0">
            <a:spAutoFit/>
          </a:bodyPr>
          <a:lstStyle/>
          <a:p>
            <a:r>
              <a:rPr kumimoji="1" lang="en-US" altLang="ja-JP" sz="1400"/>
              <a:t>Entity Framework</a:t>
            </a:r>
            <a:r>
              <a:rPr kumimoji="1" lang="ja-JP" altLang="en-US" sz="1400"/>
              <a:t>の中心となるのは「</a:t>
            </a:r>
            <a:r>
              <a:rPr kumimoji="1" lang="en-US" altLang="ja-JP" sz="1400"/>
              <a:t>DBContext</a:t>
            </a:r>
            <a:r>
              <a:rPr kumimoji="1" lang="ja-JP" altLang="en-US" sz="1400"/>
              <a:t>」と呼ばれるクラスで、アプリケーション⇒データベースへのゲートウェイの役割を果たします。</a:t>
            </a:r>
            <a:r>
              <a:rPr kumimoji="1" lang="en-US" altLang="ja-JP" sz="1400"/>
              <a:t>DBContext</a:t>
            </a:r>
            <a:r>
              <a:rPr kumimoji="1" lang="ja-JP" altLang="en-US" sz="1400"/>
              <a:t>には</a:t>
            </a:r>
            <a:r>
              <a:rPr kumimoji="1" lang="en-US" altLang="ja-JP" sz="1400"/>
              <a:t>1</a:t>
            </a:r>
            <a:r>
              <a:rPr kumimoji="1" lang="ja-JP" altLang="en-US" sz="1400"/>
              <a:t>つ以上の「</a:t>
            </a:r>
            <a:r>
              <a:rPr kumimoji="1" lang="en-US" altLang="ja-JP" sz="1400"/>
              <a:t>DBSet</a:t>
            </a:r>
            <a:r>
              <a:rPr kumimoji="1" lang="ja-JP" altLang="en-US" sz="1400"/>
              <a:t>」が紐づき、これは</a:t>
            </a:r>
            <a:r>
              <a:rPr kumimoji="1" lang="en-US" altLang="ja-JP" sz="1400"/>
              <a:t>DB</a:t>
            </a:r>
            <a:r>
              <a:rPr kumimoji="1" lang="ja-JP" altLang="en-US" sz="1400"/>
              <a:t>のテーブルに相当するオブジェクトになります。</a:t>
            </a:r>
          </a:p>
        </p:txBody>
      </p:sp>
      <p:pic>
        <p:nvPicPr>
          <p:cNvPr id="3074" name="Picture 2">
            <a:extLst>
              <a:ext uri="{FF2B5EF4-FFF2-40B4-BE49-F238E27FC236}">
                <a16:creationId xmlns:a16="http://schemas.microsoft.com/office/drawing/2014/main" id="{647C98AF-599A-1895-1C42-8C61FACF8B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25090" y="1885637"/>
            <a:ext cx="4156364" cy="1644131"/>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0CE3709B-1064-299A-E462-9F4C6278E970}"/>
              </a:ext>
            </a:extLst>
          </p:cNvPr>
          <p:cNvSpPr txBox="1"/>
          <p:nvPr/>
        </p:nvSpPr>
        <p:spPr>
          <a:xfrm>
            <a:off x="665018" y="3550486"/>
            <a:ext cx="11241232" cy="523220"/>
          </a:xfrm>
          <a:prstGeom prst="rect">
            <a:avLst/>
          </a:prstGeom>
          <a:noFill/>
        </p:spPr>
        <p:txBody>
          <a:bodyPr wrap="square" rtlCol="0">
            <a:spAutoFit/>
          </a:bodyPr>
          <a:lstStyle/>
          <a:p>
            <a:r>
              <a:rPr kumimoji="1" lang="en-US" altLang="ja-JP" sz="1400"/>
              <a:t>DbSet</a:t>
            </a:r>
            <a:r>
              <a:rPr kumimoji="1" lang="ja-JP" altLang="en-US" sz="1400"/>
              <a:t>に対するクエリはアプリケーション側（</a:t>
            </a:r>
            <a:r>
              <a:rPr kumimoji="1" lang="en-US" altLang="ja-JP" sz="1400"/>
              <a:t>C#</a:t>
            </a:r>
            <a:r>
              <a:rPr kumimoji="1" lang="ja-JP" altLang="en-US" sz="1400"/>
              <a:t>など）から</a:t>
            </a:r>
            <a:r>
              <a:rPr kumimoji="1" lang="en-US" altLang="ja-JP" sz="1400"/>
              <a:t>LINQ</a:t>
            </a:r>
            <a:r>
              <a:rPr kumimoji="1" lang="ja-JP" altLang="en-US" sz="1400"/>
              <a:t>によるクエリを発行し、</a:t>
            </a:r>
            <a:r>
              <a:rPr kumimoji="1" lang="en-US" altLang="ja-JP" sz="1400"/>
              <a:t>Entity Framework</a:t>
            </a:r>
            <a:r>
              <a:rPr kumimoji="1" lang="ja-JP" altLang="en-US" sz="1400"/>
              <a:t>が</a:t>
            </a:r>
            <a:r>
              <a:rPr kumimoji="1" lang="en-US" altLang="ja-JP" sz="1400"/>
              <a:t>LINQ</a:t>
            </a:r>
            <a:r>
              <a:rPr kumimoji="1" lang="ja-JP" altLang="en-US" sz="1400"/>
              <a:t>をランタイム（実行時）に</a:t>
            </a:r>
            <a:r>
              <a:rPr kumimoji="1" lang="en-US" altLang="ja-JP" sz="1400"/>
              <a:t>SQL</a:t>
            </a:r>
            <a:r>
              <a:rPr kumimoji="1" lang="ja-JP" altLang="en-US" sz="1400"/>
              <a:t>へと変換し、</a:t>
            </a:r>
            <a:r>
              <a:rPr kumimoji="1" lang="en-US" altLang="ja-JP" sz="1400"/>
              <a:t>DB</a:t>
            </a:r>
            <a:r>
              <a:rPr kumimoji="1" lang="ja-JP" altLang="en-US" sz="1400"/>
              <a:t>に対してクエリを発行します。</a:t>
            </a:r>
          </a:p>
        </p:txBody>
      </p:sp>
      <p:pic>
        <p:nvPicPr>
          <p:cNvPr id="3076" name="Picture 4">
            <a:extLst>
              <a:ext uri="{FF2B5EF4-FFF2-40B4-BE49-F238E27FC236}">
                <a16:creationId xmlns:a16="http://schemas.microsoft.com/office/drawing/2014/main" id="{AE9AD780-04B7-0E37-0C2F-2D5F0AE7EB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25090" y="4079081"/>
            <a:ext cx="4156364" cy="1778395"/>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a:extLst>
              <a:ext uri="{FF2B5EF4-FFF2-40B4-BE49-F238E27FC236}">
                <a16:creationId xmlns:a16="http://schemas.microsoft.com/office/drawing/2014/main" id="{0F560D09-07FB-1CDE-5964-2F6E35209DBF}"/>
              </a:ext>
            </a:extLst>
          </p:cNvPr>
          <p:cNvSpPr txBox="1"/>
          <p:nvPr/>
        </p:nvSpPr>
        <p:spPr>
          <a:xfrm>
            <a:off x="665018" y="5836694"/>
            <a:ext cx="11241232" cy="523220"/>
          </a:xfrm>
          <a:prstGeom prst="rect">
            <a:avLst/>
          </a:prstGeom>
          <a:noFill/>
        </p:spPr>
        <p:txBody>
          <a:bodyPr wrap="square" rtlCol="0">
            <a:spAutoFit/>
          </a:bodyPr>
          <a:lstStyle/>
          <a:p>
            <a:r>
              <a:rPr kumimoji="1" lang="ja-JP" altLang="en-US" sz="1400"/>
              <a:t>そして</a:t>
            </a:r>
            <a:r>
              <a:rPr kumimoji="1" lang="en-US" altLang="ja-JP" sz="1400"/>
              <a:t>DB</a:t>
            </a:r>
            <a:r>
              <a:rPr kumimoji="1" lang="ja-JP" altLang="en-US" sz="1400"/>
              <a:t>接続 ⇒ クエリ実行 ⇒ データをオブジェクトにマッピング ⇒ </a:t>
            </a:r>
            <a:r>
              <a:rPr kumimoji="1" lang="en-US" altLang="ja-JP" sz="1400"/>
              <a:t>DBSet</a:t>
            </a:r>
            <a:r>
              <a:rPr kumimoji="1" lang="ja-JP" altLang="en-US" sz="1400"/>
              <a:t>に追加といった処理を実行していきます。</a:t>
            </a:r>
          </a:p>
          <a:p>
            <a:r>
              <a:rPr kumimoji="1" lang="ja-JP" altLang="en-US" sz="1400"/>
              <a:t>以降</a:t>
            </a:r>
            <a:r>
              <a:rPr kumimoji="1" lang="en-US" altLang="ja-JP" sz="1400"/>
              <a:t>DBSet</a:t>
            </a:r>
            <a:r>
              <a:rPr kumimoji="1" lang="ja-JP" altLang="en-US" sz="1400"/>
              <a:t>に変更が入った時も同様で、</a:t>
            </a:r>
            <a:r>
              <a:rPr kumimoji="1" lang="en-US" altLang="ja-JP" sz="1400"/>
              <a:t>DBSet</a:t>
            </a:r>
            <a:r>
              <a:rPr kumimoji="1" lang="ja-JP" altLang="en-US" sz="1400"/>
              <a:t>と</a:t>
            </a:r>
            <a:r>
              <a:rPr kumimoji="1" lang="en-US" altLang="ja-JP" sz="1400"/>
              <a:t>DB</a:t>
            </a:r>
            <a:r>
              <a:rPr kumimoji="1" lang="ja-JP" altLang="en-US" sz="1400"/>
              <a:t>が同期されるように</a:t>
            </a:r>
            <a:r>
              <a:rPr kumimoji="1" lang="en-US" altLang="ja-JP" sz="1400"/>
              <a:t>Entity Framework</a:t>
            </a:r>
            <a:r>
              <a:rPr kumimoji="1" lang="ja-JP" altLang="en-US" sz="1400"/>
              <a:t>が同期の処理を自動で行ってくれます。</a:t>
            </a:r>
          </a:p>
        </p:txBody>
      </p:sp>
    </p:spTree>
    <p:extLst>
      <p:ext uri="{BB962C8B-B14F-4D97-AF65-F5344CB8AC3E}">
        <p14:creationId xmlns:p14="http://schemas.microsoft.com/office/powerpoint/2010/main" val="322837442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a:extLst>
              <a:ext uri="{FF2B5EF4-FFF2-40B4-BE49-F238E27FC236}">
                <a16:creationId xmlns:a16="http://schemas.microsoft.com/office/drawing/2014/main" id="{D3578072-553C-1E04-82AF-684422C5586E}"/>
              </a:ext>
            </a:extLst>
          </p:cNvPr>
          <p:cNvSpPr>
            <a:spLocks noGrp="1"/>
          </p:cNvSpPr>
          <p:nvPr>
            <p:ph type="title"/>
          </p:nvPr>
        </p:nvSpPr>
        <p:spPr/>
        <p:txBody>
          <a:bodyPr>
            <a:normAutofit/>
          </a:bodyPr>
          <a:lstStyle/>
          <a:p>
            <a:r>
              <a:rPr lang="en-US" altLang="ja-JP"/>
              <a:t>3-2-6.C#(Npgsql)</a:t>
            </a:r>
            <a:r>
              <a:rPr lang="ja-JP" altLang="en-US"/>
              <a:t>からデータベースに接続する方法</a:t>
            </a:r>
            <a:r>
              <a:rPr lang="en-US" altLang="ja-JP"/>
              <a:t>(Model)</a:t>
            </a:r>
            <a:r>
              <a:rPr lang="ja-JP" altLang="en-US"/>
              <a:t>操作</a:t>
            </a:r>
          </a:p>
        </p:txBody>
      </p:sp>
      <p:sp>
        <p:nvSpPr>
          <p:cNvPr id="2" name="テキスト プレースホルダー 7">
            <a:extLst>
              <a:ext uri="{FF2B5EF4-FFF2-40B4-BE49-F238E27FC236}">
                <a16:creationId xmlns:a16="http://schemas.microsoft.com/office/drawing/2014/main" id="{DF10B8C9-FDF0-F5F7-6E79-09B4D09A1973}"/>
              </a:ext>
            </a:extLst>
          </p:cNvPr>
          <p:cNvSpPr>
            <a:spLocks noGrp="1"/>
          </p:cNvSpPr>
          <p:nvPr>
            <p:ph type="body" sz="quarter" idx="14"/>
          </p:nvPr>
        </p:nvSpPr>
        <p:spPr>
          <a:xfrm>
            <a:off x="268288" y="922160"/>
            <a:ext cx="11637962" cy="373063"/>
          </a:xfrm>
        </p:spPr>
        <p:txBody>
          <a:bodyPr/>
          <a:lstStyle/>
          <a:p>
            <a:r>
              <a:rPr lang="ja-JP" altLang="en-US"/>
              <a:t>参考</a:t>
            </a:r>
          </a:p>
        </p:txBody>
      </p:sp>
      <p:pic>
        <p:nvPicPr>
          <p:cNvPr id="5" name="図 4">
            <a:extLst>
              <a:ext uri="{FF2B5EF4-FFF2-40B4-BE49-F238E27FC236}">
                <a16:creationId xmlns:a16="http://schemas.microsoft.com/office/drawing/2014/main" id="{7A3BD1A2-4806-B111-C2EA-D2BEA6C7A78A}"/>
              </a:ext>
            </a:extLst>
          </p:cNvPr>
          <p:cNvPicPr>
            <a:picLocks noChangeAspect="1"/>
          </p:cNvPicPr>
          <p:nvPr/>
        </p:nvPicPr>
        <p:blipFill>
          <a:blip r:embed="rId2"/>
          <a:stretch>
            <a:fillRect/>
          </a:stretch>
        </p:blipFill>
        <p:spPr>
          <a:xfrm>
            <a:off x="8035569" y="1200884"/>
            <a:ext cx="3094998" cy="2279742"/>
          </a:xfrm>
          <a:prstGeom prst="rect">
            <a:avLst/>
          </a:prstGeom>
        </p:spPr>
      </p:pic>
      <p:sp>
        <p:nvSpPr>
          <p:cNvPr id="10" name="テキスト ボックス 9">
            <a:extLst>
              <a:ext uri="{FF2B5EF4-FFF2-40B4-BE49-F238E27FC236}">
                <a16:creationId xmlns:a16="http://schemas.microsoft.com/office/drawing/2014/main" id="{2BEBF83A-264B-0EA8-49DF-F14C7CDFC164}"/>
              </a:ext>
            </a:extLst>
          </p:cNvPr>
          <p:cNvSpPr txBox="1"/>
          <p:nvPr/>
        </p:nvSpPr>
        <p:spPr>
          <a:xfrm>
            <a:off x="7842385" y="3472474"/>
            <a:ext cx="4222500" cy="261610"/>
          </a:xfrm>
          <a:prstGeom prst="rect">
            <a:avLst/>
          </a:prstGeom>
          <a:noFill/>
        </p:spPr>
        <p:txBody>
          <a:bodyPr wrap="square">
            <a:spAutoFit/>
          </a:bodyPr>
          <a:lstStyle/>
          <a:p>
            <a:r>
              <a:rPr lang="ja-JP" altLang="en-US" sz="1100"/>
              <a:t>https://www.nuget.org/packages/Npgsql/</a:t>
            </a:r>
          </a:p>
        </p:txBody>
      </p:sp>
      <p:pic>
        <p:nvPicPr>
          <p:cNvPr id="12" name="図 11">
            <a:extLst>
              <a:ext uri="{FF2B5EF4-FFF2-40B4-BE49-F238E27FC236}">
                <a16:creationId xmlns:a16="http://schemas.microsoft.com/office/drawing/2014/main" id="{C0EA4C91-3A0F-CB49-4648-3F1EA39C863C}"/>
              </a:ext>
            </a:extLst>
          </p:cNvPr>
          <p:cNvPicPr>
            <a:picLocks noChangeAspect="1"/>
          </p:cNvPicPr>
          <p:nvPr/>
        </p:nvPicPr>
        <p:blipFill>
          <a:blip r:embed="rId3"/>
          <a:stretch>
            <a:fillRect/>
          </a:stretch>
        </p:blipFill>
        <p:spPr>
          <a:xfrm>
            <a:off x="8035569" y="3882798"/>
            <a:ext cx="3094998" cy="2279742"/>
          </a:xfrm>
          <a:prstGeom prst="rect">
            <a:avLst/>
          </a:prstGeom>
        </p:spPr>
      </p:pic>
      <p:sp>
        <p:nvSpPr>
          <p:cNvPr id="14" name="テキスト ボックス 13">
            <a:extLst>
              <a:ext uri="{FF2B5EF4-FFF2-40B4-BE49-F238E27FC236}">
                <a16:creationId xmlns:a16="http://schemas.microsoft.com/office/drawing/2014/main" id="{B635A933-1CD0-23C8-2D40-B09D2A9B5198}"/>
              </a:ext>
            </a:extLst>
          </p:cNvPr>
          <p:cNvSpPr txBox="1"/>
          <p:nvPr/>
        </p:nvSpPr>
        <p:spPr>
          <a:xfrm>
            <a:off x="7471818" y="6162540"/>
            <a:ext cx="4222500" cy="430887"/>
          </a:xfrm>
          <a:prstGeom prst="rect">
            <a:avLst/>
          </a:prstGeom>
          <a:noFill/>
        </p:spPr>
        <p:txBody>
          <a:bodyPr wrap="square">
            <a:spAutoFit/>
          </a:bodyPr>
          <a:lstStyle/>
          <a:p>
            <a:r>
              <a:rPr lang="ja-JP" altLang="en-US" sz="1100"/>
              <a:t>https://www.nuget.org/packages/Npgsql.EntityFrameworkCore.PostgreSQL</a:t>
            </a:r>
          </a:p>
        </p:txBody>
      </p:sp>
      <p:sp>
        <p:nvSpPr>
          <p:cNvPr id="15" name="テキスト ボックス 14">
            <a:extLst>
              <a:ext uri="{FF2B5EF4-FFF2-40B4-BE49-F238E27FC236}">
                <a16:creationId xmlns:a16="http://schemas.microsoft.com/office/drawing/2014/main" id="{F40E0C2E-7F59-5379-39D7-B31870073923}"/>
              </a:ext>
            </a:extLst>
          </p:cNvPr>
          <p:cNvSpPr txBox="1"/>
          <p:nvPr/>
        </p:nvSpPr>
        <p:spPr>
          <a:xfrm>
            <a:off x="609613" y="1563444"/>
            <a:ext cx="2361544" cy="369332"/>
          </a:xfrm>
          <a:prstGeom prst="rect">
            <a:avLst/>
          </a:prstGeom>
          <a:noFill/>
        </p:spPr>
        <p:txBody>
          <a:bodyPr wrap="none" rtlCol="0">
            <a:spAutoFit/>
          </a:bodyPr>
          <a:lstStyle/>
          <a:p>
            <a:r>
              <a:rPr lang="ja-JP" altLang="en-US"/>
              <a:t>■</a:t>
            </a:r>
            <a:r>
              <a:rPr lang="en-US" altLang="ja-JP"/>
              <a:t>npgsql</a:t>
            </a:r>
            <a:r>
              <a:rPr lang="ja-JP" altLang="en-US"/>
              <a:t>パッケージ</a:t>
            </a:r>
            <a:endParaRPr kumimoji="1" lang="ja-JP" altLang="en-US"/>
          </a:p>
        </p:txBody>
      </p:sp>
      <p:sp>
        <p:nvSpPr>
          <p:cNvPr id="16" name="テキスト ボックス 15">
            <a:extLst>
              <a:ext uri="{FF2B5EF4-FFF2-40B4-BE49-F238E27FC236}">
                <a16:creationId xmlns:a16="http://schemas.microsoft.com/office/drawing/2014/main" id="{73301590-1ED1-B98A-EC08-4AC6830EC26F}"/>
              </a:ext>
            </a:extLst>
          </p:cNvPr>
          <p:cNvSpPr txBox="1"/>
          <p:nvPr/>
        </p:nvSpPr>
        <p:spPr>
          <a:xfrm>
            <a:off x="609613" y="3734084"/>
            <a:ext cx="4251485" cy="369332"/>
          </a:xfrm>
          <a:prstGeom prst="rect">
            <a:avLst/>
          </a:prstGeom>
          <a:noFill/>
        </p:spPr>
        <p:txBody>
          <a:bodyPr wrap="none" rtlCol="0">
            <a:spAutoFit/>
          </a:bodyPr>
          <a:lstStyle/>
          <a:p>
            <a:r>
              <a:rPr lang="ja-JP" altLang="en-US"/>
              <a:t>■</a:t>
            </a:r>
            <a:r>
              <a:rPr lang="en-US" altLang="ja-JP"/>
              <a:t>EntityFrameworkCore</a:t>
            </a:r>
            <a:r>
              <a:rPr lang="ja-JP" altLang="en-US"/>
              <a:t>パッケージ</a:t>
            </a:r>
            <a:endParaRPr kumimoji="1" lang="ja-JP" altLang="en-US"/>
          </a:p>
        </p:txBody>
      </p:sp>
      <p:sp>
        <p:nvSpPr>
          <p:cNvPr id="17" name="テキスト ボックス 16">
            <a:extLst>
              <a:ext uri="{FF2B5EF4-FFF2-40B4-BE49-F238E27FC236}">
                <a16:creationId xmlns:a16="http://schemas.microsoft.com/office/drawing/2014/main" id="{27478474-792A-15C6-BA13-CAE9C8C5806E}"/>
              </a:ext>
            </a:extLst>
          </p:cNvPr>
          <p:cNvSpPr txBox="1"/>
          <p:nvPr/>
        </p:nvSpPr>
        <p:spPr>
          <a:xfrm>
            <a:off x="886569" y="4164965"/>
            <a:ext cx="6955815" cy="954107"/>
          </a:xfrm>
          <a:prstGeom prst="rect">
            <a:avLst/>
          </a:prstGeom>
          <a:noFill/>
        </p:spPr>
        <p:txBody>
          <a:bodyPr wrap="square" rtlCol="0">
            <a:spAutoFit/>
          </a:bodyPr>
          <a:lstStyle/>
          <a:p>
            <a:r>
              <a:rPr kumimoji="1" lang="en-US" altLang="ja-JP" sz="1400"/>
              <a:t>Npgsql.EntityFrameworkCore.PostgreSQL </a:t>
            </a:r>
            <a:r>
              <a:rPr kumimoji="1" lang="ja-JP" altLang="en-US" sz="1400"/>
              <a:t>は、</a:t>
            </a:r>
            <a:r>
              <a:rPr kumimoji="1" lang="en-US" altLang="ja-JP" sz="1400"/>
              <a:t>PostgreSQL </a:t>
            </a:r>
            <a:r>
              <a:rPr kumimoji="1" lang="ja-JP" altLang="en-US" sz="1400"/>
              <a:t>用のオープンソース </a:t>
            </a:r>
            <a:r>
              <a:rPr kumimoji="1" lang="en-US" altLang="ja-JP" sz="1400"/>
              <a:t>EF Core </a:t>
            </a:r>
            <a:r>
              <a:rPr kumimoji="1" lang="ja-JP" altLang="en-US" sz="1400"/>
              <a:t>プロバイダーです。これにより、最も広く使用されている </a:t>
            </a:r>
            <a:r>
              <a:rPr kumimoji="1" lang="en-US" altLang="ja-JP" sz="1400"/>
              <a:t>Microsoft </a:t>
            </a:r>
            <a:r>
              <a:rPr kumimoji="1" lang="ja-JP" altLang="en-US" sz="1400"/>
              <a:t>の </a:t>
            </a:r>
            <a:r>
              <a:rPr kumimoji="1" lang="en-US" altLang="ja-JP" sz="1400"/>
              <a:t>.NET O/RM </a:t>
            </a:r>
            <a:r>
              <a:rPr kumimoji="1" lang="ja-JP" altLang="en-US" sz="1400"/>
              <a:t>を介して </a:t>
            </a:r>
            <a:r>
              <a:rPr kumimoji="1" lang="en-US" altLang="ja-JP" sz="1400"/>
              <a:t>PostgreSQL </a:t>
            </a:r>
            <a:r>
              <a:rPr kumimoji="1" lang="ja-JP" altLang="en-US" sz="1400"/>
              <a:t>と対話し、使い慣れた </a:t>
            </a:r>
            <a:r>
              <a:rPr kumimoji="1" lang="en-US" altLang="ja-JP" sz="1400"/>
              <a:t>LINQ </a:t>
            </a:r>
            <a:r>
              <a:rPr kumimoji="1" lang="ja-JP" altLang="en-US" sz="1400"/>
              <a:t>構文を使用してクエリを表現できるようになります。これは </a:t>
            </a:r>
            <a:r>
              <a:rPr kumimoji="1" lang="en-US" altLang="ja-JP" sz="1400"/>
              <a:t>Npgsql </a:t>
            </a:r>
            <a:r>
              <a:rPr kumimoji="1" lang="ja-JP" altLang="en-US" sz="1400"/>
              <a:t>上に構築されています。</a:t>
            </a:r>
          </a:p>
        </p:txBody>
      </p:sp>
      <p:sp>
        <p:nvSpPr>
          <p:cNvPr id="18" name="テキスト ボックス 17">
            <a:extLst>
              <a:ext uri="{FF2B5EF4-FFF2-40B4-BE49-F238E27FC236}">
                <a16:creationId xmlns:a16="http://schemas.microsoft.com/office/drawing/2014/main" id="{8516F94B-6BF8-6602-5971-0DB02CE548D3}"/>
              </a:ext>
            </a:extLst>
          </p:cNvPr>
          <p:cNvSpPr txBox="1"/>
          <p:nvPr/>
        </p:nvSpPr>
        <p:spPr>
          <a:xfrm>
            <a:off x="886568" y="1888734"/>
            <a:ext cx="6955815" cy="523220"/>
          </a:xfrm>
          <a:prstGeom prst="rect">
            <a:avLst/>
          </a:prstGeom>
          <a:noFill/>
        </p:spPr>
        <p:txBody>
          <a:bodyPr wrap="square" rtlCol="0">
            <a:spAutoFit/>
          </a:bodyPr>
          <a:lstStyle/>
          <a:p>
            <a:r>
              <a:rPr kumimoji="1" lang="en-US" altLang="ja-JP" sz="1400"/>
              <a:t>Npgsql </a:t>
            </a:r>
            <a:r>
              <a:rPr kumimoji="1" lang="ja-JP" altLang="en-US" sz="1400"/>
              <a:t>は、</a:t>
            </a:r>
            <a:r>
              <a:rPr kumimoji="1" lang="en-US" altLang="ja-JP" sz="1400"/>
              <a:t>PostgreSQL </a:t>
            </a:r>
            <a:r>
              <a:rPr kumimoji="1" lang="ja-JP" altLang="en-US" sz="1400"/>
              <a:t>用のオープンソース </a:t>
            </a:r>
            <a:r>
              <a:rPr kumimoji="1" lang="en-US" altLang="ja-JP" sz="1400"/>
              <a:t>.NET </a:t>
            </a:r>
            <a:r>
              <a:rPr kumimoji="1" lang="ja-JP" altLang="en-US" sz="1400"/>
              <a:t>データ プロバイダーです。 </a:t>
            </a:r>
            <a:r>
              <a:rPr kumimoji="1" lang="en-US" altLang="ja-JP" sz="1400"/>
              <a:t>.NET </a:t>
            </a:r>
            <a:r>
              <a:rPr kumimoji="1" lang="ja-JP" altLang="en-US" sz="1400"/>
              <a:t>を使用して </a:t>
            </a:r>
            <a:r>
              <a:rPr kumimoji="1" lang="en-US" altLang="ja-JP" sz="1400"/>
              <a:t>PostgreSQL </a:t>
            </a:r>
            <a:r>
              <a:rPr kumimoji="1" lang="ja-JP" altLang="en-US" sz="1400"/>
              <a:t>サーバーに接続し、対話することができます。</a:t>
            </a:r>
          </a:p>
        </p:txBody>
      </p:sp>
      <p:sp>
        <p:nvSpPr>
          <p:cNvPr id="19" name="テキスト ボックス 18">
            <a:extLst>
              <a:ext uri="{FF2B5EF4-FFF2-40B4-BE49-F238E27FC236}">
                <a16:creationId xmlns:a16="http://schemas.microsoft.com/office/drawing/2014/main" id="{BAC2CE70-E2BB-6CE0-45BD-E4B317998ADA}"/>
              </a:ext>
            </a:extLst>
          </p:cNvPr>
          <p:cNvSpPr txBox="1"/>
          <p:nvPr/>
        </p:nvSpPr>
        <p:spPr>
          <a:xfrm>
            <a:off x="1056312" y="2637583"/>
            <a:ext cx="4447051" cy="307777"/>
          </a:xfrm>
          <a:prstGeom prst="rect">
            <a:avLst/>
          </a:prstGeom>
          <a:noFill/>
        </p:spPr>
        <p:txBody>
          <a:bodyPr wrap="none" rtlCol="0">
            <a:spAutoFit/>
          </a:bodyPr>
          <a:lstStyle/>
          <a:p>
            <a:r>
              <a:rPr kumimoji="1" lang="en-US" altLang="ja-JP" sz="1400"/>
              <a:t>Github</a:t>
            </a:r>
            <a:r>
              <a:rPr kumimoji="1" lang="ja-JP" altLang="en-US" sz="1400"/>
              <a:t>：　</a:t>
            </a:r>
            <a:r>
              <a:rPr kumimoji="1" lang="en-US" altLang="ja-JP" sz="1400"/>
              <a:t>https://github.com/npgsql/npgsql</a:t>
            </a:r>
            <a:endParaRPr kumimoji="1" lang="ja-JP" altLang="en-US" sz="1400"/>
          </a:p>
        </p:txBody>
      </p:sp>
      <p:sp>
        <p:nvSpPr>
          <p:cNvPr id="20" name="テキスト ボックス 19">
            <a:extLst>
              <a:ext uri="{FF2B5EF4-FFF2-40B4-BE49-F238E27FC236}">
                <a16:creationId xmlns:a16="http://schemas.microsoft.com/office/drawing/2014/main" id="{2E72B2D0-76EE-B709-6E7D-A9EEFC469F3E}"/>
              </a:ext>
            </a:extLst>
          </p:cNvPr>
          <p:cNvSpPr txBox="1"/>
          <p:nvPr/>
        </p:nvSpPr>
        <p:spPr>
          <a:xfrm>
            <a:off x="1056311" y="5323021"/>
            <a:ext cx="4738798" cy="307777"/>
          </a:xfrm>
          <a:prstGeom prst="rect">
            <a:avLst/>
          </a:prstGeom>
          <a:noFill/>
        </p:spPr>
        <p:txBody>
          <a:bodyPr wrap="none" rtlCol="0">
            <a:spAutoFit/>
          </a:bodyPr>
          <a:lstStyle/>
          <a:p>
            <a:r>
              <a:rPr kumimoji="1" lang="en-US" altLang="ja-JP" sz="1400"/>
              <a:t>Github</a:t>
            </a:r>
            <a:r>
              <a:rPr kumimoji="1" lang="ja-JP" altLang="en-US" sz="1400"/>
              <a:t>：　</a:t>
            </a:r>
            <a:r>
              <a:rPr kumimoji="1" lang="en-US" altLang="ja-JP" sz="1400"/>
              <a:t>https://github.com/npgsql/efcore.pg</a:t>
            </a:r>
            <a:endParaRPr kumimoji="1" lang="ja-JP" altLang="en-US" sz="1400"/>
          </a:p>
        </p:txBody>
      </p:sp>
    </p:spTree>
    <p:extLst>
      <p:ext uri="{BB962C8B-B14F-4D97-AF65-F5344CB8AC3E}">
        <p14:creationId xmlns:p14="http://schemas.microsoft.com/office/powerpoint/2010/main" val="1891587163"/>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a:extLst>
              <a:ext uri="{FF2B5EF4-FFF2-40B4-BE49-F238E27FC236}">
                <a16:creationId xmlns:a16="http://schemas.microsoft.com/office/drawing/2014/main" id="{D3578072-553C-1E04-82AF-684422C5586E}"/>
              </a:ext>
            </a:extLst>
          </p:cNvPr>
          <p:cNvSpPr>
            <a:spLocks noGrp="1"/>
          </p:cNvSpPr>
          <p:nvPr>
            <p:ph type="title"/>
          </p:nvPr>
        </p:nvSpPr>
        <p:spPr/>
        <p:txBody>
          <a:bodyPr>
            <a:normAutofit/>
          </a:bodyPr>
          <a:lstStyle/>
          <a:p>
            <a:r>
              <a:rPr lang="en-US" altLang="ja-JP"/>
              <a:t>3-2-6.C#(Npgsql)</a:t>
            </a:r>
            <a:r>
              <a:rPr lang="ja-JP" altLang="en-US"/>
              <a:t>からデータベースに接続する方法</a:t>
            </a:r>
            <a:r>
              <a:rPr lang="en-US" altLang="ja-JP"/>
              <a:t>(Model)</a:t>
            </a:r>
            <a:r>
              <a:rPr lang="ja-JP" altLang="en-US"/>
              <a:t>操作</a:t>
            </a:r>
          </a:p>
        </p:txBody>
      </p:sp>
      <p:sp>
        <p:nvSpPr>
          <p:cNvPr id="2" name="テキスト プレースホルダー 7">
            <a:extLst>
              <a:ext uri="{FF2B5EF4-FFF2-40B4-BE49-F238E27FC236}">
                <a16:creationId xmlns:a16="http://schemas.microsoft.com/office/drawing/2014/main" id="{DF10B8C9-FDF0-F5F7-6E79-09B4D09A1973}"/>
              </a:ext>
            </a:extLst>
          </p:cNvPr>
          <p:cNvSpPr>
            <a:spLocks noGrp="1"/>
          </p:cNvSpPr>
          <p:nvPr>
            <p:ph type="body" sz="quarter" idx="14"/>
          </p:nvPr>
        </p:nvSpPr>
        <p:spPr>
          <a:xfrm>
            <a:off x="268288" y="922160"/>
            <a:ext cx="11637962" cy="373063"/>
          </a:xfrm>
        </p:spPr>
        <p:txBody>
          <a:bodyPr/>
          <a:lstStyle/>
          <a:p>
            <a:r>
              <a:rPr lang="ja-JP" altLang="en-US"/>
              <a:t>参考</a:t>
            </a:r>
          </a:p>
        </p:txBody>
      </p:sp>
      <p:sp>
        <p:nvSpPr>
          <p:cNvPr id="4" name="テキスト ボックス 3">
            <a:extLst>
              <a:ext uri="{FF2B5EF4-FFF2-40B4-BE49-F238E27FC236}">
                <a16:creationId xmlns:a16="http://schemas.microsoft.com/office/drawing/2014/main" id="{5BA12A5F-D838-FCC9-E767-87E387A68578}"/>
              </a:ext>
            </a:extLst>
          </p:cNvPr>
          <p:cNvSpPr txBox="1"/>
          <p:nvPr/>
        </p:nvSpPr>
        <p:spPr>
          <a:xfrm>
            <a:off x="6410459" y="3061849"/>
            <a:ext cx="3596425" cy="276999"/>
          </a:xfrm>
          <a:prstGeom prst="rect">
            <a:avLst/>
          </a:prstGeom>
          <a:noFill/>
        </p:spPr>
        <p:txBody>
          <a:bodyPr wrap="square">
            <a:spAutoFit/>
          </a:bodyPr>
          <a:lstStyle/>
          <a:p>
            <a:r>
              <a:rPr lang="ja-JP" altLang="en-US" sz="1200"/>
              <a:t>https://learn.microsoft.com/ja-jp/ef/</a:t>
            </a:r>
          </a:p>
        </p:txBody>
      </p:sp>
      <p:pic>
        <p:nvPicPr>
          <p:cNvPr id="6" name="図 5">
            <a:extLst>
              <a:ext uri="{FF2B5EF4-FFF2-40B4-BE49-F238E27FC236}">
                <a16:creationId xmlns:a16="http://schemas.microsoft.com/office/drawing/2014/main" id="{8E93DC8B-3326-085B-382E-80628D006850}"/>
              </a:ext>
            </a:extLst>
          </p:cNvPr>
          <p:cNvPicPr>
            <a:picLocks noChangeAspect="1"/>
          </p:cNvPicPr>
          <p:nvPr/>
        </p:nvPicPr>
        <p:blipFill>
          <a:blip r:embed="rId2"/>
          <a:stretch>
            <a:fillRect/>
          </a:stretch>
        </p:blipFill>
        <p:spPr>
          <a:xfrm>
            <a:off x="6527915" y="3338848"/>
            <a:ext cx="4655240" cy="3429000"/>
          </a:xfrm>
          <a:prstGeom prst="rect">
            <a:avLst/>
          </a:prstGeom>
        </p:spPr>
      </p:pic>
      <p:sp>
        <p:nvSpPr>
          <p:cNvPr id="8" name="テキスト ボックス 7">
            <a:extLst>
              <a:ext uri="{FF2B5EF4-FFF2-40B4-BE49-F238E27FC236}">
                <a16:creationId xmlns:a16="http://schemas.microsoft.com/office/drawing/2014/main" id="{3AA7C1EF-6133-18A7-D37E-9F71C35981D4}"/>
              </a:ext>
            </a:extLst>
          </p:cNvPr>
          <p:cNvSpPr txBox="1"/>
          <p:nvPr/>
        </p:nvSpPr>
        <p:spPr>
          <a:xfrm>
            <a:off x="450761" y="1280275"/>
            <a:ext cx="10732394" cy="4401205"/>
          </a:xfrm>
          <a:prstGeom prst="rect">
            <a:avLst/>
          </a:prstGeom>
          <a:noFill/>
        </p:spPr>
        <p:txBody>
          <a:bodyPr wrap="square" rtlCol="0">
            <a:spAutoFit/>
          </a:bodyPr>
          <a:lstStyle/>
          <a:p>
            <a:r>
              <a:rPr kumimoji="1" lang="ja-JP" altLang="en-US" sz="1400">
                <a:latin typeface="+mn-ea"/>
              </a:rPr>
              <a:t>・公式ページ</a:t>
            </a:r>
            <a:endParaRPr kumimoji="1" lang="en-US" altLang="ja-JP" sz="1400">
              <a:latin typeface="+mn-ea"/>
            </a:endParaRPr>
          </a:p>
          <a:p>
            <a:r>
              <a:rPr lang="ja-JP" altLang="en-US" sz="1400">
                <a:latin typeface="+mn-ea"/>
              </a:rPr>
              <a:t>　　</a:t>
            </a:r>
            <a:r>
              <a:rPr lang="ja-JP" altLang="en-US" sz="1400"/>
              <a:t>https://learn.microsoft.com/ja-jp/ef/</a:t>
            </a:r>
            <a:endParaRPr lang="en-US" altLang="ja-JP" sz="1400"/>
          </a:p>
          <a:p>
            <a:r>
              <a:rPr lang="ja-JP" altLang="en-US" sz="1400"/>
              <a:t>・</a:t>
            </a:r>
            <a:r>
              <a:rPr lang="en-US" altLang="ja-JP" sz="1400"/>
              <a:t>Wiki-Entity Framework</a:t>
            </a:r>
          </a:p>
          <a:p>
            <a:r>
              <a:rPr lang="ja-JP" altLang="en-US" sz="1400"/>
              <a:t>　　</a:t>
            </a:r>
            <a:r>
              <a:rPr lang="en-US" altLang="ja-JP" sz="1400"/>
              <a:t>https://ja.wikipedia.org/wiki/Entity_Framework</a:t>
            </a:r>
          </a:p>
          <a:p>
            <a:r>
              <a:rPr lang="ja-JP" altLang="en-US" sz="1400"/>
              <a:t>・</a:t>
            </a:r>
            <a:r>
              <a:rPr lang="en-US" altLang="ja-JP" sz="1400"/>
              <a:t>C# Entity Framework Core</a:t>
            </a:r>
            <a:r>
              <a:rPr lang="ja-JP" altLang="en-US" sz="1400"/>
              <a:t>のモデルと</a:t>
            </a:r>
            <a:r>
              <a:rPr lang="en-US" altLang="ja-JP" sz="1400"/>
              <a:t>DbContext</a:t>
            </a:r>
            <a:r>
              <a:rPr lang="ja-JP" altLang="en-US" sz="1400"/>
              <a:t>の作成 </a:t>
            </a:r>
            <a:r>
              <a:rPr lang="en-US" altLang="ja-JP" sz="1400"/>
              <a:t>(SQL Server</a:t>
            </a:r>
            <a:r>
              <a:rPr lang="ja-JP" altLang="en-US" sz="1400"/>
              <a:t>を使用</a:t>
            </a:r>
            <a:r>
              <a:rPr lang="en-US" altLang="ja-JP" sz="1400"/>
              <a:t>)</a:t>
            </a:r>
          </a:p>
          <a:p>
            <a:r>
              <a:rPr lang="ja-JP" altLang="en-US" sz="1400"/>
              <a:t>　　</a:t>
            </a:r>
            <a:r>
              <a:rPr lang="en-US" altLang="ja-JP" sz="1400"/>
              <a:t>https://www.ipentec.com/document/csharp-entity-framework-core-create-model-and-table-using-sql-server</a:t>
            </a:r>
          </a:p>
          <a:p>
            <a:r>
              <a:rPr lang="ja-JP" altLang="en-US" sz="1400"/>
              <a:t>・</a:t>
            </a:r>
            <a:endParaRPr lang="en-US" altLang="ja-JP" sz="1400"/>
          </a:p>
          <a:p>
            <a:r>
              <a:rPr lang="ja-JP" altLang="en-US" sz="1400"/>
              <a:t>　　</a:t>
            </a:r>
            <a:endParaRPr lang="en-US" altLang="ja-JP" sz="1400"/>
          </a:p>
          <a:p>
            <a:r>
              <a:rPr lang="ja-JP" altLang="en-US" sz="1400"/>
              <a:t>・</a:t>
            </a:r>
            <a:endParaRPr lang="en-US" altLang="ja-JP" sz="1400"/>
          </a:p>
          <a:p>
            <a:r>
              <a:rPr lang="ja-JP" altLang="en-US" sz="1400"/>
              <a:t>　　</a:t>
            </a:r>
            <a:endParaRPr lang="en-US" altLang="ja-JP" sz="1400"/>
          </a:p>
          <a:p>
            <a:r>
              <a:rPr lang="ja-JP" altLang="en-US" sz="1400"/>
              <a:t>・</a:t>
            </a:r>
            <a:endParaRPr lang="en-US" altLang="ja-JP" sz="1400"/>
          </a:p>
          <a:p>
            <a:r>
              <a:rPr lang="ja-JP" altLang="en-US" sz="1400"/>
              <a:t>　　</a:t>
            </a:r>
            <a:endParaRPr lang="en-US" altLang="ja-JP" sz="1400"/>
          </a:p>
          <a:p>
            <a:r>
              <a:rPr lang="ja-JP" altLang="en-US" sz="1400"/>
              <a:t>・</a:t>
            </a:r>
            <a:endParaRPr lang="en-US" altLang="ja-JP" sz="1400"/>
          </a:p>
          <a:p>
            <a:r>
              <a:rPr lang="ja-JP" altLang="en-US" sz="1400"/>
              <a:t>　　</a:t>
            </a:r>
            <a:endParaRPr lang="en-US" altLang="ja-JP" sz="1400"/>
          </a:p>
          <a:p>
            <a:r>
              <a:rPr lang="ja-JP" altLang="en-US" sz="1400"/>
              <a:t>・</a:t>
            </a:r>
            <a:endParaRPr lang="en-US" altLang="ja-JP" sz="1400"/>
          </a:p>
          <a:p>
            <a:r>
              <a:rPr lang="ja-JP" altLang="en-US" sz="1400"/>
              <a:t>　　</a:t>
            </a:r>
            <a:endParaRPr lang="en-US" altLang="ja-JP" sz="1400"/>
          </a:p>
          <a:p>
            <a:r>
              <a:rPr lang="ja-JP" altLang="en-US" sz="1400"/>
              <a:t>・</a:t>
            </a:r>
            <a:endParaRPr lang="en-US" altLang="ja-JP" sz="1400"/>
          </a:p>
          <a:p>
            <a:r>
              <a:rPr lang="ja-JP" altLang="en-US" sz="1400"/>
              <a:t>　　</a:t>
            </a:r>
            <a:endParaRPr lang="en-US" altLang="ja-JP" sz="1400"/>
          </a:p>
          <a:p>
            <a:endParaRPr kumimoji="1" lang="ja-JP" altLang="en-US" sz="1400">
              <a:latin typeface="+mn-ea"/>
            </a:endParaRPr>
          </a:p>
        </p:txBody>
      </p:sp>
    </p:spTree>
    <p:extLst>
      <p:ext uri="{BB962C8B-B14F-4D97-AF65-F5344CB8AC3E}">
        <p14:creationId xmlns:p14="http://schemas.microsoft.com/office/powerpoint/2010/main" val="18828839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a:extLst>
              <a:ext uri="{FF2B5EF4-FFF2-40B4-BE49-F238E27FC236}">
                <a16:creationId xmlns:a16="http://schemas.microsoft.com/office/drawing/2014/main" id="{D3578072-553C-1E04-82AF-684422C5586E}"/>
              </a:ext>
            </a:extLst>
          </p:cNvPr>
          <p:cNvSpPr>
            <a:spLocks noGrp="1"/>
          </p:cNvSpPr>
          <p:nvPr>
            <p:ph type="title"/>
          </p:nvPr>
        </p:nvSpPr>
        <p:spPr/>
        <p:txBody>
          <a:bodyPr>
            <a:normAutofit/>
          </a:bodyPr>
          <a:lstStyle/>
          <a:p>
            <a:r>
              <a:rPr kumimoji="1" lang="en-US" altLang="ja-JP" dirty="0"/>
              <a:t>3-1-2.</a:t>
            </a:r>
            <a:r>
              <a:rPr kumimoji="1" lang="ja-JP" altLang="en-US" dirty="0"/>
              <a:t>全体概要</a:t>
            </a:r>
          </a:p>
        </p:txBody>
      </p:sp>
      <p:cxnSp>
        <p:nvCxnSpPr>
          <p:cNvPr id="2" name="直線コネクタ 1">
            <a:extLst>
              <a:ext uri="{FF2B5EF4-FFF2-40B4-BE49-F238E27FC236}">
                <a16:creationId xmlns:a16="http://schemas.microsoft.com/office/drawing/2014/main" id="{B8F2043C-348E-A2BB-333F-0A505042850B}"/>
              </a:ext>
            </a:extLst>
          </p:cNvPr>
          <p:cNvCxnSpPr/>
          <p:nvPr/>
        </p:nvCxnSpPr>
        <p:spPr>
          <a:xfrm>
            <a:off x="249044" y="6314222"/>
            <a:ext cx="11675327" cy="0"/>
          </a:xfrm>
          <a:prstGeom prst="line">
            <a:avLst/>
          </a:prstGeom>
          <a:ln w="22225" cmpd="dbl"/>
        </p:spPr>
        <p:style>
          <a:lnRef idx="1">
            <a:schemeClr val="accent1"/>
          </a:lnRef>
          <a:fillRef idx="0">
            <a:schemeClr val="accent1"/>
          </a:fillRef>
          <a:effectRef idx="0">
            <a:schemeClr val="accent1"/>
          </a:effectRef>
          <a:fontRef idx="minor">
            <a:schemeClr val="tx1"/>
          </a:fontRef>
        </p:style>
      </p:cxnSp>
      <p:cxnSp>
        <p:nvCxnSpPr>
          <p:cNvPr id="3" name="直線コネクタ 2">
            <a:extLst>
              <a:ext uri="{FF2B5EF4-FFF2-40B4-BE49-F238E27FC236}">
                <a16:creationId xmlns:a16="http://schemas.microsoft.com/office/drawing/2014/main" id="{CA201A43-B114-6AA8-9E93-5875DD8A2042}"/>
              </a:ext>
            </a:extLst>
          </p:cNvPr>
          <p:cNvCxnSpPr>
            <a:cxnSpLocks/>
          </p:cNvCxnSpPr>
          <p:nvPr/>
        </p:nvCxnSpPr>
        <p:spPr>
          <a:xfrm>
            <a:off x="4436565" y="2929826"/>
            <a:ext cx="0" cy="3158799"/>
          </a:xfrm>
          <a:prstGeom prst="line">
            <a:avLst/>
          </a:prstGeom>
          <a:ln w="38100">
            <a:solidFill>
              <a:schemeClr val="bg1">
                <a:lumMod val="50000"/>
                <a:alpha val="32000"/>
              </a:schemeClr>
            </a:solidFill>
          </a:ln>
        </p:spPr>
        <p:style>
          <a:lnRef idx="1">
            <a:schemeClr val="accent1"/>
          </a:lnRef>
          <a:fillRef idx="0">
            <a:schemeClr val="accent1"/>
          </a:fillRef>
          <a:effectRef idx="0">
            <a:schemeClr val="accent1"/>
          </a:effectRef>
          <a:fontRef idx="minor">
            <a:schemeClr val="tx1"/>
          </a:fontRef>
        </p:style>
      </p:cxnSp>
      <p:pic>
        <p:nvPicPr>
          <p:cNvPr id="4" name="Picture 2">
            <a:extLst>
              <a:ext uri="{FF2B5EF4-FFF2-40B4-BE49-F238E27FC236}">
                <a16:creationId xmlns:a16="http://schemas.microsoft.com/office/drawing/2014/main" id="{2EFD6287-B107-221C-BDF4-AB20A16013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21650" y="3397858"/>
            <a:ext cx="1351849" cy="11848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テキスト ボックス 4">
            <a:extLst>
              <a:ext uri="{FF2B5EF4-FFF2-40B4-BE49-F238E27FC236}">
                <a16:creationId xmlns:a16="http://schemas.microsoft.com/office/drawing/2014/main" id="{BC9D3C52-8A5A-A405-5377-A31C3254000D}"/>
              </a:ext>
            </a:extLst>
          </p:cNvPr>
          <p:cNvSpPr txBox="1"/>
          <p:nvPr/>
        </p:nvSpPr>
        <p:spPr>
          <a:xfrm>
            <a:off x="4546654" y="2352072"/>
            <a:ext cx="2026517" cy="369332"/>
          </a:xfrm>
          <a:prstGeom prst="rect">
            <a:avLst/>
          </a:prstGeom>
          <a:noFill/>
        </p:spPr>
        <p:txBody>
          <a:bodyPr wrap="none" rtlCol="0">
            <a:spAutoFit/>
          </a:bodyPr>
          <a:lstStyle/>
          <a:p>
            <a:r>
              <a:rPr lang="ja-JP" altLang="en-US" dirty="0">
                <a:latin typeface="BIZ UDPゴシック" panose="020B0400000000000000" pitchFamily="50" charset="-128"/>
                <a:ea typeface="BIZ UDPゴシック" panose="020B0400000000000000" pitchFamily="50" charset="-128"/>
              </a:rPr>
              <a:t>■操作画面の流れ</a:t>
            </a:r>
            <a:endParaRPr kumimoji="1" lang="ja-JP" altLang="en-US" dirty="0">
              <a:latin typeface="BIZ UDPゴシック" panose="020B0400000000000000" pitchFamily="50" charset="-128"/>
              <a:ea typeface="BIZ UDPゴシック" panose="020B0400000000000000" pitchFamily="50" charset="-128"/>
            </a:endParaRPr>
          </a:p>
        </p:txBody>
      </p:sp>
      <p:pic>
        <p:nvPicPr>
          <p:cNvPr id="6" name="Picture 2">
            <a:extLst>
              <a:ext uri="{FF2B5EF4-FFF2-40B4-BE49-F238E27FC236}">
                <a16:creationId xmlns:a16="http://schemas.microsoft.com/office/drawing/2014/main" id="{72839CEA-67C8-4706-BF40-833C6A5571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15513" y="2327385"/>
            <a:ext cx="1362324" cy="11940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3">
            <a:extLst>
              <a:ext uri="{FF2B5EF4-FFF2-40B4-BE49-F238E27FC236}">
                <a16:creationId xmlns:a16="http://schemas.microsoft.com/office/drawing/2014/main" id="{204CF9BC-56D5-F771-A14F-585869C3DC8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49876" y="2318204"/>
            <a:ext cx="1372797" cy="12032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2">
            <a:extLst>
              <a:ext uri="{FF2B5EF4-FFF2-40B4-BE49-F238E27FC236}">
                <a16:creationId xmlns:a16="http://schemas.microsoft.com/office/drawing/2014/main" id="{5496D33E-5A57-B105-ABE7-D41516252DC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15514" y="3852660"/>
            <a:ext cx="1397610" cy="12249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3">
            <a:extLst>
              <a:ext uri="{FF2B5EF4-FFF2-40B4-BE49-F238E27FC236}">
                <a16:creationId xmlns:a16="http://schemas.microsoft.com/office/drawing/2014/main" id="{20CB28DC-E371-FD42-8F42-5191311001D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926810" y="3852724"/>
            <a:ext cx="1397612" cy="12249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5">
            <a:extLst>
              <a:ext uri="{FF2B5EF4-FFF2-40B4-BE49-F238E27FC236}">
                <a16:creationId xmlns:a16="http://schemas.microsoft.com/office/drawing/2014/main" id="{4A5FB6C2-7B61-3DEC-3F6A-BC3DD1857CF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704403" y="3852724"/>
            <a:ext cx="1397611" cy="12249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2">
            <a:extLst>
              <a:ext uri="{FF2B5EF4-FFF2-40B4-BE49-F238E27FC236}">
                <a16:creationId xmlns:a16="http://schemas.microsoft.com/office/drawing/2014/main" id="{BB542062-E40D-223F-249C-8AA7C024132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115513" y="5322906"/>
            <a:ext cx="1397608" cy="12249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 name="Picture 3">
            <a:extLst>
              <a:ext uri="{FF2B5EF4-FFF2-40B4-BE49-F238E27FC236}">
                <a16:creationId xmlns:a16="http://schemas.microsoft.com/office/drawing/2014/main" id="{13183CAB-4226-F4BE-686B-8F4E63F81DF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949876" y="5334312"/>
            <a:ext cx="1372796" cy="120324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5" name="コネクタ: カギ線 14">
            <a:extLst>
              <a:ext uri="{FF2B5EF4-FFF2-40B4-BE49-F238E27FC236}">
                <a16:creationId xmlns:a16="http://schemas.microsoft.com/office/drawing/2014/main" id="{258EB721-BB46-85E8-2A81-3C4DC66FBB7E}"/>
              </a:ext>
            </a:extLst>
          </p:cNvPr>
          <p:cNvCxnSpPr>
            <a:stCxn id="4" idx="3"/>
            <a:endCxn id="9" idx="1"/>
          </p:cNvCxnSpPr>
          <p:nvPr/>
        </p:nvCxnSpPr>
        <p:spPr>
          <a:xfrm>
            <a:off x="5873499" y="3990302"/>
            <a:ext cx="1242015" cy="474857"/>
          </a:xfrm>
          <a:prstGeom prst="bentConnector3">
            <a:avLst/>
          </a:prstGeom>
          <a:ln w="12700">
            <a:tailEnd type="arrow"/>
          </a:ln>
        </p:spPr>
        <p:style>
          <a:lnRef idx="1">
            <a:schemeClr val="accent1"/>
          </a:lnRef>
          <a:fillRef idx="0">
            <a:schemeClr val="accent1"/>
          </a:fillRef>
          <a:effectRef idx="0">
            <a:schemeClr val="accent1"/>
          </a:effectRef>
          <a:fontRef idx="minor">
            <a:schemeClr val="tx1"/>
          </a:fontRef>
        </p:style>
      </p:cxnSp>
      <p:cxnSp>
        <p:nvCxnSpPr>
          <p:cNvPr id="16" name="コネクタ: カギ線 15">
            <a:extLst>
              <a:ext uri="{FF2B5EF4-FFF2-40B4-BE49-F238E27FC236}">
                <a16:creationId xmlns:a16="http://schemas.microsoft.com/office/drawing/2014/main" id="{DB1DF728-F54F-9F6C-7339-52AD0EA309EF}"/>
              </a:ext>
            </a:extLst>
          </p:cNvPr>
          <p:cNvCxnSpPr>
            <a:stCxn id="4" idx="3"/>
            <a:endCxn id="13" idx="1"/>
          </p:cNvCxnSpPr>
          <p:nvPr/>
        </p:nvCxnSpPr>
        <p:spPr>
          <a:xfrm>
            <a:off x="5873499" y="3990302"/>
            <a:ext cx="1242014" cy="1945102"/>
          </a:xfrm>
          <a:prstGeom prst="bentConnector3">
            <a:avLst/>
          </a:prstGeom>
          <a:ln w="12700">
            <a:tailEnd type="arrow"/>
          </a:ln>
        </p:spPr>
        <p:style>
          <a:lnRef idx="1">
            <a:schemeClr val="accent1"/>
          </a:lnRef>
          <a:fillRef idx="0">
            <a:schemeClr val="accent1"/>
          </a:fillRef>
          <a:effectRef idx="0">
            <a:schemeClr val="accent1"/>
          </a:effectRef>
          <a:fontRef idx="minor">
            <a:schemeClr val="tx1"/>
          </a:fontRef>
        </p:style>
      </p:cxnSp>
      <p:cxnSp>
        <p:nvCxnSpPr>
          <p:cNvPr id="17" name="コネクタ: カギ線 16">
            <a:extLst>
              <a:ext uri="{FF2B5EF4-FFF2-40B4-BE49-F238E27FC236}">
                <a16:creationId xmlns:a16="http://schemas.microsoft.com/office/drawing/2014/main" id="{10BDF755-1B22-72DA-2803-8B4B04566B9E}"/>
              </a:ext>
            </a:extLst>
          </p:cNvPr>
          <p:cNvCxnSpPr>
            <a:stCxn id="4" idx="3"/>
            <a:endCxn id="6" idx="1"/>
          </p:cNvCxnSpPr>
          <p:nvPr/>
        </p:nvCxnSpPr>
        <p:spPr>
          <a:xfrm flipV="1">
            <a:off x="5873499" y="2924420"/>
            <a:ext cx="1242014" cy="1065882"/>
          </a:xfrm>
          <a:prstGeom prst="bentConnector3">
            <a:avLst/>
          </a:prstGeom>
          <a:ln w="12700">
            <a:tailEnd type="arrow"/>
          </a:ln>
        </p:spPr>
        <p:style>
          <a:lnRef idx="1">
            <a:schemeClr val="accent1"/>
          </a:lnRef>
          <a:fillRef idx="0">
            <a:schemeClr val="accent1"/>
          </a:fillRef>
          <a:effectRef idx="0">
            <a:schemeClr val="accent1"/>
          </a:effectRef>
          <a:fontRef idx="minor">
            <a:schemeClr val="tx1"/>
          </a:fontRef>
        </p:style>
      </p:cxnSp>
      <p:sp>
        <p:nvSpPr>
          <p:cNvPr id="18" name="テキスト ボックス 17">
            <a:extLst>
              <a:ext uri="{FF2B5EF4-FFF2-40B4-BE49-F238E27FC236}">
                <a16:creationId xmlns:a16="http://schemas.microsoft.com/office/drawing/2014/main" id="{77D421F1-FA9A-EE8E-1577-E58A34F68908}"/>
              </a:ext>
            </a:extLst>
          </p:cNvPr>
          <p:cNvSpPr txBox="1"/>
          <p:nvPr/>
        </p:nvSpPr>
        <p:spPr>
          <a:xfrm>
            <a:off x="5873498" y="2750551"/>
            <a:ext cx="595035" cy="338554"/>
          </a:xfrm>
          <a:prstGeom prst="rect">
            <a:avLst/>
          </a:prstGeom>
          <a:noFill/>
        </p:spPr>
        <p:txBody>
          <a:bodyPr wrap="none" rtlCol="0">
            <a:spAutoFit/>
          </a:bodyPr>
          <a:lstStyle/>
          <a:p>
            <a:r>
              <a:rPr kumimoji="1" lang="ja-JP" altLang="en-US" sz="1600" dirty="0">
                <a:latin typeface="BIZ UDPゴシック" panose="020B0400000000000000" pitchFamily="50" charset="-128"/>
                <a:ea typeface="BIZ UDPゴシック" panose="020B0400000000000000" pitchFamily="50" charset="-128"/>
              </a:rPr>
              <a:t>登録</a:t>
            </a:r>
          </a:p>
        </p:txBody>
      </p:sp>
      <p:sp>
        <p:nvSpPr>
          <p:cNvPr id="19" name="テキスト ボックス 18">
            <a:extLst>
              <a:ext uri="{FF2B5EF4-FFF2-40B4-BE49-F238E27FC236}">
                <a16:creationId xmlns:a16="http://schemas.microsoft.com/office/drawing/2014/main" id="{98F9D0C4-E8B5-3CD3-0EAD-8000D736AFD2}"/>
              </a:ext>
            </a:extLst>
          </p:cNvPr>
          <p:cNvSpPr txBox="1"/>
          <p:nvPr/>
        </p:nvSpPr>
        <p:spPr>
          <a:xfrm>
            <a:off x="5899471" y="4281657"/>
            <a:ext cx="595035" cy="338554"/>
          </a:xfrm>
          <a:prstGeom prst="rect">
            <a:avLst/>
          </a:prstGeom>
          <a:noFill/>
        </p:spPr>
        <p:txBody>
          <a:bodyPr wrap="none" rtlCol="0">
            <a:spAutoFit/>
          </a:bodyPr>
          <a:lstStyle/>
          <a:p>
            <a:r>
              <a:rPr kumimoji="1" lang="ja-JP" altLang="en-US" sz="1600" dirty="0">
                <a:latin typeface="BIZ UDPゴシック" panose="020B0400000000000000" pitchFamily="50" charset="-128"/>
                <a:ea typeface="BIZ UDPゴシック" panose="020B0400000000000000" pitchFamily="50" charset="-128"/>
              </a:rPr>
              <a:t>編集</a:t>
            </a:r>
          </a:p>
        </p:txBody>
      </p:sp>
      <p:sp>
        <p:nvSpPr>
          <p:cNvPr id="20" name="テキスト ボックス 19">
            <a:extLst>
              <a:ext uri="{FF2B5EF4-FFF2-40B4-BE49-F238E27FC236}">
                <a16:creationId xmlns:a16="http://schemas.microsoft.com/office/drawing/2014/main" id="{06B56C45-211F-0EFA-3CBF-DD2D9D05B01D}"/>
              </a:ext>
            </a:extLst>
          </p:cNvPr>
          <p:cNvSpPr txBox="1"/>
          <p:nvPr/>
        </p:nvSpPr>
        <p:spPr>
          <a:xfrm>
            <a:off x="5892317" y="5621600"/>
            <a:ext cx="595035" cy="338554"/>
          </a:xfrm>
          <a:prstGeom prst="rect">
            <a:avLst/>
          </a:prstGeom>
          <a:noFill/>
        </p:spPr>
        <p:txBody>
          <a:bodyPr wrap="none" rtlCol="0">
            <a:spAutoFit/>
          </a:bodyPr>
          <a:lstStyle/>
          <a:p>
            <a:r>
              <a:rPr kumimoji="1" lang="ja-JP" altLang="en-US" sz="1600" dirty="0">
                <a:latin typeface="BIZ UDPゴシック" panose="020B0400000000000000" pitchFamily="50" charset="-128"/>
                <a:ea typeface="BIZ UDPゴシック" panose="020B0400000000000000" pitchFamily="50" charset="-128"/>
              </a:rPr>
              <a:t>削除</a:t>
            </a:r>
          </a:p>
        </p:txBody>
      </p:sp>
      <p:sp>
        <p:nvSpPr>
          <p:cNvPr id="21" name="四角形: 角を丸くする 20">
            <a:extLst>
              <a:ext uri="{FF2B5EF4-FFF2-40B4-BE49-F238E27FC236}">
                <a16:creationId xmlns:a16="http://schemas.microsoft.com/office/drawing/2014/main" id="{1D6C8EC7-03E6-E8CA-57BE-7094D73EE3CE}"/>
              </a:ext>
            </a:extLst>
          </p:cNvPr>
          <p:cNvSpPr/>
          <p:nvPr/>
        </p:nvSpPr>
        <p:spPr>
          <a:xfrm>
            <a:off x="7164541" y="2924420"/>
            <a:ext cx="279333" cy="164685"/>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四角形: 角を丸くする 21">
            <a:extLst>
              <a:ext uri="{FF2B5EF4-FFF2-40B4-BE49-F238E27FC236}">
                <a16:creationId xmlns:a16="http://schemas.microsoft.com/office/drawing/2014/main" id="{A94BAF6D-1412-746F-7BE7-CBCC948208B3}"/>
              </a:ext>
            </a:extLst>
          </p:cNvPr>
          <p:cNvSpPr/>
          <p:nvPr/>
        </p:nvSpPr>
        <p:spPr>
          <a:xfrm>
            <a:off x="8985150" y="3238939"/>
            <a:ext cx="917829" cy="158919"/>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3" name="直線矢印コネクタ 22">
            <a:extLst>
              <a:ext uri="{FF2B5EF4-FFF2-40B4-BE49-F238E27FC236}">
                <a16:creationId xmlns:a16="http://schemas.microsoft.com/office/drawing/2014/main" id="{1293A7CA-9054-C2E5-6328-1DB5E5133936}"/>
              </a:ext>
            </a:extLst>
          </p:cNvPr>
          <p:cNvCxnSpPr>
            <a:stCxn id="6" idx="3"/>
            <a:endCxn id="8" idx="1"/>
          </p:cNvCxnSpPr>
          <p:nvPr/>
        </p:nvCxnSpPr>
        <p:spPr>
          <a:xfrm flipV="1">
            <a:off x="8477837" y="2919828"/>
            <a:ext cx="472039" cy="4592"/>
          </a:xfrm>
          <a:prstGeom prst="straightConnector1">
            <a:avLst/>
          </a:prstGeom>
          <a:ln w="12700">
            <a:tailEnd type="arrow"/>
          </a:ln>
        </p:spPr>
        <p:style>
          <a:lnRef idx="1">
            <a:schemeClr val="accent1"/>
          </a:lnRef>
          <a:fillRef idx="0">
            <a:schemeClr val="accent1"/>
          </a:fillRef>
          <a:effectRef idx="0">
            <a:schemeClr val="accent1"/>
          </a:effectRef>
          <a:fontRef idx="minor">
            <a:schemeClr val="tx1"/>
          </a:fontRef>
        </p:style>
      </p:cxnSp>
      <p:cxnSp>
        <p:nvCxnSpPr>
          <p:cNvPr id="24" name="直線矢印コネクタ 23">
            <a:extLst>
              <a:ext uri="{FF2B5EF4-FFF2-40B4-BE49-F238E27FC236}">
                <a16:creationId xmlns:a16="http://schemas.microsoft.com/office/drawing/2014/main" id="{44F32FBE-D7BF-8CD4-3793-934D9C5D888C}"/>
              </a:ext>
            </a:extLst>
          </p:cNvPr>
          <p:cNvCxnSpPr>
            <a:stCxn id="9" idx="3"/>
            <a:endCxn id="11" idx="1"/>
          </p:cNvCxnSpPr>
          <p:nvPr/>
        </p:nvCxnSpPr>
        <p:spPr>
          <a:xfrm>
            <a:off x="8513124" y="4465159"/>
            <a:ext cx="413686" cy="64"/>
          </a:xfrm>
          <a:prstGeom prst="straightConnector1">
            <a:avLst/>
          </a:prstGeom>
          <a:ln w="12700">
            <a:tailEnd type="arrow"/>
          </a:ln>
        </p:spPr>
        <p:style>
          <a:lnRef idx="1">
            <a:schemeClr val="accent1"/>
          </a:lnRef>
          <a:fillRef idx="0">
            <a:schemeClr val="accent1"/>
          </a:fillRef>
          <a:effectRef idx="0">
            <a:schemeClr val="accent1"/>
          </a:effectRef>
          <a:fontRef idx="minor">
            <a:schemeClr val="tx1"/>
          </a:fontRef>
        </p:style>
      </p:cxnSp>
      <p:cxnSp>
        <p:nvCxnSpPr>
          <p:cNvPr id="25" name="直線矢印コネクタ 24">
            <a:extLst>
              <a:ext uri="{FF2B5EF4-FFF2-40B4-BE49-F238E27FC236}">
                <a16:creationId xmlns:a16="http://schemas.microsoft.com/office/drawing/2014/main" id="{AB83A75A-13C0-DACA-5AE9-1BA7B84D8F55}"/>
              </a:ext>
            </a:extLst>
          </p:cNvPr>
          <p:cNvCxnSpPr>
            <a:stCxn id="11" idx="3"/>
            <a:endCxn id="12" idx="1"/>
          </p:cNvCxnSpPr>
          <p:nvPr/>
        </p:nvCxnSpPr>
        <p:spPr>
          <a:xfrm>
            <a:off x="10324422" y="4465223"/>
            <a:ext cx="379981" cy="0"/>
          </a:xfrm>
          <a:prstGeom prst="straightConnector1">
            <a:avLst/>
          </a:prstGeom>
          <a:ln w="12700">
            <a:tailEnd type="arrow"/>
          </a:ln>
        </p:spPr>
        <p:style>
          <a:lnRef idx="1">
            <a:schemeClr val="accent1"/>
          </a:lnRef>
          <a:fillRef idx="0">
            <a:schemeClr val="accent1"/>
          </a:fillRef>
          <a:effectRef idx="0">
            <a:schemeClr val="accent1"/>
          </a:effectRef>
          <a:fontRef idx="minor">
            <a:schemeClr val="tx1"/>
          </a:fontRef>
        </p:style>
      </p:cxnSp>
      <p:cxnSp>
        <p:nvCxnSpPr>
          <p:cNvPr id="26" name="直線矢印コネクタ 25">
            <a:extLst>
              <a:ext uri="{FF2B5EF4-FFF2-40B4-BE49-F238E27FC236}">
                <a16:creationId xmlns:a16="http://schemas.microsoft.com/office/drawing/2014/main" id="{50CE1717-7BE6-9370-E12F-A6B02B321D7F}"/>
              </a:ext>
            </a:extLst>
          </p:cNvPr>
          <p:cNvCxnSpPr>
            <a:stCxn id="13" idx="3"/>
            <a:endCxn id="14" idx="1"/>
          </p:cNvCxnSpPr>
          <p:nvPr/>
        </p:nvCxnSpPr>
        <p:spPr>
          <a:xfrm>
            <a:off x="8513121" y="5935404"/>
            <a:ext cx="436755" cy="532"/>
          </a:xfrm>
          <a:prstGeom prst="straightConnector1">
            <a:avLst/>
          </a:prstGeom>
          <a:ln w="12700">
            <a:tailEnd type="arrow"/>
          </a:ln>
        </p:spPr>
        <p:style>
          <a:lnRef idx="1">
            <a:schemeClr val="accent1"/>
          </a:lnRef>
          <a:fillRef idx="0">
            <a:schemeClr val="accent1"/>
          </a:fillRef>
          <a:effectRef idx="0">
            <a:schemeClr val="accent1"/>
          </a:effectRef>
          <a:fontRef idx="minor">
            <a:schemeClr val="tx1"/>
          </a:fontRef>
        </p:style>
      </p:cxnSp>
      <p:sp>
        <p:nvSpPr>
          <p:cNvPr id="27" name="四角形: 角を丸くする 26">
            <a:extLst>
              <a:ext uri="{FF2B5EF4-FFF2-40B4-BE49-F238E27FC236}">
                <a16:creationId xmlns:a16="http://schemas.microsoft.com/office/drawing/2014/main" id="{FCFA89E5-1741-B8B7-AAE1-8B50E446CEA2}"/>
              </a:ext>
            </a:extLst>
          </p:cNvPr>
          <p:cNvSpPr/>
          <p:nvPr/>
        </p:nvSpPr>
        <p:spPr>
          <a:xfrm>
            <a:off x="7115513" y="4710388"/>
            <a:ext cx="901516" cy="123400"/>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四角形: 角を丸くする 27">
            <a:extLst>
              <a:ext uri="{FF2B5EF4-FFF2-40B4-BE49-F238E27FC236}">
                <a16:creationId xmlns:a16="http://schemas.microsoft.com/office/drawing/2014/main" id="{B0050FFA-3CC5-6FF3-0EAA-6B311ED80A66}"/>
              </a:ext>
            </a:extLst>
          </p:cNvPr>
          <p:cNvSpPr/>
          <p:nvPr/>
        </p:nvSpPr>
        <p:spPr>
          <a:xfrm>
            <a:off x="8985150" y="4223898"/>
            <a:ext cx="722566" cy="225858"/>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四角形: 角を丸くする 28">
            <a:extLst>
              <a:ext uri="{FF2B5EF4-FFF2-40B4-BE49-F238E27FC236}">
                <a16:creationId xmlns:a16="http://schemas.microsoft.com/office/drawing/2014/main" id="{F13C4755-6785-C939-5769-71C727F28218}"/>
              </a:ext>
            </a:extLst>
          </p:cNvPr>
          <p:cNvSpPr/>
          <p:nvPr/>
        </p:nvSpPr>
        <p:spPr>
          <a:xfrm>
            <a:off x="7141213" y="2695637"/>
            <a:ext cx="722566" cy="225858"/>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四角形: 角を丸くする 29">
            <a:extLst>
              <a:ext uri="{FF2B5EF4-FFF2-40B4-BE49-F238E27FC236}">
                <a16:creationId xmlns:a16="http://schemas.microsoft.com/office/drawing/2014/main" id="{C8A528A2-E96E-C85C-DB3E-1F8E217E1251}"/>
              </a:ext>
            </a:extLst>
          </p:cNvPr>
          <p:cNvSpPr/>
          <p:nvPr/>
        </p:nvSpPr>
        <p:spPr>
          <a:xfrm>
            <a:off x="9227887" y="4484530"/>
            <a:ext cx="189317" cy="98216"/>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四角形: 角を丸くする 30">
            <a:extLst>
              <a:ext uri="{FF2B5EF4-FFF2-40B4-BE49-F238E27FC236}">
                <a16:creationId xmlns:a16="http://schemas.microsoft.com/office/drawing/2014/main" id="{7D80EB8C-0804-7607-CA51-94B40F5FDA15}"/>
              </a:ext>
            </a:extLst>
          </p:cNvPr>
          <p:cNvSpPr/>
          <p:nvPr/>
        </p:nvSpPr>
        <p:spPr>
          <a:xfrm>
            <a:off x="10704403" y="4716081"/>
            <a:ext cx="901516" cy="123400"/>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四角形: 角を丸くする 31">
            <a:extLst>
              <a:ext uri="{FF2B5EF4-FFF2-40B4-BE49-F238E27FC236}">
                <a16:creationId xmlns:a16="http://schemas.microsoft.com/office/drawing/2014/main" id="{536B133B-E87A-F33C-559F-783965E90DF3}"/>
              </a:ext>
            </a:extLst>
          </p:cNvPr>
          <p:cNvSpPr/>
          <p:nvPr/>
        </p:nvSpPr>
        <p:spPr>
          <a:xfrm>
            <a:off x="7164541" y="6108861"/>
            <a:ext cx="901516" cy="123400"/>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四角形: 角を丸くする 32">
            <a:extLst>
              <a:ext uri="{FF2B5EF4-FFF2-40B4-BE49-F238E27FC236}">
                <a16:creationId xmlns:a16="http://schemas.microsoft.com/office/drawing/2014/main" id="{0AAFD751-9555-4CE7-43BF-CA6BC642A1EF}"/>
              </a:ext>
            </a:extLst>
          </p:cNvPr>
          <p:cNvSpPr/>
          <p:nvPr/>
        </p:nvSpPr>
        <p:spPr>
          <a:xfrm>
            <a:off x="9417204" y="5951462"/>
            <a:ext cx="189317" cy="98216"/>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四角形: 角を丸くする 33">
            <a:extLst>
              <a:ext uri="{FF2B5EF4-FFF2-40B4-BE49-F238E27FC236}">
                <a16:creationId xmlns:a16="http://schemas.microsoft.com/office/drawing/2014/main" id="{ABD6DABB-4480-6BAA-A1BF-D57BB7B33CEE}"/>
              </a:ext>
            </a:extLst>
          </p:cNvPr>
          <p:cNvSpPr/>
          <p:nvPr/>
        </p:nvSpPr>
        <p:spPr>
          <a:xfrm>
            <a:off x="7164541" y="5701650"/>
            <a:ext cx="722566" cy="225858"/>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5" name="直線矢印コネクタ 34">
            <a:extLst>
              <a:ext uri="{FF2B5EF4-FFF2-40B4-BE49-F238E27FC236}">
                <a16:creationId xmlns:a16="http://schemas.microsoft.com/office/drawing/2014/main" id="{D5DF7F1B-3434-3119-43DF-7CF458989837}"/>
              </a:ext>
            </a:extLst>
          </p:cNvPr>
          <p:cNvCxnSpPr>
            <a:cxnSpLocks/>
          </p:cNvCxnSpPr>
          <p:nvPr/>
        </p:nvCxnSpPr>
        <p:spPr>
          <a:xfrm flipV="1">
            <a:off x="7836625" y="5908507"/>
            <a:ext cx="0" cy="209486"/>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6" name="直線矢印コネクタ 35">
            <a:extLst>
              <a:ext uri="{FF2B5EF4-FFF2-40B4-BE49-F238E27FC236}">
                <a16:creationId xmlns:a16="http://schemas.microsoft.com/office/drawing/2014/main" id="{A7CB9CBC-744D-7544-B9B8-F9CAEBD3F3D4}"/>
              </a:ext>
            </a:extLst>
          </p:cNvPr>
          <p:cNvCxnSpPr>
            <a:cxnSpLocks/>
          </p:cNvCxnSpPr>
          <p:nvPr/>
        </p:nvCxnSpPr>
        <p:spPr>
          <a:xfrm flipV="1">
            <a:off x="7827671" y="4449756"/>
            <a:ext cx="0" cy="260632"/>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7" name="四角形: 角を丸くする 36">
            <a:extLst>
              <a:ext uri="{FF2B5EF4-FFF2-40B4-BE49-F238E27FC236}">
                <a16:creationId xmlns:a16="http://schemas.microsoft.com/office/drawing/2014/main" id="{A3D8E5B9-0B51-22CE-2420-D80974E22252}"/>
              </a:ext>
            </a:extLst>
          </p:cNvPr>
          <p:cNvSpPr/>
          <p:nvPr/>
        </p:nvSpPr>
        <p:spPr>
          <a:xfrm>
            <a:off x="7151928" y="4223898"/>
            <a:ext cx="722566" cy="225858"/>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テキスト ボックス 37">
            <a:extLst>
              <a:ext uri="{FF2B5EF4-FFF2-40B4-BE49-F238E27FC236}">
                <a16:creationId xmlns:a16="http://schemas.microsoft.com/office/drawing/2014/main" id="{0BAD22C4-E15E-18BA-7436-D0CBE8DB809C}"/>
              </a:ext>
            </a:extLst>
          </p:cNvPr>
          <p:cNvSpPr txBox="1"/>
          <p:nvPr/>
        </p:nvSpPr>
        <p:spPr>
          <a:xfrm>
            <a:off x="6721212" y="3466239"/>
            <a:ext cx="2303836" cy="307777"/>
          </a:xfrm>
          <a:prstGeom prst="rect">
            <a:avLst/>
          </a:prstGeom>
          <a:noFill/>
        </p:spPr>
        <p:txBody>
          <a:bodyPr wrap="none" rtlCol="0">
            <a:spAutoFit/>
          </a:bodyPr>
          <a:lstStyle/>
          <a:p>
            <a:r>
              <a:rPr kumimoji="1" lang="ja-JP" altLang="en-US" sz="1400" dirty="0">
                <a:solidFill>
                  <a:schemeClr val="accent5">
                    <a:lumMod val="75000"/>
                  </a:schemeClr>
                </a:solidFill>
                <a:latin typeface="BIZ UDPゴシック" panose="020B0400000000000000" pitchFamily="50" charset="-128"/>
                <a:ea typeface="BIZ UDPゴシック" panose="020B0400000000000000" pitchFamily="50" charset="-128"/>
              </a:rPr>
              <a:t>入力後、登録ボタンクリック</a:t>
            </a:r>
          </a:p>
        </p:txBody>
      </p:sp>
      <p:sp>
        <p:nvSpPr>
          <p:cNvPr id="39" name="テキスト ボックス 38">
            <a:extLst>
              <a:ext uri="{FF2B5EF4-FFF2-40B4-BE49-F238E27FC236}">
                <a16:creationId xmlns:a16="http://schemas.microsoft.com/office/drawing/2014/main" id="{8FF550BE-E0C3-B5EE-D094-27CAC212C226}"/>
              </a:ext>
            </a:extLst>
          </p:cNvPr>
          <p:cNvSpPr txBox="1"/>
          <p:nvPr/>
        </p:nvSpPr>
        <p:spPr>
          <a:xfrm>
            <a:off x="10357947" y="2735353"/>
            <a:ext cx="1407439" cy="523220"/>
          </a:xfrm>
          <a:prstGeom prst="rect">
            <a:avLst/>
          </a:prstGeom>
          <a:noFill/>
        </p:spPr>
        <p:txBody>
          <a:bodyPr wrap="square" rtlCol="0">
            <a:spAutoFit/>
          </a:bodyPr>
          <a:lstStyle/>
          <a:p>
            <a:r>
              <a:rPr kumimoji="1" lang="ja-JP" altLang="en-US" sz="1400" dirty="0">
                <a:solidFill>
                  <a:schemeClr val="accent5">
                    <a:lumMod val="75000"/>
                  </a:schemeClr>
                </a:solidFill>
                <a:latin typeface="BIZ UDPゴシック" panose="020B0400000000000000" pitchFamily="50" charset="-128"/>
                <a:ea typeface="BIZ UDPゴシック" panose="020B0400000000000000" pitchFamily="50" charset="-128"/>
              </a:rPr>
              <a:t>下部リストに追加される</a:t>
            </a:r>
          </a:p>
        </p:txBody>
      </p:sp>
      <p:sp>
        <p:nvSpPr>
          <p:cNvPr id="40" name="テキスト ボックス 39">
            <a:extLst>
              <a:ext uri="{FF2B5EF4-FFF2-40B4-BE49-F238E27FC236}">
                <a16:creationId xmlns:a16="http://schemas.microsoft.com/office/drawing/2014/main" id="{49AC500F-0A05-A60C-7C00-BCF5B62CADEF}"/>
              </a:ext>
            </a:extLst>
          </p:cNvPr>
          <p:cNvSpPr txBox="1"/>
          <p:nvPr/>
        </p:nvSpPr>
        <p:spPr>
          <a:xfrm>
            <a:off x="6756374" y="5003068"/>
            <a:ext cx="3834704" cy="307777"/>
          </a:xfrm>
          <a:prstGeom prst="rect">
            <a:avLst/>
          </a:prstGeom>
          <a:noFill/>
        </p:spPr>
        <p:txBody>
          <a:bodyPr wrap="none" rtlCol="0">
            <a:spAutoFit/>
          </a:bodyPr>
          <a:lstStyle/>
          <a:p>
            <a:r>
              <a:rPr lang="ja-JP" altLang="en-US" sz="1400" dirty="0">
                <a:solidFill>
                  <a:schemeClr val="accent5">
                    <a:lumMod val="75000"/>
                  </a:schemeClr>
                </a:solidFill>
                <a:latin typeface="BIZ UDPゴシック" panose="020B0400000000000000" pitchFamily="50" charset="-128"/>
                <a:ea typeface="BIZ UDPゴシック" panose="020B0400000000000000" pitchFamily="50" charset="-128"/>
              </a:rPr>
              <a:t>リスト行をクリック後、編集、編集ボタンクリック</a:t>
            </a:r>
            <a:endParaRPr kumimoji="1" lang="ja-JP" altLang="en-US" sz="1400" dirty="0">
              <a:solidFill>
                <a:schemeClr val="accent5">
                  <a:lumMod val="75000"/>
                </a:schemeClr>
              </a:solidFill>
              <a:latin typeface="BIZ UDPゴシック" panose="020B0400000000000000" pitchFamily="50" charset="-128"/>
              <a:ea typeface="BIZ UDPゴシック" panose="020B0400000000000000" pitchFamily="50" charset="-128"/>
            </a:endParaRPr>
          </a:p>
        </p:txBody>
      </p:sp>
      <p:sp>
        <p:nvSpPr>
          <p:cNvPr id="41" name="テキスト ボックス 40">
            <a:extLst>
              <a:ext uri="{FF2B5EF4-FFF2-40B4-BE49-F238E27FC236}">
                <a16:creationId xmlns:a16="http://schemas.microsoft.com/office/drawing/2014/main" id="{DCCCCDCF-51DE-A12E-7175-03EEECF3F1BA}"/>
              </a:ext>
            </a:extLst>
          </p:cNvPr>
          <p:cNvSpPr txBox="1"/>
          <p:nvPr/>
        </p:nvSpPr>
        <p:spPr>
          <a:xfrm>
            <a:off x="10768320" y="4898073"/>
            <a:ext cx="1407439" cy="523220"/>
          </a:xfrm>
          <a:prstGeom prst="rect">
            <a:avLst/>
          </a:prstGeom>
          <a:noFill/>
        </p:spPr>
        <p:txBody>
          <a:bodyPr wrap="square" rtlCol="0">
            <a:spAutoFit/>
          </a:bodyPr>
          <a:lstStyle/>
          <a:p>
            <a:r>
              <a:rPr kumimoji="1" lang="ja-JP" altLang="en-US" sz="1400" dirty="0">
                <a:solidFill>
                  <a:schemeClr val="accent5">
                    <a:lumMod val="75000"/>
                  </a:schemeClr>
                </a:solidFill>
                <a:latin typeface="BIZ UDPゴシック" panose="020B0400000000000000" pitchFamily="50" charset="-128"/>
                <a:ea typeface="BIZ UDPゴシック" panose="020B0400000000000000" pitchFamily="50" charset="-128"/>
              </a:rPr>
              <a:t>下部リスト行が変更される</a:t>
            </a:r>
          </a:p>
        </p:txBody>
      </p:sp>
      <p:sp>
        <p:nvSpPr>
          <p:cNvPr id="42" name="テキスト ボックス 41">
            <a:extLst>
              <a:ext uri="{FF2B5EF4-FFF2-40B4-BE49-F238E27FC236}">
                <a16:creationId xmlns:a16="http://schemas.microsoft.com/office/drawing/2014/main" id="{43361274-8524-BA24-156E-49882BF5B3BF}"/>
              </a:ext>
            </a:extLst>
          </p:cNvPr>
          <p:cNvSpPr txBox="1"/>
          <p:nvPr/>
        </p:nvSpPr>
        <p:spPr>
          <a:xfrm>
            <a:off x="7064878" y="6484689"/>
            <a:ext cx="3368230" cy="307777"/>
          </a:xfrm>
          <a:prstGeom prst="rect">
            <a:avLst/>
          </a:prstGeom>
          <a:noFill/>
        </p:spPr>
        <p:txBody>
          <a:bodyPr wrap="none" rtlCol="0">
            <a:spAutoFit/>
          </a:bodyPr>
          <a:lstStyle/>
          <a:p>
            <a:r>
              <a:rPr lang="ja-JP" altLang="en-US" sz="1400" dirty="0">
                <a:solidFill>
                  <a:schemeClr val="accent5">
                    <a:lumMod val="75000"/>
                  </a:schemeClr>
                </a:solidFill>
                <a:latin typeface="BIZ UDPゴシック" panose="020B0400000000000000" pitchFamily="50" charset="-128"/>
                <a:ea typeface="BIZ UDPゴシック" panose="020B0400000000000000" pitchFamily="50" charset="-128"/>
              </a:rPr>
              <a:t>リスト行をクリック後、削除ボタンクリック</a:t>
            </a:r>
            <a:endParaRPr kumimoji="1" lang="ja-JP" altLang="en-US" sz="1400" dirty="0">
              <a:solidFill>
                <a:schemeClr val="accent5">
                  <a:lumMod val="75000"/>
                </a:schemeClr>
              </a:solidFill>
              <a:latin typeface="BIZ UDPゴシック" panose="020B0400000000000000" pitchFamily="50" charset="-128"/>
              <a:ea typeface="BIZ UDPゴシック" panose="020B0400000000000000" pitchFamily="50" charset="-128"/>
            </a:endParaRPr>
          </a:p>
        </p:txBody>
      </p:sp>
      <p:sp>
        <p:nvSpPr>
          <p:cNvPr id="43" name="テキスト ボックス 42">
            <a:extLst>
              <a:ext uri="{FF2B5EF4-FFF2-40B4-BE49-F238E27FC236}">
                <a16:creationId xmlns:a16="http://schemas.microsoft.com/office/drawing/2014/main" id="{7076D5B6-DADC-F423-836F-79A5852BF65C}"/>
              </a:ext>
            </a:extLst>
          </p:cNvPr>
          <p:cNvSpPr txBox="1"/>
          <p:nvPr/>
        </p:nvSpPr>
        <p:spPr>
          <a:xfrm>
            <a:off x="10283129" y="5732410"/>
            <a:ext cx="1622657" cy="523220"/>
          </a:xfrm>
          <a:prstGeom prst="rect">
            <a:avLst/>
          </a:prstGeom>
          <a:noFill/>
        </p:spPr>
        <p:txBody>
          <a:bodyPr wrap="square" rtlCol="0">
            <a:spAutoFit/>
          </a:bodyPr>
          <a:lstStyle/>
          <a:p>
            <a:r>
              <a:rPr kumimoji="1" lang="ja-JP" altLang="en-US" sz="1400" dirty="0">
                <a:solidFill>
                  <a:schemeClr val="accent5">
                    <a:lumMod val="75000"/>
                  </a:schemeClr>
                </a:solidFill>
                <a:latin typeface="BIZ UDPゴシック" panose="020B0400000000000000" pitchFamily="50" charset="-128"/>
                <a:ea typeface="BIZ UDPゴシック" panose="020B0400000000000000" pitchFamily="50" charset="-128"/>
              </a:rPr>
              <a:t>下部リストから指定行が削除される</a:t>
            </a:r>
          </a:p>
        </p:txBody>
      </p:sp>
      <p:sp>
        <p:nvSpPr>
          <p:cNvPr id="44" name="テキスト ボックス 43">
            <a:extLst>
              <a:ext uri="{FF2B5EF4-FFF2-40B4-BE49-F238E27FC236}">
                <a16:creationId xmlns:a16="http://schemas.microsoft.com/office/drawing/2014/main" id="{3A1B4508-6226-6E40-7B8A-4254BD963EC4}"/>
              </a:ext>
            </a:extLst>
          </p:cNvPr>
          <p:cNvSpPr txBox="1"/>
          <p:nvPr/>
        </p:nvSpPr>
        <p:spPr>
          <a:xfrm>
            <a:off x="141017" y="2352072"/>
            <a:ext cx="1800493" cy="369332"/>
          </a:xfrm>
          <a:prstGeom prst="rect">
            <a:avLst/>
          </a:prstGeom>
          <a:noFill/>
        </p:spPr>
        <p:txBody>
          <a:bodyPr wrap="none" rtlCol="0">
            <a:spAutoFit/>
          </a:bodyPr>
          <a:lstStyle/>
          <a:p>
            <a:r>
              <a:rPr lang="ja-JP" altLang="en-US" dirty="0">
                <a:latin typeface="BIZ UDPゴシック" panose="020B0400000000000000" pitchFamily="50" charset="-128"/>
                <a:ea typeface="BIZ UDPゴシック" panose="020B0400000000000000" pitchFamily="50" charset="-128"/>
              </a:rPr>
              <a:t>■動作環境構成</a:t>
            </a:r>
            <a:endParaRPr kumimoji="1" lang="ja-JP" altLang="en-US" dirty="0">
              <a:latin typeface="BIZ UDPゴシック" panose="020B0400000000000000" pitchFamily="50" charset="-128"/>
              <a:ea typeface="BIZ UDPゴシック" panose="020B0400000000000000" pitchFamily="50" charset="-128"/>
            </a:endParaRPr>
          </a:p>
        </p:txBody>
      </p:sp>
      <p:pic>
        <p:nvPicPr>
          <p:cNvPr id="45" name="Picture 6" descr="後ろから見たパソコンを使う人のイラスト（男性） | かわいいフリー素材集 いらすとや">
            <a:extLst>
              <a:ext uri="{FF2B5EF4-FFF2-40B4-BE49-F238E27FC236}">
                <a16:creationId xmlns:a16="http://schemas.microsoft.com/office/drawing/2014/main" id="{89018061-5E74-C9CD-8E9B-6864EA8FE75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flipH="1">
            <a:off x="110262" y="3626177"/>
            <a:ext cx="956754" cy="796879"/>
          </a:xfrm>
          <a:prstGeom prst="rect">
            <a:avLst/>
          </a:prstGeom>
          <a:noFill/>
          <a:extLst>
            <a:ext uri="{909E8E84-426E-40DD-AFC4-6F175D3DCCD1}">
              <a14:hiddenFill xmlns:a14="http://schemas.microsoft.com/office/drawing/2010/main">
                <a:solidFill>
                  <a:srgbClr val="FFFFFF"/>
                </a:solidFill>
              </a14:hiddenFill>
            </a:ext>
          </a:extLst>
        </p:spPr>
      </p:pic>
      <p:sp>
        <p:nvSpPr>
          <p:cNvPr id="46" name="四角形: 角を丸くする 45">
            <a:extLst>
              <a:ext uri="{FF2B5EF4-FFF2-40B4-BE49-F238E27FC236}">
                <a16:creationId xmlns:a16="http://schemas.microsoft.com/office/drawing/2014/main" id="{F43D81B1-EDA5-843D-35E4-02D24320553B}"/>
              </a:ext>
            </a:extLst>
          </p:cNvPr>
          <p:cNvSpPr/>
          <p:nvPr/>
        </p:nvSpPr>
        <p:spPr>
          <a:xfrm>
            <a:off x="1542305" y="3625604"/>
            <a:ext cx="1175432" cy="796876"/>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kumimoji="1" lang="en-US" altLang="ja-JP" dirty="0">
                <a:latin typeface="BIZ UDPゴシック" panose="020B0400000000000000" pitchFamily="50" charset="-128"/>
                <a:ea typeface="BIZ UDPゴシック" panose="020B0400000000000000" pitchFamily="50" charset="-128"/>
              </a:rPr>
              <a:t>Web</a:t>
            </a:r>
            <a:r>
              <a:rPr kumimoji="1" lang="ja-JP" altLang="en-US" dirty="0">
                <a:latin typeface="BIZ UDPゴシック" panose="020B0400000000000000" pitchFamily="50" charset="-128"/>
                <a:ea typeface="BIZ UDPゴシック" panose="020B0400000000000000" pitchFamily="50" charset="-128"/>
              </a:rPr>
              <a:t>サーバ</a:t>
            </a:r>
          </a:p>
        </p:txBody>
      </p:sp>
      <p:sp>
        <p:nvSpPr>
          <p:cNvPr id="47" name="四角形: 角を丸くする 46">
            <a:extLst>
              <a:ext uri="{FF2B5EF4-FFF2-40B4-BE49-F238E27FC236}">
                <a16:creationId xmlns:a16="http://schemas.microsoft.com/office/drawing/2014/main" id="{6804884B-67D2-EC1F-5788-DC0F37AC45B9}"/>
              </a:ext>
            </a:extLst>
          </p:cNvPr>
          <p:cNvSpPr/>
          <p:nvPr/>
        </p:nvSpPr>
        <p:spPr>
          <a:xfrm>
            <a:off x="3167900" y="3625604"/>
            <a:ext cx="1175432" cy="796876"/>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kumimoji="1" lang="en-US" altLang="ja-JP" dirty="0">
                <a:latin typeface="BIZ UDPゴシック" panose="020B0400000000000000" pitchFamily="50" charset="-128"/>
                <a:ea typeface="BIZ UDPゴシック" panose="020B0400000000000000" pitchFamily="50" charset="-128"/>
              </a:rPr>
              <a:t>DB</a:t>
            </a:r>
          </a:p>
          <a:p>
            <a:pPr algn="ctr"/>
            <a:r>
              <a:rPr kumimoji="1" lang="ja-JP" altLang="en-US" dirty="0">
                <a:latin typeface="BIZ UDPゴシック" panose="020B0400000000000000" pitchFamily="50" charset="-128"/>
                <a:ea typeface="BIZ UDPゴシック" panose="020B0400000000000000" pitchFamily="50" charset="-128"/>
              </a:rPr>
              <a:t>サーバ</a:t>
            </a:r>
          </a:p>
        </p:txBody>
      </p:sp>
      <p:cxnSp>
        <p:nvCxnSpPr>
          <p:cNvPr id="48" name="直線矢印コネクタ 47">
            <a:extLst>
              <a:ext uri="{FF2B5EF4-FFF2-40B4-BE49-F238E27FC236}">
                <a16:creationId xmlns:a16="http://schemas.microsoft.com/office/drawing/2014/main" id="{A0E616F0-2190-7E6F-3ED0-02E16A499D94}"/>
              </a:ext>
            </a:extLst>
          </p:cNvPr>
          <p:cNvCxnSpPr>
            <a:stCxn id="45" idx="1"/>
            <a:endCxn id="46" idx="1"/>
          </p:cNvCxnSpPr>
          <p:nvPr/>
        </p:nvCxnSpPr>
        <p:spPr>
          <a:xfrm flipV="1">
            <a:off x="1067016" y="4024042"/>
            <a:ext cx="475289" cy="5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直線矢印コネクタ 48">
            <a:extLst>
              <a:ext uri="{FF2B5EF4-FFF2-40B4-BE49-F238E27FC236}">
                <a16:creationId xmlns:a16="http://schemas.microsoft.com/office/drawing/2014/main" id="{B71AE395-5FE9-25ED-521B-B2BF403080CE}"/>
              </a:ext>
            </a:extLst>
          </p:cNvPr>
          <p:cNvCxnSpPr>
            <a:stCxn id="46" idx="3"/>
            <a:endCxn id="47" idx="1"/>
          </p:cNvCxnSpPr>
          <p:nvPr/>
        </p:nvCxnSpPr>
        <p:spPr>
          <a:xfrm>
            <a:off x="2717737" y="4024042"/>
            <a:ext cx="45016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50" name="Picture 2">
            <a:extLst>
              <a:ext uri="{FF2B5EF4-FFF2-40B4-BE49-F238E27FC236}">
                <a16:creationId xmlns:a16="http://schemas.microsoft.com/office/drawing/2014/main" id="{BE48E37C-0A5B-9139-91D8-9A85DA1D1C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4657" y="3216373"/>
            <a:ext cx="774304" cy="6786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1" name="テキスト ボックス 50">
            <a:extLst>
              <a:ext uri="{FF2B5EF4-FFF2-40B4-BE49-F238E27FC236}">
                <a16:creationId xmlns:a16="http://schemas.microsoft.com/office/drawing/2014/main" id="{4E5F23F6-7AB9-6BEB-E18C-74AA5365FF7B}"/>
              </a:ext>
            </a:extLst>
          </p:cNvPr>
          <p:cNvSpPr txBox="1"/>
          <p:nvPr/>
        </p:nvSpPr>
        <p:spPr>
          <a:xfrm>
            <a:off x="1395267" y="3321072"/>
            <a:ext cx="1757212" cy="307777"/>
          </a:xfrm>
          <a:prstGeom prst="rect">
            <a:avLst/>
          </a:prstGeom>
          <a:noFill/>
        </p:spPr>
        <p:txBody>
          <a:bodyPr wrap="none" rtlCol="0">
            <a:spAutoFit/>
          </a:bodyPr>
          <a:lstStyle/>
          <a:p>
            <a:r>
              <a:rPr kumimoji="1" lang="en-US" altLang="ja-JP" sz="1400" dirty="0">
                <a:latin typeface="BIZ UDPゴシック" panose="020B0400000000000000" pitchFamily="50" charset="-128"/>
                <a:ea typeface="BIZ UDPゴシック" panose="020B0400000000000000" pitchFamily="50" charset="-128"/>
              </a:rPr>
              <a:t>Windows Server</a:t>
            </a:r>
            <a:endParaRPr kumimoji="1" lang="ja-JP" altLang="en-US" sz="1400" dirty="0">
              <a:latin typeface="BIZ UDPゴシック" panose="020B0400000000000000" pitchFamily="50" charset="-128"/>
              <a:ea typeface="BIZ UDPゴシック" panose="020B0400000000000000" pitchFamily="50" charset="-128"/>
            </a:endParaRPr>
          </a:p>
        </p:txBody>
      </p:sp>
      <p:sp>
        <p:nvSpPr>
          <p:cNvPr id="52" name="テキスト ボックス 51">
            <a:extLst>
              <a:ext uri="{FF2B5EF4-FFF2-40B4-BE49-F238E27FC236}">
                <a16:creationId xmlns:a16="http://schemas.microsoft.com/office/drawing/2014/main" id="{20E173FB-1467-C10E-39B5-95F81DB66D6C}"/>
              </a:ext>
            </a:extLst>
          </p:cNvPr>
          <p:cNvSpPr txBox="1"/>
          <p:nvPr/>
        </p:nvSpPr>
        <p:spPr>
          <a:xfrm>
            <a:off x="3417661" y="3338407"/>
            <a:ext cx="707245" cy="307777"/>
          </a:xfrm>
          <a:prstGeom prst="rect">
            <a:avLst/>
          </a:prstGeom>
          <a:noFill/>
        </p:spPr>
        <p:txBody>
          <a:bodyPr wrap="none" rtlCol="0">
            <a:spAutoFit/>
          </a:bodyPr>
          <a:lstStyle/>
          <a:p>
            <a:r>
              <a:rPr kumimoji="1" lang="en-US" altLang="ja-JP" sz="1400" dirty="0">
                <a:latin typeface="BIZ UDPゴシック" panose="020B0400000000000000" pitchFamily="50" charset="-128"/>
                <a:ea typeface="BIZ UDPゴシック" panose="020B0400000000000000" pitchFamily="50" charset="-128"/>
              </a:rPr>
              <a:t>Linux</a:t>
            </a:r>
            <a:endParaRPr kumimoji="1" lang="ja-JP" altLang="en-US" sz="1400" dirty="0">
              <a:latin typeface="BIZ UDPゴシック" panose="020B0400000000000000" pitchFamily="50" charset="-128"/>
              <a:ea typeface="BIZ UDPゴシック" panose="020B0400000000000000" pitchFamily="50" charset="-128"/>
            </a:endParaRPr>
          </a:p>
        </p:txBody>
      </p:sp>
      <p:sp>
        <p:nvSpPr>
          <p:cNvPr id="53" name="テキスト ボックス 52">
            <a:extLst>
              <a:ext uri="{FF2B5EF4-FFF2-40B4-BE49-F238E27FC236}">
                <a16:creationId xmlns:a16="http://schemas.microsoft.com/office/drawing/2014/main" id="{10FD1BE7-35C6-D92D-ACD6-68FB25913A59}"/>
              </a:ext>
            </a:extLst>
          </p:cNvPr>
          <p:cNvSpPr txBox="1"/>
          <p:nvPr/>
        </p:nvSpPr>
        <p:spPr>
          <a:xfrm>
            <a:off x="-59632" y="4336827"/>
            <a:ext cx="1864613" cy="307777"/>
          </a:xfrm>
          <a:prstGeom prst="rect">
            <a:avLst/>
          </a:prstGeom>
          <a:noFill/>
        </p:spPr>
        <p:txBody>
          <a:bodyPr wrap="none" rtlCol="0">
            <a:spAutoFit/>
          </a:bodyPr>
          <a:lstStyle/>
          <a:p>
            <a:r>
              <a:rPr kumimoji="1" lang="ja-JP" altLang="en-US" sz="1400" dirty="0">
                <a:latin typeface="BIZ UDPゴシック" panose="020B0400000000000000" pitchFamily="50" charset="-128"/>
                <a:ea typeface="BIZ UDPゴシック" panose="020B0400000000000000" pitchFamily="50" charset="-128"/>
              </a:rPr>
              <a:t>ブラウザからアクセス</a:t>
            </a:r>
          </a:p>
        </p:txBody>
      </p:sp>
      <p:sp>
        <p:nvSpPr>
          <p:cNvPr id="54" name="正方形/長方形 53">
            <a:extLst>
              <a:ext uri="{FF2B5EF4-FFF2-40B4-BE49-F238E27FC236}">
                <a16:creationId xmlns:a16="http://schemas.microsoft.com/office/drawing/2014/main" id="{7C591841-021F-C252-C35B-5C40F28E4820}"/>
              </a:ext>
            </a:extLst>
          </p:cNvPr>
          <p:cNvSpPr/>
          <p:nvPr/>
        </p:nvSpPr>
        <p:spPr>
          <a:xfrm>
            <a:off x="2074826" y="4284669"/>
            <a:ext cx="860282" cy="632303"/>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ja-JP" altLang="en-US" sz="1200" dirty="0">
                <a:latin typeface="BIZ UDPゴシック" panose="020B0400000000000000" pitchFamily="50" charset="-128"/>
                <a:ea typeface="BIZ UDPゴシック" panose="020B0400000000000000" pitchFamily="50" charset="-128"/>
              </a:rPr>
              <a:t>開発プログラム</a:t>
            </a:r>
          </a:p>
        </p:txBody>
      </p:sp>
      <p:sp>
        <p:nvSpPr>
          <p:cNvPr id="55" name="テキスト ボックス 54">
            <a:extLst>
              <a:ext uri="{FF2B5EF4-FFF2-40B4-BE49-F238E27FC236}">
                <a16:creationId xmlns:a16="http://schemas.microsoft.com/office/drawing/2014/main" id="{FF487814-ECBB-931C-52E4-C349CD1AAEF6}"/>
              </a:ext>
            </a:extLst>
          </p:cNvPr>
          <p:cNvSpPr txBox="1"/>
          <p:nvPr/>
        </p:nvSpPr>
        <p:spPr>
          <a:xfrm>
            <a:off x="267628" y="5026099"/>
            <a:ext cx="4168933" cy="646331"/>
          </a:xfrm>
          <a:prstGeom prst="rect">
            <a:avLst/>
          </a:prstGeom>
          <a:noFill/>
        </p:spPr>
        <p:txBody>
          <a:bodyPr wrap="square" rtlCol="0">
            <a:spAutoFit/>
          </a:bodyPr>
          <a:lstStyle/>
          <a:p>
            <a:r>
              <a:rPr kumimoji="1" lang="ja-JP" altLang="en-US" dirty="0">
                <a:latin typeface="BIZ UDPゴシック" panose="020B0400000000000000" pitchFamily="50" charset="-128"/>
                <a:ea typeface="BIZ UDPゴシック" panose="020B0400000000000000" pitchFamily="50" charset="-128"/>
              </a:rPr>
              <a:t>開発したプログラムを</a:t>
            </a:r>
            <a:r>
              <a:rPr kumimoji="1" lang="en-US" altLang="ja-JP" dirty="0">
                <a:latin typeface="BIZ UDPゴシック" panose="020B0400000000000000" pitchFamily="50" charset="-128"/>
                <a:ea typeface="BIZ UDPゴシック" panose="020B0400000000000000" pitchFamily="50" charset="-128"/>
              </a:rPr>
              <a:t>web</a:t>
            </a:r>
            <a:r>
              <a:rPr kumimoji="1" lang="ja-JP" altLang="en-US" dirty="0">
                <a:latin typeface="BIZ UDPゴシック" panose="020B0400000000000000" pitchFamily="50" charset="-128"/>
                <a:ea typeface="BIZ UDPゴシック" panose="020B0400000000000000" pitchFamily="50" charset="-128"/>
              </a:rPr>
              <a:t>サーバにインストールし</a:t>
            </a:r>
            <a:r>
              <a:rPr kumimoji="1" lang="ja-JP" altLang="en-US">
                <a:latin typeface="BIZ UDPゴシック" panose="020B0400000000000000" pitchFamily="50" charset="-128"/>
                <a:ea typeface="BIZ UDPゴシック" panose="020B0400000000000000" pitchFamily="50" charset="-128"/>
              </a:rPr>
              <a:t>、システム</a:t>
            </a:r>
            <a:r>
              <a:rPr lang="ja-JP" altLang="en-US">
                <a:latin typeface="BIZ UDPゴシック" panose="020B0400000000000000" pitchFamily="50" charset="-128"/>
                <a:ea typeface="BIZ UDPゴシック" panose="020B0400000000000000" pitchFamily="50" charset="-128"/>
              </a:rPr>
              <a:t>の動作確認をする。</a:t>
            </a:r>
            <a:endParaRPr kumimoji="1" lang="ja-JP" altLang="en-US" dirty="0">
              <a:latin typeface="BIZ UDPゴシック" panose="020B0400000000000000" pitchFamily="50" charset="-128"/>
              <a:ea typeface="BIZ UDPゴシック" panose="020B0400000000000000" pitchFamily="50" charset="-128"/>
            </a:endParaRPr>
          </a:p>
        </p:txBody>
      </p:sp>
      <p:sp>
        <p:nvSpPr>
          <p:cNvPr id="56" name="テキスト ボックス 55">
            <a:extLst>
              <a:ext uri="{FF2B5EF4-FFF2-40B4-BE49-F238E27FC236}">
                <a16:creationId xmlns:a16="http://schemas.microsoft.com/office/drawing/2014/main" id="{A730D1E9-B460-E159-E117-D12AD243DFB0}"/>
              </a:ext>
            </a:extLst>
          </p:cNvPr>
          <p:cNvSpPr txBox="1"/>
          <p:nvPr/>
        </p:nvSpPr>
        <p:spPr>
          <a:xfrm>
            <a:off x="4591519" y="4609708"/>
            <a:ext cx="1114408" cy="338554"/>
          </a:xfrm>
          <a:prstGeom prst="rect">
            <a:avLst/>
          </a:prstGeom>
          <a:noFill/>
        </p:spPr>
        <p:txBody>
          <a:bodyPr wrap="none" rtlCol="0">
            <a:spAutoFit/>
          </a:bodyPr>
          <a:lstStyle/>
          <a:p>
            <a:r>
              <a:rPr lang="ja-JP" altLang="en-US" sz="1600" dirty="0">
                <a:latin typeface="BIZ UDPゴシック" panose="020B0400000000000000" pitchFamily="50" charset="-128"/>
                <a:ea typeface="BIZ UDPゴシック" panose="020B0400000000000000" pitchFamily="50" charset="-128"/>
              </a:rPr>
              <a:t>住所リスト</a:t>
            </a:r>
            <a:endParaRPr kumimoji="1" lang="ja-JP" altLang="en-US" sz="1600" dirty="0">
              <a:latin typeface="BIZ UDPゴシック" panose="020B0400000000000000" pitchFamily="50" charset="-128"/>
              <a:ea typeface="BIZ UDPゴシック" panose="020B0400000000000000" pitchFamily="50" charset="-128"/>
            </a:endParaRPr>
          </a:p>
        </p:txBody>
      </p:sp>
      <p:sp>
        <p:nvSpPr>
          <p:cNvPr id="57" name="正方形/長方形 56">
            <a:extLst>
              <a:ext uri="{FF2B5EF4-FFF2-40B4-BE49-F238E27FC236}">
                <a16:creationId xmlns:a16="http://schemas.microsoft.com/office/drawing/2014/main" id="{70DE64C1-6ABC-138A-18EC-96FD594FABE1}"/>
              </a:ext>
            </a:extLst>
          </p:cNvPr>
          <p:cNvSpPr/>
          <p:nvPr/>
        </p:nvSpPr>
        <p:spPr>
          <a:xfrm>
            <a:off x="561861" y="980653"/>
            <a:ext cx="11344390" cy="108221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kumimoji="1" lang="en-US" altLang="ja-JP"/>
              <a:t>web</a:t>
            </a:r>
            <a:r>
              <a:rPr kumimoji="1" lang="ja-JP" altLang="en-US"/>
              <a:t>システム「住所録データベース」を開発し、動作環境にて各機能の動作確認を行います。</a:t>
            </a:r>
          </a:p>
          <a:p>
            <a:r>
              <a:rPr kumimoji="1" lang="ja-JP" altLang="en-US"/>
              <a:t>本開発を通して仮想環境の構築、</a:t>
            </a:r>
            <a:r>
              <a:rPr kumimoji="1" lang="en-US" altLang="ja-JP"/>
              <a:t>Vue</a:t>
            </a:r>
            <a:r>
              <a:rPr kumimoji="1" lang="ja-JP" altLang="en-US"/>
              <a:t>＋</a:t>
            </a:r>
            <a:r>
              <a:rPr kumimoji="1" lang="en-US" altLang="ja-JP"/>
              <a:t>ASP.NET</a:t>
            </a:r>
            <a:r>
              <a:rPr kumimoji="1" lang="ja-JP" altLang="en-US"/>
              <a:t>アプリケーション開発ができるようになる</a:t>
            </a:r>
            <a:endParaRPr kumimoji="1" lang="ja-JP" altLang="en-US" dirty="0"/>
          </a:p>
        </p:txBody>
      </p:sp>
      <p:sp>
        <p:nvSpPr>
          <p:cNvPr id="10" name="テキスト ボックス 9">
            <a:extLst>
              <a:ext uri="{FF2B5EF4-FFF2-40B4-BE49-F238E27FC236}">
                <a16:creationId xmlns:a16="http://schemas.microsoft.com/office/drawing/2014/main" id="{1508CA6D-5493-2DD0-D3C8-1F14B7677BAF}"/>
              </a:ext>
            </a:extLst>
          </p:cNvPr>
          <p:cNvSpPr txBox="1"/>
          <p:nvPr/>
        </p:nvSpPr>
        <p:spPr>
          <a:xfrm>
            <a:off x="249044" y="815647"/>
            <a:ext cx="3086101" cy="369332"/>
          </a:xfrm>
          <a:prstGeom prst="rect">
            <a:avLst/>
          </a:prstGeom>
        </p:spPr>
        <p:style>
          <a:lnRef idx="0">
            <a:schemeClr val="accent1"/>
          </a:lnRef>
          <a:fillRef idx="3">
            <a:schemeClr val="accent1"/>
          </a:fillRef>
          <a:effectRef idx="3">
            <a:schemeClr val="accent1"/>
          </a:effectRef>
          <a:fontRef idx="minor">
            <a:schemeClr val="lt1"/>
          </a:fontRef>
        </p:style>
        <p:txBody>
          <a:bodyPr wrap="none" rtlCol="0">
            <a:spAutoFit/>
          </a:bodyPr>
          <a:lstStyle/>
          <a:p>
            <a:r>
              <a:rPr kumimoji="1" lang="ja-JP" altLang="en-US"/>
              <a:t>開発するシステムの全体概要</a:t>
            </a:r>
          </a:p>
        </p:txBody>
      </p:sp>
    </p:spTree>
    <p:extLst>
      <p:ext uri="{BB962C8B-B14F-4D97-AF65-F5344CB8AC3E}">
        <p14:creationId xmlns:p14="http://schemas.microsoft.com/office/powerpoint/2010/main" val="413445283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a:extLst>
              <a:ext uri="{FF2B5EF4-FFF2-40B4-BE49-F238E27FC236}">
                <a16:creationId xmlns:a16="http://schemas.microsoft.com/office/drawing/2014/main" id="{D3578072-553C-1E04-82AF-684422C5586E}"/>
              </a:ext>
            </a:extLst>
          </p:cNvPr>
          <p:cNvSpPr>
            <a:spLocks noGrp="1"/>
          </p:cNvSpPr>
          <p:nvPr>
            <p:ph type="title"/>
          </p:nvPr>
        </p:nvSpPr>
        <p:spPr/>
        <p:txBody>
          <a:bodyPr>
            <a:normAutofit/>
          </a:bodyPr>
          <a:lstStyle/>
          <a:p>
            <a:r>
              <a:rPr lang="en-US" altLang="ja-JP"/>
              <a:t>3-2-7.web</a:t>
            </a:r>
            <a:r>
              <a:rPr lang="ja-JP" altLang="en-US"/>
              <a:t>開発用のデータベース準備</a:t>
            </a:r>
          </a:p>
        </p:txBody>
      </p:sp>
      <p:sp>
        <p:nvSpPr>
          <p:cNvPr id="10" name="正方形/長方形 9">
            <a:extLst>
              <a:ext uri="{FF2B5EF4-FFF2-40B4-BE49-F238E27FC236}">
                <a16:creationId xmlns:a16="http://schemas.microsoft.com/office/drawing/2014/main" id="{71DBDC10-6418-DC00-C303-1428DD1A8093}"/>
              </a:ext>
            </a:extLst>
          </p:cNvPr>
          <p:cNvSpPr/>
          <p:nvPr/>
        </p:nvSpPr>
        <p:spPr>
          <a:xfrm>
            <a:off x="561861" y="922285"/>
            <a:ext cx="11344390" cy="1001766"/>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marL="285750" indent="-285750">
              <a:buFont typeface="Arial" panose="020B0604020202020204" pitchFamily="34" charset="0"/>
              <a:buChar char="•"/>
            </a:pPr>
            <a:r>
              <a:rPr kumimoji="1" lang="ja-JP" altLang="en-US"/>
              <a:t>次項目より「</a:t>
            </a:r>
            <a:r>
              <a:rPr kumimoji="1" lang="en-US" altLang="ja-JP"/>
              <a:t>web</a:t>
            </a:r>
            <a:r>
              <a:rPr kumimoji="1" lang="ja-JP" altLang="en-US"/>
              <a:t>システム：住所録データベース」の開発説明を行います。</a:t>
            </a:r>
            <a:endParaRPr kumimoji="1" lang="en-US" altLang="ja-JP"/>
          </a:p>
          <a:p>
            <a:pPr marL="285750" indent="-285750">
              <a:buFont typeface="Arial" panose="020B0604020202020204" pitchFamily="34" charset="0"/>
              <a:buChar char="•"/>
            </a:pPr>
            <a:r>
              <a:rPr lang="ja-JP" altLang="en-US"/>
              <a:t>その前に、住所録データベースで使用するテーブルの作成手順について説明します。</a:t>
            </a:r>
            <a:endParaRPr lang="en-US" altLang="ja-JP"/>
          </a:p>
        </p:txBody>
      </p:sp>
      <p:sp>
        <p:nvSpPr>
          <p:cNvPr id="2" name="テキスト プレースホルダー 7">
            <a:extLst>
              <a:ext uri="{FF2B5EF4-FFF2-40B4-BE49-F238E27FC236}">
                <a16:creationId xmlns:a16="http://schemas.microsoft.com/office/drawing/2014/main" id="{DF10B8C9-FDF0-F5F7-6E79-09B4D09A1973}"/>
              </a:ext>
            </a:extLst>
          </p:cNvPr>
          <p:cNvSpPr>
            <a:spLocks noGrp="1"/>
          </p:cNvSpPr>
          <p:nvPr>
            <p:ph type="body" sz="quarter" idx="14"/>
          </p:nvPr>
        </p:nvSpPr>
        <p:spPr>
          <a:xfrm>
            <a:off x="268288" y="2416109"/>
            <a:ext cx="11637962" cy="373063"/>
          </a:xfrm>
        </p:spPr>
        <p:txBody>
          <a:bodyPr/>
          <a:lstStyle/>
          <a:p>
            <a:r>
              <a:rPr lang="ja-JP" altLang="en-US"/>
              <a:t>概要</a:t>
            </a:r>
          </a:p>
        </p:txBody>
      </p:sp>
      <p:pic>
        <p:nvPicPr>
          <p:cNvPr id="3" name="図 2">
            <a:extLst>
              <a:ext uri="{FF2B5EF4-FFF2-40B4-BE49-F238E27FC236}">
                <a16:creationId xmlns:a16="http://schemas.microsoft.com/office/drawing/2014/main" id="{61FA9684-181C-E1D3-84AB-0840FF1C5C30}"/>
              </a:ext>
            </a:extLst>
          </p:cNvPr>
          <p:cNvPicPr>
            <a:picLocks noChangeAspect="1"/>
          </p:cNvPicPr>
          <p:nvPr/>
        </p:nvPicPr>
        <p:blipFill>
          <a:blip r:embed="rId2"/>
          <a:stretch>
            <a:fillRect/>
          </a:stretch>
        </p:blipFill>
        <p:spPr>
          <a:xfrm>
            <a:off x="7333128" y="3357078"/>
            <a:ext cx="4538561" cy="2788693"/>
          </a:xfrm>
          <a:prstGeom prst="rect">
            <a:avLst/>
          </a:prstGeom>
        </p:spPr>
      </p:pic>
      <p:sp>
        <p:nvSpPr>
          <p:cNvPr id="4" name="テキスト ボックス 3">
            <a:extLst>
              <a:ext uri="{FF2B5EF4-FFF2-40B4-BE49-F238E27FC236}">
                <a16:creationId xmlns:a16="http://schemas.microsoft.com/office/drawing/2014/main" id="{49971D0A-70BB-CACB-EB77-63E09AEF92F7}"/>
              </a:ext>
            </a:extLst>
          </p:cNvPr>
          <p:cNvSpPr txBox="1"/>
          <p:nvPr/>
        </p:nvSpPr>
        <p:spPr>
          <a:xfrm>
            <a:off x="267629" y="2905780"/>
            <a:ext cx="4985689" cy="307777"/>
          </a:xfrm>
          <a:prstGeom prst="rect">
            <a:avLst/>
          </a:prstGeom>
          <a:noFill/>
        </p:spPr>
        <p:txBody>
          <a:bodyPr wrap="square" rtlCol="0">
            <a:spAutoFit/>
          </a:bodyPr>
          <a:lstStyle/>
          <a:p>
            <a:r>
              <a:rPr lang="ja-JP" altLang="en-US" sz="1400"/>
              <a:t>以下のテーブルとビューを作成する手順を説明します。</a:t>
            </a:r>
            <a:endParaRPr kumimoji="1" lang="en-US" altLang="ja-JP" sz="1400"/>
          </a:p>
        </p:txBody>
      </p:sp>
      <p:graphicFrame>
        <p:nvGraphicFramePr>
          <p:cNvPr id="5" name="表 4">
            <a:extLst>
              <a:ext uri="{FF2B5EF4-FFF2-40B4-BE49-F238E27FC236}">
                <a16:creationId xmlns:a16="http://schemas.microsoft.com/office/drawing/2014/main" id="{C28DF3BF-F802-3580-F637-321A273A3153}"/>
              </a:ext>
            </a:extLst>
          </p:cNvPr>
          <p:cNvGraphicFramePr>
            <a:graphicFrameLocks noGrp="1"/>
          </p:cNvGraphicFramePr>
          <p:nvPr>
            <p:extLst>
              <p:ext uri="{D42A27DB-BD31-4B8C-83A1-F6EECF244321}">
                <p14:modId xmlns:p14="http://schemas.microsoft.com/office/powerpoint/2010/main" val="2451670529"/>
              </p:ext>
            </p:extLst>
          </p:nvPr>
        </p:nvGraphicFramePr>
        <p:xfrm>
          <a:off x="320311" y="3512569"/>
          <a:ext cx="6725948" cy="1259840"/>
        </p:xfrm>
        <a:graphic>
          <a:graphicData uri="http://schemas.openxmlformats.org/drawingml/2006/table">
            <a:tbl>
              <a:tblPr firstRow="1" bandRow="1">
                <a:tableStyleId>{5C22544A-7EE6-4342-B048-85BDC9FD1C3A}</a:tableStyleId>
              </a:tblPr>
              <a:tblGrid>
                <a:gridCol w="1157196">
                  <a:extLst>
                    <a:ext uri="{9D8B030D-6E8A-4147-A177-3AD203B41FA5}">
                      <a16:colId xmlns:a16="http://schemas.microsoft.com/office/drawing/2014/main" val="3043585262"/>
                    </a:ext>
                  </a:extLst>
                </a:gridCol>
                <a:gridCol w="1929081">
                  <a:extLst>
                    <a:ext uri="{9D8B030D-6E8A-4147-A177-3AD203B41FA5}">
                      <a16:colId xmlns:a16="http://schemas.microsoft.com/office/drawing/2014/main" val="3648526681"/>
                    </a:ext>
                  </a:extLst>
                </a:gridCol>
                <a:gridCol w="3639671">
                  <a:extLst>
                    <a:ext uri="{9D8B030D-6E8A-4147-A177-3AD203B41FA5}">
                      <a16:colId xmlns:a16="http://schemas.microsoft.com/office/drawing/2014/main" val="431909899"/>
                    </a:ext>
                  </a:extLst>
                </a:gridCol>
              </a:tblGrid>
              <a:tr h="370840">
                <a:tc>
                  <a:txBody>
                    <a:bodyPr/>
                    <a:lstStyle/>
                    <a:p>
                      <a:r>
                        <a:rPr kumimoji="1" lang="ja-JP" altLang="en-US" sz="1400"/>
                        <a:t>区分</a:t>
                      </a:r>
                    </a:p>
                  </a:txBody>
                  <a:tcPr/>
                </a:tc>
                <a:tc>
                  <a:txBody>
                    <a:bodyPr/>
                    <a:lstStyle/>
                    <a:p>
                      <a:r>
                        <a:rPr kumimoji="1" lang="ja-JP" altLang="en-US" sz="1400"/>
                        <a:t>名称</a:t>
                      </a:r>
                    </a:p>
                  </a:txBody>
                  <a:tcPr/>
                </a:tc>
                <a:tc>
                  <a:txBody>
                    <a:bodyPr/>
                    <a:lstStyle/>
                    <a:p>
                      <a:r>
                        <a:rPr kumimoji="1" lang="ja-JP" altLang="en-US" sz="1400"/>
                        <a:t>説明</a:t>
                      </a:r>
                    </a:p>
                  </a:txBody>
                  <a:tcPr/>
                </a:tc>
                <a:extLst>
                  <a:ext uri="{0D108BD9-81ED-4DB2-BD59-A6C34878D82A}">
                    <a16:rowId xmlns:a16="http://schemas.microsoft.com/office/drawing/2014/main" val="777371102"/>
                  </a:ext>
                </a:extLst>
              </a:tr>
              <a:tr h="370840">
                <a:tc>
                  <a:txBody>
                    <a:bodyPr/>
                    <a:lstStyle/>
                    <a:p>
                      <a:r>
                        <a:rPr kumimoji="1" lang="ja-JP" altLang="en-US" sz="1400"/>
                        <a:t>テーブル</a:t>
                      </a:r>
                    </a:p>
                  </a:txBody>
                  <a:tcPr/>
                </a:tc>
                <a:tc>
                  <a:txBody>
                    <a:bodyPr/>
                    <a:lstStyle/>
                    <a:p>
                      <a:r>
                        <a:rPr kumimoji="1" lang="en-US" altLang="ja-JP" sz="1400"/>
                        <a:t>AddressBook</a:t>
                      </a:r>
                      <a:endParaRPr kumimoji="1" lang="ja-JP" altLang="en-US" sz="1400"/>
                    </a:p>
                  </a:txBody>
                  <a:tcPr/>
                </a:tc>
                <a:tc>
                  <a:txBody>
                    <a:bodyPr/>
                    <a:lstStyle/>
                    <a:p>
                      <a:r>
                        <a:rPr kumimoji="1" lang="ja-JP" altLang="en-US" sz="1400"/>
                        <a:t>住所データを格納するためのテーブル</a:t>
                      </a:r>
                    </a:p>
                  </a:txBody>
                  <a:tcPr/>
                </a:tc>
                <a:extLst>
                  <a:ext uri="{0D108BD9-81ED-4DB2-BD59-A6C34878D82A}">
                    <a16:rowId xmlns:a16="http://schemas.microsoft.com/office/drawing/2014/main" val="562116464"/>
                  </a:ext>
                </a:extLst>
              </a:tr>
              <a:tr h="370840">
                <a:tc>
                  <a:txBody>
                    <a:bodyPr/>
                    <a:lstStyle/>
                    <a:p>
                      <a:r>
                        <a:rPr kumimoji="1" lang="ja-JP" altLang="en-US" sz="1400"/>
                        <a:t>ビュー</a:t>
                      </a:r>
                    </a:p>
                  </a:txBody>
                  <a:tcPr/>
                </a:tc>
                <a:tc>
                  <a:txBody>
                    <a:bodyPr/>
                    <a:lstStyle/>
                    <a:p>
                      <a:r>
                        <a:rPr kumimoji="1" lang="en-US" altLang="ja-JP" sz="1400"/>
                        <a:t>ViewAddressList</a:t>
                      </a:r>
                      <a:endParaRPr kumimoji="1" lang="ja-JP" altLang="en-US" sz="1400"/>
                    </a:p>
                  </a:txBody>
                  <a:tcPr/>
                </a:tc>
                <a:tc>
                  <a:txBody>
                    <a:bodyPr/>
                    <a:lstStyle/>
                    <a:p>
                      <a:r>
                        <a:rPr kumimoji="1" lang="en-US" altLang="ja-JP" sz="1400"/>
                        <a:t>AddressBook</a:t>
                      </a:r>
                      <a:r>
                        <a:rPr kumimoji="1" lang="ja-JP" altLang="en-US" sz="1400"/>
                        <a:t>テーブルを表示用に成形したビュー</a:t>
                      </a:r>
                    </a:p>
                  </a:txBody>
                  <a:tcPr/>
                </a:tc>
                <a:extLst>
                  <a:ext uri="{0D108BD9-81ED-4DB2-BD59-A6C34878D82A}">
                    <a16:rowId xmlns:a16="http://schemas.microsoft.com/office/drawing/2014/main" val="3234620249"/>
                  </a:ext>
                </a:extLst>
              </a:tr>
            </a:tbl>
          </a:graphicData>
        </a:graphic>
      </p:graphicFrame>
      <p:sp>
        <p:nvSpPr>
          <p:cNvPr id="6" name="テキスト ボックス 5">
            <a:extLst>
              <a:ext uri="{FF2B5EF4-FFF2-40B4-BE49-F238E27FC236}">
                <a16:creationId xmlns:a16="http://schemas.microsoft.com/office/drawing/2014/main" id="{5D8D1DF7-AAF4-90D8-50B6-356C97C36DCD}"/>
              </a:ext>
            </a:extLst>
          </p:cNvPr>
          <p:cNvSpPr txBox="1"/>
          <p:nvPr/>
        </p:nvSpPr>
        <p:spPr>
          <a:xfrm>
            <a:off x="320311" y="4997781"/>
            <a:ext cx="6725948" cy="954107"/>
          </a:xfrm>
          <a:prstGeom prst="rect">
            <a:avLst/>
          </a:prstGeom>
          <a:noFill/>
        </p:spPr>
        <p:txBody>
          <a:bodyPr wrap="square" rtlCol="0">
            <a:spAutoFit/>
          </a:bodyPr>
          <a:lstStyle/>
          <a:p>
            <a:r>
              <a:rPr kumimoji="1" lang="en-US" altLang="ja-JP" sz="1400"/>
              <a:t>※</a:t>
            </a:r>
            <a:r>
              <a:rPr kumimoji="1" lang="ja-JP" altLang="en-US" sz="1400"/>
              <a:t>ビューとは「定義した</a:t>
            </a:r>
            <a:r>
              <a:rPr kumimoji="1" lang="en-US" altLang="ja-JP" sz="1400"/>
              <a:t>SELECT</a:t>
            </a:r>
            <a:r>
              <a:rPr kumimoji="1" lang="ja-JP" altLang="en-US" sz="1400"/>
              <a:t>文の処理結果集合を、あたかも通常のテーブルのようにあつかう」ための機能です。アプリケーションから複雑な</a:t>
            </a:r>
            <a:r>
              <a:rPr kumimoji="1" lang="en-US" altLang="ja-JP" sz="1400"/>
              <a:t>SQL</a:t>
            </a:r>
            <a:r>
              <a:rPr kumimoji="1" lang="ja-JP" altLang="en-US" sz="1400"/>
              <a:t>文を発行しなくても良いようにしたり、データベースモデル設計でいうところの「外部モデルの実装形態」として使用します。</a:t>
            </a:r>
            <a:endParaRPr kumimoji="1" lang="en-US" altLang="ja-JP" sz="1400"/>
          </a:p>
        </p:txBody>
      </p:sp>
    </p:spTree>
    <p:extLst>
      <p:ext uri="{BB962C8B-B14F-4D97-AF65-F5344CB8AC3E}">
        <p14:creationId xmlns:p14="http://schemas.microsoft.com/office/powerpoint/2010/main" val="181805289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a:extLst>
              <a:ext uri="{FF2B5EF4-FFF2-40B4-BE49-F238E27FC236}">
                <a16:creationId xmlns:a16="http://schemas.microsoft.com/office/drawing/2014/main" id="{D3578072-553C-1E04-82AF-684422C5586E}"/>
              </a:ext>
            </a:extLst>
          </p:cNvPr>
          <p:cNvSpPr>
            <a:spLocks noGrp="1"/>
          </p:cNvSpPr>
          <p:nvPr>
            <p:ph type="title"/>
          </p:nvPr>
        </p:nvSpPr>
        <p:spPr/>
        <p:txBody>
          <a:bodyPr>
            <a:normAutofit/>
          </a:bodyPr>
          <a:lstStyle/>
          <a:p>
            <a:r>
              <a:rPr lang="en-US" altLang="ja-JP"/>
              <a:t>3-2-7.web</a:t>
            </a:r>
            <a:r>
              <a:rPr lang="ja-JP" altLang="en-US"/>
              <a:t>開発用のデータベース準備</a:t>
            </a:r>
          </a:p>
        </p:txBody>
      </p:sp>
      <p:sp>
        <p:nvSpPr>
          <p:cNvPr id="2" name="テキスト プレースホルダー 7">
            <a:extLst>
              <a:ext uri="{FF2B5EF4-FFF2-40B4-BE49-F238E27FC236}">
                <a16:creationId xmlns:a16="http://schemas.microsoft.com/office/drawing/2014/main" id="{DF10B8C9-FDF0-F5F7-6E79-09B4D09A1973}"/>
              </a:ext>
            </a:extLst>
          </p:cNvPr>
          <p:cNvSpPr>
            <a:spLocks noGrp="1"/>
          </p:cNvSpPr>
          <p:nvPr>
            <p:ph type="body" sz="quarter" idx="14"/>
          </p:nvPr>
        </p:nvSpPr>
        <p:spPr>
          <a:xfrm>
            <a:off x="268288" y="857471"/>
            <a:ext cx="11637962" cy="373063"/>
          </a:xfrm>
        </p:spPr>
        <p:txBody>
          <a:bodyPr/>
          <a:lstStyle/>
          <a:p>
            <a:r>
              <a:rPr lang="ja-JP" altLang="en-US"/>
              <a:t>作成手順</a:t>
            </a:r>
          </a:p>
        </p:txBody>
      </p:sp>
      <p:pic>
        <p:nvPicPr>
          <p:cNvPr id="11" name="図 10">
            <a:extLst>
              <a:ext uri="{FF2B5EF4-FFF2-40B4-BE49-F238E27FC236}">
                <a16:creationId xmlns:a16="http://schemas.microsoft.com/office/drawing/2014/main" id="{D8C50F9B-A253-5D46-1672-A02EFC01860F}"/>
              </a:ext>
            </a:extLst>
          </p:cNvPr>
          <p:cNvPicPr>
            <a:picLocks noChangeAspect="1"/>
          </p:cNvPicPr>
          <p:nvPr/>
        </p:nvPicPr>
        <p:blipFill>
          <a:blip r:embed="rId2"/>
          <a:stretch>
            <a:fillRect/>
          </a:stretch>
        </p:blipFill>
        <p:spPr>
          <a:xfrm>
            <a:off x="360066" y="2754629"/>
            <a:ext cx="5735934" cy="3566161"/>
          </a:xfrm>
          <a:prstGeom prst="rect">
            <a:avLst/>
          </a:prstGeom>
        </p:spPr>
      </p:pic>
      <p:sp>
        <p:nvSpPr>
          <p:cNvPr id="3" name="テキスト ボックス 2">
            <a:extLst>
              <a:ext uri="{FF2B5EF4-FFF2-40B4-BE49-F238E27FC236}">
                <a16:creationId xmlns:a16="http://schemas.microsoft.com/office/drawing/2014/main" id="{72D9F21F-0AA5-DD4A-11CF-53A62955DDBE}"/>
              </a:ext>
            </a:extLst>
          </p:cNvPr>
          <p:cNvSpPr txBox="1"/>
          <p:nvPr/>
        </p:nvSpPr>
        <p:spPr>
          <a:xfrm>
            <a:off x="320306" y="1496260"/>
            <a:ext cx="5775694" cy="584775"/>
          </a:xfrm>
          <a:prstGeom prst="rect">
            <a:avLst/>
          </a:prstGeom>
          <a:noFill/>
        </p:spPr>
        <p:txBody>
          <a:bodyPr wrap="square" rtlCol="0">
            <a:spAutoFit/>
          </a:bodyPr>
          <a:lstStyle/>
          <a:p>
            <a:r>
              <a:rPr kumimoji="1" lang="ja-JP" altLang="en-US" sz="1600"/>
              <a:t>①</a:t>
            </a:r>
            <a:r>
              <a:rPr kumimoji="1" lang="en-US" altLang="ja-JP" sz="1600"/>
              <a:t>pgAdmin</a:t>
            </a:r>
            <a:r>
              <a:rPr kumimoji="1" lang="ja-JP" altLang="en-US" sz="1600"/>
              <a:t>のメニュー「ツール」→「</a:t>
            </a:r>
            <a:r>
              <a:rPr kumimoji="1" lang="en-US" altLang="ja-JP" sz="1600"/>
              <a:t>PQ</a:t>
            </a:r>
            <a:r>
              <a:rPr kumimoji="1" lang="ja-JP" altLang="en-US" sz="1600"/>
              <a:t>ツール」をクリックしてください。</a:t>
            </a:r>
          </a:p>
        </p:txBody>
      </p:sp>
      <p:sp>
        <p:nvSpPr>
          <p:cNvPr id="4" name="テキスト ボックス 3">
            <a:extLst>
              <a:ext uri="{FF2B5EF4-FFF2-40B4-BE49-F238E27FC236}">
                <a16:creationId xmlns:a16="http://schemas.microsoft.com/office/drawing/2014/main" id="{97402BD5-A53E-0C29-140F-8A945F2F9C00}"/>
              </a:ext>
            </a:extLst>
          </p:cNvPr>
          <p:cNvSpPr txBox="1"/>
          <p:nvPr/>
        </p:nvSpPr>
        <p:spPr>
          <a:xfrm>
            <a:off x="6236896" y="1488995"/>
            <a:ext cx="5706060" cy="338554"/>
          </a:xfrm>
          <a:prstGeom prst="rect">
            <a:avLst/>
          </a:prstGeom>
          <a:noFill/>
        </p:spPr>
        <p:txBody>
          <a:bodyPr wrap="square" rtlCol="0">
            <a:spAutoFit/>
          </a:bodyPr>
          <a:lstStyle/>
          <a:p>
            <a:r>
              <a:rPr kumimoji="1" lang="ja-JP" altLang="en-US" sz="1600"/>
              <a:t>②以下画面が表示されます。</a:t>
            </a:r>
          </a:p>
        </p:txBody>
      </p:sp>
      <p:sp>
        <p:nvSpPr>
          <p:cNvPr id="6" name="テキスト ボックス 5">
            <a:extLst>
              <a:ext uri="{FF2B5EF4-FFF2-40B4-BE49-F238E27FC236}">
                <a16:creationId xmlns:a16="http://schemas.microsoft.com/office/drawing/2014/main" id="{2D466904-1524-B807-52D4-E39F3DE12239}"/>
              </a:ext>
            </a:extLst>
          </p:cNvPr>
          <p:cNvSpPr txBox="1"/>
          <p:nvPr/>
        </p:nvSpPr>
        <p:spPr>
          <a:xfrm>
            <a:off x="320306" y="1208159"/>
            <a:ext cx="5706059" cy="307777"/>
          </a:xfrm>
          <a:prstGeom prst="rect">
            <a:avLst/>
          </a:prstGeom>
        </p:spPr>
        <p:style>
          <a:lnRef idx="0">
            <a:schemeClr val="accent1"/>
          </a:lnRef>
          <a:fillRef idx="3">
            <a:schemeClr val="accent1"/>
          </a:fillRef>
          <a:effectRef idx="3">
            <a:schemeClr val="accent1"/>
          </a:effectRef>
          <a:fontRef idx="minor">
            <a:schemeClr val="lt1"/>
          </a:fontRef>
        </p:style>
        <p:txBody>
          <a:bodyPr wrap="square" rtlCol="0">
            <a:spAutoFit/>
          </a:bodyPr>
          <a:lstStyle/>
          <a:p>
            <a:pPr algn="ctr"/>
            <a:r>
              <a:rPr kumimoji="1" lang="en-US" altLang="ja-JP" sz="1400"/>
              <a:t>【</a:t>
            </a:r>
            <a:r>
              <a:rPr kumimoji="1" lang="ja-JP" altLang="en-US" sz="1400"/>
              <a:t>テーブル作成</a:t>
            </a:r>
            <a:r>
              <a:rPr kumimoji="1" lang="en-US" altLang="ja-JP" sz="1400"/>
              <a:t>】</a:t>
            </a:r>
            <a:endParaRPr kumimoji="1" lang="ja-JP" altLang="en-US" sz="1400"/>
          </a:p>
        </p:txBody>
      </p:sp>
      <p:sp>
        <p:nvSpPr>
          <p:cNvPr id="9" name="正方形/長方形 8">
            <a:extLst>
              <a:ext uri="{FF2B5EF4-FFF2-40B4-BE49-F238E27FC236}">
                <a16:creationId xmlns:a16="http://schemas.microsoft.com/office/drawing/2014/main" id="{AED98580-4F42-6B32-1D6D-61DB64B2C0E1}"/>
              </a:ext>
            </a:extLst>
          </p:cNvPr>
          <p:cNvSpPr/>
          <p:nvPr/>
        </p:nvSpPr>
        <p:spPr>
          <a:xfrm>
            <a:off x="744529" y="2754628"/>
            <a:ext cx="420883" cy="283821"/>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a:extLst>
              <a:ext uri="{FF2B5EF4-FFF2-40B4-BE49-F238E27FC236}">
                <a16:creationId xmlns:a16="http://schemas.microsoft.com/office/drawing/2014/main" id="{435D4283-F95B-1957-A0C9-4E7D6AB33332}"/>
              </a:ext>
            </a:extLst>
          </p:cNvPr>
          <p:cNvSpPr/>
          <p:nvPr/>
        </p:nvSpPr>
        <p:spPr>
          <a:xfrm>
            <a:off x="744529" y="3100355"/>
            <a:ext cx="1075306" cy="180728"/>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4" name="図 23">
            <a:extLst>
              <a:ext uri="{FF2B5EF4-FFF2-40B4-BE49-F238E27FC236}">
                <a16:creationId xmlns:a16="http://schemas.microsoft.com/office/drawing/2014/main" id="{67522006-2352-29E3-30B5-D3E816D675F5}"/>
              </a:ext>
            </a:extLst>
          </p:cNvPr>
          <p:cNvPicPr>
            <a:picLocks noChangeAspect="1"/>
          </p:cNvPicPr>
          <p:nvPr/>
        </p:nvPicPr>
        <p:blipFill>
          <a:blip r:embed="rId3"/>
          <a:stretch>
            <a:fillRect/>
          </a:stretch>
        </p:blipFill>
        <p:spPr>
          <a:xfrm>
            <a:off x="6236896" y="2754629"/>
            <a:ext cx="5735934" cy="3566161"/>
          </a:xfrm>
          <a:prstGeom prst="rect">
            <a:avLst/>
          </a:prstGeom>
        </p:spPr>
      </p:pic>
    </p:spTree>
    <p:extLst>
      <p:ext uri="{BB962C8B-B14F-4D97-AF65-F5344CB8AC3E}">
        <p14:creationId xmlns:p14="http://schemas.microsoft.com/office/powerpoint/2010/main" val="389902126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a:extLst>
              <a:ext uri="{FF2B5EF4-FFF2-40B4-BE49-F238E27FC236}">
                <a16:creationId xmlns:a16="http://schemas.microsoft.com/office/drawing/2014/main" id="{D3578072-553C-1E04-82AF-684422C5586E}"/>
              </a:ext>
            </a:extLst>
          </p:cNvPr>
          <p:cNvSpPr>
            <a:spLocks noGrp="1"/>
          </p:cNvSpPr>
          <p:nvPr>
            <p:ph type="title"/>
          </p:nvPr>
        </p:nvSpPr>
        <p:spPr/>
        <p:txBody>
          <a:bodyPr>
            <a:normAutofit/>
          </a:bodyPr>
          <a:lstStyle/>
          <a:p>
            <a:r>
              <a:rPr lang="en-US" altLang="ja-JP"/>
              <a:t>3-2-7.web</a:t>
            </a:r>
            <a:r>
              <a:rPr lang="ja-JP" altLang="en-US"/>
              <a:t>開発用のデータベース準備</a:t>
            </a:r>
          </a:p>
        </p:txBody>
      </p:sp>
      <p:sp>
        <p:nvSpPr>
          <p:cNvPr id="2" name="テキスト プレースホルダー 7">
            <a:extLst>
              <a:ext uri="{FF2B5EF4-FFF2-40B4-BE49-F238E27FC236}">
                <a16:creationId xmlns:a16="http://schemas.microsoft.com/office/drawing/2014/main" id="{DF10B8C9-FDF0-F5F7-6E79-09B4D09A1973}"/>
              </a:ext>
            </a:extLst>
          </p:cNvPr>
          <p:cNvSpPr>
            <a:spLocks noGrp="1"/>
          </p:cNvSpPr>
          <p:nvPr>
            <p:ph type="body" sz="quarter" idx="14"/>
          </p:nvPr>
        </p:nvSpPr>
        <p:spPr>
          <a:xfrm>
            <a:off x="268288" y="857471"/>
            <a:ext cx="11637962" cy="373063"/>
          </a:xfrm>
        </p:spPr>
        <p:txBody>
          <a:bodyPr/>
          <a:lstStyle/>
          <a:p>
            <a:endParaRPr lang="ja-JP" altLang="en-US"/>
          </a:p>
        </p:txBody>
      </p:sp>
      <p:pic>
        <p:nvPicPr>
          <p:cNvPr id="5" name="図 4">
            <a:extLst>
              <a:ext uri="{FF2B5EF4-FFF2-40B4-BE49-F238E27FC236}">
                <a16:creationId xmlns:a16="http://schemas.microsoft.com/office/drawing/2014/main" id="{8E7A1C41-3DE1-0940-6D0C-621A3DCD0A56}"/>
              </a:ext>
            </a:extLst>
          </p:cNvPr>
          <p:cNvPicPr>
            <a:picLocks noChangeAspect="1"/>
          </p:cNvPicPr>
          <p:nvPr/>
        </p:nvPicPr>
        <p:blipFill>
          <a:blip r:embed="rId2"/>
          <a:stretch>
            <a:fillRect/>
          </a:stretch>
        </p:blipFill>
        <p:spPr>
          <a:xfrm>
            <a:off x="356563" y="2701616"/>
            <a:ext cx="5820120" cy="3618501"/>
          </a:xfrm>
          <a:prstGeom prst="rect">
            <a:avLst/>
          </a:prstGeom>
        </p:spPr>
      </p:pic>
      <p:sp>
        <p:nvSpPr>
          <p:cNvPr id="8" name="テキスト ボックス 7">
            <a:extLst>
              <a:ext uri="{FF2B5EF4-FFF2-40B4-BE49-F238E27FC236}">
                <a16:creationId xmlns:a16="http://schemas.microsoft.com/office/drawing/2014/main" id="{196113FE-CD1D-F76A-0270-91F2CC27478B}"/>
              </a:ext>
            </a:extLst>
          </p:cNvPr>
          <p:cNvSpPr txBox="1"/>
          <p:nvPr/>
        </p:nvSpPr>
        <p:spPr>
          <a:xfrm>
            <a:off x="6570225" y="2701616"/>
            <a:ext cx="5336025" cy="3046988"/>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kumimoji="1" lang="en-US" altLang="ja-JP" sz="1200"/>
              <a:t>DROP TABLE IF EXISTS public."AddressBook";</a:t>
            </a:r>
          </a:p>
          <a:p>
            <a:endParaRPr kumimoji="1" lang="en-US" altLang="ja-JP" sz="1200"/>
          </a:p>
          <a:p>
            <a:r>
              <a:rPr kumimoji="1" lang="en-US" altLang="ja-JP" sz="1200"/>
              <a:t>CREATE TABLE public."AddressBook"</a:t>
            </a:r>
          </a:p>
          <a:p>
            <a:r>
              <a:rPr kumimoji="1" lang="en-US" altLang="ja-JP" sz="1200"/>
              <a:t>(</a:t>
            </a:r>
          </a:p>
          <a:p>
            <a:r>
              <a:rPr kumimoji="1" lang="en-US" altLang="ja-JP" sz="1200"/>
              <a:t>    "No" serial NOT NULL,</a:t>
            </a:r>
          </a:p>
          <a:p>
            <a:r>
              <a:rPr kumimoji="1" lang="en-US" altLang="ja-JP" sz="1200"/>
              <a:t>    "Name" character(20),</a:t>
            </a:r>
          </a:p>
          <a:p>
            <a:r>
              <a:rPr kumimoji="1" lang="en-US" altLang="ja-JP" sz="1200"/>
              <a:t>    "Yubin" character(15),</a:t>
            </a:r>
          </a:p>
          <a:p>
            <a:r>
              <a:rPr kumimoji="1" lang="en-US" altLang="ja-JP" sz="1200"/>
              <a:t>    "Address1" character(50),</a:t>
            </a:r>
          </a:p>
          <a:p>
            <a:r>
              <a:rPr kumimoji="1" lang="en-US" altLang="ja-JP" sz="1200"/>
              <a:t>    "Address2" character(50),</a:t>
            </a:r>
          </a:p>
          <a:p>
            <a:r>
              <a:rPr kumimoji="1" lang="en-US" altLang="ja-JP" sz="1200"/>
              <a:t>    "Tel" character(20),</a:t>
            </a:r>
          </a:p>
          <a:p>
            <a:r>
              <a:rPr kumimoji="1" lang="en-US" altLang="ja-JP" sz="1200"/>
              <a:t>    "SaveDate" timestamp with time zone,</a:t>
            </a:r>
          </a:p>
          <a:p>
            <a:r>
              <a:rPr kumimoji="1" lang="en-US" altLang="ja-JP" sz="1200"/>
              <a:t>    PRIMARY KEY ("No")</a:t>
            </a:r>
          </a:p>
          <a:p>
            <a:r>
              <a:rPr kumimoji="1" lang="en-US" altLang="ja-JP" sz="1200"/>
              <a:t>);</a:t>
            </a:r>
          </a:p>
          <a:p>
            <a:endParaRPr kumimoji="1" lang="en-US" altLang="ja-JP" sz="1200"/>
          </a:p>
          <a:p>
            <a:r>
              <a:rPr kumimoji="1" lang="en-US" altLang="ja-JP" sz="1200"/>
              <a:t>ALTER TABLE IF EXISTS public."AddressBook"</a:t>
            </a:r>
          </a:p>
          <a:p>
            <a:r>
              <a:rPr kumimoji="1" lang="en-US" altLang="ja-JP" sz="1200"/>
              <a:t>    OWNER to postgres;</a:t>
            </a:r>
            <a:endParaRPr kumimoji="1" lang="ja-JP" altLang="en-US" sz="1200"/>
          </a:p>
        </p:txBody>
      </p:sp>
      <p:sp>
        <p:nvSpPr>
          <p:cNvPr id="3" name="テキスト ボックス 2">
            <a:extLst>
              <a:ext uri="{FF2B5EF4-FFF2-40B4-BE49-F238E27FC236}">
                <a16:creationId xmlns:a16="http://schemas.microsoft.com/office/drawing/2014/main" id="{4BCE8F90-7C37-069E-3734-A3AB64829E9D}"/>
              </a:ext>
            </a:extLst>
          </p:cNvPr>
          <p:cNvSpPr txBox="1"/>
          <p:nvPr/>
        </p:nvSpPr>
        <p:spPr>
          <a:xfrm>
            <a:off x="320306" y="1496260"/>
            <a:ext cx="5775694" cy="830997"/>
          </a:xfrm>
          <a:prstGeom prst="rect">
            <a:avLst/>
          </a:prstGeom>
          <a:noFill/>
        </p:spPr>
        <p:txBody>
          <a:bodyPr wrap="square" rtlCol="0">
            <a:spAutoFit/>
          </a:bodyPr>
          <a:lstStyle/>
          <a:p>
            <a:r>
              <a:rPr kumimoji="1" lang="ja-JP" altLang="en-US" sz="1600"/>
              <a:t>③画面右</a:t>
            </a:r>
            <a:r>
              <a:rPr lang="ja-JP" altLang="en-US" sz="1600"/>
              <a:t>のコンソール画面に、右のコマンドを入力して実行してください。</a:t>
            </a:r>
            <a:endParaRPr lang="en-US" altLang="ja-JP" sz="1600"/>
          </a:p>
          <a:p>
            <a:r>
              <a:rPr kumimoji="1" lang="ja-JP" altLang="en-US" sz="1600"/>
              <a:t>テーブルが作成されます。</a:t>
            </a:r>
            <a:endParaRPr kumimoji="1" lang="en-US" altLang="ja-JP" sz="1600"/>
          </a:p>
        </p:txBody>
      </p:sp>
      <p:sp>
        <p:nvSpPr>
          <p:cNvPr id="4" name="テキスト ボックス 3">
            <a:extLst>
              <a:ext uri="{FF2B5EF4-FFF2-40B4-BE49-F238E27FC236}">
                <a16:creationId xmlns:a16="http://schemas.microsoft.com/office/drawing/2014/main" id="{27957E68-FC39-4B44-8113-A6E64DF5BB0C}"/>
              </a:ext>
            </a:extLst>
          </p:cNvPr>
          <p:cNvSpPr txBox="1"/>
          <p:nvPr/>
        </p:nvSpPr>
        <p:spPr>
          <a:xfrm>
            <a:off x="6577558" y="2363062"/>
            <a:ext cx="1616186" cy="338554"/>
          </a:xfrm>
          <a:prstGeom prst="rect">
            <a:avLst/>
          </a:prstGeom>
        </p:spPr>
        <p:style>
          <a:lnRef idx="0">
            <a:schemeClr val="accent1"/>
          </a:lnRef>
          <a:fillRef idx="3">
            <a:schemeClr val="accent1"/>
          </a:fillRef>
          <a:effectRef idx="3">
            <a:schemeClr val="accent1"/>
          </a:effectRef>
          <a:fontRef idx="minor">
            <a:schemeClr val="lt1"/>
          </a:fontRef>
        </p:style>
        <p:txBody>
          <a:bodyPr wrap="square" rtlCol="0">
            <a:spAutoFit/>
          </a:bodyPr>
          <a:lstStyle/>
          <a:p>
            <a:r>
              <a:rPr kumimoji="1" lang="ja-JP" altLang="en-US" sz="1600"/>
              <a:t>入力コマンド</a:t>
            </a:r>
          </a:p>
        </p:txBody>
      </p:sp>
      <p:pic>
        <p:nvPicPr>
          <p:cNvPr id="9" name="図 8">
            <a:extLst>
              <a:ext uri="{FF2B5EF4-FFF2-40B4-BE49-F238E27FC236}">
                <a16:creationId xmlns:a16="http://schemas.microsoft.com/office/drawing/2014/main" id="{4817A7F1-0914-3D08-CA57-2C22D63A099B}"/>
              </a:ext>
            </a:extLst>
          </p:cNvPr>
          <p:cNvPicPr>
            <a:picLocks noChangeAspect="1"/>
          </p:cNvPicPr>
          <p:nvPr/>
        </p:nvPicPr>
        <p:blipFill>
          <a:blip r:embed="rId3"/>
          <a:stretch>
            <a:fillRect/>
          </a:stretch>
        </p:blipFill>
        <p:spPr>
          <a:xfrm>
            <a:off x="6577558" y="5874251"/>
            <a:ext cx="2000056" cy="831349"/>
          </a:xfrm>
          <a:prstGeom prst="rect">
            <a:avLst/>
          </a:prstGeom>
          <a:ln>
            <a:solidFill>
              <a:schemeClr val="bg1">
                <a:lumMod val="50000"/>
              </a:schemeClr>
            </a:solidFill>
          </a:ln>
        </p:spPr>
      </p:pic>
      <p:sp>
        <p:nvSpPr>
          <p:cNvPr id="10" name="正方形/長方形 9">
            <a:extLst>
              <a:ext uri="{FF2B5EF4-FFF2-40B4-BE49-F238E27FC236}">
                <a16:creationId xmlns:a16="http://schemas.microsoft.com/office/drawing/2014/main" id="{5EBC62C4-4B66-F826-C680-45CB3E8E6540}"/>
              </a:ext>
            </a:extLst>
          </p:cNvPr>
          <p:cNvSpPr/>
          <p:nvPr/>
        </p:nvSpPr>
        <p:spPr>
          <a:xfrm>
            <a:off x="6741917" y="5927317"/>
            <a:ext cx="609142" cy="283821"/>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a:extLst>
              <a:ext uri="{FF2B5EF4-FFF2-40B4-BE49-F238E27FC236}">
                <a16:creationId xmlns:a16="http://schemas.microsoft.com/office/drawing/2014/main" id="{2AA26A33-2DA3-2507-2E72-386E7D11C2F6}"/>
              </a:ext>
            </a:extLst>
          </p:cNvPr>
          <p:cNvSpPr/>
          <p:nvPr/>
        </p:nvSpPr>
        <p:spPr>
          <a:xfrm>
            <a:off x="2209397" y="3519628"/>
            <a:ext cx="4123309" cy="1842112"/>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ボックス 11">
            <a:extLst>
              <a:ext uri="{FF2B5EF4-FFF2-40B4-BE49-F238E27FC236}">
                <a16:creationId xmlns:a16="http://schemas.microsoft.com/office/drawing/2014/main" id="{222A04C3-E54E-0BAC-81E9-D3440C64D7A7}"/>
              </a:ext>
            </a:extLst>
          </p:cNvPr>
          <p:cNvSpPr txBox="1"/>
          <p:nvPr/>
        </p:nvSpPr>
        <p:spPr>
          <a:xfrm>
            <a:off x="8577614" y="5901144"/>
            <a:ext cx="3484684" cy="461665"/>
          </a:xfrm>
          <a:prstGeom prst="rect">
            <a:avLst/>
          </a:prstGeom>
          <a:noFill/>
        </p:spPr>
        <p:txBody>
          <a:bodyPr wrap="square" rtlCol="0">
            <a:spAutoFit/>
          </a:bodyPr>
          <a:lstStyle/>
          <a:p>
            <a:r>
              <a:rPr kumimoji="1" lang="en-US" altLang="ja-JP" sz="1200"/>
              <a:t>※</a:t>
            </a:r>
            <a:r>
              <a:rPr kumimoji="1" lang="ja-JP" altLang="en-US" sz="1200"/>
              <a:t>左ツリーが更新されないときは、「オブジェクト」→「再読み込み」をクリックしてください。</a:t>
            </a:r>
            <a:endParaRPr kumimoji="1" lang="en-US" altLang="ja-JP" sz="1200"/>
          </a:p>
        </p:txBody>
      </p:sp>
      <p:sp>
        <p:nvSpPr>
          <p:cNvPr id="13" name="正方形/長方形 12">
            <a:extLst>
              <a:ext uri="{FF2B5EF4-FFF2-40B4-BE49-F238E27FC236}">
                <a16:creationId xmlns:a16="http://schemas.microsoft.com/office/drawing/2014/main" id="{2752142E-CBBA-D407-D716-595C80471587}"/>
              </a:ext>
            </a:extLst>
          </p:cNvPr>
          <p:cNvSpPr/>
          <p:nvPr/>
        </p:nvSpPr>
        <p:spPr>
          <a:xfrm>
            <a:off x="6894317" y="6079717"/>
            <a:ext cx="609142" cy="283821"/>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108575770"/>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a:extLst>
              <a:ext uri="{FF2B5EF4-FFF2-40B4-BE49-F238E27FC236}">
                <a16:creationId xmlns:a16="http://schemas.microsoft.com/office/drawing/2014/main" id="{D3578072-553C-1E04-82AF-684422C5586E}"/>
              </a:ext>
            </a:extLst>
          </p:cNvPr>
          <p:cNvSpPr>
            <a:spLocks noGrp="1"/>
          </p:cNvSpPr>
          <p:nvPr>
            <p:ph type="title"/>
          </p:nvPr>
        </p:nvSpPr>
        <p:spPr/>
        <p:txBody>
          <a:bodyPr>
            <a:normAutofit/>
          </a:bodyPr>
          <a:lstStyle/>
          <a:p>
            <a:r>
              <a:rPr lang="en-US" altLang="ja-JP"/>
              <a:t>3-2-7.web</a:t>
            </a:r>
            <a:r>
              <a:rPr lang="ja-JP" altLang="en-US"/>
              <a:t>開発用のデータベース準備</a:t>
            </a:r>
          </a:p>
        </p:txBody>
      </p:sp>
      <p:pic>
        <p:nvPicPr>
          <p:cNvPr id="4" name="図 3">
            <a:extLst>
              <a:ext uri="{FF2B5EF4-FFF2-40B4-BE49-F238E27FC236}">
                <a16:creationId xmlns:a16="http://schemas.microsoft.com/office/drawing/2014/main" id="{33441D65-8E06-4BAD-58F6-B578A44ACACB}"/>
              </a:ext>
            </a:extLst>
          </p:cNvPr>
          <p:cNvPicPr>
            <a:picLocks noChangeAspect="1"/>
          </p:cNvPicPr>
          <p:nvPr/>
        </p:nvPicPr>
        <p:blipFill>
          <a:blip r:embed="rId2"/>
          <a:stretch>
            <a:fillRect/>
          </a:stretch>
        </p:blipFill>
        <p:spPr>
          <a:xfrm>
            <a:off x="6086810" y="2689898"/>
            <a:ext cx="5819440" cy="3549537"/>
          </a:xfrm>
          <a:prstGeom prst="rect">
            <a:avLst/>
          </a:prstGeom>
        </p:spPr>
      </p:pic>
      <p:sp>
        <p:nvSpPr>
          <p:cNvPr id="3" name="テキスト ボックス 2">
            <a:extLst>
              <a:ext uri="{FF2B5EF4-FFF2-40B4-BE49-F238E27FC236}">
                <a16:creationId xmlns:a16="http://schemas.microsoft.com/office/drawing/2014/main" id="{C4486D89-7D35-AB0A-1C44-5EA18815EF99}"/>
              </a:ext>
            </a:extLst>
          </p:cNvPr>
          <p:cNvSpPr txBox="1"/>
          <p:nvPr/>
        </p:nvSpPr>
        <p:spPr>
          <a:xfrm>
            <a:off x="320306" y="1496260"/>
            <a:ext cx="5775694" cy="584775"/>
          </a:xfrm>
          <a:prstGeom prst="rect">
            <a:avLst/>
          </a:prstGeom>
          <a:noFill/>
        </p:spPr>
        <p:txBody>
          <a:bodyPr wrap="square" rtlCol="0">
            <a:spAutoFit/>
          </a:bodyPr>
          <a:lstStyle/>
          <a:p>
            <a:r>
              <a:rPr kumimoji="1" lang="ja-JP" altLang="en-US" sz="1600"/>
              <a:t>①以下画面が表示されるので、「テーブル」右クリック→「作成」→「作成」→「テーブル」をクリックしてください。</a:t>
            </a:r>
          </a:p>
        </p:txBody>
      </p:sp>
      <p:sp>
        <p:nvSpPr>
          <p:cNvPr id="5" name="テキスト ボックス 4">
            <a:extLst>
              <a:ext uri="{FF2B5EF4-FFF2-40B4-BE49-F238E27FC236}">
                <a16:creationId xmlns:a16="http://schemas.microsoft.com/office/drawing/2014/main" id="{3C63E940-AE40-3D6E-D6FE-24AE464EFCA1}"/>
              </a:ext>
            </a:extLst>
          </p:cNvPr>
          <p:cNvSpPr txBox="1"/>
          <p:nvPr/>
        </p:nvSpPr>
        <p:spPr>
          <a:xfrm>
            <a:off x="6236896" y="1488995"/>
            <a:ext cx="5706060" cy="584775"/>
          </a:xfrm>
          <a:prstGeom prst="rect">
            <a:avLst/>
          </a:prstGeom>
          <a:noFill/>
        </p:spPr>
        <p:txBody>
          <a:bodyPr wrap="square" rtlCol="0">
            <a:spAutoFit/>
          </a:bodyPr>
          <a:lstStyle/>
          <a:p>
            <a:r>
              <a:rPr lang="ja-JP" altLang="en-US" sz="1600"/>
              <a:t>②以下画面が表示されるので、名前に「</a:t>
            </a:r>
            <a:r>
              <a:rPr lang="en-US" altLang="ja-JP" sz="1600"/>
              <a:t>AddressBook</a:t>
            </a:r>
            <a:r>
              <a:rPr lang="ja-JP" altLang="en-US" sz="1600"/>
              <a:t>」を入力し、「列」タブをクリックしてください。</a:t>
            </a:r>
            <a:endParaRPr kumimoji="1" lang="ja-JP" altLang="en-US" sz="1600"/>
          </a:p>
        </p:txBody>
      </p:sp>
      <p:pic>
        <p:nvPicPr>
          <p:cNvPr id="8" name="図 7">
            <a:extLst>
              <a:ext uri="{FF2B5EF4-FFF2-40B4-BE49-F238E27FC236}">
                <a16:creationId xmlns:a16="http://schemas.microsoft.com/office/drawing/2014/main" id="{B0D942F8-2499-917C-A7F8-42A931D78302}"/>
              </a:ext>
            </a:extLst>
          </p:cNvPr>
          <p:cNvPicPr>
            <a:picLocks noChangeAspect="1"/>
          </p:cNvPicPr>
          <p:nvPr/>
        </p:nvPicPr>
        <p:blipFill>
          <a:blip r:embed="rId3"/>
          <a:stretch>
            <a:fillRect/>
          </a:stretch>
        </p:blipFill>
        <p:spPr>
          <a:xfrm>
            <a:off x="320306" y="2689898"/>
            <a:ext cx="5709196" cy="3549537"/>
          </a:xfrm>
          <a:prstGeom prst="rect">
            <a:avLst/>
          </a:prstGeom>
        </p:spPr>
      </p:pic>
      <p:sp>
        <p:nvSpPr>
          <p:cNvPr id="9" name="正方形/長方形 8">
            <a:extLst>
              <a:ext uri="{FF2B5EF4-FFF2-40B4-BE49-F238E27FC236}">
                <a16:creationId xmlns:a16="http://schemas.microsoft.com/office/drawing/2014/main" id="{CF912F43-0649-5B35-0C64-C2AEAC770C07}"/>
              </a:ext>
            </a:extLst>
          </p:cNvPr>
          <p:cNvSpPr/>
          <p:nvPr/>
        </p:nvSpPr>
        <p:spPr>
          <a:xfrm>
            <a:off x="663963" y="4381764"/>
            <a:ext cx="564318" cy="161364"/>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a:extLst>
              <a:ext uri="{FF2B5EF4-FFF2-40B4-BE49-F238E27FC236}">
                <a16:creationId xmlns:a16="http://schemas.microsoft.com/office/drawing/2014/main" id="{2994597E-8F3F-5B2D-C7B9-18AAAA677808}"/>
              </a:ext>
            </a:extLst>
          </p:cNvPr>
          <p:cNvSpPr/>
          <p:nvPr/>
        </p:nvSpPr>
        <p:spPr>
          <a:xfrm>
            <a:off x="1087018" y="4543128"/>
            <a:ext cx="564318" cy="238303"/>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a:extLst>
              <a:ext uri="{FF2B5EF4-FFF2-40B4-BE49-F238E27FC236}">
                <a16:creationId xmlns:a16="http://schemas.microsoft.com/office/drawing/2014/main" id="{57B62174-B737-DE81-5C81-BC1142B04BCE}"/>
              </a:ext>
            </a:extLst>
          </p:cNvPr>
          <p:cNvSpPr/>
          <p:nvPr/>
        </p:nvSpPr>
        <p:spPr>
          <a:xfrm>
            <a:off x="1853730" y="4561057"/>
            <a:ext cx="564318" cy="238303"/>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ボックス 11">
            <a:extLst>
              <a:ext uri="{FF2B5EF4-FFF2-40B4-BE49-F238E27FC236}">
                <a16:creationId xmlns:a16="http://schemas.microsoft.com/office/drawing/2014/main" id="{A2DB5B12-A561-81E2-17D9-263255C2AD55}"/>
              </a:ext>
            </a:extLst>
          </p:cNvPr>
          <p:cNvSpPr txBox="1"/>
          <p:nvPr/>
        </p:nvSpPr>
        <p:spPr>
          <a:xfrm>
            <a:off x="329598" y="784905"/>
            <a:ext cx="5775694" cy="338554"/>
          </a:xfrm>
          <a:prstGeom prst="rect">
            <a:avLst/>
          </a:prstGeom>
          <a:noFill/>
        </p:spPr>
        <p:txBody>
          <a:bodyPr wrap="square" rtlCol="0">
            <a:spAutoFit/>
          </a:bodyPr>
          <a:lstStyle/>
          <a:p>
            <a:r>
              <a:rPr kumimoji="1" lang="ja-JP" altLang="en-US" sz="1600"/>
              <a:t>以下は、ＧＵＩから作成する場合の手順になります。</a:t>
            </a:r>
          </a:p>
        </p:txBody>
      </p:sp>
      <p:sp>
        <p:nvSpPr>
          <p:cNvPr id="13" name="正方形/長方形 12">
            <a:extLst>
              <a:ext uri="{FF2B5EF4-FFF2-40B4-BE49-F238E27FC236}">
                <a16:creationId xmlns:a16="http://schemas.microsoft.com/office/drawing/2014/main" id="{434A56B3-E3BF-F55E-9AEE-5DA997995D2B}"/>
              </a:ext>
            </a:extLst>
          </p:cNvPr>
          <p:cNvSpPr/>
          <p:nvPr/>
        </p:nvSpPr>
        <p:spPr>
          <a:xfrm>
            <a:off x="7354760" y="3125723"/>
            <a:ext cx="1458500" cy="283821"/>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a:extLst>
              <a:ext uri="{FF2B5EF4-FFF2-40B4-BE49-F238E27FC236}">
                <a16:creationId xmlns:a16="http://schemas.microsoft.com/office/drawing/2014/main" id="{24B9AABF-6C5B-6C0D-BD53-5486E480E800}"/>
              </a:ext>
            </a:extLst>
          </p:cNvPr>
          <p:cNvSpPr/>
          <p:nvPr/>
        </p:nvSpPr>
        <p:spPr>
          <a:xfrm>
            <a:off x="6498077" y="2843524"/>
            <a:ext cx="359923" cy="282200"/>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42354254"/>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a:extLst>
              <a:ext uri="{FF2B5EF4-FFF2-40B4-BE49-F238E27FC236}">
                <a16:creationId xmlns:a16="http://schemas.microsoft.com/office/drawing/2014/main" id="{D3578072-553C-1E04-82AF-684422C5586E}"/>
              </a:ext>
            </a:extLst>
          </p:cNvPr>
          <p:cNvSpPr>
            <a:spLocks noGrp="1"/>
          </p:cNvSpPr>
          <p:nvPr>
            <p:ph type="title"/>
          </p:nvPr>
        </p:nvSpPr>
        <p:spPr/>
        <p:txBody>
          <a:bodyPr>
            <a:normAutofit/>
          </a:bodyPr>
          <a:lstStyle/>
          <a:p>
            <a:r>
              <a:rPr lang="en-US" altLang="ja-JP"/>
              <a:t>3-2-7.web</a:t>
            </a:r>
            <a:r>
              <a:rPr lang="ja-JP" altLang="en-US"/>
              <a:t>開発用のデータベース準備</a:t>
            </a:r>
          </a:p>
        </p:txBody>
      </p:sp>
      <p:sp>
        <p:nvSpPr>
          <p:cNvPr id="2" name="テキスト プレースホルダー 7">
            <a:extLst>
              <a:ext uri="{FF2B5EF4-FFF2-40B4-BE49-F238E27FC236}">
                <a16:creationId xmlns:a16="http://schemas.microsoft.com/office/drawing/2014/main" id="{DF10B8C9-FDF0-F5F7-6E79-09B4D09A1973}"/>
              </a:ext>
            </a:extLst>
          </p:cNvPr>
          <p:cNvSpPr>
            <a:spLocks noGrp="1"/>
          </p:cNvSpPr>
          <p:nvPr>
            <p:ph type="body" sz="quarter" idx="14"/>
          </p:nvPr>
        </p:nvSpPr>
        <p:spPr>
          <a:xfrm>
            <a:off x="268288" y="857471"/>
            <a:ext cx="11637962" cy="373063"/>
          </a:xfrm>
        </p:spPr>
        <p:txBody>
          <a:bodyPr/>
          <a:lstStyle/>
          <a:p>
            <a:endParaRPr lang="ja-JP" altLang="en-US"/>
          </a:p>
        </p:txBody>
      </p:sp>
      <p:pic>
        <p:nvPicPr>
          <p:cNvPr id="9" name="図 8">
            <a:extLst>
              <a:ext uri="{FF2B5EF4-FFF2-40B4-BE49-F238E27FC236}">
                <a16:creationId xmlns:a16="http://schemas.microsoft.com/office/drawing/2014/main" id="{69A467DD-2979-5B93-5868-5C1DBEAEFB94}"/>
              </a:ext>
            </a:extLst>
          </p:cNvPr>
          <p:cNvPicPr>
            <a:picLocks noChangeAspect="1"/>
          </p:cNvPicPr>
          <p:nvPr/>
        </p:nvPicPr>
        <p:blipFill>
          <a:blip r:embed="rId2"/>
          <a:stretch>
            <a:fillRect/>
          </a:stretch>
        </p:blipFill>
        <p:spPr>
          <a:xfrm>
            <a:off x="6217711" y="2707324"/>
            <a:ext cx="5876708" cy="3585899"/>
          </a:xfrm>
          <a:prstGeom prst="rect">
            <a:avLst/>
          </a:prstGeom>
        </p:spPr>
      </p:pic>
      <p:sp>
        <p:nvSpPr>
          <p:cNvPr id="3" name="テキスト ボックス 2">
            <a:extLst>
              <a:ext uri="{FF2B5EF4-FFF2-40B4-BE49-F238E27FC236}">
                <a16:creationId xmlns:a16="http://schemas.microsoft.com/office/drawing/2014/main" id="{E96E8C18-5B80-F288-1B4C-96C97FBD8F9B}"/>
              </a:ext>
            </a:extLst>
          </p:cNvPr>
          <p:cNvSpPr txBox="1"/>
          <p:nvPr/>
        </p:nvSpPr>
        <p:spPr>
          <a:xfrm>
            <a:off x="320306" y="1496260"/>
            <a:ext cx="5775694" cy="830997"/>
          </a:xfrm>
          <a:prstGeom prst="rect">
            <a:avLst/>
          </a:prstGeom>
          <a:noFill/>
        </p:spPr>
        <p:txBody>
          <a:bodyPr wrap="square" rtlCol="0">
            <a:spAutoFit/>
          </a:bodyPr>
          <a:lstStyle/>
          <a:p>
            <a:r>
              <a:rPr kumimoji="1" lang="ja-JP" altLang="en-US" sz="1600"/>
              <a:t>③</a:t>
            </a:r>
            <a:r>
              <a:rPr lang="ja-JP" altLang="en-US" sz="1600"/>
              <a:t>以下画面が表示されるので、列情報を入力し、「</a:t>
            </a:r>
            <a:r>
              <a:rPr lang="en-US" altLang="ja-JP" sz="1600"/>
              <a:t>SQL</a:t>
            </a:r>
            <a:r>
              <a:rPr lang="ja-JP" altLang="en-US" sz="1600"/>
              <a:t>」タブをクリックしてください。</a:t>
            </a:r>
            <a:endParaRPr lang="en-US" altLang="ja-JP" sz="1600"/>
          </a:p>
          <a:p>
            <a:r>
              <a:rPr kumimoji="1" lang="ja-JP" altLang="en-US" sz="1600"/>
              <a:t>行を追加するときは、「＋」ボタンをクリックします。</a:t>
            </a:r>
          </a:p>
        </p:txBody>
      </p:sp>
      <p:sp>
        <p:nvSpPr>
          <p:cNvPr id="4" name="テキスト ボックス 3">
            <a:extLst>
              <a:ext uri="{FF2B5EF4-FFF2-40B4-BE49-F238E27FC236}">
                <a16:creationId xmlns:a16="http://schemas.microsoft.com/office/drawing/2014/main" id="{82F0CE5E-5F32-3217-F096-3C241CD6F0DE}"/>
              </a:ext>
            </a:extLst>
          </p:cNvPr>
          <p:cNvSpPr txBox="1"/>
          <p:nvPr/>
        </p:nvSpPr>
        <p:spPr>
          <a:xfrm>
            <a:off x="6236896" y="1488995"/>
            <a:ext cx="5706060" cy="830997"/>
          </a:xfrm>
          <a:prstGeom prst="rect">
            <a:avLst/>
          </a:prstGeom>
          <a:noFill/>
        </p:spPr>
        <p:txBody>
          <a:bodyPr wrap="square" rtlCol="0">
            <a:spAutoFit/>
          </a:bodyPr>
          <a:lstStyle/>
          <a:p>
            <a:r>
              <a:rPr lang="ja-JP" altLang="en-US" sz="1600"/>
              <a:t>③以下画面が表示されるので、</a:t>
            </a:r>
            <a:r>
              <a:rPr lang="en-US" altLang="ja-JP" sz="1600"/>
              <a:t>SQL</a:t>
            </a:r>
            <a:r>
              <a:rPr lang="ja-JP" altLang="en-US" sz="1600"/>
              <a:t>を確認し、「保存」ボタンをクリックしてください。</a:t>
            </a:r>
            <a:endParaRPr lang="en-US" altLang="ja-JP" sz="1600"/>
          </a:p>
          <a:p>
            <a:r>
              <a:rPr kumimoji="1" lang="ja-JP" altLang="en-US" sz="1600"/>
              <a:t>テーブルが作成されます。</a:t>
            </a:r>
          </a:p>
        </p:txBody>
      </p:sp>
      <p:pic>
        <p:nvPicPr>
          <p:cNvPr id="6" name="図 5">
            <a:extLst>
              <a:ext uri="{FF2B5EF4-FFF2-40B4-BE49-F238E27FC236}">
                <a16:creationId xmlns:a16="http://schemas.microsoft.com/office/drawing/2014/main" id="{C992453A-5DDF-B98C-F1BC-299325D921AF}"/>
              </a:ext>
            </a:extLst>
          </p:cNvPr>
          <p:cNvPicPr>
            <a:picLocks noChangeAspect="1"/>
          </p:cNvPicPr>
          <p:nvPr/>
        </p:nvPicPr>
        <p:blipFill>
          <a:blip r:embed="rId3"/>
          <a:stretch>
            <a:fillRect/>
          </a:stretch>
        </p:blipFill>
        <p:spPr>
          <a:xfrm>
            <a:off x="320306" y="2707324"/>
            <a:ext cx="5831940" cy="3585899"/>
          </a:xfrm>
          <a:prstGeom prst="rect">
            <a:avLst/>
          </a:prstGeom>
        </p:spPr>
      </p:pic>
      <p:sp>
        <p:nvSpPr>
          <p:cNvPr id="8" name="正方形/長方形 7">
            <a:extLst>
              <a:ext uri="{FF2B5EF4-FFF2-40B4-BE49-F238E27FC236}">
                <a16:creationId xmlns:a16="http://schemas.microsoft.com/office/drawing/2014/main" id="{BE1EDAC8-6123-F3E7-F700-2815771D491B}"/>
              </a:ext>
            </a:extLst>
          </p:cNvPr>
          <p:cNvSpPr/>
          <p:nvPr/>
        </p:nvSpPr>
        <p:spPr>
          <a:xfrm>
            <a:off x="97580" y="3443591"/>
            <a:ext cx="6054665" cy="2373549"/>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a:extLst>
              <a:ext uri="{FF2B5EF4-FFF2-40B4-BE49-F238E27FC236}">
                <a16:creationId xmlns:a16="http://schemas.microsoft.com/office/drawing/2014/main" id="{0A9F409D-76E8-B05E-503C-AFF03D06D32D}"/>
              </a:ext>
            </a:extLst>
          </p:cNvPr>
          <p:cNvSpPr/>
          <p:nvPr/>
        </p:nvSpPr>
        <p:spPr>
          <a:xfrm>
            <a:off x="5678018" y="3286061"/>
            <a:ext cx="506959" cy="449360"/>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a:extLst>
              <a:ext uri="{FF2B5EF4-FFF2-40B4-BE49-F238E27FC236}">
                <a16:creationId xmlns:a16="http://schemas.microsoft.com/office/drawing/2014/main" id="{7928822A-79A0-3AF7-3D41-CC81BBCD915B}"/>
              </a:ext>
            </a:extLst>
          </p:cNvPr>
          <p:cNvSpPr/>
          <p:nvPr/>
        </p:nvSpPr>
        <p:spPr>
          <a:xfrm>
            <a:off x="3826522" y="2875404"/>
            <a:ext cx="385556" cy="315268"/>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a:extLst>
              <a:ext uri="{FF2B5EF4-FFF2-40B4-BE49-F238E27FC236}">
                <a16:creationId xmlns:a16="http://schemas.microsoft.com/office/drawing/2014/main" id="{06540E49-8DBF-4D8F-1436-C4C4B217EF48}"/>
              </a:ext>
            </a:extLst>
          </p:cNvPr>
          <p:cNvSpPr/>
          <p:nvPr/>
        </p:nvSpPr>
        <p:spPr>
          <a:xfrm>
            <a:off x="11313577" y="5842894"/>
            <a:ext cx="813576" cy="548177"/>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304410568"/>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a:extLst>
              <a:ext uri="{FF2B5EF4-FFF2-40B4-BE49-F238E27FC236}">
                <a16:creationId xmlns:a16="http://schemas.microsoft.com/office/drawing/2014/main" id="{D3578072-553C-1E04-82AF-684422C5586E}"/>
              </a:ext>
            </a:extLst>
          </p:cNvPr>
          <p:cNvSpPr>
            <a:spLocks noGrp="1"/>
          </p:cNvSpPr>
          <p:nvPr>
            <p:ph type="title"/>
          </p:nvPr>
        </p:nvSpPr>
        <p:spPr/>
        <p:txBody>
          <a:bodyPr>
            <a:normAutofit/>
          </a:bodyPr>
          <a:lstStyle/>
          <a:p>
            <a:r>
              <a:rPr lang="en-US" altLang="ja-JP"/>
              <a:t>3-2-7.web</a:t>
            </a:r>
            <a:r>
              <a:rPr lang="ja-JP" altLang="en-US"/>
              <a:t>開発用のデータベース準備</a:t>
            </a:r>
          </a:p>
        </p:txBody>
      </p:sp>
      <p:pic>
        <p:nvPicPr>
          <p:cNvPr id="5" name="図 4">
            <a:extLst>
              <a:ext uri="{FF2B5EF4-FFF2-40B4-BE49-F238E27FC236}">
                <a16:creationId xmlns:a16="http://schemas.microsoft.com/office/drawing/2014/main" id="{AAF84F19-991A-34C7-B29C-F35BFA2F9043}"/>
              </a:ext>
            </a:extLst>
          </p:cNvPr>
          <p:cNvPicPr>
            <a:picLocks noChangeAspect="1"/>
          </p:cNvPicPr>
          <p:nvPr/>
        </p:nvPicPr>
        <p:blipFill>
          <a:blip r:embed="rId2"/>
          <a:stretch>
            <a:fillRect/>
          </a:stretch>
        </p:blipFill>
        <p:spPr>
          <a:xfrm>
            <a:off x="267629" y="2694363"/>
            <a:ext cx="5745271" cy="3571966"/>
          </a:xfrm>
          <a:prstGeom prst="rect">
            <a:avLst/>
          </a:prstGeom>
        </p:spPr>
      </p:pic>
      <p:pic>
        <p:nvPicPr>
          <p:cNvPr id="9" name="図 8">
            <a:extLst>
              <a:ext uri="{FF2B5EF4-FFF2-40B4-BE49-F238E27FC236}">
                <a16:creationId xmlns:a16="http://schemas.microsoft.com/office/drawing/2014/main" id="{EE1BCFC6-D739-8DF8-F083-35DB86FA2ABD}"/>
              </a:ext>
            </a:extLst>
          </p:cNvPr>
          <p:cNvPicPr>
            <a:picLocks noChangeAspect="1"/>
          </p:cNvPicPr>
          <p:nvPr/>
        </p:nvPicPr>
        <p:blipFill>
          <a:blip r:embed="rId3"/>
          <a:stretch>
            <a:fillRect/>
          </a:stretch>
        </p:blipFill>
        <p:spPr>
          <a:xfrm>
            <a:off x="6179102" y="2694363"/>
            <a:ext cx="5745271" cy="3571966"/>
          </a:xfrm>
          <a:prstGeom prst="rect">
            <a:avLst/>
          </a:prstGeom>
        </p:spPr>
      </p:pic>
      <p:sp>
        <p:nvSpPr>
          <p:cNvPr id="3" name="テキスト ボックス 2">
            <a:extLst>
              <a:ext uri="{FF2B5EF4-FFF2-40B4-BE49-F238E27FC236}">
                <a16:creationId xmlns:a16="http://schemas.microsoft.com/office/drawing/2014/main" id="{F9D83F33-6C6F-E26D-FE8F-CD9A073ABB79}"/>
              </a:ext>
            </a:extLst>
          </p:cNvPr>
          <p:cNvSpPr txBox="1"/>
          <p:nvPr/>
        </p:nvSpPr>
        <p:spPr>
          <a:xfrm>
            <a:off x="267629" y="1532396"/>
            <a:ext cx="5775694" cy="584775"/>
          </a:xfrm>
          <a:prstGeom prst="rect">
            <a:avLst/>
          </a:prstGeom>
          <a:noFill/>
        </p:spPr>
        <p:txBody>
          <a:bodyPr wrap="square" rtlCol="0">
            <a:spAutoFit/>
          </a:bodyPr>
          <a:lstStyle/>
          <a:p>
            <a:r>
              <a:rPr kumimoji="1" lang="ja-JP" altLang="en-US" sz="1600"/>
              <a:t>①左ツリーが更新されないときは、「オブジェクト」→「再読み込み」をクリックしてください。</a:t>
            </a:r>
            <a:endParaRPr kumimoji="1" lang="en-US" altLang="ja-JP" sz="1600"/>
          </a:p>
        </p:txBody>
      </p:sp>
      <p:sp>
        <p:nvSpPr>
          <p:cNvPr id="4" name="テキスト ボックス 3">
            <a:extLst>
              <a:ext uri="{FF2B5EF4-FFF2-40B4-BE49-F238E27FC236}">
                <a16:creationId xmlns:a16="http://schemas.microsoft.com/office/drawing/2014/main" id="{E59589EB-9A56-3A7C-C1F5-B1BBD3910490}"/>
              </a:ext>
            </a:extLst>
          </p:cNvPr>
          <p:cNvSpPr txBox="1"/>
          <p:nvPr/>
        </p:nvSpPr>
        <p:spPr>
          <a:xfrm>
            <a:off x="6236896" y="1488995"/>
            <a:ext cx="5706060" cy="338554"/>
          </a:xfrm>
          <a:prstGeom prst="rect">
            <a:avLst/>
          </a:prstGeom>
          <a:noFill/>
        </p:spPr>
        <p:txBody>
          <a:bodyPr wrap="square" rtlCol="0">
            <a:spAutoFit/>
          </a:bodyPr>
          <a:lstStyle/>
          <a:p>
            <a:r>
              <a:rPr lang="ja-JP" altLang="en-US" sz="1600"/>
              <a:t>②以下画面のように左ツリーが表示されます。</a:t>
            </a:r>
            <a:endParaRPr kumimoji="1" lang="ja-JP" altLang="en-US" sz="1600"/>
          </a:p>
        </p:txBody>
      </p:sp>
      <p:sp>
        <p:nvSpPr>
          <p:cNvPr id="11" name="正方形/長方形 10">
            <a:extLst>
              <a:ext uri="{FF2B5EF4-FFF2-40B4-BE49-F238E27FC236}">
                <a16:creationId xmlns:a16="http://schemas.microsoft.com/office/drawing/2014/main" id="{41AC06D9-E686-1CA6-FBC4-6FE9A17BFCE0}"/>
              </a:ext>
            </a:extLst>
          </p:cNvPr>
          <p:cNvSpPr/>
          <p:nvPr/>
        </p:nvSpPr>
        <p:spPr>
          <a:xfrm>
            <a:off x="408561" y="2665484"/>
            <a:ext cx="1206229" cy="763516"/>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ボックス 11">
            <a:extLst>
              <a:ext uri="{FF2B5EF4-FFF2-40B4-BE49-F238E27FC236}">
                <a16:creationId xmlns:a16="http://schemas.microsoft.com/office/drawing/2014/main" id="{B07C4AE5-6AB5-F300-CB88-D8FDF2887B40}"/>
              </a:ext>
            </a:extLst>
          </p:cNvPr>
          <p:cNvSpPr txBox="1"/>
          <p:nvPr/>
        </p:nvSpPr>
        <p:spPr>
          <a:xfrm>
            <a:off x="320306" y="1208159"/>
            <a:ext cx="5706059" cy="307777"/>
          </a:xfrm>
          <a:prstGeom prst="rect">
            <a:avLst/>
          </a:prstGeom>
        </p:spPr>
        <p:style>
          <a:lnRef idx="0">
            <a:schemeClr val="accent1"/>
          </a:lnRef>
          <a:fillRef idx="3">
            <a:schemeClr val="accent1"/>
          </a:fillRef>
          <a:effectRef idx="3">
            <a:schemeClr val="accent1"/>
          </a:effectRef>
          <a:fontRef idx="minor">
            <a:schemeClr val="lt1"/>
          </a:fontRef>
        </p:style>
        <p:txBody>
          <a:bodyPr wrap="square" rtlCol="0">
            <a:spAutoFit/>
          </a:bodyPr>
          <a:lstStyle/>
          <a:p>
            <a:pPr algn="ctr"/>
            <a:r>
              <a:rPr kumimoji="1" lang="en-US" altLang="ja-JP" sz="1400"/>
              <a:t>【</a:t>
            </a:r>
            <a:r>
              <a:rPr lang="ja-JP" altLang="en-US" sz="1400"/>
              <a:t>画面更新</a:t>
            </a:r>
            <a:r>
              <a:rPr kumimoji="1" lang="en-US" altLang="ja-JP" sz="1400"/>
              <a:t>】</a:t>
            </a:r>
            <a:endParaRPr kumimoji="1" lang="ja-JP" altLang="en-US" sz="1400"/>
          </a:p>
        </p:txBody>
      </p:sp>
      <p:pic>
        <p:nvPicPr>
          <p:cNvPr id="13" name="図 12">
            <a:extLst>
              <a:ext uri="{FF2B5EF4-FFF2-40B4-BE49-F238E27FC236}">
                <a16:creationId xmlns:a16="http://schemas.microsoft.com/office/drawing/2014/main" id="{F0E5757D-73DA-7459-50AA-B9E924061462}"/>
              </a:ext>
            </a:extLst>
          </p:cNvPr>
          <p:cNvPicPr>
            <a:picLocks noChangeAspect="1"/>
          </p:cNvPicPr>
          <p:nvPr/>
        </p:nvPicPr>
        <p:blipFill>
          <a:blip r:embed="rId4"/>
          <a:stretch>
            <a:fillRect/>
          </a:stretch>
        </p:blipFill>
        <p:spPr>
          <a:xfrm>
            <a:off x="1937464" y="3632110"/>
            <a:ext cx="4161136" cy="1729630"/>
          </a:xfrm>
          <a:prstGeom prst="rect">
            <a:avLst/>
          </a:prstGeom>
          <a:ln>
            <a:solidFill>
              <a:schemeClr val="bg1">
                <a:lumMod val="50000"/>
              </a:schemeClr>
            </a:solidFill>
          </a:ln>
        </p:spPr>
      </p:pic>
      <p:sp>
        <p:nvSpPr>
          <p:cNvPr id="14" name="正方形/長方形 13">
            <a:extLst>
              <a:ext uri="{FF2B5EF4-FFF2-40B4-BE49-F238E27FC236}">
                <a16:creationId xmlns:a16="http://schemas.microsoft.com/office/drawing/2014/main" id="{AEB54A3A-7473-A010-B70A-9AA6985B68F7}"/>
              </a:ext>
            </a:extLst>
          </p:cNvPr>
          <p:cNvSpPr/>
          <p:nvPr/>
        </p:nvSpPr>
        <p:spPr>
          <a:xfrm>
            <a:off x="2418945" y="3959156"/>
            <a:ext cx="1053830" cy="418635"/>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a:extLst>
              <a:ext uri="{FF2B5EF4-FFF2-40B4-BE49-F238E27FC236}">
                <a16:creationId xmlns:a16="http://schemas.microsoft.com/office/drawing/2014/main" id="{7636CD6B-90F7-1CD8-A9D3-CB880BC899D0}"/>
              </a:ext>
            </a:extLst>
          </p:cNvPr>
          <p:cNvSpPr/>
          <p:nvPr/>
        </p:nvSpPr>
        <p:spPr>
          <a:xfrm>
            <a:off x="2613348" y="4384316"/>
            <a:ext cx="1374991" cy="418635"/>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テキスト ボックス 15">
            <a:extLst>
              <a:ext uri="{FF2B5EF4-FFF2-40B4-BE49-F238E27FC236}">
                <a16:creationId xmlns:a16="http://schemas.microsoft.com/office/drawing/2014/main" id="{A0682759-546F-8FF4-32EC-4EACCB9AE40B}"/>
              </a:ext>
            </a:extLst>
          </p:cNvPr>
          <p:cNvSpPr txBox="1"/>
          <p:nvPr/>
        </p:nvSpPr>
        <p:spPr>
          <a:xfrm>
            <a:off x="8577614" y="5901144"/>
            <a:ext cx="3484684" cy="461665"/>
          </a:xfrm>
          <a:prstGeom prst="rect">
            <a:avLst/>
          </a:prstGeom>
          <a:noFill/>
        </p:spPr>
        <p:txBody>
          <a:bodyPr wrap="square" rtlCol="0">
            <a:spAutoFit/>
          </a:bodyPr>
          <a:lstStyle/>
          <a:p>
            <a:r>
              <a:rPr kumimoji="1" lang="en-US" altLang="ja-JP" sz="1200"/>
              <a:t>※</a:t>
            </a:r>
            <a:r>
              <a:rPr kumimoji="1" lang="ja-JP" altLang="en-US" sz="1200"/>
              <a:t>左ツリーが更新されないときは、「オブジェクト」→「再読み込み」をクリックしてください。</a:t>
            </a:r>
            <a:endParaRPr kumimoji="1" lang="en-US" altLang="ja-JP" sz="1200"/>
          </a:p>
        </p:txBody>
      </p:sp>
      <p:sp>
        <p:nvSpPr>
          <p:cNvPr id="17" name="正方形/長方形 16">
            <a:extLst>
              <a:ext uri="{FF2B5EF4-FFF2-40B4-BE49-F238E27FC236}">
                <a16:creationId xmlns:a16="http://schemas.microsoft.com/office/drawing/2014/main" id="{46D7008B-B49D-547E-0E44-0C6B390DF370}"/>
              </a:ext>
            </a:extLst>
          </p:cNvPr>
          <p:cNvSpPr/>
          <p:nvPr/>
        </p:nvSpPr>
        <p:spPr>
          <a:xfrm>
            <a:off x="6293983" y="3145137"/>
            <a:ext cx="1604877" cy="1657814"/>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65913772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a:extLst>
              <a:ext uri="{FF2B5EF4-FFF2-40B4-BE49-F238E27FC236}">
                <a16:creationId xmlns:a16="http://schemas.microsoft.com/office/drawing/2014/main" id="{D3578072-553C-1E04-82AF-684422C5586E}"/>
              </a:ext>
            </a:extLst>
          </p:cNvPr>
          <p:cNvSpPr>
            <a:spLocks noGrp="1"/>
          </p:cNvSpPr>
          <p:nvPr>
            <p:ph type="title"/>
          </p:nvPr>
        </p:nvSpPr>
        <p:spPr/>
        <p:txBody>
          <a:bodyPr>
            <a:normAutofit/>
          </a:bodyPr>
          <a:lstStyle/>
          <a:p>
            <a:r>
              <a:rPr lang="en-US" altLang="ja-JP"/>
              <a:t>3-2-7.web</a:t>
            </a:r>
            <a:r>
              <a:rPr lang="ja-JP" altLang="en-US"/>
              <a:t>開発用のデータベース準備</a:t>
            </a:r>
          </a:p>
        </p:txBody>
      </p:sp>
      <p:pic>
        <p:nvPicPr>
          <p:cNvPr id="5" name="図 4">
            <a:extLst>
              <a:ext uri="{FF2B5EF4-FFF2-40B4-BE49-F238E27FC236}">
                <a16:creationId xmlns:a16="http://schemas.microsoft.com/office/drawing/2014/main" id="{6EF59E33-BD3B-46F4-D202-C5B5D1C291E2}"/>
              </a:ext>
            </a:extLst>
          </p:cNvPr>
          <p:cNvPicPr>
            <a:picLocks noChangeAspect="1"/>
          </p:cNvPicPr>
          <p:nvPr/>
        </p:nvPicPr>
        <p:blipFill>
          <a:blip r:embed="rId2"/>
          <a:stretch>
            <a:fillRect/>
          </a:stretch>
        </p:blipFill>
        <p:spPr>
          <a:xfrm>
            <a:off x="383456" y="2710868"/>
            <a:ext cx="5733143" cy="3564426"/>
          </a:xfrm>
          <a:prstGeom prst="rect">
            <a:avLst/>
          </a:prstGeom>
        </p:spPr>
      </p:pic>
      <p:sp>
        <p:nvSpPr>
          <p:cNvPr id="6" name="テキスト ボックス 5">
            <a:extLst>
              <a:ext uri="{FF2B5EF4-FFF2-40B4-BE49-F238E27FC236}">
                <a16:creationId xmlns:a16="http://schemas.microsoft.com/office/drawing/2014/main" id="{BAFC6F9F-68DB-6549-8827-478F167AA140}"/>
              </a:ext>
            </a:extLst>
          </p:cNvPr>
          <p:cNvSpPr txBox="1"/>
          <p:nvPr/>
        </p:nvSpPr>
        <p:spPr>
          <a:xfrm>
            <a:off x="6517341" y="2660607"/>
            <a:ext cx="4957483" cy="2862322"/>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kumimoji="1" lang="en-US" altLang="ja-JP" sz="1200"/>
              <a:t>DROP VIEW public."ViewAddressList";</a:t>
            </a:r>
          </a:p>
          <a:p>
            <a:endParaRPr kumimoji="1" lang="en-US" altLang="ja-JP" sz="1200"/>
          </a:p>
          <a:p>
            <a:r>
              <a:rPr kumimoji="1" lang="en-US" altLang="ja-JP" sz="1200"/>
              <a:t>CREATE OR REPLACE VIEW public."ViewAddressList"</a:t>
            </a:r>
          </a:p>
          <a:p>
            <a:r>
              <a:rPr kumimoji="1" lang="en-US" altLang="ja-JP" sz="1200"/>
              <a:t> AS</a:t>
            </a:r>
          </a:p>
          <a:p>
            <a:r>
              <a:rPr kumimoji="1" lang="en-US" altLang="ja-JP" sz="1200"/>
              <a:t> SELECT "AddressBook"."No",</a:t>
            </a:r>
          </a:p>
          <a:p>
            <a:r>
              <a:rPr kumimoji="1" lang="en-US" altLang="ja-JP" sz="1200"/>
              <a:t>    "AddressBook"."Name",</a:t>
            </a:r>
          </a:p>
          <a:p>
            <a:r>
              <a:rPr kumimoji="1" lang="en-US" altLang="ja-JP" sz="1200"/>
              <a:t>    "AddressBook"."Yubin",</a:t>
            </a:r>
          </a:p>
          <a:p>
            <a:r>
              <a:rPr kumimoji="1" lang="en-US" altLang="ja-JP" sz="1200"/>
              <a:t>    "AddressBook"."Address1",</a:t>
            </a:r>
          </a:p>
          <a:p>
            <a:r>
              <a:rPr kumimoji="1" lang="en-US" altLang="ja-JP" sz="1200"/>
              <a:t>    "AddressBook"."Address2",</a:t>
            </a:r>
          </a:p>
          <a:p>
            <a:r>
              <a:rPr kumimoji="1" lang="en-US" altLang="ja-JP" sz="1200"/>
              <a:t>    "AddressBook"."Tel",</a:t>
            </a:r>
          </a:p>
          <a:p>
            <a:r>
              <a:rPr kumimoji="1" lang="en-US" altLang="ja-JP" sz="1200"/>
              <a:t>    "AddressBook"."SaveDate"</a:t>
            </a:r>
          </a:p>
          <a:p>
            <a:r>
              <a:rPr kumimoji="1" lang="en-US" altLang="ja-JP" sz="1200"/>
              <a:t>   FROM "AddressBook";</a:t>
            </a:r>
          </a:p>
          <a:p>
            <a:endParaRPr kumimoji="1" lang="en-US" altLang="ja-JP" sz="1200"/>
          </a:p>
          <a:p>
            <a:r>
              <a:rPr kumimoji="1" lang="en-US" altLang="ja-JP" sz="1200"/>
              <a:t>ALTER TABLE public."ViewAddressList"</a:t>
            </a:r>
          </a:p>
          <a:p>
            <a:r>
              <a:rPr kumimoji="1" lang="en-US" altLang="ja-JP" sz="1200"/>
              <a:t>    OWNER TO postgres;</a:t>
            </a:r>
            <a:endParaRPr kumimoji="1" lang="ja-JP" altLang="en-US" sz="1200"/>
          </a:p>
        </p:txBody>
      </p:sp>
      <p:sp>
        <p:nvSpPr>
          <p:cNvPr id="3" name="テキスト ボックス 2">
            <a:extLst>
              <a:ext uri="{FF2B5EF4-FFF2-40B4-BE49-F238E27FC236}">
                <a16:creationId xmlns:a16="http://schemas.microsoft.com/office/drawing/2014/main" id="{2F859877-DA39-2E3A-E775-12D34971D4A8}"/>
              </a:ext>
            </a:extLst>
          </p:cNvPr>
          <p:cNvSpPr txBox="1"/>
          <p:nvPr/>
        </p:nvSpPr>
        <p:spPr>
          <a:xfrm>
            <a:off x="320306" y="1496260"/>
            <a:ext cx="5775694" cy="830997"/>
          </a:xfrm>
          <a:prstGeom prst="rect">
            <a:avLst/>
          </a:prstGeom>
          <a:noFill/>
        </p:spPr>
        <p:txBody>
          <a:bodyPr wrap="square" rtlCol="0">
            <a:spAutoFit/>
          </a:bodyPr>
          <a:lstStyle/>
          <a:p>
            <a:r>
              <a:rPr kumimoji="1" lang="ja-JP" altLang="en-US" sz="1600"/>
              <a:t>①画面右</a:t>
            </a:r>
            <a:r>
              <a:rPr lang="ja-JP" altLang="en-US" sz="1600"/>
              <a:t>のコンソール画面に、右のコマンドを入力して実行してください。</a:t>
            </a:r>
            <a:endParaRPr lang="en-US" altLang="ja-JP" sz="1600"/>
          </a:p>
          <a:p>
            <a:r>
              <a:rPr kumimoji="1" lang="ja-JP" altLang="en-US" sz="1600"/>
              <a:t>ビューが作成されます。</a:t>
            </a:r>
            <a:endParaRPr kumimoji="1" lang="en-US" altLang="ja-JP" sz="1600"/>
          </a:p>
        </p:txBody>
      </p:sp>
      <p:sp>
        <p:nvSpPr>
          <p:cNvPr id="8" name="テキスト ボックス 7">
            <a:extLst>
              <a:ext uri="{FF2B5EF4-FFF2-40B4-BE49-F238E27FC236}">
                <a16:creationId xmlns:a16="http://schemas.microsoft.com/office/drawing/2014/main" id="{5BCD9486-6ECF-BCBE-5AC8-AC12484B3114}"/>
              </a:ext>
            </a:extLst>
          </p:cNvPr>
          <p:cNvSpPr txBox="1"/>
          <p:nvPr/>
        </p:nvSpPr>
        <p:spPr>
          <a:xfrm>
            <a:off x="6517341" y="2322053"/>
            <a:ext cx="1616186" cy="338554"/>
          </a:xfrm>
          <a:prstGeom prst="rect">
            <a:avLst/>
          </a:prstGeom>
        </p:spPr>
        <p:style>
          <a:lnRef idx="0">
            <a:schemeClr val="accent1"/>
          </a:lnRef>
          <a:fillRef idx="3">
            <a:schemeClr val="accent1"/>
          </a:fillRef>
          <a:effectRef idx="3">
            <a:schemeClr val="accent1"/>
          </a:effectRef>
          <a:fontRef idx="minor">
            <a:schemeClr val="lt1"/>
          </a:fontRef>
        </p:style>
        <p:txBody>
          <a:bodyPr wrap="square" rtlCol="0">
            <a:spAutoFit/>
          </a:bodyPr>
          <a:lstStyle/>
          <a:p>
            <a:r>
              <a:rPr kumimoji="1" lang="ja-JP" altLang="en-US" sz="1600"/>
              <a:t>入力コマンド</a:t>
            </a:r>
          </a:p>
        </p:txBody>
      </p:sp>
      <p:sp>
        <p:nvSpPr>
          <p:cNvPr id="9" name="テキスト ボックス 8">
            <a:extLst>
              <a:ext uri="{FF2B5EF4-FFF2-40B4-BE49-F238E27FC236}">
                <a16:creationId xmlns:a16="http://schemas.microsoft.com/office/drawing/2014/main" id="{527D3590-1A7B-B6C6-1418-F64D5AD0ECAD}"/>
              </a:ext>
            </a:extLst>
          </p:cNvPr>
          <p:cNvSpPr txBox="1"/>
          <p:nvPr/>
        </p:nvSpPr>
        <p:spPr>
          <a:xfrm>
            <a:off x="320306" y="1208159"/>
            <a:ext cx="5706059" cy="307777"/>
          </a:xfrm>
          <a:prstGeom prst="rect">
            <a:avLst/>
          </a:prstGeom>
        </p:spPr>
        <p:style>
          <a:lnRef idx="0">
            <a:schemeClr val="accent1"/>
          </a:lnRef>
          <a:fillRef idx="3">
            <a:schemeClr val="accent1"/>
          </a:fillRef>
          <a:effectRef idx="3">
            <a:schemeClr val="accent1"/>
          </a:effectRef>
          <a:fontRef idx="minor">
            <a:schemeClr val="lt1"/>
          </a:fontRef>
        </p:style>
        <p:txBody>
          <a:bodyPr wrap="square" rtlCol="0">
            <a:spAutoFit/>
          </a:bodyPr>
          <a:lstStyle/>
          <a:p>
            <a:pPr algn="ctr"/>
            <a:r>
              <a:rPr kumimoji="1" lang="en-US" altLang="ja-JP" sz="1400"/>
              <a:t>【</a:t>
            </a:r>
            <a:r>
              <a:rPr kumimoji="1" lang="ja-JP" altLang="en-US" sz="1400"/>
              <a:t>ビュー作成</a:t>
            </a:r>
            <a:r>
              <a:rPr kumimoji="1" lang="en-US" altLang="ja-JP" sz="1400"/>
              <a:t>】</a:t>
            </a:r>
            <a:endParaRPr kumimoji="1" lang="ja-JP" altLang="en-US" sz="1400"/>
          </a:p>
        </p:txBody>
      </p:sp>
      <p:pic>
        <p:nvPicPr>
          <p:cNvPr id="10" name="図 9">
            <a:extLst>
              <a:ext uri="{FF2B5EF4-FFF2-40B4-BE49-F238E27FC236}">
                <a16:creationId xmlns:a16="http://schemas.microsoft.com/office/drawing/2014/main" id="{DDF04329-DBDB-F0B7-079E-6D6ADC257531}"/>
              </a:ext>
            </a:extLst>
          </p:cNvPr>
          <p:cNvPicPr>
            <a:picLocks noChangeAspect="1"/>
          </p:cNvPicPr>
          <p:nvPr/>
        </p:nvPicPr>
        <p:blipFill>
          <a:blip r:embed="rId3"/>
          <a:stretch>
            <a:fillRect/>
          </a:stretch>
        </p:blipFill>
        <p:spPr>
          <a:xfrm>
            <a:off x="6577558" y="5874251"/>
            <a:ext cx="2000056" cy="831349"/>
          </a:xfrm>
          <a:prstGeom prst="rect">
            <a:avLst/>
          </a:prstGeom>
          <a:ln>
            <a:solidFill>
              <a:schemeClr val="bg1">
                <a:lumMod val="50000"/>
              </a:schemeClr>
            </a:solidFill>
          </a:ln>
        </p:spPr>
      </p:pic>
      <p:sp>
        <p:nvSpPr>
          <p:cNvPr id="11" name="正方形/長方形 10">
            <a:extLst>
              <a:ext uri="{FF2B5EF4-FFF2-40B4-BE49-F238E27FC236}">
                <a16:creationId xmlns:a16="http://schemas.microsoft.com/office/drawing/2014/main" id="{63E14DC8-B20F-1C81-4DF0-AC14E1954A90}"/>
              </a:ext>
            </a:extLst>
          </p:cNvPr>
          <p:cNvSpPr/>
          <p:nvPr/>
        </p:nvSpPr>
        <p:spPr>
          <a:xfrm>
            <a:off x="6741917" y="5927317"/>
            <a:ext cx="609142" cy="283821"/>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ボックス 11">
            <a:extLst>
              <a:ext uri="{FF2B5EF4-FFF2-40B4-BE49-F238E27FC236}">
                <a16:creationId xmlns:a16="http://schemas.microsoft.com/office/drawing/2014/main" id="{1D7EE2F7-79BE-00D9-657A-1FCCBD317250}"/>
              </a:ext>
            </a:extLst>
          </p:cNvPr>
          <p:cNvSpPr txBox="1"/>
          <p:nvPr/>
        </p:nvSpPr>
        <p:spPr>
          <a:xfrm>
            <a:off x="8577614" y="5901144"/>
            <a:ext cx="3484684" cy="461665"/>
          </a:xfrm>
          <a:prstGeom prst="rect">
            <a:avLst/>
          </a:prstGeom>
          <a:noFill/>
        </p:spPr>
        <p:txBody>
          <a:bodyPr wrap="square" rtlCol="0">
            <a:spAutoFit/>
          </a:bodyPr>
          <a:lstStyle/>
          <a:p>
            <a:r>
              <a:rPr kumimoji="1" lang="en-US" altLang="ja-JP" sz="1200"/>
              <a:t>※</a:t>
            </a:r>
            <a:r>
              <a:rPr kumimoji="1" lang="ja-JP" altLang="en-US" sz="1200"/>
              <a:t>左ツリーが更新されないときは、「オブジェクト」→「再読み込み」をクリックしてください。</a:t>
            </a:r>
            <a:endParaRPr kumimoji="1" lang="en-US" altLang="ja-JP" sz="1200"/>
          </a:p>
        </p:txBody>
      </p:sp>
      <p:sp>
        <p:nvSpPr>
          <p:cNvPr id="13" name="正方形/長方形 12">
            <a:extLst>
              <a:ext uri="{FF2B5EF4-FFF2-40B4-BE49-F238E27FC236}">
                <a16:creationId xmlns:a16="http://schemas.microsoft.com/office/drawing/2014/main" id="{AA504D8D-C400-78C1-060A-7EFDE73950D6}"/>
              </a:ext>
            </a:extLst>
          </p:cNvPr>
          <p:cNvSpPr/>
          <p:nvPr/>
        </p:nvSpPr>
        <p:spPr>
          <a:xfrm>
            <a:off x="6894317" y="6079717"/>
            <a:ext cx="609142" cy="283821"/>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687905863"/>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a:extLst>
              <a:ext uri="{FF2B5EF4-FFF2-40B4-BE49-F238E27FC236}">
                <a16:creationId xmlns:a16="http://schemas.microsoft.com/office/drawing/2014/main" id="{D3578072-553C-1E04-82AF-684422C5586E}"/>
              </a:ext>
            </a:extLst>
          </p:cNvPr>
          <p:cNvSpPr>
            <a:spLocks noGrp="1"/>
          </p:cNvSpPr>
          <p:nvPr>
            <p:ph type="title"/>
          </p:nvPr>
        </p:nvSpPr>
        <p:spPr/>
        <p:txBody>
          <a:bodyPr>
            <a:normAutofit/>
          </a:bodyPr>
          <a:lstStyle/>
          <a:p>
            <a:r>
              <a:rPr lang="en-US" altLang="ja-JP"/>
              <a:t>3-2-7.web</a:t>
            </a:r>
            <a:r>
              <a:rPr lang="ja-JP" altLang="en-US"/>
              <a:t>開発用のデータベース準備</a:t>
            </a:r>
          </a:p>
        </p:txBody>
      </p:sp>
      <p:pic>
        <p:nvPicPr>
          <p:cNvPr id="6" name="図 5">
            <a:extLst>
              <a:ext uri="{FF2B5EF4-FFF2-40B4-BE49-F238E27FC236}">
                <a16:creationId xmlns:a16="http://schemas.microsoft.com/office/drawing/2014/main" id="{B9A7FCC8-107B-F49A-7E3D-3EC9ADF0877A}"/>
              </a:ext>
            </a:extLst>
          </p:cNvPr>
          <p:cNvPicPr>
            <a:picLocks noChangeAspect="1"/>
          </p:cNvPicPr>
          <p:nvPr/>
        </p:nvPicPr>
        <p:blipFill>
          <a:blip r:embed="rId2"/>
          <a:stretch>
            <a:fillRect/>
          </a:stretch>
        </p:blipFill>
        <p:spPr>
          <a:xfrm>
            <a:off x="6234374" y="2747682"/>
            <a:ext cx="5595736" cy="3599330"/>
          </a:xfrm>
          <a:prstGeom prst="rect">
            <a:avLst/>
          </a:prstGeom>
        </p:spPr>
      </p:pic>
      <p:pic>
        <p:nvPicPr>
          <p:cNvPr id="9" name="図 8">
            <a:extLst>
              <a:ext uri="{FF2B5EF4-FFF2-40B4-BE49-F238E27FC236}">
                <a16:creationId xmlns:a16="http://schemas.microsoft.com/office/drawing/2014/main" id="{3D6BAF3F-F444-332E-851D-F8DE838845B8}"/>
              </a:ext>
            </a:extLst>
          </p:cNvPr>
          <p:cNvPicPr>
            <a:picLocks noChangeAspect="1"/>
          </p:cNvPicPr>
          <p:nvPr/>
        </p:nvPicPr>
        <p:blipFill>
          <a:blip r:embed="rId3"/>
          <a:stretch>
            <a:fillRect/>
          </a:stretch>
        </p:blipFill>
        <p:spPr>
          <a:xfrm>
            <a:off x="361890" y="2747682"/>
            <a:ext cx="5509992" cy="3544177"/>
          </a:xfrm>
          <a:prstGeom prst="rect">
            <a:avLst/>
          </a:prstGeom>
        </p:spPr>
      </p:pic>
      <p:sp>
        <p:nvSpPr>
          <p:cNvPr id="3" name="テキスト ボックス 2">
            <a:extLst>
              <a:ext uri="{FF2B5EF4-FFF2-40B4-BE49-F238E27FC236}">
                <a16:creationId xmlns:a16="http://schemas.microsoft.com/office/drawing/2014/main" id="{D271C4DA-455D-0AD5-25F8-EAAF088817FE}"/>
              </a:ext>
            </a:extLst>
          </p:cNvPr>
          <p:cNvSpPr txBox="1"/>
          <p:nvPr/>
        </p:nvSpPr>
        <p:spPr>
          <a:xfrm>
            <a:off x="320306" y="873687"/>
            <a:ext cx="11585944" cy="338554"/>
          </a:xfrm>
          <a:prstGeom prst="rect">
            <a:avLst/>
          </a:prstGeom>
          <a:noFill/>
        </p:spPr>
        <p:txBody>
          <a:bodyPr wrap="square" rtlCol="0">
            <a:spAutoFit/>
          </a:bodyPr>
          <a:lstStyle/>
          <a:p>
            <a:r>
              <a:rPr lang="ja-JP" altLang="en-US" sz="1600"/>
              <a:t>以下のようにテーブル、ビューが作成されます。</a:t>
            </a:r>
            <a:endParaRPr lang="en-US" altLang="ja-JP" sz="1600"/>
          </a:p>
        </p:txBody>
      </p:sp>
      <p:sp>
        <p:nvSpPr>
          <p:cNvPr id="5" name="テキスト ボックス 4">
            <a:extLst>
              <a:ext uri="{FF2B5EF4-FFF2-40B4-BE49-F238E27FC236}">
                <a16:creationId xmlns:a16="http://schemas.microsoft.com/office/drawing/2014/main" id="{5EFF1E6D-A3B3-FA86-D03B-403820820B86}"/>
              </a:ext>
            </a:extLst>
          </p:cNvPr>
          <p:cNvSpPr txBox="1"/>
          <p:nvPr/>
        </p:nvSpPr>
        <p:spPr>
          <a:xfrm>
            <a:off x="1390226" y="2353984"/>
            <a:ext cx="3453319" cy="369332"/>
          </a:xfrm>
          <a:prstGeom prst="rect">
            <a:avLst/>
          </a:prstGeom>
          <a:noFill/>
        </p:spPr>
        <p:txBody>
          <a:bodyPr wrap="square" rtlCol="0">
            <a:spAutoFit/>
          </a:bodyPr>
          <a:lstStyle/>
          <a:p>
            <a:pPr algn="ctr"/>
            <a:r>
              <a:rPr kumimoji="1" lang="en-US" altLang="ja-JP"/>
              <a:t>【</a:t>
            </a:r>
            <a:r>
              <a:rPr kumimoji="1" lang="ja-JP" altLang="en-US"/>
              <a:t>作成されたテーブル</a:t>
            </a:r>
            <a:r>
              <a:rPr kumimoji="1" lang="en-US" altLang="ja-JP"/>
              <a:t>】</a:t>
            </a:r>
            <a:endParaRPr kumimoji="1" lang="ja-JP" altLang="en-US"/>
          </a:p>
        </p:txBody>
      </p:sp>
      <p:sp>
        <p:nvSpPr>
          <p:cNvPr id="8" name="テキスト ボックス 7">
            <a:extLst>
              <a:ext uri="{FF2B5EF4-FFF2-40B4-BE49-F238E27FC236}">
                <a16:creationId xmlns:a16="http://schemas.microsoft.com/office/drawing/2014/main" id="{061E0B9A-E8E7-F2DF-5A2A-0D0D5110EFAA}"/>
              </a:ext>
            </a:extLst>
          </p:cNvPr>
          <p:cNvSpPr txBox="1"/>
          <p:nvPr/>
        </p:nvSpPr>
        <p:spPr>
          <a:xfrm>
            <a:off x="7447316" y="2349171"/>
            <a:ext cx="3453319" cy="369332"/>
          </a:xfrm>
          <a:prstGeom prst="rect">
            <a:avLst/>
          </a:prstGeom>
          <a:noFill/>
        </p:spPr>
        <p:txBody>
          <a:bodyPr wrap="square" rtlCol="0">
            <a:spAutoFit/>
          </a:bodyPr>
          <a:lstStyle/>
          <a:p>
            <a:pPr algn="ctr"/>
            <a:r>
              <a:rPr kumimoji="1" lang="en-US" altLang="ja-JP"/>
              <a:t>【</a:t>
            </a:r>
            <a:r>
              <a:rPr kumimoji="1" lang="ja-JP" altLang="en-US"/>
              <a:t>作成されたビュー</a:t>
            </a:r>
            <a:r>
              <a:rPr kumimoji="1" lang="en-US" altLang="ja-JP"/>
              <a:t>】</a:t>
            </a:r>
            <a:endParaRPr kumimoji="1" lang="ja-JP" altLang="en-US"/>
          </a:p>
        </p:txBody>
      </p:sp>
    </p:spTree>
    <p:extLst>
      <p:ext uri="{BB962C8B-B14F-4D97-AF65-F5344CB8AC3E}">
        <p14:creationId xmlns:p14="http://schemas.microsoft.com/office/powerpoint/2010/main" val="1966225515"/>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a:extLst>
              <a:ext uri="{FF2B5EF4-FFF2-40B4-BE49-F238E27FC236}">
                <a16:creationId xmlns:a16="http://schemas.microsoft.com/office/drawing/2014/main" id="{D3578072-553C-1E04-82AF-684422C5586E}"/>
              </a:ext>
            </a:extLst>
          </p:cNvPr>
          <p:cNvSpPr>
            <a:spLocks noGrp="1"/>
          </p:cNvSpPr>
          <p:nvPr>
            <p:ph type="title"/>
          </p:nvPr>
        </p:nvSpPr>
        <p:spPr/>
        <p:txBody>
          <a:bodyPr>
            <a:normAutofit/>
          </a:bodyPr>
          <a:lstStyle/>
          <a:p>
            <a:r>
              <a:rPr lang="en-US" altLang="ja-JP"/>
              <a:t>3-2-7.web</a:t>
            </a:r>
            <a:r>
              <a:rPr lang="ja-JP" altLang="en-US"/>
              <a:t>開発用のデータベース準備</a:t>
            </a:r>
          </a:p>
        </p:txBody>
      </p:sp>
      <p:sp>
        <p:nvSpPr>
          <p:cNvPr id="2" name="テキスト プレースホルダー 7">
            <a:extLst>
              <a:ext uri="{FF2B5EF4-FFF2-40B4-BE49-F238E27FC236}">
                <a16:creationId xmlns:a16="http://schemas.microsoft.com/office/drawing/2014/main" id="{DF10B8C9-FDF0-F5F7-6E79-09B4D09A1973}"/>
              </a:ext>
            </a:extLst>
          </p:cNvPr>
          <p:cNvSpPr>
            <a:spLocks noGrp="1"/>
          </p:cNvSpPr>
          <p:nvPr>
            <p:ph type="body" sz="quarter" idx="14"/>
          </p:nvPr>
        </p:nvSpPr>
        <p:spPr>
          <a:xfrm>
            <a:off x="268288" y="857471"/>
            <a:ext cx="11637962" cy="373063"/>
          </a:xfrm>
        </p:spPr>
        <p:txBody>
          <a:bodyPr/>
          <a:lstStyle/>
          <a:p>
            <a:r>
              <a:rPr lang="ja-JP" altLang="en-US"/>
              <a:t>データ入力手順</a:t>
            </a:r>
          </a:p>
        </p:txBody>
      </p:sp>
      <p:pic>
        <p:nvPicPr>
          <p:cNvPr id="4" name="図 3">
            <a:extLst>
              <a:ext uri="{FF2B5EF4-FFF2-40B4-BE49-F238E27FC236}">
                <a16:creationId xmlns:a16="http://schemas.microsoft.com/office/drawing/2014/main" id="{B756B27A-908B-CC86-6785-E6E13B6ED092}"/>
              </a:ext>
            </a:extLst>
          </p:cNvPr>
          <p:cNvPicPr>
            <a:picLocks noChangeAspect="1"/>
          </p:cNvPicPr>
          <p:nvPr/>
        </p:nvPicPr>
        <p:blipFill>
          <a:blip r:embed="rId2"/>
          <a:stretch>
            <a:fillRect/>
          </a:stretch>
        </p:blipFill>
        <p:spPr>
          <a:xfrm>
            <a:off x="352693" y="2711824"/>
            <a:ext cx="5567861" cy="3581400"/>
          </a:xfrm>
          <a:prstGeom prst="rect">
            <a:avLst/>
          </a:prstGeom>
        </p:spPr>
      </p:pic>
      <p:pic>
        <p:nvPicPr>
          <p:cNvPr id="6" name="図 5">
            <a:extLst>
              <a:ext uri="{FF2B5EF4-FFF2-40B4-BE49-F238E27FC236}">
                <a16:creationId xmlns:a16="http://schemas.microsoft.com/office/drawing/2014/main" id="{DB8606EB-C955-F34E-BCAE-8AE28D966DA4}"/>
              </a:ext>
            </a:extLst>
          </p:cNvPr>
          <p:cNvPicPr>
            <a:picLocks noChangeAspect="1"/>
          </p:cNvPicPr>
          <p:nvPr/>
        </p:nvPicPr>
        <p:blipFill>
          <a:blip r:embed="rId3"/>
          <a:stretch>
            <a:fillRect/>
          </a:stretch>
        </p:blipFill>
        <p:spPr>
          <a:xfrm>
            <a:off x="6258637" y="2711824"/>
            <a:ext cx="5567861" cy="3581400"/>
          </a:xfrm>
          <a:prstGeom prst="rect">
            <a:avLst/>
          </a:prstGeom>
        </p:spPr>
      </p:pic>
      <p:sp>
        <p:nvSpPr>
          <p:cNvPr id="3" name="テキスト ボックス 2">
            <a:extLst>
              <a:ext uri="{FF2B5EF4-FFF2-40B4-BE49-F238E27FC236}">
                <a16:creationId xmlns:a16="http://schemas.microsoft.com/office/drawing/2014/main" id="{4CF63183-1379-BFE1-CC89-7DDEA0AC4D54}"/>
              </a:ext>
            </a:extLst>
          </p:cNvPr>
          <p:cNvSpPr txBox="1"/>
          <p:nvPr/>
        </p:nvSpPr>
        <p:spPr>
          <a:xfrm>
            <a:off x="320306" y="1797820"/>
            <a:ext cx="5775694" cy="584775"/>
          </a:xfrm>
          <a:prstGeom prst="rect">
            <a:avLst/>
          </a:prstGeom>
          <a:noFill/>
        </p:spPr>
        <p:txBody>
          <a:bodyPr wrap="square" rtlCol="0">
            <a:spAutoFit/>
          </a:bodyPr>
          <a:lstStyle/>
          <a:p>
            <a:r>
              <a:rPr kumimoji="1" lang="ja-JP" altLang="en-US" sz="1600"/>
              <a:t>①以下の画面から「</a:t>
            </a:r>
            <a:r>
              <a:rPr kumimoji="1" lang="en-US" altLang="ja-JP" sz="1600"/>
              <a:t>AddressBook</a:t>
            </a:r>
            <a:r>
              <a:rPr kumimoji="1" lang="ja-JP" altLang="en-US" sz="1600"/>
              <a:t>」右クリック→「データを閲覧</a:t>
            </a:r>
            <a:r>
              <a:rPr kumimoji="1" lang="en-US" altLang="ja-JP" sz="1600"/>
              <a:t>/</a:t>
            </a:r>
            <a:r>
              <a:rPr kumimoji="1" lang="ja-JP" altLang="en-US" sz="1600"/>
              <a:t>編集」→「すべての行」をクリックしてください。</a:t>
            </a:r>
          </a:p>
        </p:txBody>
      </p:sp>
      <p:sp>
        <p:nvSpPr>
          <p:cNvPr id="5" name="テキスト ボックス 4">
            <a:extLst>
              <a:ext uri="{FF2B5EF4-FFF2-40B4-BE49-F238E27FC236}">
                <a16:creationId xmlns:a16="http://schemas.microsoft.com/office/drawing/2014/main" id="{E6034D69-5A92-24D4-42CC-56913B122F96}"/>
              </a:ext>
            </a:extLst>
          </p:cNvPr>
          <p:cNvSpPr txBox="1"/>
          <p:nvPr/>
        </p:nvSpPr>
        <p:spPr>
          <a:xfrm>
            <a:off x="6236896" y="1790555"/>
            <a:ext cx="5706060" cy="830997"/>
          </a:xfrm>
          <a:prstGeom prst="rect">
            <a:avLst/>
          </a:prstGeom>
          <a:noFill/>
        </p:spPr>
        <p:txBody>
          <a:bodyPr wrap="square" rtlCol="0">
            <a:spAutoFit/>
          </a:bodyPr>
          <a:lstStyle/>
          <a:p>
            <a:r>
              <a:rPr lang="ja-JP" altLang="en-US" sz="1600"/>
              <a:t>②以下画面が表示されるので、「　　　　」アイコンをクリックしてください。</a:t>
            </a:r>
            <a:endParaRPr lang="en-US" altLang="ja-JP" sz="1600"/>
          </a:p>
          <a:p>
            <a:r>
              <a:rPr kumimoji="1" lang="ja-JP" altLang="en-US" sz="1600"/>
              <a:t>画面下に実行された結果が表となって表示されます。</a:t>
            </a:r>
          </a:p>
        </p:txBody>
      </p:sp>
      <p:sp>
        <p:nvSpPr>
          <p:cNvPr id="9" name="テキスト ボックス 8">
            <a:extLst>
              <a:ext uri="{FF2B5EF4-FFF2-40B4-BE49-F238E27FC236}">
                <a16:creationId xmlns:a16="http://schemas.microsoft.com/office/drawing/2014/main" id="{92A2B1B8-3144-0BFE-5EEC-00A8097174E3}"/>
              </a:ext>
            </a:extLst>
          </p:cNvPr>
          <p:cNvSpPr txBox="1"/>
          <p:nvPr/>
        </p:nvSpPr>
        <p:spPr>
          <a:xfrm>
            <a:off x="461202" y="1222370"/>
            <a:ext cx="10579692" cy="338554"/>
          </a:xfrm>
          <a:prstGeom prst="rect">
            <a:avLst/>
          </a:prstGeom>
          <a:noFill/>
        </p:spPr>
        <p:txBody>
          <a:bodyPr wrap="square" rtlCol="0">
            <a:spAutoFit/>
          </a:bodyPr>
          <a:lstStyle/>
          <a:p>
            <a:r>
              <a:rPr kumimoji="1" lang="en-US" altLang="ja-JP" sz="1600"/>
              <a:t>SQL</a:t>
            </a:r>
            <a:r>
              <a:rPr kumimoji="1" lang="ja-JP" altLang="en-US" sz="1600"/>
              <a:t>文</a:t>
            </a:r>
            <a:r>
              <a:rPr kumimoji="1" lang="en-US" altLang="ja-JP" sz="1600"/>
              <a:t>(insert)</a:t>
            </a:r>
            <a:r>
              <a:rPr kumimoji="1" lang="ja-JP" altLang="en-US" sz="1600"/>
              <a:t>での入力もできますが、ここでは、ＧＵＩを使って住所データの入力を行います。</a:t>
            </a:r>
          </a:p>
        </p:txBody>
      </p:sp>
      <p:sp>
        <p:nvSpPr>
          <p:cNvPr id="10" name="正方形/長方形 9">
            <a:extLst>
              <a:ext uri="{FF2B5EF4-FFF2-40B4-BE49-F238E27FC236}">
                <a16:creationId xmlns:a16="http://schemas.microsoft.com/office/drawing/2014/main" id="{DA5B0F7F-2958-34F9-E548-E6F164244E00}"/>
              </a:ext>
            </a:extLst>
          </p:cNvPr>
          <p:cNvSpPr/>
          <p:nvPr/>
        </p:nvSpPr>
        <p:spPr>
          <a:xfrm>
            <a:off x="590793" y="3569981"/>
            <a:ext cx="868355" cy="283821"/>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a:extLst>
              <a:ext uri="{FF2B5EF4-FFF2-40B4-BE49-F238E27FC236}">
                <a16:creationId xmlns:a16="http://schemas.microsoft.com/office/drawing/2014/main" id="{5C74230D-E533-E304-A9A0-416963CEB946}"/>
              </a:ext>
            </a:extLst>
          </p:cNvPr>
          <p:cNvSpPr/>
          <p:nvPr/>
        </p:nvSpPr>
        <p:spPr>
          <a:xfrm>
            <a:off x="1024971" y="5162075"/>
            <a:ext cx="755192" cy="283821"/>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a:extLst>
              <a:ext uri="{FF2B5EF4-FFF2-40B4-BE49-F238E27FC236}">
                <a16:creationId xmlns:a16="http://schemas.microsoft.com/office/drawing/2014/main" id="{C49EECD8-D0A8-07EA-77E6-5ED07D9EB8AF}"/>
              </a:ext>
            </a:extLst>
          </p:cNvPr>
          <p:cNvSpPr/>
          <p:nvPr/>
        </p:nvSpPr>
        <p:spPr>
          <a:xfrm>
            <a:off x="2074845" y="5162074"/>
            <a:ext cx="755192" cy="283821"/>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a:extLst>
              <a:ext uri="{FF2B5EF4-FFF2-40B4-BE49-F238E27FC236}">
                <a16:creationId xmlns:a16="http://schemas.microsoft.com/office/drawing/2014/main" id="{E6409930-F544-04E0-1641-126E4D100268}"/>
              </a:ext>
            </a:extLst>
          </p:cNvPr>
          <p:cNvSpPr/>
          <p:nvPr/>
        </p:nvSpPr>
        <p:spPr>
          <a:xfrm>
            <a:off x="8793415" y="3145179"/>
            <a:ext cx="370040" cy="283821"/>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a:extLst>
              <a:ext uri="{FF2B5EF4-FFF2-40B4-BE49-F238E27FC236}">
                <a16:creationId xmlns:a16="http://schemas.microsoft.com/office/drawing/2014/main" id="{DF081F3D-E69B-7EAE-C21F-55474262DD24}"/>
              </a:ext>
            </a:extLst>
          </p:cNvPr>
          <p:cNvSpPr/>
          <p:nvPr/>
        </p:nvSpPr>
        <p:spPr>
          <a:xfrm>
            <a:off x="7311567" y="4639996"/>
            <a:ext cx="3563955" cy="805899"/>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7" name="図 16">
            <a:extLst>
              <a:ext uri="{FF2B5EF4-FFF2-40B4-BE49-F238E27FC236}">
                <a16:creationId xmlns:a16="http://schemas.microsoft.com/office/drawing/2014/main" id="{183F4A8D-A7E2-0037-7BBD-0983AB1660E8}"/>
              </a:ext>
            </a:extLst>
          </p:cNvPr>
          <p:cNvPicPr>
            <a:picLocks noChangeAspect="1"/>
          </p:cNvPicPr>
          <p:nvPr/>
        </p:nvPicPr>
        <p:blipFill>
          <a:blip r:embed="rId4"/>
          <a:stretch>
            <a:fillRect/>
          </a:stretch>
        </p:blipFill>
        <p:spPr>
          <a:xfrm>
            <a:off x="9214042" y="1843392"/>
            <a:ext cx="458812" cy="277553"/>
          </a:xfrm>
          <a:prstGeom prst="rect">
            <a:avLst/>
          </a:prstGeom>
        </p:spPr>
      </p:pic>
    </p:spTree>
    <p:extLst>
      <p:ext uri="{BB962C8B-B14F-4D97-AF65-F5344CB8AC3E}">
        <p14:creationId xmlns:p14="http://schemas.microsoft.com/office/powerpoint/2010/main" val="3932652794"/>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a:extLst>
              <a:ext uri="{FF2B5EF4-FFF2-40B4-BE49-F238E27FC236}">
                <a16:creationId xmlns:a16="http://schemas.microsoft.com/office/drawing/2014/main" id="{D3578072-553C-1E04-82AF-684422C5586E}"/>
              </a:ext>
            </a:extLst>
          </p:cNvPr>
          <p:cNvSpPr>
            <a:spLocks noGrp="1"/>
          </p:cNvSpPr>
          <p:nvPr>
            <p:ph type="title"/>
          </p:nvPr>
        </p:nvSpPr>
        <p:spPr/>
        <p:txBody>
          <a:bodyPr>
            <a:normAutofit/>
          </a:bodyPr>
          <a:lstStyle/>
          <a:p>
            <a:r>
              <a:rPr lang="en-US" altLang="ja-JP"/>
              <a:t>3-2-7.web</a:t>
            </a:r>
            <a:r>
              <a:rPr lang="ja-JP" altLang="en-US"/>
              <a:t>開発用のデータベース準備</a:t>
            </a:r>
          </a:p>
        </p:txBody>
      </p:sp>
      <p:pic>
        <p:nvPicPr>
          <p:cNvPr id="4" name="図 3">
            <a:extLst>
              <a:ext uri="{FF2B5EF4-FFF2-40B4-BE49-F238E27FC236}">
                <a16:creationId xmlns:a16="http://schemas.microsoft.com/office/drawing/2014/main" id="{96561BA5-252F-55BF-52DE-04C2DA85DE3F}"/>
              </a:ext>
            </a:extLst>
          </p:cNvPr>
          <p:cNvPicPr>
            <a:picLocks noChangeAspect="1"/>
          </p:cNvPicPr>
          <p:nvPr/>
        </p:nvPicPr>
        <p:blipFill>
          <a:blip r:embed="rId2"/>
          <a:stretch>
            <a:fillRect/>
          </a:stretch>
        </p:blipFill>
        <p:spPr>
          <a:xfrm>
            <a:off x="343727" y="2692622"/>
            <a:ext cx="5555901" cy="3573707"/>
          </a:xfrm>
          <a:prstGeom prst="rect">
            <a:avLst/>
          </a:prstGeom>
        </p:spPr>
      </p:pic>
      <p:pic>
        <p:nvPicPr>
          <p:cNvPr id="6" name="図 5">
            <a:extLst>
              <a:ext uri="{FF2B5EF4-FFF2-40B4-BE49-F238E27FC236}">
                <a16:creationId xmlns:a16="http://schemas.microsoft.com/office/drawing/2014/main" id="{9A6ED562-F696-16E1-DA0E-FB553D2DCC17}"/>
              </a:ext>
            </a:extLst>
          </p:cNvPr>
          <p:cNvPicPr>
            <a:picLocks noChangeAspect="1"/>
          </p:cNvPicPr>
          <p:nvPr/>
        </p:nvPicPr>
        <p:blipFill>
          <a:blip r:embed="rId3"/>
          <a:stretch>
            <a:fillRect/>
          </a:stretch>
        </p:blipFill>
        <p:spPr>
          <a:xfrm>
            <a:off x="6096000" y="2692621"/>
            <a:ext cx="5555901" cy="3573707"/>
          </a:xfrm>
          <a:prstGeom prst="rect">
            <a:avLst/>
          </a:prstGeom>
        </p:spPr>
      </p:pic>
      <p:sp>
        <p:nvSpPr>
          <p:cNvPr id="3" name="テキスト ボックス 2">
            <a:extLst>
              <a:ext uri="{FF2B5EF4-FFF2-40B4-BE49-F238E27FC236}">
                <a16:creationId xmlns:a16="http://schemas.microsoft.com/office/drawing/2014/main" id="{52D2AD72-1AE5-E8E9-AE3B-00D076FE19E5}"/>
              </a:ext>
            </a:extLst>
          </p:cNvPr>
          <p:cNvSpPr txBox="1"/>
          <p:nvPr/>
        </p:nvSpPr>
        <p:spPr>
          <a:xfrm>
            <a:off x="320306" y="1496260"/>
            <a:ext cx="5775694" cy="584775"/>
          </a:xfrm>
          <a:prstGeom prst="rect">
            <a:avLst/>
          </a:prstGeom>
          <a:noFill/>
        </p:spPr>
        <p:txBody>
          <a:bodyPr wrap="square" rtlCol="0">
            <a:spAutoFit/>
          </a:bodyPr>
          <a:lstStyle/>
          <a:p>
            <a:r>
              <a:rPr kumimoji="1" lang="ja-JP" altLang="en-US" sz="1600"/>
              <a:t>③以下画面が表示されるので、「　　　」アイコンをクリックして、行を追加してください。</a:t>
            </a:r>
          </a:p>
        </p:txBody>
      </p:sp>
      <p:sp>
        <p:nvSpPr>
          <p:cNvPr id="5" name="テキスト ボックス 4">
            <a:extLst>
              <a:ext uri="{FF2B5EF4-FFF2-40B4-BE49-F238E27FC236}">
                <a16:creationId xmlns:a16="http://schemas.microsoft.com/office/drawing/2014/main" id="{1D278BEF-6E2E-172B-5372-0B06102E8D10}"/>
              </a:ext>
            </a:extLst>
          </p:cNvPr>
          <p:cNvSpPr txBox="1"/>
          <p:nvPr/>
        </p:nvSpPr>
        <p:spPr>
          <a:xfrm>
            <a:off x="6236896" y="1488995"/>
            <a:ext cx="5706060" cy="830997"/>
          </a:xfrm>
          <a:prstGeom prst="rect">
            <a:avLst/>
          </a:prstGeom>
          <a:noFill/>
        </p:spPr>
        <p:txBody>
          <a:bodyPr wrap="square" rtlCol="0">
            <a:spAutoFit/>
          </a:bodyPr>
          <a:lstStyle/>
          <a:p>
            <a:r>
              <a:rPr lang="ja-JP" altLang="en-US" sz="1600"/>
              <a:t>④追加された行「</a:t>
            </a:r>
            <a:r>
              <a:rPr lang="en-US" altLang="ja-JP" sz="1600"/>
              <a:t>Name</a:t>
            </a:r>
            <a:r>
              <a:rPr lang="ja-JP" altLang="en-US" sz="1600"/>
              <a:t>」の</a:t>
            </a:r>
            <a:r>
              <a:rPr lang="en-US" altLang="ja-JP" sz="1600"/>
              <a:t>{null}</a:t>
            </a:r>
            <a:r>
              <a:rPr lang="ja-JP" altLang="en-US" sz="1600"/>
              <a:t>部分をクリックしてください。表示された枠に文字を入力し、「ＯＫ」ボタンをクリックしてください。</a:t>
            </a:r>
            <a:endParaRPr kumimoji="1" lang="ja-JP" altLang="en-US" sz="1600"/>
          </a:p>
        </p:txBody>
      </p:sp>
      <p:sp>
        <p:nvSpPr>
          <p:cNvPr id="8" name="正方形/長方形 7">
            <a:extLst>
              <a:ext uri="{FF2B5EF4-FFF2-40B4-BE49-F238E27FC236}">
                <a16:creationId xmlns:a16="http://schemas.microsoft.com/office/drawing/2014/main" id="{7397A3C8-26AB-BD7F-F05C-7A5DCB492B98}"/>
              </a:ext>
            </a:extLst>
          </p:cNvPr>
          <p:cNvSpPr/>
          <p:nvPr/>
        </p:nvSpPr>
        <p:spPr>
          <a:xfrm>
            <a:off x="1439303" y="4691033"/>
            <a:ext cx="1342807" cy="785639"/>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1" name="図 10">
            <a:extLst>
              <a:ext uri="{FF2B5EF4-FFF2-40B4-BE49-F238E27FC236}">
                <a16:creationId xmlns:a16="http://schemas.microsoft.com/office/drawing/2014/main" id="{3A09A937-B19C-2E7C-71F5-27FC3F51EF9B}"/>
              </a:ext>
            </a:extLst>
          </p:cNvPr>
          <p:cNvPicPr>
            <a:picLocks noChangeAspect="1"/>
          </p:cNvPicPr>
          <p:nvPr/>
        </p:nvPicPr>
        <p:blipFill>
          <a:blip r:embed="rId4"/>
          <a:stretch>
            <a:fillRect/>
          </a:stretch>
        </p:blipFill>
        <p:spPr>
          <a:xfrm>
            <a:off x="3121677" y="3104837"/>
            <a:ext cx="2903340" cy="1547289"/>
          </a:xfrm>
          <a:prstGeom prst="rect">
            <a:avLst/>
          </a:prstGeom>
          <a:ln>
            <a:solidFill>
              <a:schemeClr val="bg1">
                <a:lumMod val="50000"/>
              </a:schemeClr>
            </a:solidFill>
          </a:ln>
        </p:spPr>
      </p:pic>
      <p:sp>
        <p:nvSpPr>
          <p:cNvPr id="12" name="正方形/長方形 11">
            <a:extLst>
              <a:ext uri="{FF2B5EF4-FFF2-40B4-BE49-F238E27FC236}">
                <a16:creationId xmlns:a16="http://schemas.microsoft.com/office/drawing/2014/main" id="{35B8589D-9539-04D0-477C-25D41CAFA35E}"/>
              </a:ext>
            </a:extLst>
          </p:cNvPr>
          <p:cNvSpPr/>
          <p:nvPr/>
        </p:nvSpPr>
        <p:spPr>
          <a:xfrm>
            <a:off x="3313500" y="3485661"/>
            <a:ext cx="548382" cy="454041"/>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a:extLst>
              <a:ext uri="{FF2B5EF4-FFF2-40B4-BE49-F238E27FC236}">
                <a16:creationId xmlns:a16="http://schemas.microsoft.com/office/drawing/2014/main" id="{FA44D387-01EE-985E-2B8D-82926FF7F8F6}"/>
              </a:ext>
            </a:extLst>
          </p:cNvPr>
          <p:cNvSpPr/>
          <p:nvPr/>
        </p:nvSpPr>
        <p:spPr>
          <a:xfrm>
            <a:off x="7794708" y="4693530"/>
            <a:ext cx="1290925" cy="675475"/>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2" name="図 21">
            <a:extLst>
              <a:ext uri="{FF2B5EF4-FFF2-40B4-BE49-F238E27FC236}">
                <a16:creationId xmlns:a16="http://schemas.microsoft.com/office/drawing/2014/main" id="{1F910EA4-B38A-B557-1470-EC4E283B8ABC}"/>
              </a:ext>
            </a:extLst>
          </p:cNvPr>
          <p:cNvPicPr>
            <a:picLocks noChangeAspect="1"/>
          </p:cNvPicPr>
          <p:nvPr/>
        </p:nvPicPr>
        <p:blipFill>
          <a:blip r:embed="rId5"/>
          <a:stretch>
            <a:fillRect/>
          </a:stretch>
        </p:blipFill>
        <p:spPr>
          <a:xfrm>
            <a:off x="3313500" y="1559228"/>
            <a:ext cx="330042" cy="282893"/>
          </a:xfrm>
          <a:prstGeom prst="rect">
            <a:avLst/>
          </a:prstGeom>
        </p:spPr>
      </p:pic>
      <p:pic>
        <p:nvPicPr>
          <p:cNvPr id="25" name="図 24">
            <a:extLst>
              <a:ext uri="{FF2B5EF4-FFF2-40B4-BE49-F238E27FC236}">
                <a16:creationId xmlns:a16="http://schemas.microsoft.com/office/drawing/2014/main" id="{53F42E04-EC5E-9D39-EC13-93E9C98BE308}"/>
              </a:ext>
            </a:extLst>
          </p:cNvPr>
          <p:cNvPicPr>
            <a:picLocks noChangeAspect="1"/>
          </p:cNvPicPr>
          <p:nvPr/>
        </p:nvPicPr>
        <p:blipFill>
          <a:blip r:embed="rId6"/>
          <a:stretch>
            <a:fillRect/>
          </a:stretch>
        </p:blipFill>
        <p:spPr>
          <a:xfrm>
            <a:off x="6206311" y="2409268"/>
            <a:ext cx="3176793" cy="891732"/>
          </a:xfrm>
          <a:prstGeom prst="rect">
            <a:avLst/>
          </a:prstGeom>
          <a:ln>
            <a:solidFill>
              <a:schemeClr val="bg1">
                <a:lumMod val="50000"/>
              </a:schemeClr>
            </a:solidFill>
          </a:ln>
        </p:spPr>
      </p:pic>
      <p:pic>
        <p:nvPicPr>
          <p:cNvPr id="15" name="図 14">
            <a:extLst>
              <a:ext uri="{FF2B5EF4-FFF2-40B4-BE49-F238E27FC236}">
                <a16:creationId xmlns:a16="http://schemas.microsoft.com/office/drawing/2014/main" id="{FAB6BF41-5B73-FB0E-5B30-B76AEAE62896}"/>
              </a:ext>
            </a:extLst>
          </p:cNvPr>
          <p:cNvPicPr>
            <a:picLocks noChangeAspect="1"/>
          </p:cNvPicPr>
          <p:nvPr/>
        </p:nvPicPr>
        <p:blipFill>
          <a:blip r:embed="rId7"/>
          <a:stretch>
            <a:fillRect/>
          </a:stretch>
        </p:blipFill>
        <p:spPr>
          <a:xfrm>
            <a:off x="8628364" y="3274340"/>
            <a:ext cx="3391838" cy="1460969"/>
          </a:xfrm>
          <a:prstGeom prst="rect">
            <a:avLst/>
          </a:prstGeom>
          <a:ln>
            <a:solidFill>
              <a:schemeClr val="bg1">
                <a:lumMod val="50000"/>
              </a:schemeClr>
            </a:solidFill>
          </a:ln>
        </p:spPr>
      </p:pic>
      <p:sp>
        <p:nvSpPr>
          <p:cNvPr id="18" name="正方形/長方形 17">
            <a:extLst>
              <a:ext uri="{FF2B5EF4-FFF2-40B4-BE49-F238E27FC236}">
                <a16:creationId xmlns:a16="http://schemas.microsoft.com/office/drawing/2014/main" id="{871DE3AB-8CE5-3D69-13A1-C1697C90B090}"/>
              </a:ext>
            </a:extLst>
          </p:cNvPr>
          <p:cNvSpPr/>
          <p:nvPr/>
        </p:nvSpPr>
        <p:spPr>
          <a:xfrm>
            <a:off x="9602215" y="3436990"/>
            <a:ext cx="1024843" cy="500732"/>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正方形/長方形 18">
            <a:extLst>
              <a:ext uri="{FF2B5EF4-FFF2-40B4-BE49-F238E27FC236}">
                <a16:creationId xmlns:a16="http://schemas.microsoft.com/office/drawing/2014/main" id="{DFBF45D4-9E9B-21A9-0A27-C9641F54BA73}"/>
              </a:ext>
            </a:extLst>
          </p:cNvPr>
          <p:cNvSpPr/>
          <p:nvPr/>
        </p:nvSpPr>
        <p:spPr>
          <a:xfrm>
            <a:off x="11079804" y="4149414"/>
            <a:ext cx="863152" cy="500732"/>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正方形/長方形 25">
            <a:extLst>
              <a:ext uri="{FF2B5EF4-FFF2-40B4-BE49-F238E27FC236}">
                <a16:creationId xmlns:a16="http://schemas.microsoft.com/office/drawing/2014/main" id="{47C6B3C6-7D8C-6A91-D6D1-4F6B4D022B2D}"/>
              </a:ext>
            </a:extLst>
          </p:cNvPr>
          <p:cNvSpPr/>
          <p:nvPr/>
        </p:nvSpPr>
        <p:spPr>
          <a:xfrm>
            <a:off x="6937758" y="2859932"/>
            <a:ext cx="1290925" cy="441068"/>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8" name="直線矢印コネクタ 27">
            <a:extLst>
              <a:ext uri="{FF2B5EF4-FFF2-40B4-BE49-F238E27FC236}">
                <a16:creationId xmlns:a16="http://schemas.microsoft.com/office/drawing/2014/main" id="{84C0FD47-F528-D76C-90A4-249644F16646}"/>
              </a:ext>
            </a:extLst>
          </p:cNvPr>
          <p:cNvCxnSpPr/>
          <p:nvPr/>
        </p:nvCxnSpPr>
        <p:spPr>
          <a:xfrm>
            <a:off x="8326877" y="3274340"/>
            <a:ext cx="1157591" cy="344349"/>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9" name="直線矢印コネクタ 28">
            <a:extLst>
              <a:ext uri="{FF2B5EF4-FFF2-40B4-BE49-F238E27FC236}">
                <a16:creationId xmlns:a16="http://schemas.microsoft.com/office/drawing/2014/main" id="{898894F3-9980-1C70-06DB-28F38A7BA703}"/>
              </a:ext>
            </a:extLst>
          </p:cNvPr>
          <p:cNvCxnSpPr>
            <a:cxnSpLocks/>
          </p:cNvCxnSpPr>
          <p:nvPr/>
        </p:nvCxnSpPr>
        <p:spPr>
          <a:xfrm>
            <a:off x="10639837" y="3977239"/>
            <a:ext cx="362721" cy="244565"/>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1" name="正方形/長方形 30">
            <a:extLst>
              <a:ext uri="{FF2B5EF4-FFF2-40B4-BE49-F238E27FC236}">
                <a16:creationId xmlns:a16="http://schemas.microsoft.com/office/drawing/2014/main" id="{BCD25283-71E0-2684-81A4-70D5310EAB9A}"/>
              </a:ext>
            </a:extLst>
          </p:cNvPr>
          <p:cNvSpPr/>
          <p:nvPr/>
        </p:nvSpPr>
        <p:spPr>
          <a:xfrm>
            <a:off x="6489939" y="5744099"/>
            <a:ext cx="4562272" cy="767480"/>
          </a:xfrm>
          <a:prstGeom prst="rect">
            <a:avLst/>
          </a:prstGeom>
          <a:solidFill>
            <a:srgbClr val="FFFF00"/>
          </a:solidFill>
          <a:ln>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1400">
                <a:solidFill>
                  <a:srgbClr val="FF0000"/>
                </a:solidFill>
              </a:rPr>
              <a:t>列「</a:t>
            </a:r>
            <a:r>
              <a:rPr lang="en-US" altLang="ja-JP" sz="1400">
                <a:solidFill>
                  <a:srgbClr val="FF0000"/>
                </a:solidFill>
              </a:rPr>
              <a:t>No</a:t>
            </a:r>
            <a:r>
              <a:rPr lang="ja-JP" altLang="en-US" sz="1400">
                <a:solidFill>
                  <a:srgbClr val="FF0000"/>
                </a:solidFill>
              </a:rPr>
              <a:t>」は入力しないでください。</a:t>
            </a:r>
            <a:endParaRPr lang="en-US" altLang="ja-JP" sz="1400">
              <a:solidFill>
                <a:srgbClr val="FF0000"/>
              </a:solidFill>
            </a:endParaRPr>
          </a:p>
          <a:p>
            <a:pPr algn="ctr"/>
            <a:r>
              <a:rPr kumimoji="1" lang="en-US" altLang="ja-JP" sz="1400">
                <a:solidFill>
                  <a:srgbClr val="FF0000"/>
                </a:solidFill>
              </a:rPr>
              <a:t>No</a:t>
            </a:r>
            <a:r>
              <a:rPr kumimoji="1" lang="ja-JP" altLang="en-US" sz="1400">
                <a:solidFill>
                  <a:srgbClr val="FF0000"/>
                </a:solidFill>
              </a:rPr>
              <a:t>列は、登録されると自動的に番号が採番されます。</a:t>
            </a:r>
          </a:p>
        </p:txBody>
      </p:sp>
    </p:spTree>
    <p:extLst>
      <p:ext uri="{BB962C8B-B14F-4D97-AF65-F5344CB8AC3E}">
        <p14:creationId xmlns:p14="http://schemas.microsoft.com/office/powerpoint/2010/main" val="19966770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a:extLst>
              <a:ext uri="{FF2B5EF4-FFF2-40B4-BE49-F238E27FC236}">
                <a16:creationId xmlns:a16="http://schemas.microsoft.com/office/drawing/2014/main" id="{D3578072-553C-1E04-82AF-684422C5586E}"/>
              </a:ext>
            </a:extLst>
          </p:cNvPr>
          <p:cNvSpPr>
            <a:spLocks noGrp="1"/>
          </p:cNvSpPr>
          <p:nvPr>
            <p:ph type="title"/>
          </p:nvPr>
        </p:nvSpPr>
        <p:spPr/>
        <p:txBody>
          <a:bodyPr>
            <a:normAutofit/>
          </a:bodyPr>
          <a:lstStyle/>
          <a:p>
            <a:r>
              <a:rPr kumimoji="1" lang="en-US" altLang="ja-JP" dirty="0"/>
              <a:t>3-1-2.</a:t>
            </a:r>
            <a:r>
              <a:rPr kumimoji="1" lang="ja-JP" altLang="en-US" dirty="0"/>
              <a:t>全体概要</a:t>
            </a:r>
          </a:p>
        </p:txBody>
      </p:sp>
      <p:pic>
        <p:nvPicPr>
          <p:cNvPr id="58" name="図 57">
            <a:extLst>
              <a:ext uri="{FF2B5EF4-FFF2-40B4-BE49-F238E27FC236}">
                <a16:creationId xmlns:a16="http://schemas.microsoft.com/office/drawing/2014/main" id="{9F9DB2F8-B113-E14F-D22C-04501BABBC6D}"/>
              </a:ext>
            </a:extLst>
          </p:cNvPr>
          <p:cNvPicPr>
            <a:picLocks noChangeAspect="1"/>
          </p:cNvPicPr>
          <p:nvPr/>
        </p:nvPicPr>
        <p:blipFill>
          <a:blip r:embed="rId2"/>
          <a:stretch>
            <a:fillRect/>
          </a:stretch>
        </p:blipFill>
        <p:spPr>
          <a:xfrm>
            <a:off x="3004040" y="1100887"/>
            <a:ext cx="5739910" cy="5638418"/>
          </a:xfrm>
          <a:prstGeom prst="rect">
            <a:avLst/>
          </a:prstGeom>
        </p:spPr>
      </p:pic>
      <p:sp>
        <p:nvSpPr>
          <p:cNvPr id="59" name="テキスト プレースホルダー 3">
            <a:extLst>
              <a:ext uri="{FF2B5EF4-FFF2-40B4-BE49-F238E27FC236}">
                <a16:creationId xmlns:a16="http://schemas.microsoft.com/office/drawing/2014/main" id="{0E5247BB-EF8B-28C2-D7B3-160BED20B006}"/>
              </a:ext>
            </a:extLst>
          </p:cNvPr>
          <p:cNvSpPr>
            <a:spLocks noGrp="1"/>
          </p:cNvSpPr>
          <p:nvPr>
            <p:ph type="body" sz="quarter" idx="14"/>
          </p:nvPr>
        </p:nvSpPr>
        <p:spPr>
          <a:xfrm>
            <a:off x="268288" y="929051"/>
            <a:ext cx="11637962" cy="373063"/>
          </a:xfrm>
        </p:spPr>
        <p:txBody>
          <a:bodyPr/>
          <a:lstStyle/>
          <a:p>
            <a:r>
              <a:rPr kumimoji="1" lang="ja-JP" altLang="en-US"/>
              <a:t>完成した</a:t>
            </a:r>
            <a:r>
              <a:rPr kumimoji="1" lang="en-US" altLang="ja-JP"/>
              <a:t>web</a:t>
            </a:r>
            <a:r>
              <a:rPr kumimoji="1" lang="ja-JP" altLang="en-US"/>
              <a:t>システム</a:t>
            </a:r>
          </a:p>
        </p:txBody>
      </p:sp>
      <p:sp>
        <p:nvSpPr>
          <p:cNvPr id="60" name="正方形/長方形 59">
            <a:extLst>
              <a:ext uri="{FF2B5EF4-FFF2-40B4-BE49-F238E27FC236}">
                <a16:creationId xmlns:a16="http://schemas.microsoft.com/office/drawing/2014/main" id="{44F413CD-6CD4-8938-A9C3-2E92580E6488}"/>
              </a:ext>
            </a:extLst>
          </p:cNvPr>
          <p:cNvSpPr/>
          <p:nvPr/>
        </p:nvSpPr>
        <p:spPr>
          <a:xfrm>
            <a:off x="3124200" y="1638301"/>
            <a:ext cx="3038475" cy="255270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1" name="正方形/長方形 60">
            <a:extLst>
              <a:ext uri="{FF2B5EF4-FFF2-40B4-BE49-F238E27FC236}">
                <a16:creationId xmlns:a16="http://schemas.microsoft.com/office/drawing/2014/main" id="{E277C118-5B66-5CFD-0D3E-47B31F1E3D89}"/>
              </a:ext>
            </a:extLst>
          </p:cNvPr>
          <p:cNvSpPr/>
          <p:nvPr/>
        </p:nvSpPr>
        <p:spPr>
          <a:xfrm>
            <a:off x="2171700" y="4257675"/>
            <a:ext cx="6886575" cy="2276475"/>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2" name="吹き出し: 折線 (枠付き、強調線付き) 61">
            <a:extLst>
              <a:ext uri="{FF2B5EF4-FFF2-40B4-BE49-F238E27FC236}">
                <a16:creationId xmlns:a16="http://schemas.microsoft.com/office/drawing/2014/main" id="{27371CE5-877C-B6C3-3C23-81B0DCD91112}"/>
              </a:ext>
            </a:extLst>
          </p:cNvPr>
          <p:cNvSpPr/>
          <p:nvPr/>
        </p:nvSpPr>
        <p:spPr>
          <a:xfrm flipH="1">
            <a:off x="422765" y="1816648"/>
            <a:ext cx="1995488" cy="653444"/>
          </a:xfrm>
          <a:prstGeom prst="accentBorderCallout2">
            <a:avLst>
              <a:gd name="adj1" fmla="val 18750"/>
              <a:gd name="adj2" fmla="val -8333"/>
              <a:gd name="adj3" fmla="val 18750"/>
              <a:gd name="adj4" fmla="val -16667"/>
              <a:gd name="adj5" fmla="val 57470"/>
              <a:gd name="adj6" fmla="val -46612"/>
            </a:avLst>
          </a:prstGeom>
          <a:solidFill>
            <a:schemeClr val="accent5">
              <a:lumMod val="20000"/>
              <a:lumOff val="80000"/>
              <a:alpha val="32000"/>
            </a:schemeClr>
          </a:solid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accent1">
                    <a:lumMod val="50000"/>
                  </a:schemeClr>
                </a:solidFill>
              </a:rPr>
              <a:t>データ編集画面</a:t>
            </a:r>
          </a:p>
        </p:txBody>
      </p:sp>
      <p:sp>
        <p:nvSpPr>
          <p:cNvPr id="63" name="吹き出し: 折線 (枠付き、強調線付き) 62">
            <a:extLst>
              <a:ext uri="{FF2B5EF4-FFF2-40B4-BE49-F238E27FC236}">
                <a16:creationId xmlns:a16="http://schemas.microsoft.com/office/drawing/2014/main" id="{90B483E6-2C0B-C4AD-86A5-7203CD954A69}"/>
              </a:ext>
            </a:extLst>
          </p:cNvPr>
          <p:cNvSpPr/>
          <p:nvPr/>
        </p:nvSpPr>
        <p:spPr>
          <a:xfrm>
            <a:off x="9082362" y="2702228"/>
            <a:ext cx="2485476" cy="653444"/>
          </a:xfrm>
          <a:prstGeom prst="accentBorderCallout2">
            <a:avLst>
              <a:gd name="adj1" fmla="val 18750"/>
              <a:gd name="adj2" fmla="val -8333"/>
              <a:gd name="adj3" fmla="val 18750"/>
              <a:gd name="adj4" fmla="val -16667"/>
              <a:gd name="adj5" fmla="val 251339"/>
              <a:gd name="adj6" fmla="val -42013"/>
            </a:avLst>
          </a:prstGeom>
          <a:solidFill>
            <a:schemeClr val="accent5">
              <a:lumMod val="20000"/>
              <a:lumOff val="80000"/>
              <a:alpha val="32000"/>
            </a:schemeClr>
          </a:solid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accent1">
                    <a:lumMod val="50000"/>
                  </a:schemeClr>
                </a:solidFill>
              </a:rPr>
              <a:t>住所録リスト表示画面</a:t>
            </a:r>
          </a:p>
        </p:txBody>
      </p:sp>
    </p:spTree>
    <p:extLst>
      <p:ext uri="{BB962C8B-B14F-4D97-AF65-F5344CB8AC3E}">
        <p14:creationId xmlns:p14="http://schemas.microsoft.com/office/powerpoint/2010/main" val="2532907241"/>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a:extLst>
              <a:ext uri="{FF2B5EF4-FFF2-40B4-BE49-F238E27FC236}">
                <a16:creationId xmlns:a16="http://schemas.microsoft.com/office/drawing/2014/main" id="{D3578072-553C-1E04-82AF-684422C5586E}"/>
              </a:ext>
            </a:extLst>
          </p:cNvPr>
          <p:cNvSpPr>
            <a:spLocks noGrp="1"/>
          </p:cNvSpPr>
          <p:nvPr>
            <p:ph type="title"/>
          </p:nvPr>
        </p:nvSpPr>
        <p:spPr/>
        <p:txBody>
          <a:bodyPr>
            <a:normAutofit/>
          </a:bodyPr>
          <a:lstStyle/>
          <a:p>
            <a:r>
              <a:rPr lang="en-US" altLang="ja-JP"/>
              <a:t>3-2-7.web</a:t>
            </a:r>
            <a:r>
              <a:rPr lang="ja-JP" altLang="en-US"/>
              <a:t>開発用のデータベース準備</a:t>
            </a:r>
          </a:p>
        </p:txBody>
      </p:sp>
      <p:pic>
        <p:nvPicPr>
          <p:cNvPr id="4" name="図 3">
            <a:extLst>
              <a:ext uri="{FF2B5EF4-FFF2-40B4-BE49-F238E27FC236}">
                <a16:creationId xmlns:a16="http://schemas.microsoft.com/office/drawing/2014/main" id="{6AFF1164-FF1D-FB0A-3D8C-80EC4935F235}"/>
              </a:ext>
            </a:extLst>
          </p:cNvPr>
          <p:cNvPicPr>
            <a:picLocks noChangeAspect="1"/>
          </p:cNvPicPr>
          <p:nvPr/>
        </p:nvPicPr>
        <p:blipFill>
          <a:blip r:embed="rId2"/>
          <a:stretch>
            <a:fillRect/>
          </a:stretch>
        </p:blipFill>
        <p:spPr>
          <a:xfrm>
            <a:off x="361657" y="2697045"/>
            <a:ext cx="5604774" cy="3605143"/>
          </a:xfrm>
          <a:prstGeom prst="rect">
            <a:avLst/>
          </a:prstGeom>
        </p:spPr>
      </p:pic>
      <p:pic>
        <p:nvPicPr>
          <p:cNvPr id="9" name="図 8">
            <a:extLst>
              <a:ext uri="{FF2B5EF4-FFF2-40B4-BE49-F238E27FC236}">
                <a16:creationId xmlns:a16="http://schemas.microsoft.com/office/drawing/2014/main" id="{A639C5CF-0B3A-92E3-7F23-BA1F6FD9FC1E}"/>
              </a:ext>
            </a:extLst>
          </p:cNvPr>
          <p:cNvPicPr>
            <a:picLocks noChangeAspect="1"/>
          </p:cNvPicPr>
          <p:nvPr/>
        </p:nvPicPr>
        <p:blipFill>
          <a:blip r:embed="rId3"/>
          <a:stretch>
            <a:fillRect/>
          </a:stretch>
        </p:blipFill>
        <p:spPr>
          <a:xfrm>
            <a:off x="6338182" y="2697045"/>
            <a:ext cx="5604774" cy="3605143"/>
          </a:xfrm>
          <a:prstGeom prst="rect">
            <a:avLst/>
          </a:prstGeom>
        </p:spPr>
      </p:pic>
      <p:pic>
        <p:nvPicPr>
          <p:cNvPr id="6" name="図 5">
            <a:extLst>
              <a:ext uri="{FF2B5EF4-FFF2-40B4-BE49-F238E27FC236}">
                <a16:creationId xmlns:a16="http://schemas.microsoft.com/office/drawing/2014/main" id="{13C8C8B7-2ED6-4042-3F34-42E21514131F}"/>
              </a:ext>
            </a:extLst>
          </p:cNvPr>
          <p:cNvPicPr>
            <a:picLocks noChangeAspect="1"/>
          </p:cNvPicPr>
          <p:nvPr/>
        </p:nvPicPr>
        <p:blipFill>
          <a:blip r:embed="rId4"/>
          <a:stretch>
            <a:fillRect/>
          </a:stretch>
        </p:blipFill>
        <p:spPr>
          <a:xfrm>
            <a:off x="2732071" y="2786619"/>
            <a:ext cx="3420235" cy="1719312"/>
          </a:xfrm>
          <a:prstGeom prst="rect">
            <a:avLst/>
          </a:prstGeom>
          <a:ln w="19050">
            <a:solidFill>
              <a:schemeClr val="bg1">
                <a:lumMod val="50000"/>
              </a:schemeClr>
            </a:solidFill>
          </a:ln>
          <a:effectLst>
            <a:outerShdw blurRad="50800" dist="38100" dir="2700000" algn="tl" rotWithShape="0">
              <a:prstClr val="black">
                <a:alpha val="40000"/>
              </a:prstClr>
            </a:outerShdw>
          </a:effectLst>
        </p:spPr>
      </p:pic>
      <p:sp>
        <p:nvSpPr>
          <p:cNvPr id="3" name="テキスト ボックス 2">
            <a:extLst>
              <a:ext uri="{FF2B5EF4-FFF2-40B4-BE49-F238E27FC236}">
                <a16:creationId xmlns:a16="http://schemas.microsoft.com/office/drawing/2014/main" id="{CA54C184-21B4-8C28-BCF6-29CCFCB5A651}"/>
              </a:ext>
            </a:extLst>
          </p:cNvPr>
          <p:cNvSpPr txBox="1"/>
          <p:nvPr/>
        </p:nvSpPr>
        <p:spPr>
          <a:xfrm>
            <a:off x="320306" y="1496260"/>
            <a:ext cx="5775694" cy="584775"/>
          </a:xfrm>
          <a:prstGeom prst="rect">
            <a:avLst/>
          </a:prstGeom>
          <a:noFill/>
        </p:spPr>
        <p:txBody>
          <a:bodyPr wrap="square" rtlCol="0">
            <a:spAutoFit/>
          </a:bodyPr>
          <a:lstStyle/>
          <a:p>
            <a:r>
              <a:rPr kumimoji="1" lang="ja-JP" altLang="en-US" sz="1600"/>
              <a:t>⑤</a:t>
            </a:r>
            <a:r>
              <a:rPr kumimoji="1" lang="en-US" altLang="ja-JP" sz="1600"/>
              <a:t>No</a:t>
            </a:r>
            <a:r>
              <a:rPr kumimoji="1" lang="ja-JP" altLang="en-US" sz="1600"/>
              <a:t>列以外の住所データを入力したら、「　　　」アイコンをクリックしてください。</a:t>
            </a:r>
            <a:endParaRPr kumimoji="1" lang="en-US" altLang="ja-JP" sz="1600"/>
          </a:p>
        </p:txBody>
      </p:sp>
      <p:sp>
        <p:nvSpPr>
          <p:cNvPr id="5" name="テキスト ボックス 4">
            <a:extLst>
              <a:ext uri="{FF2B5EF4-FFF2-40B4-BE49-F238E27FC236}">
                <a16:creationId xmlns:a16="http://schemas.microsoft.com/office/drawing/2014/main" id="{7E97F0C4-2EFB-652A-7535-F0280C0F89FB}"/>
              </a:ext>
            </a:extLst>
          </p:cNvPr>
          <p:cNvSpPr txBox="1"/>
          <p:nvPr/>
        </p:nvSpPr>
        <p:spPr>
          <a:xfrm>
            <a:off x="6236896" y="1488995"/>
            <a:ext cx="5706060" cy="1077218"/>
          </a:xfrm>
          <a:prstGeom prst="rect">
            <a:avLst/>
          </a:prstGeom>
          <a:noFill/>
        </p:spPr>
        <p:txBody>
          <a:bodyPr wrap="square" rtlCol="0">
            <a:spAutoFit/>
          </a:bodyPr>
          <a:lstStyle/>
          <a:p>
            <a:r>
              <a:rPr lang="ja-JP" altLang="en-US" sz="1600"/>
              <a:t>⑥データが登録されると、</a:t>
            </a:r>
            <a:r>
              <a:rPr lang="en-US" altLang="ja-JP" sz="1600"/>
              <a:t>No</a:t>
            </a:r>
            <a:r>
              <a:rPr lang="ja-JP" altLang="en-US" sz="1600"/>
              <a:t>列に自動採番された番号が入力されます。</a:t>
            </a:r>
            <a:endParaRPr lang="en-US" altLang="ja-JP" sz="1600"/>
          </a:p>
          <a:p>
            <a:endParaRPr kumimoji="1" lang="en-US" altLang="ja-JP" sz="1600"/>
          </a:p>
          <a:p>
            <a:r>
              <a:rPr lang="ja-JP" altLang="en-US" sz="1600"/>
              <a:t>以上でデータ登録が完了します。</a:t>
            </a:r>
            <a:endParaRPr kumimoji="1" lang="ja-JP" altLang="en-US" sz="1600"/>
          </a:p>
        </p:txBody>
      </p:sp>
      <p:sp>
        <p:nvSpPr>
          <p:cNvPr id="8" name="正方形/長方形 7">
            <a:extLst>
              <a:ext uri="{FF2B5EF4-FFF2-40B4-BE49-F238E27FC236}">
                <a16:creationId xmlns:a16="http://schemas.microsoft.com/office/drawing/2014/main" id="{C0F47A2A-6043-24EF-C417-0CD492EE2AC0}"/>
              </a:ext>
            </a:extLst>
          </p:cNvPr>
          <p:cNvSpPr/>
          <p:nvPr/>
        </p:nvSpPr>
        <p:spPr>
          <a:xfrm>
            <a:off x="2289048" y="4807506"/>
            <a:ext cx="298510" cy="309243"/>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a:extLst>
              <a:ext uri="{FF2B5EF4-FFF2-40B4-BE49-F238E27FC236}">
                <a16:creationId xmlns:a16="http://schemas.microsoft.com/office/drawing/2014/main" id="{31358475-049F-3064-BF07-42DD5BFAAD01}"/>
              </a:ext>
            </a:extLst>
          </p:cNvPr>
          <p:cNvSpPr/>
          <p:nvPr/>
        </p:nvSpPr>
        <p:spPr>
          <a:xfrm>
            <a:off x="4338537" y="3229583"/>
            <a:ext cx="496110" cy="418289"/>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a:extLst>
              <a:ext uri="{FF2B5EF4-FFF2-40B4-BE49-F238E27FC236}">
                <a16:creationId xmlns:a16="http://schemas.microsoft.com/office/drawing/2014/main" id="{7D74052A-3F02-2276-FFFB-1DC3E5F6C0ED}"/>
              </a:ext>
            </a:extLst>
          </p:cNvPr>
          <p:cNvSpPr/>
          <p:nvPr/>
        </p:nvSpPr>
        <p:spPr>
          <a:xfrm>
            <a:off x="7407811" y="4752982"/>
            <a:ext cx="3477439" cy="850150"/>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a:extLst>
              <a:ext uri="{FF2B5EF4-FFF2-40B4-BE49-F238E27FC236}">
                <a16:creationId xmlns:a16="http://schemas.microsoft.com/office/drawing/2014/main" id="{D7FD6AC6-18EF-EA62-FB10-883AD6E9CE9B}"/>
              </a:ext>
            </a:extLst>
          </p:cNvPr>
          <p:cNvSpPr/>
          <p:nvPr/>
        </p:nvSpPr>
        <p:spPr>
          <a:xfrm>
            <a:off x="7754765" y="5002660"/>
            <a:ext cx="465107" cy="366346"/>
          </a:xfrm>
          <a:prstGeom prst="rect">
            <a:avLst/>
          </a:prstGeom>
          <a:solidFill>
            <a:srgbClr val="FFFF00">
              <a:alpha val="12000"/>
            </a:srgbClr>
          </a:solidFill>
          <a:ln w="12700">
            <a:solidFill>
              <a:srgbClr val="FF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a:extLst>
              <a:ext uri="{FF2B5EF4-FFF2-40B4-BE49-F238E27FC236}">
                <a16:creationId xmlns:a16="http://schemas.microsoft.com/office/drawing/2014/main" id="{263D125D-A9A2-4B34-4AA0-7FB2EA02DACB}"/>
              </a:ext>
            </a:extLst>
          </p:cNvPr>
          <p:cNvPicPr>
            <a:picLocks noChangeAspect="1"/>
          </p:cNvPicPr>
          <p:nvPr/>
        </p:nvPicPr>
        <p:blipFill>
          <a:blip r:embed="rId5"/>
          <a:stretch>
            <a:fillRect/>
          </a:stretch>
        </p:blipFill>
        <p:spPr>
          <a:xfrm>
            <a:off x="4102128" y="1517386"/>
            <a:ext cx="382325" cy="321713"/>
          </a:xfrm>
          <a:prstGeom prst="rect">
            <a:avLst/>
          </a:prstGeom>
        </p:spPr>
      </p:pic>
    </p:spTree>
    <p:extLst>
      <p:ext uri="{BB962C8B-B14F-4D97-AF65-F5344CB8AC3E}">
        <p14:creationId xmlns:p14="http://schemas.microsoft.com/office/powerpoint/2010/main" val="2570601322"/>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タイトル 15">
            <a:extLst>
              <a:ext uri="{FF2B5EF4-FFF2-40B4-BE49-F238E27FC236}">
                <a16:creationId xmlns:a16="http://schemas.microsoft.com/office/drawing/2014/main" id="{A4968FCA-8ACD-11D6-EB55-0428C5B6195C}"/>
              </a:ext>
            </a:extLst>
          </p:cNvPr>
          <p:cNvSpPr>
            <a:spLocks noGrp="1"/>
          </p:cNvSpPr>
          <p:nvPr>
            <p:ph type="title"/>
          </p:nvPr>
        </p:nvSpPr>
        <p:spPr/>
        <p:txBody>
          <a:bodyPr/>
          <a:lstStyle/>
          <a:p>
            <a:r>
              <a:rPr lang="ja-JP" altLang="en-US"/>
              <a:t>３</a:t>
            </a:r>
            <a:r>
              <a:rPr lang="en-US" altLang="ja-JP"/>
              <a:t>-</a:t>
            </a:r>
            <a:r>
              <a:rPr kumimoji="1" lang="ja-JP" altLang="en-US"/>
              <a:t>３</a:t>
            </a:r>
            <a:r>
              <a:rPr kumimoji="1" lang="ja-JP" altLang="en-US" dirty="0"/>
              <a:t>．</a:t>
            </a:r>
            <a:r>
              <a:rPr kumimoji="1" lang="en-US" altLang="ja-JP" dirty="0"/>
              <a:t>C#</a:t>
            </a:r>
            <a:r>
              <a:rPr kumimoji="1" lang="ja-JP" altLang="en-US" dirty="0"/>
              <a:t>言語、</a:t>
            </a:r>
            <a:r>
              <a:rPr kumimoji="1" lang="en-US" altLang="ja-JP" dirty="0"/>
              <a:t>JavaScript(Vue)</a:t>
            </a:r>
            <a:r>
              <a:rPr kumimoji="1" lang="ja-JP" altLang="en-US" dirty="0"/>
              <a:t>による</a:t>
            </a:r>
            <a:r>
              <a:rPr kumimoji="1" lang="en-US" altLang="ja-JP" dirty="0"/>
              <a:t>web</a:t>
            </a:r>
            <a:r>
              <a:rPr kumimoji="1" lang="ja-JP" altLang="en-US" dirty="0"/>
              <a:t>システムの開発</a:t>
            </a:r>
            <a:endParaRPr lang="ja-JP" altLang="en-US" dirty="0"/>
          </a:p>
        </p:txBody>
      </p:sp>
      <p:sp>
        <p:nvSpPr>
          <p:cNvPr id="9" name="テキスト プレースホルダー 8">
            <a:extLst>
              <a:ext uri="{FF2B5EF4-FFF2-40B4-BE49-F238E27FC236}">
                <a16:creationId xmlns:a16="http://schemas.microsoft.com/office/drawing/2014/main" id="{679CC0FF-5E8F-3E75-A71B-D2A88F83C861}"/>
              </a:ext>
            </a:extLst>
          </p:cNvPr>
          <p:cNvSpPr>
            <a:spLocks noGrp="1"/>
          </p:cNvSpPr>
          <p:nvPr>
            <p:ph type="body" sz="quarter" idx="13"/>
          </p:nvPr>
        </p:nvSpPr>
        <p:spPr/>
        <p:txBody>
          <a:bodyPr/>
          <a:lstStyle/>
          <a:p>
            <a:r>
              <a:rPr kumimoji="1" lang="en-US" altLang="ja-JP" sz="1800">
                <a:latin typeface="BIZ UDPゴシック" panose="020B0400000000000000" pitchFamily="50" charset="-128"/>
                <a:ea typeface="BIZ UDPゴシック" panose="020B0400000000000000" pitchFamily="50" charset="-128"/>
              </a:rPr>
              <a:t>(</a:t>
            </a:r>
            <a:r>
              <a:rPr kumimoji="1" lang="ja-JP" altLang="en-US" sz="1800">
                <a:latin typeface="BIZ UDPゴシック" panose="020B0400000000000000" pitchFamily="50" charset="-128"/>
                <a:ea typeface="BIZ UDPゴシック" panose="020B0400000000000000" pitchFamily="50" charset="-128"/>
              </a:rPr>
              <a:t>実習、座学</a:t>
            </a:r>
            <a:r>
              <a:rPr kumimoji="1" lang="en-US" altLang="ja-JP" sz="1800">
                <a:latin typeface="BIZ UDPゴシック" panose="020B0400000000000000" pitchFamily="50" charset="-128"/>
                <a:ea typeface="BIZ UDPゴシック" panose="020B0400000000000000" pitchFamily="50" charset="-128"/>
              </a:rPr>
              <a:t>)C#</a:t>
            </a:r>
            <a:r>
              <a:rPr kumimoji="1" lang="ja-JP" altLang="en-US" sz="1800">
                <a:latin typeface="BIZ UDPゴシック" panose="020B0400000000000000" pitchFamily="50" charset="-128"/>
                <a:ea typeface="BIZ UDPゴシック" panose="020B0400000000000000" pitchFamily="50" charset="-128"/>
              </a:rPr>
              <a:t>言語を使って</a:t>
            </a:r>
            <a:r>
              <a:rPr kumimoji="1" lang="en-US" altLang="ja-JP" sz="1800">
                <a:latin typeface="BIZ UDPゴシック" panose="020B0400000000000000" pitchFamily="50" charset="-128"/>
                <a:ea typeface="BIZ UDPゴシック" panose="020B0400000000000000" pitchFamily="50" charset="-128"/>
              </a:rPr>
              <a:t>web</a:t>
            </a:r>
            <a:r>
              <a:rPr kumimoji="1" lang="ja-JP" altLang="en-US" sz="1800">
                <a:latin typeface="BIZ UDPゴシック" panose="020B0400000000000000" pitchFamily="50" charset="-128"/>
                <a:ea typeface="BIZ UDPゴシック" panose="020B0400000000000000" pitchFamily="50" charset="-128"/>
              </a:rPr>
              <a:t>システムのバックエンドを、</a:t>
            </a:r>
            <a:r>
              <a:rPr kumimoji="1" lang="en-US" altLang="ja-JP" sz="1800">
                <a:latin typeface="BIZ UDPゴシック" panose="020B0400000000000000" pitchFamily="50" charset="-128"/>
                <a:ea typeface="BIZ UDPゴシック" panose="020B0400000000000000" pitchFamily="50" charset="-128"/>
              </a:rPr>
              <a:t>javascript</a:t>
            </a:r>
            <a:r>
              <a:rPr kumimoji="1" lang="ja-JP" altLang="en-US" sz="1800">
                <a:latin typeface="BIZ UDPゴシック" panose="020B0400000000000000" pitchFamily="50" charset="-128"/>
                <a:ea typeface="BIZ UDPゴシック" panose="020B0400000000000000" pitchFamily="50" charset="-128"/>
              </a:rPr>
              <a:t>（</a:t>
            </a:r>
            <a:r>
              <a:rPr kumimoji="1" lang="en-US" altLang="ja-JP" sz="1800">
                <a:latin typeface="BIZ UDPゴシック" panose="020B0400000000000000" pitchFamily="50" charset="-128"/>
                <a:ea typeface="BIZ UDPゴシック" panose="020B0400000000000000" pitchFamily="50" charset="-128"/>
              </a:rPr>
              <a:t>Vue</a:t>
            </a:r>
            <a:r>
              <a:rPr kumimoji="1" lang="ja-JP" altLang="en-US" sz="1800">
                <a:latin typeface="BIZ UDPゴシック" panose="020B0400000000000000" pitchFamily="50" charset="-128"/>
                <a:ea typeface="BIZ UDPゴシック" panose="020B0400000000000000" pitchFamily="50" charset="-128"/>
              </a:rPr>
              <a:t>）を使ってフロントエンドを作成します。</a:t>
            </a:r>
            <a:endParaRPr kumimoji="1" lang="en-US" altLang="ja-JP" sz="1800" dirty="0">
              <a:latin typeface="BIZ UDPゴシック" panose="020B0400000000000000" pitchFamily="50" charset="-128"/>
              <a:ea typeface="BIZ UDPゴシック" panose="020B0400000000000000" pitchFamily="50" charset="-128"/>
            </a:endParaRPr>
          </a:p>
        </p:txBody>
      </p:sp>
      <p:sp>
        <p:nvSpPr>
          <p:cNvPr id="13" name="テキスト プレースホルダー 12">
            <a:extLst>
              <a:ext uri="{FF2B5EF4-FFF2-40B4-BE49-F238E27FC236}">
                <a16:creationId xmlns:a16="http://schemas.microsoft.com/office/drawing/2014/main" id="{7F3F545C-49A2-3830-1B43-80D36CAB57B6}"/>
              </a:ext>
            </a:extLst>
          </p:cNvPr>
          <p:cNvSpPr>
            <a:spLocks noGrp="1"/>
          </p:cNvSpPr>
          <p:nvPr>
            <p:ph type="body" sz="quarter" idx="14"/>
          </p:nvPr>
        </p:nvSpPr>
        <p:spPr>
          <a:xfrm>
            <a:off x="268288" y="3366335"/>
            <a:ext cx="11637962" cy="373063"/>
          </a:xfrm>
        </p:spPr>
        <p:txBody>
          <a:bodyPr/>
          <a:lstStyle/>
          <a:p>
            <a:r>
              <a:rPr lang="ja-JP" altLang="en-US"/>
              <a:t>目次</a:t>
            </a:r>
            <a:endParaRPr lang="ja-JP" altLang="en-US" dirty="0"/>
          </a:p>
        </p:txBody>
      </p:sp>
      <p:sp>
        <p:nvSpPr>
          <p:cNvPr id="3" name="テキスト ボックス 2">
            <a:extLst>
              <a:ext uri="{FF2B5EF4-FFF2-40B4-BE49-F238E27FC236}">
                <a16:creationId xmlns:a16="http://schemas.microsoft.com/office/drawing/2014/main" id="{CBBFF0EB-6AD0-F112-E19B-50FB4BDFBD14}"/>
              </a:ext>
            </a:extLst>
          </p:cNvPr>
          <p:cNvSpPr txBox="1"/>
          <p:nvPr/>
        </p:nvSpPr>
        <p:spPr>
          <a:xfrm>
            <a:off x="267628" y="3739398"/>
            <a:ext cx="9541163" cy="2308324"/>
          </a:xfrm>
          <a:prstGeom prst="rect">
            <a:avLst/>
          </a:prstGeom>
          <a:noFill/>
        </p:spPr>
        <p:txBody>
          <a:bodyPr wrap="square">
            <a:spAutoFit/>
          </a:bodyPr>
          <a:lstStyle/>
          <a:p>
            <a:r>
              <a:rPr lang="en-US" altLang="ja-JP"/>
              <a:t>3-3-1.</a:t>
            </a:r>
            <a:r>
              <a:rPr lang="ja-JP" altLang="en-US"/>
              <a:t>バックエンドとバックエンド</a:t>
            </a:r>
          </a:p>
          <a:p>
            <a:r>
              <a:rPr lang="en-US" altLang="ja-JP"/>
              <a:t>3-3-2.</a:t>
            </a:r>
            <a:r>
              <a:rPr lang="ja-JP" altLang="en-US"/>
              <a:t>プロジェクト作成</a:t>
            </a:r>
          </a:p>
          <a:p>
            <a:r>
              <a:rPr lang="en-US" altLang="ja-JP"/>
              <a:t>3-3-3.</a:t>
            </a:r>
            <a:r>
              <a:rPr lang="ja-JP" altLang="en-US"/>
              <a:t>「住所録リスト表示」機能作成</a:t>
            </a:r>
          </a:p>
          <a:p>
            <a:r>
              <a:rPr lang="en-US" altLang="ja-JP"/>
              <a:t>3-3-4.</a:t>
            </a:r>
            <a:r>
              <a:rPr lang="ja-JP" altLang="en-US"/>
              <a:t>「新規登録」機能作成</a:t>
            </a:r>
          </a:p>
          <a:p>
            <a:r>
              <a:rPr lang="en-US" altLang="ja-JP"/>
              <a:t>3-3-5.</a:t>
            </a:r>
            <a:r>
              <a:rPr lang="ja-JP" altLang="en-US"/>
              <a:t>「編集」機能作成</a:t>
            </a:r>
          </a:p>
          <a:p>
            <a:r>
              <a:rPr lang="en-US" altLang="ja-JP"/>
              <a:t>3-3-5.</a:t>
            </a:r>
            <a:r>
              <a:rPr lang="ja-JP" altLang="en-US"/>
              <a:t>「削除」機能作成</a:t>
            </a:r>
          </a:p>
          <a:p>
            <a:r>
              <a:rPr lang="en-US" altLang="ja-JP"/>
              <a:t>3-3-5.</a:t>
            </a:r>
            <a:r>
              <a:rPr lang="ja-JP" altLang="en-US"/>
              <a:t>発行</a:t>
            </a:r>
          </a:p>
          <a:p>
            <a:r>
              <a:rPr lang="en-US" altLang="ja-JP"/>
              <a:t>3-4.</a:t>
            </a:r>
            <a:r>
              <a:rPr lang="ja-JP" altLang="en-US"/>
              <a:t>動作確認</a:t>
            </a:r>
            <a:r>
              <a:rPr lang="en-US" altLang="ja-JP"/>
              <a:t>(</a:t>
            </a:r>
            <a:r>
              <a:rPr lang="ja-JP" altLang="en-US"/>
              <a:t>テスト</a:t>
            </a:r>
            <a:r>
              <a:rPr lang="en-US" altLang="ja-JP"/>
              <a:t>)</a:t>
            </a:r>
            <a:endParaRPr lang="en-US" altLang="ja-JP" dirty="0"/>
          </a:p>
        </p:txBody>
      </p:sp>
    </p:spTree>
    <p:extLst>
      <p:ext uri="{BB962C8B-B14F-4D97-AF65-F5344CB8AC3E}">
        <p14:creationId xmlns:p14="http://schemas.microsoft.com/office/powerpoint/2010/main" val="390714915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a:extLst>
              <a:ext uri="{FF2B5EF4-FFF2-40B4-BE49-F238E27FC236}">
                <a16:creationId xmlns:a16="http://schemas.microsoft.com/office/drawing/2014/main" id="{D3578072-553C-1E04-82AF-684422C5586E}"/>
              </a:ext>
            </a:extLst>
          </p:cNvPr>
          <p:cNvSpPr>
            <a:spLocks noGrp="1"/>
          </p:cNvSpPr>
          <p:nvPr>
            <p:ph type="title"/>
          </p:nvPr>
        </p:nvSpPr>
        <p:spPr/>
        <p:txBody>
          <a:bodyPr>
            <a:normAutofit/>
          </a:bodyPr>
          <a:lstStyle/>
          <a:p>
            <a:r>
              <a:rPr lang="en-US" altLang="ja-JP"/>
              <a:t>3-3-1.</a:t>
            </a:r>
            <a:r>
              <a:rPr lang="ja-JP" altLang="en-US"/>
              <a:t>フロントエンドとバックエンド</a:t>
            </a:r>
          </a:p>
        </p:txBody>
      </p:sp>
      <p:sp>
        <p:nvSpPr>
          <p:cNvPr id="10" name="正方形/長方形 9">
            <a:extLst>
              <a:ext uri="{FF2B5EF4-FFF2-40B4-BE49-F238E27FC236}">
                <a16:creationId xmlns:a16="http://schemas.microsoft.com/office/drawing/2014/main" id="{71DBDC10-6418-DC00-C303-1428DD1A8093}"/>
              </a:ext>
            </a:extLst>
          </p:cNvPr>
          <p:cNvSpPr/>
          <p:nvPr/>
        </p:nvSpPr>
        <p:spPr>
          <a:xfrm>
            <a:off x="561861" y="922284"/>
            <a:ext cx="11344390" cy="2030466"/>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altLang="ja-JP"/>
              <a:t>Web</a:t>
            </a:r>
            <a:r>
              <a:rPr lang="ja-JP" altLang="en-US"/>
              <a:t>システム：住所録データベースでは、ブラウザ上でデータ表示するためのフロントエンドと、データを加工、データベースへアクセスするためのバックエンドから構成されています。</a:t>
            </a:r>
            <a:endParaRPr lang="en-US" altLang="ja-JP"/>
          </a:p>
          <a:p>
            <a:r>
              <a:rPr kumimoji="1" lang="ja-JP" altLang="en-US"/>
              <a:t>フロントエンドでは、</a:t>
            </a:r>
            <a:r>
              <a:rPr kumimoji="1" lang="en-US" altLang="ja-JP"/>
              <a:t>javascript</a:t>
            </a:r>
            <a:r>
              <a:rPr kumimoji="1" lang="ja-JP" altLang="en-US"/>
              <a:t>と</a:t>
            </a:r>
            <a:r>
              <a:rPr kumimoji="1" lang="en-US" altLang="ja-JP"/>
              <a:t>VUE</a:t>
            </a:r>
            <a:r>
              <a:rPr kumimoji="1" lang="ja-JP" altLang="en-US"/>
              <a:t>フレームワークを用い、画面作成を行います。画面で入力されたデータはバックエンドが用意する</a:t>
            </a:r>
            <a:r>
              <a:rPr kumimoji="1" lang="en-US" altLang="ja-JP"/>
              <a:t>RestAPI</a:t>
            </a:r>
            <a:r>
              <a:rPr kumimoji="1" lang="ja-JP" altLang="en-US"/>
              <a:t>を用いて、データの受け渡しを行います。</a:t>
            </a:r>
            <a:endParaRPr kumimoji="1" lang="en-US" altLang="ja-JP"/>
          </a:p>
          <a:p>
            <a:r>
              <a:rPr lang="ja-JP" altLang="en-US"/>
              <a:t>バックエンドでは、</a:t>
            </a:r>
            <a:r>
              <a:rPr lang="en-US" altLang="ja-JP"/>
              <a:t>RestAPI</a:t>
            </a:r>
            <a:r>
              <a:rPr lang="ja-JP" altLang="en-US"/>
              <a:t>で受け取ったデータを加工、保存などデータベースへ保存するための機能を提供します。</a:t>
            </a:r>
            <a:endParaRPr kumimoji="1" lang="ja-JP" altLang="en-US" dirty="0"/>
          </a:p>
        </p:txBody>
      </p:sp>
      <p:sp>
        <p:nvSpPr>
          <p:cNvPr id="2" name="テキスト プレースホルダー 7">
            <a:extLst>
              <a:ext uri="{FF2B5EF4-FFF2-40B4-BE49-F238E27FC236}">
                <a16:creationId xmlns:a16="http://schemas.microsoft.com/office/drawing/2014/main" id="{DF10B8C9-FDF0-F5F7-6E79-09B4D09A1973}"/>
              </a:ext>
            </a:extLst>
          </p:cNvPr>
          <p:cNvSpPr>
            <a:spLocks noGrp="1"/>
          </p:cNvSpPr>
          <p:nvPr>
            <p:ph type="body" sz="quarter" idx="14"/>
          </p:nvPr>
        </p:nvSpPr>
        <p:spPr>
          <a:xfrm>
            <a:off x="276419" y="3137693"/>
            <a:ext cx="11637962" cy="373063"/>
          </a:xfrm>
        </p:spPr>
        <p:txBody>
          <a:bodyPr/>
          <a:lstStyle/>
          <a:p>
            <a:r>
              <a:rPr lang="ja-JP" altLang="en-US"/>
              <a:t>概念図</a:t>
            </a:r>
          </a:p>
        </p:txBody>
      </p:sp>
      <p:sp>
        <p:nvSpPr>
          <p:cNvPr id="5" name="円柱 4">
            <a:extLst>
              <a:ext uri="{FF2B5EF4-FFF2-40B4-BE49-F238E27FC236}">
                <a16:creationId xmlns:a16="http://schemas.microsoft.com/office/drawing/2014/main" id="{B1FA5831-A3AE-0F03-AED6-3A5AEF7A86FF}"/>
              </a:ext>
            </a:extLst>
          </p:cNvPr>
          <p:cNvSpPr/>
          <p:nvPr/>
        </p:nvSpPr>
        <p:spPr>
          <a:xfrm>
            <a:off x="10582275" y="4076700"/>
            <a:ext cx="998731" cy="1524000"/>
          </a:xfrm>
          <a:prstGeom prst="ca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a:t>DB</a:t>
            </a:r>
            <a:endParaRPr kumimoji="1" lang="ja-JP" altLang="en-US"/>
          </a:p>
        </p:txBody>
      </p:sp>
      <p:cxnSp>
        <p:nvCxnSpPr>
          <p:cNvPr id="8" name="直線矢印コネクタ 7">
            <a:extLst>
              <a:ext uri="{FF2B5EF4-FFF2-40B4-BE49-F238E27FC236}">
                <a16:creationId xmlns:a16="http://schemas.microsoft.com/office/drawing/2014/main" id="{1332FD2A-EF4F-121D-757B-FF9FE23A423D}"/>
              </a:ext>
            </a:extLst>
          </p:cNvPr>
          <p:cNvCxnSpPr>
            <a:cxnSpLocks/>
          </p:cNvCxnSpPr>
          <p:nvPr/>
        </p:nvCxnSpPr>
        <p:spPr>
          <a:xfrm>
            <a:off x="4170829" y="4366438"/>
            <a:ext cx="348536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直線矢印コネクタ 11">
            <a:extLst>
              <a:ext uri="{FF2B5EF4-FFF2-40B4-BE49-F238E27FC236}">
                <a16:creationId xmlns:a16="http://schemas.microsoft.com/office/drawing/2014/main" id="{CBC51366-6D56-7B46-DD4C-09E5274F2DDF}"/>
              </a:ext>
            </a:extLst>
          </p:cNvPr>
          <p:cNvCxnSpPr/>
          <p:nvPr/>
        </p:nvCxnSpPr>
        <p:spPr>
          <a:xfrm flipH="1">
            <a:off x="4170829" y="4665980"/>
            <a:ext cx="356235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6" name="図 5">
            <a:extLst>
              <a:ext uri="{FF2B5EF4-FFF2-40B4-BE49-F238E27FC236}">
                <a16:creationId xmlns:a16="http://schemas.microsoft.com/office/drawing/2014/main" id="{9F276FE4-5DC1-CD77-5C6B-B83C2B718261}"/>
              </a:ext>
            </a:extLst>
          </p:cNvPr>
          <p:cNvPicPr>
            <a:picLocks noChangeAspect="1"/>
          </p:cNvPicPr>
          <p:nvPr/>
        </p:nvPicPr>
        <p:blipFill>
          <a:blip r:embed="rId2"/>
          <a:stretch>
            <a:fillRect/>
          </a:stretch>
        </p:blipFill>
        <p:spPr>
          <a:xfrm>
            <a:off x="835290" y="3804103"/>
            <a:ext cx="2669909" cy="2622701"/>
          </a:xfrm>
          <a:prstGeom prst="rect">
            <a:avLst/>
          </a:prstGeom>
        </p:spPr>
      </p:pic>
      <p:pic>
        <p:nvPicPr>
          <p:cNvPr id="11" name="図 10">
            <a:extLst>
              <a:ext uri="{FF2B5EF4-FFF2-40B4-BE49-F238E27FC236}">
                <a16:creationId xmlns:a16="http://schemas.microsoft.com/office/drawing/2014/main" id="{C3EC46AA-C40E-621B-83F9-6833DA42A28E}"/>
              </a:ext>
            </a:extLst>
          </p:cNvPr>
          <p:cNvPicPr>
            <a:picLocks noChangeAspect="1"/>
          </p:cNvPicPr>
          <p:nvPr/>
        </p:nvPicPr>
        <p:blipFill>
          <a:blip r:embed="rId3"/>
          <a:stretch>
            <a:fillRect/>
          </a:stretch>
        </p:blipFill>
        <p:spPr>
          <a:xfrm>
            <a:off x="8310191" y="3977411"/>
            <a:ext cx="2127132" cy="2296206"/>
          </a:xfrm>
          <a:prstGeom prst="rect">
            <a:avLst/>
          </a:prstGeom>
        </p:spPr>
      </p:pic>
      <p:sp>
        <p:nvSpPr>
          <p:cNvPr id="9" name="テキスト ボックス 8">
            <a:extLst>
              <a:ext uri="{FF2B5EF4-FFF2-40B4-BE49-F238E27FC236}">
                <a16:creationId xmlns:a16="http://schemas.microsoft.com/office/drawing/2014/main" id="{FE694E22-2A6A-D130-8FFD-6F0830E8F90E}"/>
              </a:ext>
            </a:extLst>
          </p:cNvPr>
          <p:cNvSpPr txBox="1"/>
          <p:nvPr/>
        </p:nvSpPr>
        <p:spPr>
          <a:xfrm>
            <a:off x="2705271" y="4227939"/>
            <a:ext cx="1343638" cy="276999"/>
          </a:xfrm>
          <a:prstGeom prst="rect">
            <a:avLst/>
          </a:prstGeom>
          <a:solidFill>
            <a:schemeClr val="bg1">
              <a:alpha val="47000"/>
            </a:schemeClr>
          </a:solidFill>
        </p:spPr>
        <p:txBody>
          <a:bodyPr wrap="none" rtlCol="0">
            <a:spAutoFit/>
          </a:bodyPr>
          <a:lstStyle/>
          <a:p>
            <a:r>
              <a:rPr kumimoji="1" lang="ja-JP" altLang="en-US" sz="1200"/>
              <a:t>住所録リスト表示</a:t>
            </a:r>
          </a:p>
        </p:txBody>
      </p:sp>
      <p:sp>
        <p:nvSpPr>
          <p:cNvPr id="14" name="テキスト ボックス 13">
            <a:extLst>
              <a:ext uri="{FF2B5EF4-FFF2-40B4-BE49-F238E27FC236}">
                <a16:creationId xmlns:a16="http://schemas.microsoft.com/office/drawing/2014/main" id="{2FEE7FFD-1C75-969C-A2B3-AF33BB9987DF}"/>
              </a:ext>
            </a:extLst>
          </p:cNvPr>
          <p:cNvSpPr txBox="1"/>
          <p:nvPr/>
        </p:nvSpPr>
        <p:spPr>
          <a:xfrm>
            <a:off x="5126297" y="4081851"/>
            <a:ext cx="1651414" cy="276999"/>
          </a:xfrm>
          <a:prstGeom prst="rect">
            <a:avLst/>
          </a:prstGeom>
          <a:noFill/>
        </p:spPr>
        <p:txBody>
          <a:bodyPr wrap="none" rtlCol="0">
            <a:spAutoFit/>
          </a:bodyPr>
          <a:lstStyle/>
          <a:p>
            <a:r>
              <a:rPr kumimoji="1" lang="en-US" altLang="ja-JP" sz="1200"/>
              <a:t>RestAPI/Request</a:t>
            </a:r>
          </a:p>
        </p:txBody>
      </p:sp>
      <p:sp>
        <p:nvSpPr>
          <p:cNvPr id="15" name="テキスト ボックス 14">
            <a:extLst>
              <a:ext uri="{FF2B5EF4-FFF2-40B4-BE49-F238E27FC236}">
                <a16:creationId xmlns:a16="http://schemas.microsoft.com/office/drawing/2014/main" id="{A82BB038-F17C-3BAC-B8C4-9A10CD107564}"/>
              </a:ext>
            </a:extLst>
          </p:cNvPr>
          <p:cNvSpPr txBox="1"/>
          <p:nvPr/>
        </p:nvSpPr>
        <p:spPr>
          <a:xfrm>
            <a:off x="5126297" y="4388981"/>
            <a:ext cx="1853392" cy="276999"/>
          </a:xfrm>
          <a:prstGeom prst="rect">
            <a:avLst/>
          </a:prstGeom>
          <a:noFill/>
        </p:spPr>
        <p:txBody>
          <a:bodyPr wrap="none" rtlCol="0">
            <a:spAutoFit/>
          </a:bodyPr>
          <a:lstStyle/>
          <a:p>
            <a:r>
              <a:rPr kumimoji="1" lang="en-US" altLang="ja-JP" sz="1200"/>
              <a:t>Response/JSON</a:t>
            </a:r>
            <a:r>
              <a:rPr kumimoji="1" lang="ja-JP" altLang="en-US" sz="1200"/>
              <a:t>形式</a:t>
            </a:r>
          </a:p>
        </p:txBody>
      </p:sp>
      <p:sp>
        <p:nvSpPr>
          <p:cNvPr id="16" name="テキスト ボックス 15">
            <a:extLst>
              <a:ext uri="{FF2B5EF4-FFF2-40B4-BE49-F238E27FC236}">
                <a16:creationId xmlns:a16="http://schemas.microsoft.com/office/drawing/2014/main" id="{0BB5BFF5-A81F-6168-1503-730B9EA140FA}"/>
              </a:ext>
            </a:extLst>
          </p:cNvPr>
          <p:cNvSpPr txBox="1"/>
          <p:nvPr/>
        </p:nvSpPr>
        <p:spPr>
          <a:xfrm>
            <a:off x="3065096" y="5125514"/>
            <a:ext cx="800219" cy="276999"/>
          </a:xfrm>
          <a:prstGeom prst="rect">
            <a:avLst/>
          </a:prstGeom>
          <a:solidFill>
            <a:schemeClr val="bg1">
              <a:alpha val="47000"/>
            </a:schemeClr>
          </a:solidFill>
        </p:spPr>
        <p:txBody>
          <a:bodyPr wrap="none" rtlCol="0">
            <a:spAutoFit/>
          </a:bodyPr>
          <a:lstStyle/>
          <a:p>
            <a:r>
              <a:rPr kumimoji="1" lang="ja-JP" altLang="en-US" sz="1200"/>
              <a:t>新規登録</a:t>
            </a:r>
          </a:p>
        </p:txBody>
      </p:sp>
      <p:cxnSp>
        <p:nvCxnSpPr>
          <p:cNvPr id="17" name="直線矢印コネクタ 16">
            <a:extLst>
              <a:ext uri="{FF2B5EF4-FFF2-40B4-BE49-F238E27FC236}">
                <a16:creationId xmlns:a16="http://schemas.microsoft.com/office/drawing/2014/main" id="{7913D3D4-1477-BE28-7AC5-437080FA7DB6}"/>
              </a:ext>
            </a:extLst>
          </p:cNvPr>
          <p:cNvCxnSpPr>
            <a:cxnSpLocks/>
          </p:cNvCxnSpPr>
          <p:nvPr/>
        </p:nvCxnSpPr>
        <p:spPr>
          <a:xfrm>
            <a:off x="4170829" y="5310961"/>
            <a:ext cx="348536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テキスト ボックス 17">
            <a:extLst>
              <a:ext uri="{FF2B5EF4-FFF2-40B4-BE49-F238E27FC236}">
                <a16:creationId xmlns:a16="http://schemas.microsoft.com/office/drawing/2014/main" id="{0DFF1E43-9F68-7839-F296-3BD42B20EA9A}"/>
              </a:ext>
            </a:extLst>
          </p:cNvPr>
          <p:cNvSpPr txBox="1"/>
          <p:nvPr/>
        </p:nvSpPr>
        <p:spPr>
          <a:xfrm>
            <a:off x="4806793" y="5033962"/>
            <a:ext cx="2561920" cy="276999"/>
          </a:xfrm>
          <a:prstGeom prst="rect">
            <a:avLst/>
          </a:prstGeom>
          <a:noFill/>
        </p:spPr>
        <p:txBody>
          <a:bodyPr wrap="none" rtlCol="0">
            <a:spAutoFit/>
          </a:bodyPr>
          <a:lstStyle/>
          <a:p>
            <a:r>
              <a:rPr kumimoji="1" lang="en-US" altLang="ja-JP" sz="1200"/>
              <a:t>RestAPI/Request(JSON</a:t>
            </a:r>
            <a:r>
              <a:rPr kumimoji="1" lang="ja-JP" altLang="en-US" sz="1200"/>
              <a:t>形式</a:t>
            </a:r>
            <a:r>
              <a:rPr kumimoji="1" lang="en-US" altLang="ja-JP" sz="1200"/>
              <a:t>)</a:t>
            </a:r>
          </a:p>
        </p:txBody>
      </p:sp>
      <p:cxnSp>
        <p:nvCxnSpPr>
          <p:cNvPr id="19" name="直線矢印コネクタ 18">
            <a:extLst>
              <a:ext uri="{FF2B5EF4-FFF2-40B4-BE49-F238E27FC236}">
                <a16:creationId xmlns:a16="http://schemas.microsoft.com/office/drawing/2014/main" id="{791C8F7B-3E1C-1D67-5847-8AE8680F660D}"/>
              </a:ext>
            </a:extLst>
          </p:cNvPr>
          <p:cNvCxnSpPr/>
          <p:nvPr/>
        </p:nvCxnSpPr>
        <p:spPr>
          <a:xfrm flipH="1">
            <a:off x="4132337" y="5593080"/>
            <a:ext cx="356235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テキスト ボックス 19">
            <a:extLst>
              <a:ext uri="{FF2B5EF4-FFF2-40B4-BE49-F238E27FC236}">
                <a16:creationId xmlns:a16="http://schemas.microsoft.com/office/drawing/2014/main" id="{6F243C5C-738B-A03D-5FA6-DC43BF25621D}"/>
              </a:ext>
            </a:extLst>
          </p:cNvPr>
          <p:cNvSpPr txBox="1"/>
          <p:nvPr/>
        </p:nvSpPr>
        <p:spPr>
          <a:xfrm>
            <a:off x="5704474" y="5331254"/>
            <a:ext cx="766557" cy="276999"/>
          </a:xfrm>
          <a:prstGeom prst="rect">
            <a:avLst/>
          </a:prstGeom>
          <a:noFill/>
        </p:spPr>
        <p:txBody>
          <a:bodyPr wrap="none" rtlCol="0">
            <a:spAutoFit/>
          </a:bodyPr>
          <a:lstStyle/>
          <a:p>
            <a:r>
              <a:rPr kumimoji="1" lang="en-US" altLang="ja-JP" sz="1200"/>
              <a:t>OK/NG</a:t>
            </a:r>
            <a:endParaRPr kumimoji="1" lang="ja-JP" altLang="en-US" sz="1200"/>
          </a:p>
        </p:txBody>
      </p:sp>
    </p:spTree>
    <p:extLst>
      <p:ext uri="{BB962C8B-B14F-4D97-AF65-F5344CB8AC3E}">
        <p14:creationId xmlns:p14="http://schemas.microsoft.com/office/powerpoint/2010/main" val="3890656447"/>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a:extLst>
              <a:ext uri="{FF2B5EF4-FFF2-40B4-BE49-F238E27FC236}">
                <a16:creationId xmlns:a16="http://schemas.microsoft.com/office/drawing/2014/main" id="{D3578072-553C-1E04-82AF-684422C5586E}"/>
              </a:ext>
            </a:extLst>
          </p:cNvPr>
          <p:cNvSpPr>
            <a:spLocks noGrp="1"/>
          </p:cNvSpPr>
          <p:nvPr>
            <p:ph type="title"/>
          </p:nvPr>
        </p:nvSpPr>
        <p:spPr/>
        <p:txBody>
          <a:bodyPr>
            <a:normAutofit/>
          </a:bodyPr>
          <a:lstStyle/>
          <a:p>
            <a:r>
              <a:rPr lang="en-US" altLang="ja-JP"/>
              <a:t>3-3-2.</a:t>
            </a:r>
            <a:r>
              <a:rPr lang="ja-JP" altLang="en-US"/>
              <a:t>プロジェクト作成</a:t>
            </a:r>
          </a:p>
        </p:txBody>
      </p:sp>
      <p:sp>
        <p:nvSpPr>
          <p:cNvPr id="10" name="正方形/長方形 9">
            <a:extLst>
              <a:ext uri="{FF2B5EF4-FFF2-40B4-BE49-F238E27FC236}">
                <a16:creationId xmlns:a16="http://schemas.microsoft.com/office/drawing/2014/main" id="{71DBDC10-6418-DC00-C303-1428DD1A8093}"/>
              </a:ext>
            </a:extLst>
          </p:cNvPr>
          <p:cNvSpPr/>
          <p:nvPr/>
        </p:nvSpPr>
        <p:spPr>
          <a:xfrm>
            <a:off x="561861" y="922284"/>
            <a:ext cx="11344390" cy="1382765"/>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marL="285750" indent="-285750">
              <a:buFont typeface="Arial" panose="020B0604020202020204" pitchFamily="34" charset="0"/>
              <a:buChar char="•"/>
            </a:pPr>
            <a:r>
              <a:rPr lang="en-US" altLang="ja-JP"/>
              <a:t>VisualStudio</a:t>
            </a:r>
            <a:r>
              <a:rPr lang="ja-JP" altLang="en-US"/>
              <a:t>では、事前に準備されたテンプレートを使ってフロントエンドとバックエンドのプロジェクトをソリューションとしてまとめて生成する機能があります。</a:t>
            </a:r>
            <a:endParaRPr lang="en-US" altLang="ja-JP"/>
          </a:p>
          <a:p>
            <a:pPr marL="285750" indent="-285750">
              <a:buFont typeface="Arial" panose="020B0604020202020204" pitchFamily="34" charset="0"/>
              <a:buChar char="•"/>
            </a:pPr>
            <a:r>
              <a:rPr lang="ja-JP" altLang="en-US"/>
              <a:t>テンプレートを使って、</a:t>
            </a:r>
            <a:r>
              <a:rPr lang="en-US" altLang="ja-JP"/>
              <a:t>VUE</a:t>
            </a:r>
            <a:r>
              <a:rPr lang="ja-JP" altLang="en-US"/>
              <a:t>＋</a:t>
            </a:r>
            <a:r>
              <a:rPr lang="en-US" altLang="ja-JP"/>
              <a:t>ASP.NET</a:t>
            </a:r>
            <a:r>
              <a:rPr lang="ja-JP" altLang="en-US"/>
              <a:t>のプロジェクト（ソリューション）を作成する手順について説明します。</a:t>
            </a:r>
            <a:endParaRPr lang="en-US" altLang="ja-JP"/>
          </a:p>
        </p:txBody>
      </p:sp>
      <p:sp>
        <p:nvSpPr>
          <p:cNvPr id="2" name="テキスト プレースホルダー 7">
            <a:extLst>
              <a:ext uri="{FF2B5EF4-FFF2-40B4-BE49-F238E27FC236}">
                <a16:creationId xmlns:a16="http://schemas.microsoft.com/office/drawing/2014/main" id="{DF10B8C9-FDF0-F5F7-6E79-09B4D09A1973}"/>
              </a:ext>
            </a:extLst>
          </p:cNvPr>
          <p:cNvSpPr>
            <a:spLocks noGrp="1"/>
          </p:cNvSpPr>
          <p:nvPr>
            <p:ph type="body" sz="quarter" idx="14"/>
          </p:nvPr>
        </p:nvSpPr>
        <p:spPr>
          <a:xfrm>
            <a:off x="268288" y="2416109"/>
            <a:ext cx="11637962" cy="373063"/>
          </a:xfrm>
        </p:spPr>
        <p:txBody>
          <a:bodyPr/>
          <a:lstStyle/>
          <a:p>
            <a:r>
              <a:rPr lang="ja-JP" altLang="en-US"/>
              <a:t>作成手順</a:t>
            </a:r>
          </a:p>
        </p:txBody>
      </p:sp>
      <p:sp>
        <p:nvSpPr>
          <p:cNvPr id="5" name="テキスト ボックス 4">
            <a:extLst>
              <a:ext uri="{FF2B5EF4-FFF2-40B4-BE49-F238E27FC236}">
                <a16:creationId xmlns:a16="http://schemas.microsoft.com/office/drawing/2014/main" id="{40C090C2-B18D-88D1-CCC2-60645133AB1D}"/>
              </a:ext>
            </a:extLst>
          </p:cNvPr>
          <p:cNvSpPr txBox="1"/>
          <p:nvPr/>
        </p:nvSpPr>
        <p:spPr>
          <a:xfrm>
            <a:off x="6790544" y="3015712"/>
            <a:ext cx="5115706" cy="584775"/>
          </a:xfrm>
          <a:prstGeom prst="rect">
            <a:avLst/>
          </a:prstGeom>
          <a:noFill/>
        </p:spPr>
        <p:txBody>
          <a:bodyPr wrap="square" rtlCol="0">
            <a:spAutoFit/>
          </a:bodyPr>
          <a:lstStyle/>
          <a:p>
            <a:r>
              <a:rPr kumimoji="1" lang="ja-JP" altLang="en-US" sz="1600"/>
              <a:t>①デスクトップ上のメニューから「すべてのアプリ」→「</a:t>
            </a:r>
            <a:r>
              <a:rPr kumimoji="1" lang="en-US" altLang="ja-JP" sz="1600"/>
              <a:t>VisualStudio2022</a:t>
            </a:r>
            <a:r>
              <a:rPr kumimoji="1" lang="ja-JP" altLang="en-US" sz="1600"/>
              <a:t>」をクリックしてください。</a:t>
            </a:r>
          </a:p>
        </p:txBody>
      </p:sp>
      <p:pic>
        <p:nvPicPr>
          <p:cNvPr id="8" name="図 7">
            <a:extLst>
              <a:ext uri="{FF2B5EF4-FFF2-40B4-BE49-F238E27FC236}">
                <a16:creationId xmlns:a16="http://schemas.microsoft.com/office/drawing/2014/main" id="{8998BF7F-713D-805A-3303-870E03BE7A73}"/>
              </a:ext>
            </a:extLst>
          </p:cNvPr>
          <p:cNvPicPr>
            <a:picLocks noChangeAspect="1"/>
          </p:cNvPicPr>
          <p:nvPr/>
        </p:nvPicPr>
        <p:blipFill>
          <a:blip r:embed="rId2"/>
          <a:stretch>
            <a:fillRect/>
          </a:stretch>
        </p:blipFill>
        <p:spPr>
          <a:xfrm>
            <a:off x="70249" y="3015712"/>
            <a:ext cx="5726160" cy="3220965"/>
          </a:xfrm>
          <a:prstGeom prst="rect">
            <a:avLst/>
          </a:prstGeom>
        </p:spPr>
      </p:pic>
      <p:pic>
        <p:nvPicPr>
          <p:cNvPr id="11" name="図 10">
            <a:extLst>
              <a:ext uri="{FF2B5EF4-FFF2-40B4-BE49-F238E27FC236}">
                <a16:creationId xmlns:a16="http://schemas.microsoft.com/office/drawing/2014/main" id="{EF7A22D2-E091-417F-E123-DAEB868E774C}"/>
              </a:ext>
            </a:extLst>
          </p:cNvPr>
          <p:cNvPicPr>
            <a:picLocks noChangeAspect="1"/>
          </p:cNvPicPr>
          <p:nvPr/>
        </p:nvPicPr>
        <p:blipFill>
          <a:blip r:embed="rId3"/>
          <a:stretch>
            <a:fillRect/>
          </a:stretch>
        </p:blipFill>
        <p:spPr>
          <a:xfrm>
            <a:off x="4092247" y="4068829"/>
            <a:ext cx="2416802" cy="2636190"/>
          </a:xfrm>
          <a:prstGeom prst="rect">
            <a:avLst/>
          </a:prstGeom>
          <a:ln w="28575">
            <a:solidFill>
              <a:schemeClr val="bg1"/>
            </a:solidFill>
          </a:ln>
          <a:effectLst>
            <a:outerShdw blurRad="50800" dist="38100" dir="2700000" algn="tl" rotWithShape="0">
              <a:prstClr val="black">
                <a:alpha val="40000"/>
              </a:prstClr>
            </a:outerShdw>
          </a:effectLst>
        </p:spPr>
      </p:pic>
      <p:sp>
        <p:nvSpPr>
          <p:cNvPr id="13" name="正方形/長方形 12">
            <a:extLst>
              <a:ext uri="{FF2B5EF4-FFF2-40B4-BE49-F238E27FC236}">
                <a16:creationId xmlns:a16="http://schemas.microsoft.com/office/drawing/2014/main" id="{015DD595-FF44-46E3-5C8D-5CF40C7AF520}"/>
              </a:ext>
            </a:extLst>
          </p:cNvPr>
          <p:cNvSpPr/>
          <p:nvPr/>
        </p:nvSpPr>
        <p:spPr>
          <a:xfrm>
            <a:off x="3239658" y="4055567"/>
            <a:ext cx="732736" cy="354363"/>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a:extLst>
              <a:ext uri="{FF2B5EF4-FFF2-40B4-BE49-F238E27FC236}">
                <a16:creationId xmlns:a16="http://schemas.microsoft.com/office/drawing/2014/main" id="{8FFD005B-EBEC-B810-4B66-E7EA4C79C1B1}"/>
              </a:ext>
            </a:extLst>
          </p:cNvPr>
          <p:cNvSpPr/>
          <p:nvPr/>
        </p:nvSpPr>
        <p:spPr>
          <a:xfrm>
            <a:off x="4226957" y="4731124"/>
            <a:ext cx="2168635" cy="160053"/>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936257778"/>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a:extLst>
              <a:ext uri="{FF2B5EF4-FFF2-40B4-BE49-F238E27FC236}">
                <a16:creationId xmlns:a16="http://schemas.microsoft.com/office/drawing/2014/main" id="{D3578072-553C-1E04-82AF-684422C5586E}"/>
              </a:ext>
            </a:extLst>
          </p:cNvPr>
          <p:cNvSpPr>
            <a:spLocks noGrp="1"/>
          </p:cNvSpPr>
          <p:nvPr>
            <p:ph type="title"/>
          </p:nvPr>
        </p:nvSpPr>
        <p:spPr/>
        <p:txBody>
          <a:bodyPr>
            <a:normAutofit/>
          </a:bodyPr>
          <a:lstStyle/>
          <a:p>
            <a:r>
              <a:rPr lang="en-US" altLang="ja-JP"/>
              <a:t>3-3-2.</a:t>
            </a:r>
            <a:r>
              <a:rPr lang="ja-JP" altLang="en-US"/>
              <a:t>プロジェクト作成</a:t>
            </a:r>
          </a:p>
        </p:txBody>
      </p:sp>
      <p:sp>
        <p:nvSpPr>
          <p:cNvPr id="2" name="テキスト プレースホルダー 7">
            <a:extLst>
              <a:ext uri="{FF2B5EF4-FFF2-40B4-BE49-F238E27FC236}">
                <a16:creationId xmlns:a16="http://schemas.microsoft.com/office/drawing/2014/main" id="{DF10B8C9-FDF0-F5F7-6E79-09B4D09A1973}"/>
              </a:ext>
            </a:extLst>
          </p:cNvPr>
          <p:cNvSpPr>
            <a:spLocks noGrp="1"/>
          </p:cNvSpPr>
          <p:nvPr>
            <p:ph type="body" sz="quarter" idx="14"/>
          </p:nvPr>
        </p:nvSpPr>
        <p:spPr>
          <a:xfrm>
            <a:off x="268288" y="892109"/>
            <a:ext cx="11637962" cy="373063"/>
          </a:xfrm>
        </p:spPr>
        <p:txBody>
          <a:bodyPr/>
          <a:lstStyle/>
          <a:p>
            <a:r>
              <a:rPr lang="ja-JP" altLang="en-US"/>
              <a:t>プロジェクト、ソリューション作成手順</a:t>
            </a:r>
          </a:p>
        </p:txBody>
      </p:sp>
      <p:pic>
        <p:nvPicPr>
          <p:cNvPr id="5" name="図 4">
            <a:extLst>
              <a:ext uri="{FF2B5EF4-FFF2-40B4-BE49-F238E27FC236}">
                <a16:creationId xmlns:a16="http://schemas.microsoft.com/office/drawing/2014/main" id="{872F03CB-2F30-BB3E-C4EB-3D08026EB8BF}"/>
              </a:ext>
            </a:extLst>
          </p:cNvPr>
          <p:cNvPicPr>
            <a:picLocks noChangeAspect="1"/>
          </p:cNvPicPr>
          <p:nvPr/>
        </p:nvPicPr>
        <p:blipFill>
          <a:blip r:embed="rId2"/>
          <a:stretch>
            <a:fillRect/>
          </a:stretch>
        </p:blipFill>
        <p:spPr>
          <a:xfrm>
            <a:off x="364148" y="2733592"/>
            <a:ext cx="5244802" cy="3491362"/>
          </a:xfrm>
          <a:prstGeom prst="rect">
            <a:avLst/>
          </a:prstGeom>
        </p:spPr>
      </p:pic>
      <p:pic>
        <p:nvPicPr>
          <p:cNvPr id="8" name="図 7">
            <a:extLst>
              <a:ext uri="{FF2B5EF4-FFF2-40B4-BE49-F238E27FC236}">
                <a16:creationId xmlns:a16="http://schemas.microsoft.com/office/drawing/2014/main" id="{6D3E0DB4-D23A-A1D4-6189-5FDD8EF1C405}"/>
              </a:ext>
            </a:extLst>
          </p:cNvPr>
          <p:cNvPicPr>
            <a:picLocks noChangeAspect="1"/>
          </p:cNvPicPr>
          <p:nvPr/>
        </p:nvPicPr>
        <p:blipFill>
          <a:blip r:embed="rId3"/>
          <a:stretch>
            <a:fillRect/>
          </a:stretch>
        </p:blipFill>
        <p:spPr>
          <a:xfrm>
            <a:off x="6424246" y="2733592"/>
            <a:ext cx="5244802" cy="3491362"/>
          </a:xfrm>
          <a:prstGeom prst="rect">
            <a:avLst/>
          </a:prstGeom>
        </p:spPr>
      </p:pic>
      <p:sp>
        <p:nvSpPr>
          <p:cNvPr id="10" name="テキスト ボックス 9">
            <a:extLst>
              <a:ext uri="{FF2B5EF4-FFF2-40B4-BE49-F238E27FC236}">
                <a16:creationId xmlns:a16="http://schemas.microsoft.com/office/drawing/2014/main" id="{868C391A-EAB0-216D-A88B-3D147914A3B6}"/>
              </a:ext>
            </a:extLst>
          </p:cNvPr>
          <p:cNvSpPr txBox="1"/>
          <p:nvPr/>
        </p:nvSpPr>
        <p:spPr>
          <a:xfrm>
            <a:off x="320307" y="1496260"/>
            <a:ext cx="5599848" cy="584775"/>
          </a:xfrm>
          <a:prstGeom prst="rect">
            <a:avLst/>
          </a:prstGeom>
          <a:noFill/>
        </p:spPr>
        <p:txBody>
          <a:bodyPr wrap="square" rtlCol="0">
            <a:spAutoFit/>
          </a:bodyPr>
          <a:lstStyle/>
          <a:p>
            <a:r>
              <a:rPr kumimoji="1" lang="ja-JP" altLang="en-US" sz="1600"/>
              <a:t>②以下画面が表示されるので、「新しいプロジェクトの作成」をクリックしてください。</a:t>
            </a:r>
          </a:p>
        </p:txBody>
      </p:sp>
      <p:sp>
        <p:nvSpPr>
          <p:cNvPr id="11" name="テキスト ボックス 10">
            <a:extLst>
              <a:ext uri="{FF2B5EF4-FFF2-40B4-BE49-F238E27FC236}">
                <a16:creationId xmlns:a16="http://schemas.microsoft.com/office/drawing/2014/main" id="{6B429E78-F5C4-7721-815D-DC5E5831A929}"/>
              </a:ext>
            </a:extLst>
          </p:cNvPr>
          <p:cNvSpPr txBox="1"/>
          <p:nvPr/>
        </p:nvSpPr>
        <p:spPr>
          <a:xfrm>
            <a:off x="6271846" y="1491712"/>
            <a:ext cx="5397201" cy="830997"/>
          </a:xfrm>
          <a:prstGeom prst="rect">
            <a:avLst/>
          </a:prstGeom>
          <a:noFill/>
        </p:spPr>
        <p:txBody>
          <a:bodyPr wrap="square" rtlCol="0">
            <a:spAutoFit/>
          </a:bodyPr>
          <a:lstStyle/>
          <a:p>
            <a:r>
              <a:rPr kumimoji="1" lang="ja-JP" altLang="en-US" sz="1600"/>
              <a:t>③</a:t>
            </a:r>
            <a:r>
              <a:rPr lang="ja-JP" altLang="en-US" sz="1600"/>
              <a:t>以下画面が表示されるので、検索欄に「</a:t>
            </a:r>
            <a:r>
              <a:rPr lang="en-US" altLang="ja-JP" sz="1600"/>
              <a:t>vue</a:t>
            </a:r>
            <a:r>
              <a:rPr lang="ja-JP" altLang="en-US" sz="1600"/>
              <a:t>」を入力してください。プロジェクトテンプレートがフィルタされ、</a:t>
            </a:r>
            <a:r>
              <a:rPr lang="en-US" altLang="ja-JP" sz="1600"/>
              <a:t>vue</a:t>
            </a:r>
            <a:r>
              <a:rPr lang="ja-JP" altLang="en-US" sz="1600"/>
              <a:t>に関するテンプレートリストが表示されます。</a:t>
            </a:r>
            <a:endParaRPr kumimoji="1" lang="ja-JP" altLang="en-US" sz="1600"/>
          </a:p>
        </p:txBody>
      </p:sp>
      <p:sp>
        <p:nvSpPr>
          <p:cNvPr id="12" name="正方形/長方形 11">
            <a:extLst>
              <a:ext uri="{FF2B5EF4-FFF2-40B4-BE49-F238E27FC236}">
                <a16:creationId xmlns:a16="http://schemas.microsoft.com/office/drawing/2014/main" id="{7259AE33-20A2-4348-845E-4BD76F59342D}"/>
              </a:ext>
            </a:extLst>
          </p:cNvPr>
          <p:cNvSpPr/>
          <p:nvPr/>
        </p:nvSpPr>
        <p:spPr>
          <a:xfrm>
            <a:off x="3443939" y="4571133"/>
            <a:ext cx="2013278" cy="496978"/>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a:extLst>
              <a:ext uri="{FF2B5EF4-FFF2-40B4-BE49-F238E27FC236}">
                <a16:creationId xmlns:a16="http://schemas.microsoft.com/office/drawing/2014/main" id="{7426B70B-8CF3-9B16-F6A3-B3395834BC1B}"/>
              </a:ext>
            </a:extLst>
          </p:cNvPr>
          <p:cNvSpPr/>
          <p:nvPr/>
        </p:nvSpPr>
        <p:spPr>
          <a:xfrm>
            <a:off x="8664450" y="2821020"/>
            <a:ext cx="849201" cy="396579"/>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6" name="図 5">
            <a:extLst>
              <a:ext uri="{FF2B5EF4-FFF2-40B4-BE49-F238E27FC236}">
                <a16:creationId xmlns:a16="http://schemas.microsoft.com/office/drawing/2014/main" id="{23B34FC3-13B8-D2BE-FD9C-EE1CF6F421AE}"/>
              </a:ext>
            </a:extLst>
          </p:cNvPr>
          <p:cNvPicPr>
            <a:picLocks noChangeAspect="1"/>
          </p:cNvPicPr>
          <p:nvPr/>
        </p:nvPicPr>
        <p:blipFill>
          <a:blip r:embed="rId4"/>
          <a:stretch>
            <a:fillRect/>
          </a:stretch>
        </p:blipFill>
        <p:spPr>
          <a:xfrm>
            <a:off x="10195736" y="2188312"/>
            <a:ext cx="1558119" cy="830997"/>
          </a:xfrm>
          <a:prstGeom prst="rect">
            <a:avLst/>
          </a:prstGeom>
          <a:ln w="28575">
            <a:solidFill>
              <a:schemeClr val="bg1"/>
            </a:solidFill>
          </a:ln>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pic>
    </p:spTree>
    <p:extLst>
      <p:ext uri="{BB962C8B-B14F-4D97-AF65-F5344CB8AC3E}">
        <p14:creationId xmlns:p14="http://schemas.microsoft.com/office/powerpoint/2010/main" val="3282919372"/>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a:extLst>
              <a:ext uri="{FF2B5EF4-FFF2-40B4-BE49-F238E27FC236}">
                <a16:creationId xmlns:a16="http://schemas.microsoft.com/office/drawing/2014/main" id="{D3578072-553C-1E04-82AF-684422C5586E}"/>
              </a:ext>
            </a:extLst>
          </p:cNvPr>
          <p:cNvSpPr>
            <a:spLocks noGrp="1"/>
          </p:cNvSpPr>
          <p:nvPr>
            <p:ph type="title"/>
          </p:nvPr>
        </p:nvSpPr>
        <p:spPr/>
        <p:txBody>
          <a:bodyPr>
            <a:normAutofit/>
          </a:bodyPr>
          <a:lstStyle/>
          <a:p>
            <a:r>
              <a:rPr lang="en-US" altLang="ja-JP"/>
              <a:t>3-3-2.</a:t>
            </a:r>
            <a:r>
              <a:rPr lang="ja-JP" altLang="en-US"/>
              <a:t>プロジェクト作成</a:t>
            </a:r>
          </a:p>
        </p:txBody>
      </p:sp>
      <p:sp>
        <p:nvSpPr>
          <p:cNvPr id="2" name="テキスト プレースホルダー 7">
            <a:extLst>
              <a:ext uri="{FF2B5EF4-FFF2-40B4-BE49-F238E27FC236}">
                <a16:creationId xmlns:a16="http://schemas.microsoft.com/office/drawing/2014/main" id="{DF10B8C9-FDF0-F5F7-6E79-09B4D09A1973}"/>
              </a:ext>
            </a:extLst>
          </p:cNvPr>
          <p:cNvSpPr>
            <a:spLocks noGrp="1"/>
          </p:cNvSpPr>
          <p:nvPr>
            <p:ph type="body" sz="quarter" idx="14"/>
          </p:nvPr>
        </p:nvSpPr>
        <p:spPr>
          <a:xfrm>
            <a:off x="268288" y="892109"/>
            <a:ext cx="11637962" cy="373063"/>
          </a:xfrm>
        </p:spPr>
        <p:txBody>
          <a:bodyPr/>
          <a:lstStyle/>
          <a:p>
            <a:r>
              <a:rPr lang="ja-JP" altLang="en-US"/>
              <a:t>プロジェクト、ソリューション作成手順</a:t>
            </a:r>
          </a:p>
        </p:txBody>
      </p:sp>
      <p:pic>
        <p:nvPicPr>
          <p:cNvPr id="4" name="図 3">
            <a:extLst>
              <a:ext uri="{FF2B5EF4-FFF2-40B4-BE49-F238E27FC236}">
                <a16:creationId xmlns:a16="http://schemas.microsoft.com/office/drawing/2014/main" id="{12722B06-A2E5-BDF6-7A90-8867F8CCC670}"/>
              </a:ext>
            </a:extLst>
          </p:cNvPr>
          <p:cNvPicPr>
            <a:picLocks noChangeAspect="1"/>
          </p:cNvPicPr>
          <p:nvPr/>
        </p:nvPicPr>
        <p:blipFill>
          <a:blip r:embed="rId2"/>
          <a:stretch>
            <a:fillRect/>
          </a:stretch>
        </p:blipFill>
        <p:spPr>
          <a:xfrm>
            <a:off x="352425" y="2714238"/>
            <a:ext cx="5333267" cy="3550252"/>
          </a:xfrm>
          <a:prstGeom prst="rect">
            <a:avLst/>
          </a:prstGeom>
        </p:spPr>
      </p:pic>
      <p:pic>
        <p:nvPicPr>
          <p:cNvPr id="9" name="図 8">
            <a:extLst>
              <a:ext uri="{FF2B5EF4-FFF2-40B4-BE49-F238E27FC236}">
                <a16:creationId xmlns:a16="http://schemas.microsoft.com/office/drawing/2014/main" id="{DE706D47-D0B8-0C3B-29D1-CF205ACDE030}"/>
              </a:ext>
            </a:extLst>
          </p:cNvPr>
          <p:cNvPicPr>
            <a:picLocks noChangeAspect="1"/>
          </p:cNvPicPr>
          <p:nvPr/>
        </p:nvPicPr>
        <p:blipFill>
          <a:blip r:embed="rId3"/>
          <a:stretch>
            <a:fillRect/>
          </a:stretch>
        </p:blipFill>
        <p:spPr>
          <a:xfrm>
            <a:off x="6506310" y="2714238"/>
            <a:ext cx="5333267" cy="3550252"/>
          </a:xfrm>
          <a:prstGeom prst="rect">
            <a:avLst/>
          </a:prstGeom>
        </p:spPr>
      </p:pic>
      <p:sp>
        <p:nvSpPr>
          <p:cNvPr id="10" name="テキスト ボックス 9">
            <a:extLst>
              <a:ext uri="{FF2B5EF4-FFF2-40B4-BE49-F238E27FC236}">
                <a16:creationId xmlns:a16="http://schemas.microsoft.com/office/drawing/2014/main" id="{4E4464E2-9802-A5A4-14DF-05ADA7309347}"/>
              </a:ext>
            </a:extLst>
          </p:cNvPr>
          <p:cNvSpPr txBox="1"/>
          <p:nvPr/>
        </p:nvSpPr>
        <p:spPr>
          <a:xfrm>
            <a:off x="320307" y="1496260"/>
            <a:ext cx="5599848" cy="584775"/>
          </a:xfrm>
          <a:prstGeom prst="rect">
            <a:avLst/>
          </a:prstGeom>
          <a:noFill/>
        </p:spPr>
        <p:txBody>
          <a:bodyPr wrap="square" rtlCol="0">
            <a:spAutoFit/>
          </a:bodyPr>
          <a:lstStyle/>
          <a:p>
            <a:r>
              <a:rPr kumimoji="1" lang="ja-JP" altLang="en-US" sz="1600"/>
              <a:t>④プロジェクトテンプレートリストより「</a:t>
            </a:r>
            <a:r>
              <a:rPr lang="en-US" altLang="ja-JP" sz="1600"/>
              <a:t>V</a:t>
            </a:r>
            <a:r>
              <a:rPr kumimoji="1" lang="en-US" altLang="ja-JP" sz="1600"/>
              <a:t>ue and ASP.NET Core</a:t>
            </a:r>
            <a:r>
              <a:rPr kumimoji="1" lang="ja-JP" altLang="en-US" sz="1600"/>
              <a:t>」を選択し、「</a:t>
            </a:r>
            <a:r>
              <a:rPr lang="ja-JP" altLang="en-US" sz="1600"/>
              <a:t>次へ</a:t>
            </a:r>
            <a:r>
              <a:rPr kumimoji="1" lang="ja-JP" altLang="en-US" sz="1600"/>
              <a:t>」ボタンをクリックしてください。</a:t>
            </a:r>
          </a:p>
        </p:txBody>
      </p:sp>
      <p:sp>
        <p:nvSpPr>
          <p:cNvPr id="11" name="テキスト ボックス 10">
            <a:extLst>
              <a:ext uri="{FF2B5EF4-FFF2-40B4-BE49-F238E27FC236}">
                <a16:creationId xmlns:a16="http://schemas.microsoft.com/office/drawing/2014/main" id="{C5087914-4DB1-38C2-0358-0E6F29D468C0}"/>
              </a:ext>
            </a:extLst>
          </p:cNvPr>
          <p:cNvSpPr txBox="1"/>
          <p:nvPr/>
        </p:nvSpPr>
        <p:spPr>
          <a:xfrm>
            <a:off x="6271846" y="1491712"/>
            <a:ext cx="5397201" cy="830997"/>
          </a:xfrm>
          <a:prstGeom prst="rect">
            <a:avLst/>
          </a:prstGeom>
          <a:noFill/>
        </p:spPr>
        <p:txBody>
          <a:bodyPr wrap="square" rtlCol="0">
            <a:spAutoFit/>
          </a:bodyPr>
          <a:lstStyle/>
          <a:p>
            <a:r>
              <a:rPr kumimoji="1" lang="ja-JP" altLang="en-US" sz="1600"/>
              <a:t>⑤</a:t>
            </a:r>
            <a:r>
              <a:rPr lang="ja-JP" altLang="en-US" sz="1600"/>
              <a:t>以下画面が表示されるので、ソリューション名に「</a:t>
            </a:r>
            <a:r>
              <a:rPr lang="en-US" altLang="ja-JP" sz="1600"/>
              <a:t>addressbook</a:t>
            </a:r>
            <a:r>
              <a:rPr lang="ja-JP" altLang="en-US" sz="1600"/>
              <a:t>」を入力し、「次へ」ボタンをクリックしてください。</a:t>
            </a:r>
            <a:endParaRPr kumimoji="1" lang="ja-JP" altLang="en-US" sz="1600"/>
          </a:p>
        </p:txBody>
      </p:sp>
      <p:sp>
        <p:nvSpPr>
          <p:cNvPr id="12" name="正方形/長方形 11">
            <a:extLst>
              <a:ext uri="{FF2B5EF4-FFF2-40B4-BE49-F238E27FC236}">
                <a16:creationId xmlns:a16="http://schemas.microsoft.com/office/drawing/2014/main" id="{C420D79B-24D1-90A7-CCB8-E28BE9B211E3}"/>
              </a:ext>
            </a:extLst>
          </p:cNvPr>
          <p:cNvSpPr/>
          <p:nvPr/>
        </p:nvSpPr>
        <p:spPr>
          <a:xfrm>
            <a:off x="2438747" y="4377445"/>
            <a:ext cx="3106019" cy="535023"/>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a:extLst>
              <a:ext uri="{FF2B5EF4-FFF2-40B4-BE49-F238E27FC236}">
                <a16:creationId xmlns:a16="http://schemas.microsoft.com/office/drawing/2014/main" id="{057442CF-CA04-C19D-FE27-088588849603}"/>
              </a:ext>
            </a:extLst>
          </p:cNvPr>
          <p:cNvSpPr/>
          <p:nvPr/>
        </p:nvSpPr>
        <p:spPr>
          <a:xfrm>
            <a:off x="4893013" y="5843079"/>
            <a:ext cx="729577" cy="535023"/>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a:extLst>
              <a:ext uri="{FF2B5EF4-FFF2-40B4-BE49-F238E27FC236}">
                <a16:creationId xmlns:a16="http://schemas.microsoft.com/office/drawing/2014/main" id="{24B92DC8-2D97-C474-3D81-4FDBEB31AEFE}"/>
              </a:ext>
            </a:extLst>
          </p:cNvPr>
          <p:cNvSpPr/>
          <p:nvPr/>
        </p:nvSpPr>
        <p:spPr>
          <a:xfrm>
            <a:off x="6368375" y="3349556"/>
            <a:ext cx="1131651" cy="346955"/>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a:extLst>
              <a:ext uri="{FF2B5EF4-FFF2-40B4-BE49-F238E27FC236}">
                <a16:creationId xmlns:a16="http://schemas.microsoft.com/office/drawing/2014/main" id="{1F4B0103-1880-6F95-2848-8F8657E580BC}"/>
              </a:ext>
            </a:extLst>
          </p:cNvPr>
          <p:cNvSpPr/>
          <p:nvPr/>
        </p:nvSpPr>
        <p:spPr>
          <a:xfrm>
            <a:off x="11079804" y="5898079"/>
            <a:ext cx="677694" cy="460567"/>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6" name="図 5">
            <a:extLst>
              <a:ext uri="{FF2B5EF4-FFF2-40B4-BE49-F238E27FC236}">
                <a16:creationId xmlns:a16="http://schemas.microsoft.com/office/drawing/2014/main" id="{15A69345-62C3-FD9C-A70D-E681B65F6B72}"/>
              </a:ext>
            </a:extLst>
          </p:cNvPr>
          <p:cNvPicPr>
            <a:picLocks noChangeAspect="1"/>
          </p:cNvPicPr>
          <p:nvPr/>
        </p:nvPicPr>
        <p:blipFill>
          <a:blip r:embed="rId4"/>
          <a:stretch>
            <a:fillRect/>
          </a:stretch>
        </p:blipFill>
        <p:spPr>
          <a:xfrm>
            <a:off x="9605787" y="2484203"/>
            <a:ext cx="2371725" cy="1073686"/>
          </a:xfrm>
          <a:prstGeom prst="rect">
            <a:avLst/>
          </a:prstGeom>
          <a:ln w="25400">
            <a:solidFill>
              <a:schemeClr val="bg1"/>
            </a:solidFill>
          </a:ln>
        </p:spPr>
      </p:pic>
    </p:spTree>
    <p:extLst>
      <p:ext uri="{BB962C8B-B14F-4D97-AF65-F5344CB8AC3E}">
        <p14:creationId xmlns:p14="http://schemas.microsoft.com/office/powerpoint/2010/main" val="2054743566"/>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a:extLst>
              <a:ext uri="{FF2B5EF4-FFF2-40B4-BE49-F238E27FC236}">
                <a16:creationId xmlns:a16="http://schemas.microsoft.com/office/drawing/2014/main" id="{D3578072-553C-1E04-82AF-684422C5586E}"/>
              </a:ext>
            </a:extLst>
          </p:cNvPr>
          <p:cNvSpPr>
            <a:spLocks noGrp="1"/>
          </p:cNvSpPr>
          <p:nvPr>
            <p:ph type="title"/>
          </p:nvPr>
        </p:nvSpPr>
        <p:spPr/>
        <p:txBody>
          <a:bodyPr>
            <a:normAutofit/>
          </a:bodyPr>
          <a:lstStyle/>
          <a:p>
            <a:r>
              <a:rPr lang="en-US" altLang="ja-JP"/>
              <a:t>3-3-2.</a:t>
            </a:r>
            <a:r>
              <a:rPr lang="ja-JP" altLang="en-US"/>
              <a:t>プロジェクト作成</a:t>
            </a:r>
          </a:p>
        </p:txBody>
      </p:sp>
      <p:sp>
        <p:nvSpPr>
          <p:cNvPr id="2" name="テキスト プレースホルダー 7">
            <a:extLst>
              <a:ext uri="{FF2B5EF4-FFF2-40B4-BE49-F238E27FC236}">
                <a16:creationId xmlns:a16="http://schemas.microsoft.com/office/drawing/2014/main" id="{DF10B8C9-FDF0-F5F7-6E79-09B4D09A1973}"/>
              </a:ext>
            </a:extLst>
          </p:cNvPr>
          <p:cNvSpPr>
            <a:spLocks noGrp="1"/>
          </p:cNvSpPr>
          <p:nvPr>
            <p:ph type="body" sz="quarter" idx="14"/>
          </p:nvPr>
        </p:nvSpPr>
        <p:spPr>
          <a:xfrm>
            <a:off x="268288" y="892109"/>
            <a:ext cx="11637962" cy="373063"/>
          </a:xfrm>
        </p:spPr>
        <p:txBody>
          <a:bodyPr/>
          <a:lstStyle/>
          <a:p>
            <a:r>
              <a:rPr lang="ja-JP" altLang="en-US"/>
              <a:t>プロジェクト、ソリューション作成手順</a:t>
            </a:r>
          </a:p>
        </p:txBody>
      </p:sp>
      <p:pic>
        <p:nvPicPr>
          <p:cNvPr id="4" name="図 3">
            <a:extLst>
              <a:ext uri="{FF2B5EF4-FFF2-40B4-BE49-F238E27FC236}">
                <a16:creationId xmlns:a16="http://schemas.microsoft.com/office/drawing/2014/main" id="{6034BDF6-1DC5-D04A-31D4-8C0805A62A0C}"/>
              </a:ext>
            </a:extLst>
          </p:cNvPr>
          <p:cNvPicPr>
            <a:picLocks noChangeAspect="1"/>
          </p:cNvPicPr>
          <p:nvPr/>
        </p:nvPicPr>
        <p:blipFill>
          <a:blip r:embed="rId2"/>
          <a:stretch>
            <a:fillRect/>
          </a:stretch>
        </p:blipFill>
        <p:spPr>
          <a:xfrm>
            <a:off x="352425" y="2722945"/>
            <a:ext cx="5286375" cy="3519036"/>
          </a:xfrm>
          <a:prstGeom prst="rect">
            <a:avLst/>
          </a:prstGeom>
        </p:spPr>
      </p:pic>
      <p:pic>
        <p:nvPicPr>
          <p:cNvPr id="6" name="図 5">
            <a:extLst>
              <a:ext uri="{FF2B5EF4-FFF2-40B4-BE49-F238E27FC236}">
                <a16:creationId xmlns:a16="http://schemas.microsoft.com/office/drawing/2014/main" id="{F69E1C25-03BD-F6D1-8E9E-865ECA708F05}"/>
              </a:ext>
            </a:extLst>
          </p:cNvPr>
          <p:cNvPicPr>
            <a:picLocks noChangeAspect="1"/>
          </p:cNvPicPr>
          <p:nvPr/>
        </p:nvPicPr>
        <p:blipFill>
          <a:blip r:embed="rId3"/>
          <a:stretch>
            <a:fillRect/>
          </a:stretch>
        </p:blipFill>
        <p:spPr>
          <a:xfrm>
            <a:off x="6195380" y="2722945"/>
            <a:ext cx="5644195" cy="3519036"/>
          </a:xfrm>
          <a:prstGeom prst="rect">
            <a:avLst/>
          </a:prstGeom>
        </p:spPr>
      </p:pic>
      <p:sp>
        <p:nvSpPr>
          <p:cNvPr id="8" name="テキスト ボックス 7">
            <a:extLst>
              <a:ext uri="{FF2B5EF4-FFF2-40B4-BE49-F238E27FC236}">
                <a16:creationId xmlns:a16="http://schemas.microsoft.com/office/drawing/2014/main" id="{12270C85-E5F5-3C61-126F-B7DAC2DA0276}"/>
              </a:ext>
            </a:extLst>
          </p:cNvPr>
          <p:cNvSpPr txBox="1"/>
          <p:nvPr/>
        </p:nvSpPr>
        <p:spPr>
          <a:xfrm>
            <a:off x="320307" y="1496260"/>
            <a:ext cx="5599848" cy="830997"/>
          </a:xfrm>
          <a:prstGeom prst="rect">
            <a:avLst/>
          </a:prstGeom>
          <a:noFill/>
        </p:spPr>
        <p:txBody>
          <a:bodyPr wrap="square" rtlCol="0">
            <a:spAutoFit/>
          </a:bodyPr>
          <a:lstStyle/>
          <a:p>
            <a:r>
              <a:rPr kumimoji="1" lang="ja-JP" altLang="en-US" sz="1600"/>
              <a:t>⑥以下画面が表示されるので、フレームワーク「</a:t>
            </a:r>
            <a:r>
              <a:rPr kumimoji="1" lang="en-US" altLang="ja-JP" sz="1600"/>
              <a:t>.NET7.0(</a:t>
            </a:r>
            <a:r>
              <a:rPr kumimoji="1" lang="ja-JP" altLang="en-US" sz="1600"/>
              <a:t>標準用語のサポート</a:t>
            </a:r>
            <a:r>
              <a:rPr kumimoji="1" lang="en-US" altLang="ja-JP" sz="1600"/>
              <a:t>)</a:t>
            </a:r>
            <a:r>
              <a:rPr kumimoji="1" lang="ja-JP" altLang="en-US" sz="1600"/>
              <a:t>」を選択し、「</a:t>
            </a:r>
            <a:r>
              <a:rPr lang="ja-JP" altLang="en-US" sz="1600"/>
              <a:t>作成</a:t>
            </a:r>
            <a:r>
              <a:rPr kumimoji="1" lang="ja-JP" altLang="en-US" sz="1600"/>
              <a:t>」ボタンをクリックしてください。</a:t>
            </a:r>
          </a:p>
        </p:txBody>
      </p:sp>
      <p:sp>
        <p:nvSpPr>
          <p:cNvPr id="9" name="テキスト ボックス 8">
            <a:extLst>
              <a:ext uri="{FF2B5EF4-FFF2-40B4-BE49-F238E27FC236}">
                <a16:creationId xmlns:a16="http://schemas.microsoft.com/office/drawing/2014/main" id="{9F74F2FA-8033-ACFB-67F5-C9B8C26D2F50}"/>
              </a:ext>
            </a:extLst>
          </p:cNvPr>
          <p:cNvSpPr txBox="1"/>
          <p:nvPr/>
        </p:nvSpPr>
        <p:spPr>
          <a:xfrm>
            <a:off x="6271846" y="1491712"/>
            <a:ext cx="5397201" cy="584775"/>
          </a:xfrm>
          <a:prstGeom prst="rect">
            <a:avLst/>
          </a:prstGeom>
          <a:noFill/>
        </p:spPr>
        <p:txBody>
          <a:bodyPr wrap="square" rtlCol="0">
            <a:spAutoFit/>
          </a:bodyPr>
          <a:lstStyle/>
          <a:p>
            <a:r>
              <a:rPr kumimoji="1" lang="ja-JP" altLang="en-US" sz="1600"/>
              <a:t>⑦テンプレートを使ってソリューションが作成されるとい</a:t>
            </a:r>
            <a:r>
              <a:rPr kumimoji="1" lang="en-US" altLang="ja-JP" sz="1600"/>
              <a:t>k</a:t>
            </a:r>
            <a:r>
              <a:rPr kumimoji="1" lang="ja-JP" altLang="en-US" sz="1600"/>
              <a:t>の画面となります。</a:t>
            </a:r>
          </a:p>
        </p:txBody>
      </p:sp>
      <p:sp>
        <p:nvSpPr>
          <p:cNvPr id="10" name="正方形/長方形 9">
            <a:extLst>
              <a:ext uri="{FF2B5EF4-FFF2-40B4-BE49-F238E27FC236}">
                <a16:creationId xmlns:a16="http://schemas.microsoft.com/office/drawing/2014/main" id="{002E72AD-4DAB-D916-4471-4FAAA5DB1315}"/>
              </a:ext>
            </a:extLst>
          </p:cNvPr>
          <p:cNvSpPr/>
          <p:nvPr/>
        </p:nvSpPr>
        <p:spPr>
          <a:xfrm>
            <a:off x="238445" y="3380360"/>
            <a:ext cx="1463895" cy="346955"/>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a:extLst>
              <a:ext uri="{FF2B5EF4-FFF2-40B4-BE49-F238E27FC236}">
                <a16:creationId xmlns:a16="http://schemas.microsoft.com/office/drawing/2014/main" id="{47AE179B-06B5-82A8-F3B5-4335DDA74160}"/>
              </a:ext>
            </a:extLst>
          </p:cNvPr>
          <p:cNvSpPr/>
          <p:nvPr/>
        </p:nvSpPr>
        <p:spPr>
          <a:xfrm>
            <a:off x="4912468" y="5895026"/>
            <a:ext cx="648511" cy="447408"/>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2" name="図 11">
            <a:extLst>
              <a:ext uri="{FF2B5EF4-FFF2-40B4-BE49-F238E27FC236}">
                <a16:creationId xmlns:a16="http://schemas.microsoft.com/office/drawing/2014/main" id="{D5C9ADFE-DF57-1B12-FADB-12C5114EB7CF}"/>
              </a:ext>
            </a:extLst>
          </p:cNvPr>
          <p:cNvPicPr>
            <a:picLocks noChangeAspect="1"/>
          </p:cNvPicPr>
          <p:nvPr/>
        </p:nvPicPr>
        <p:blipFill>
          <a:blip r:embed="rId4"/>
          <a:stretch>
            <a:fillRect/>
          </a:stretch>
        </p:blipFill>
        <p:spPr>
          <a:xfrm>
            <a:off x="2785115" y="2447177"/>
            <a:ext cx="2967665" cy="1001140"/>
          </a:xfrm>
          <a:prstGeom prst="rect">
            <a:avLst/>
          </a:prstGeom>
          <a:ln w="25400">
            <a:solidFill>
              <a:schemeClr val="bg1"/>
            </a:solidFill>
          </a:ln>
        </p:spPr>
      </p:pic>
    </p:spTree>
    <p:extLst>
      <p:ext uri="{BB962C8B-B14F-4D97-AF65-F5344CB8AC3E}">
        <p14:creationId xmlns:p14="http://schemas.microsoft.com/office/powerpoint/2010/main" val="38812039"/>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a:extLst>
              <a:ext uri="{FF2B5EF4-FFF2-40B4-BE49-F238E27FC236}">
                <a16:creationId xmlns:a16="http://schemas.microsoft.com/office/drawing/2014/main" id="{D3578072-553C-1E04-82AF-684422C5586E}"/>
              </a:ext>
            </a:extLst>
          </p:cNvPr>
          <p:cNvSpPr>
            <a:spLocks noGrp="1"/>
          </p:cNvSpPr>
          <p:nvPr>
            <p:ph type="title"/>
          </p:nvPr>
        </p:nvSpPr>
        <p:spPr/>
        <p:txBody>
          <a:bodyPr>
            <a:normAutofit/>
          </a:bodyPr>
          <a:lstStyle/>
          <a:p>
            <a:r>
              <a:rPr lang="en-US" altLang="ja-JP"/>
              <a:t>3-3-2.</a:t>
            </a:r>
            <a:r>
              <a:rPr lang="ja-JP" altLang="en-US"/>
              <a:t>プロジェクト作成</a:t>
            </a:r>
          </a:p>
        </p:txBody>
      </p:sp>
      <p:sp>
        <p:nvSpPr>
          <p:cNvPr id="2" name="テキスト プレースホルダー 7">
            <a:extLst>
              <a:ext uri="{FF2B5EF4-FFF2-40B4-BE49-F238E27FC236}">
                <a16:creationId xmlns:a16="http://schemas.microsoft.com/office/drawing/2014/main" id="{DF10B8C9-FDF0-F5F7-6E79-09B4D09A1973}"/>
              </a:ext>
            </a:extLst>
          </p:cNvPr>
          <p:cNvSpPr>
            <a:spLocks noGrp="1"/>
          </p:cNvSpPr>
          <p:nvPr>
            <p:ph type="body" sz="quarter" idx="14"/>
          </p:nvPr>
        </p:nvSpPr>
        <p:spPr>
          <a:xfrm>
            <a:off x="268288" y="892109"/>
            <a:ext cx="11637962" cy="373063"/>
          </a:xfrm>
        </p:spPr>
        <p:txBody>
          <a:bodyPr/>
          <a:lstStyle/>
          <a:p>
            <a:r>
              <a:rPr lang="ja-JP" altLang="en-US"/>
              <a:t>プロジェクト、ソリューション作成手順</a:t>
            </a:r>
          </a:p>
        </p:txBody>
      </p:sp>
      <p:pic>
        <p:nvPicPr>
          <p:cNvPr id="4" name="図 3">
            <a:extLst>
              <a:ext uri="{FF2B5EF4-FFF2-40B4-BE49-F238E27FC236}">
                <a16:creationId xmlns:a16="http://schemas.microsoft.com/office/drawing/2014/main" id="{C01C154D-4859-F809-EA00-8672EBA2CC29}"/>
              </a:ext>
            </a:extLst>
          </p:cNvPr>
          <p:cNvPicPr>
            <a:picLocks noChangeAspect="1"/>
          </p:cNvPicPr>
          <p:nvPr/>
        </p:nvPicPr>
        <p:blipFill>
          <a:blip r:embed="rId2"/>
          <a:stretch>
            <a:fillRect/>
          </a:stretch>
        </p:blipFill>
        <p:spPr>
          <a:xfrm>
            <a:off x="350029" y="2690563"/>
            <a:ext cx="4886205" cy="3046446"/>
          </a:xfrm>
          <a:prstGeom prst="rect">
            <a:avLst/>
          </a:prstGeom>
        </p:spPr>
      </p:pic>
      <p:pic>
        <p:nvPicPr>
          <p:cNvPr id="6" name="図 5">
            <a:extLst>
              <a:ext uri="{FF2B5EF4-FFF2-40B4-BE49-F238E27FC236}">
                <a16:creationId xmlns:a16="http://schemas.microsoft.com/office/drawing/2014/main" id="{CDE97F91-A3DB-736C-8AFA-95993AA57004}"/>
              </a:ext>
            </a:extLst>
          </p:cNvPr>
          <p:cNvPicPr>
            <a:picLocks noChangeAspect="1"/>
          </p:cNvPicPr>
          <p:nvPr/>
        </p:nvPicPr>
        <p:blipFill>
          <a:blip r:embed="rId3"/>
          <a:stretch>
            <a:fillRect/>
          </a:stretch>
        </p:blipFill>
        <p:spPr>
          <a:xfrm>
            <a:off x="6270339" y="1713363"/>
            <a:ext cx="2238362" cy="2339341"/>
          </a:xfrm>
          <a:prstGeom prst="rect">
            <a:avLst/>
          </a:prstGeom>
        </p:spPr>
      </p:pic>
      <p:pic>
        <p:nvPicPr>
          <p:cNvPr id="11" name="図 10">
            <a:extLst>
              <a:ext uri="{FF2B5EF4-FFF2-40B4-BE49-F238E27FC236}">
                <a16:creationId xmlns:a16="http://schemas.microsoft.com/office/drawing/2014/main" id="{57836425-55F4-E69E-F038-9389D29A906A}"/>
              </a:ext>
            </a:extLst>
          </p:cNvPr>
          <p:cNvPicPr>
            <a:picLocks noChangeAspect="1"/>
          </p:cNvPicPr>
          <p:nvPr/>
        </p:nvPicPr>
        <p:blipFill>
          <a:blip r:embed="rId4"/>
          <a:stretch>
            <a:fillRect/>
          </a:stretch>
        </p:blipFill>
        <p:spPr>
          <a:xfrm>
            <a:off x="9105835" y="1241166"/>
            <a:ext cx="2716129" cy="1625797"/>
          </a:xfrm>
          <a:prstGeom prst="rect">
            <a:avLst/>
          </a:prstGeom>
        </p:spPr>
      </p:pic>
      <p:pic>
        <p:nvPicPr>
          <p:cNvPr id="13" name="図 12">
            <a:extLst>
              <a:ext uri="{FF2B5EF4-FFF2-40B4-BE49-F238E27FC236}">
                <a16:creationId xmlns:a16="http://schemas.microsoft.com/office/drawing/2014/main" id="{6B882307-D172-5E22-67CB-57844E7BD4F8}"/>
              </a:ext>
            </a:extLst>
          </p:cNvPr>
          <p:cNvPicPr>
            <a:picLocks noChangeAspect="1"/>
          </p:cNvPicPr>
          <p:nvPr/>
        </p:nvPicPr>
        <p:blipFill>
          <a:blip r:embed="rId5"/>
          <a:stretch>
            <a:fillRect/>
          </a:stretch>
        </p:blipFill>
        <p:spPr>
          <a:xfrm>
            <a:off x="6451640" y="4180745"/>
            <a:ext cx="3961996" cy="2470221"/>
          </a:xfrm>
          <a:prstGeom prst="rect">
            <a:avLst/>
          </a:prstGeom>
        </p:spPr>
      </p:pic>
      <p:sp>
        <p:nvSpPr>
          <p:cNvPr id="16" name="テキスト ボックス 15">
            <a:extLst>
              <a:ext uri="{FF2B5EF4-FFF2-40B4-BE49-F238E27FC236}">
                <a16:creationId xmlns:a16="http://schemas.microsoft.com/office/drawing/2014/main" id="{A6A77349-4D89-4A61-5265-F69EDB75455E}"/>
              </a:ext>
            </a:extLst>
          </p:cNvPr>
          <p:cNvSpPr txBox="1"/>
          <p:nvPr/>
        </p:nvSpPr>
        <p:spPr>
          <a:xfrm>
            <a:off x="341083" y="1792602"/>
            <a:ext cx="5599848" cy="584775"/>
          </a:xfrm>
          <a:prstGeom prst="rect">
            <a:avLst/>
          </a:prstGeom>
          <a:noFill/>
        </p:spPr>
        <p:txBody>
          <a:bodyPr wrap="square" rtlCol="0">
            <a:spAutoFit/>
          </a:bodyPr>
          <a:lstStyle/>
          <a:p>
            <a:r>
              <a:rPr lang="ja-JP" altLang="en-US" sz="1600"/>
              <a:t>⑨ツールバーから「実行」ボタンをクリックしてください。</a:t>
            </a:r>
            <a:endParaRPr lang="en-US" altLang="ja-JP" sz="1600"/>
          </a:p>
          <a:p>
            <a:r>
              <a:rPr lang="ja-JP" altLang="en-US" sz="1600"/>
              <a:t>テンプレートが実行され、右図のように画面が表示されます。</a:t>
            </a:r>
            <a:endParaRPr lang="en-US" altLang="ja-JP" sz="1600"/>
          </a:p>
        </p:txBody>
      </p:sp>
      <p:sp>
        <p:nvSpPr>
          <p:cNvPr id="18" name="テキスト ボックス 17">
            <a:extLst>
              <a:ext uri="{FF2B5EF4-FFF2-40B4-BE49-F238E27FC236}">
                <a16:creationId xmlns:a16="http://schemas.microsoft.com/office/drawing/2014/main" id="{7357A33A-1CAA-5BD9-1852-D37322D78F3C}"/>
              </a:ext>
            </a:extLst>
          </p:cNvPr>
          <p:cNvSpPr txBox="1"/>
          <p:nvPr/>
        </p:nvSpPr>
        <p:spPr>
          <a:xfrm>
            <a:off x="586596" y="1286152"/>
            <a:ext cx="3864634" cy="369332"/>
          </a:xfrm>
          <a:prstGeom prst="rect">
            <a:avLst/>
          </a:prstGeom>
        </p:spPr>
        <p:style>
          <a:lnRef idx="0">
            <a:schemeClr val="accent1"/>
          </a:lnRef>
          <a:fillRef idx="3">
            <a:schemeClr val="accent1"/>
          </a:fillRef>
          <a:effectRef idx="3">
            <a:schemeClr val="accent1"/>
          </a:effectRef>
          <a:fontRef idx="minor">
            <a:schemeClr val="lt1"/>
          </a:fontRef>
        </p:style>
        <p:txBody>
          <a:bodyPr wrap="square" rtlCol="0">
            <a:spAutoFit/>
          </a:bodyPr>
          <a:lstStyle/>
          <a:p>
            <a:pPr algn="ctr"/>
            <a:r>
              <a:rPr kumimoji="1" lang="en-US" altLang="ja-JP"/>
              <a:t>【</a:t>
            </a:r>
            <a:r>
              <a:rPr kumimoji="1" lang="ja-JP" altLang="en-US"/>
              <a:t>実行テスト</a:t>
            </a:r>
            <a:r>
              <a:rPr kumimoji="1" lang="en-US" altLang="ja-JP"/>
              <a:t>】</a:t>
            </a:r>
            <a:endParaRPr kumimoji="1" lang="ja-JP" altLang="en-US"/>
          </a:p>
        </p:txBody>
      </p:sp>
      <p:pic>
        <p:nvPicPr>
          <p:cNvPr id="9" name="図 8">
            <a:extLst>
              <a:ext uri="{FF2B5EF4-FFF2-40B4-BE49-F238E27FC236}">
                <a16:creationId xmlns:a16="http://schemas.microsoft.com/office/drawing/2014/main" id="{0EAC9DFF-E7B9-8ABB-F606-F1D0D86A809F}"/>
              </a:ext>
            </a:extLst>
          </p:cNvPr>
          <p:cNvPicPr>
            <a:picLocks noChangeAspect="1"/>
          </p:cNvPicPr>
          <p:nvPr/>
        </p:nvPicPr>
        <p:blipFill>
          <a:blip r:embed="rId6"/>
          <a:stretch>
            <a:fillRect/>
          </a:stretch>
        </p:blipFill>
        <p:spPr>
          <a:xfrm>
            <a:off x="8744445" y="2274141"/>
            <a:ext cx="2238362" cy="1778563"/>
          </a:xfrm>
          <a:prstGeom prst="rect">
            <a:avLst/>
          </a:prstGeom>
        </p:spPr>
      </p:pic>
      <p:pic>
        <p:nvPicPr>
          <p:cNvPr id="20" name="図 19">
            <a:extLst>
              <a:ext uri="{FF2B5EF4-FFF2-40B4-BE49-F238E27FC236}">
                <a16:creationId xmlns:a16="http://schemas.microsoft.com/office/drawing/2014/main" id="{94D1E879-7E88-2676-0CB3-DE266C0C8674}"/>
              </a:ext>
            </a:extLst>
          </p:cNvPr>
          <p:cNvPicPr>
            <a:picLocks noChangeAspect="1"/>
          </p:cNvPicPr>
          <p:nvPr/>
        </p:nvPicPr>
        <p:blipFill>
          <a:blip r:embed="rId7"/>
          <a:stretch>
            <a:fillRect/>
          </a:stretch>
        </p:blipFill>
        <p:spPr>
          <a:xfrm>
            <a:off x="1255697" y="5366989"/>
            <a:ext cx="4823601" cy="1287601"/>
          </a:xfrm>
          <a:prstGeom prst="rect">
            <a:avLst/>
          </a:prstGeom>
          <a:ln w="15875">
            <a:solidFill>
              <a:schemeClr val="bg1"/>
            </a:solidFill>
          </a:ln>
          <a:effectLst>
            <a:outerShdw blurRad="50800" dist="38100" dir="2700000" algn="tl" rotWithShape="0">
              <a:prstClr val="black">
                <a:alpha val="40000"/>
              </a:prstClr>
            </a:outerShdw>
          </a:effectLst>
        </p:spPr>
      </p:pic>
      <p:sp>
        <p:nvSpPr>
          <p:cNvPr id="21" name="テキスト ボックス 20">
            <a:extLst>
              <a:ext uri="{FF2B5EF4-FFF2-40B4-BE49-F238E27FC236}">
                <a16:creationId xmlns:a16="http://schemas.microsoft.com/office/drawing/2014/main" id="{EA27D271-EA3E-F136-C0D7-2AB6691F1BF8}"/>
              </a:ext>
            </a:extLst>
          </p:cNvPr>
          <p:cNvSpPr txBox="1"/>
          <p:nvPr/>
        </p:nvSpPr>
        <p:spPr>
          <a:xfrm>
            <a:off x="1007499" y="5094980"/>
            <a:ext cx="2529860" cy="230832"/>
          </a:xfrm>
          <a:prstGeom prst="rect">
            <a:avLst/>
          </a:prstGeom>
          <a:solidFill>
            <a:schemeClr val="bg1">
              <a:alpha val="34000"/>
            </a:schemeClr>
          </a:solidFill>
          <a:ln>
            <a:noFill/>
          </a:ln>
        </p:spPr>
        <p:txBody>
          <a:bodyPr wrap="none" rtlCol="0">
            <a:spAutoFit/>
          </a:bodyPr>
          <a:lstStyle/>
          <a:p>
            <a:r>
              <a:rPr kumimoji="1" lang="ja-JP" altLang="en-US" sz="900">
                <a:solidFill>
                  <a:schemeClr val="bg1"/>
                </a:solidFill>
              </a:rPr>
              <a:t>コンパイル中は、デバッグログが表示されます。</a:t>
            </a:r>
          </a:p>
        </p:txBody>
      </p:sp>
      <p:sp>
        <p:nvSpPr>
          <p:cNvPr id="22" name="正方形/長方形 21">
            <a:extLst>
              <a:ext uri="{FF2B5EF4-FFF2-40B4-BE49-F238E27FC236}">
                <a16:creationId xmlns:a16="http://schemas.microsoft.com/office/drawing/2014/main" id="{A29F622E-CFB8-5A58-1E54-4DA7F0F270E1}"/>
              </a:ext>
            </a:extLst>
          </p:cNvPr>
          <p:cNvSpPr/>
          <p:nvPr/>
        </p:nvSpPr>
        <p:spPr>
          <a:xfrm>
            <a:off x="6141902" y="972766"/>
            <a:ext cx="5801054" cy="5749047"/>
          </a:xfrm>
          <a:prstGeom prst="rect">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テキスト ボックス 22">
            <a:extLst>
              <a:ext uri="{FF2B5EF4-FFF2-40B4-BE49-F238E27FC236}">
                <a16:creationId xmlns:a16="http://schemas.microsoft.com/office/drawing/2014/main" id="{4557E1AB-B9CE-E804-3EB2-BEC54505061F}"/>
              </a:ext>
            </a:extLst>
          </p:cNvPr>
          <p:cNvSpPr txBox="1"/>
          <p:nvPr/>
        </p:nvSpPr>
        <p:spPr>
          <a:xfrm>
            <a:off x="10309789" y="3631845"/>
            <a:ext cx="1600118" cy="430887"/>
          </a:xfrm>
          <a:prstGeom prst="rect">
            <a:avLst/>
          </a:prstGeom>
          <a:noFill/>
        </p:spPr>
        <p:txBody>
          <a:bodyPr wrap="none" rtlCol="0">
            <a:spAutoFit/>
          </a:bodyPr>
          <a:lstStyle/>
          <a:p>
            <a:r>
              <a:rPr lang="ja-JP" altLang="en-US" sz="1100"/>
              <a:t>バックエンド</a:t>
            </a:r>
            <a:r>
              <a:rPr kumimoji="1" lang="ja-JP" altLang="en-US" sz="1100"/>
              <a:t>側</a:t>
            </a:r>
            <a:endParaRPr kumimoji="1" lang="en-US" altLang="ja-JP" sz="1100"/>
          </a:p>
          <a:p>
            <a:r>
              <a:rPr kumimoji="1" lang="en-US" altLang="ja-JP" sz="1100"/>
              <a:t>swagger</a:t>
            </a:r>
            <a:r>
              <a:rPr kumimoji="1" lang="ja-JP" altLang="en-US" sz="1100"/>
              <a:t>（</a:t>
            </a:r>
            <a:r>
              <a:rPr kumimoji="1" lang="en-US" altLang="ja-JP" sz="1100"/>
              <a:t>RestAPI</a:t>
            </a:r>
            <a:r>
              <a:rPr kumimoji="1" lang="ja-JP" altLang="en-US" sz="1100"/>
              <a:t>）</a:t>
            </a:r>
          </a:p>
        </p:txBody>
      </p:sp>
      <p:sp>
        <p:nvSpPr>
          <p:cNvPr id="24" name="テキスト ボックス 23">
            <a:extLst>
              <a:ext uri="{FF2B5EF4-FFF2-40B4-BE49-F238E27FC236}">
                <a16:creationId xmlns:a16="http://schemas.microsoft.com/office/drawing/2014/main" id="{CE1B63A8-B8EC-2C7E-AD71-0974539A193D}"/>
              </a:ext>
            </a:extLst>
          </p:cNvPr>
          <p:cNvSpPr txBox="1"/>
          <p:nvPr/>
        </p:nvSpPr>
        <p:spPr>
          <a:xfrm>
            <a:off x="6286532" y="1393874"/>
            <a:ext cx="2008883" cy="261610"/>
          </a:xfrm>
          <a:prstGeom prst="rect">
            <a:avLst/>
          </a:prstGeom>
          <a:noFill/>
        </p:spPr>
        <p:txBody>
          <a:bodyPr wrap="none" rtlCol="0">
            <a:spAutoFit/>
          </a:bodyPr>
          <a:lstStyle/>
          <a:p>
            <a:r>
              <a:rPr kumimoji="1" lang="ja-JP" altLang="en-US" sz="1100"/>
              <a:t>フロントエンド側（コンテンツ）</a:t>
            </a:r>
          </a:p>
        </p:txBody>
      </p:sp>
      <p:sp>
        <p:nvSpPr>
          <p:cNvPr id="25" name="テキスト ボックス 24">
            <a:extLst>
              <a:ext uri="{FF2B5EF4-FFF2-40B4-BE49-F238E27FC236}">
                <a16:creationId xmlns:a16="http://schemas.microsoft.com/office/drawing/2014/main" id="{6B59CC9F-34FC-77E2-53CB-15107EB2B575}"/>
              </a:ext>
            </a:extLst>
          </p:cNvPr>
          <p:cNvSpPr txBox="1"/>
          <p:nvPr/>
        </p:nvSpPr>
        <p:spPr>
          <a:xfrm>
            <a:off x="9016884" y="1017069"/>
            <a:ext cx="1643399" cy="261610"/>
          </a:xfrm>
          <a:prstGeom prst="rect">
            <a:avLst/>
          </a:prstGeom>
          <a:noFill/>
        </p:spPr>
        <p:txBody>
          <a:bodyPr wrap="none" rtlCol="0">
            <a:spAutoFit/>
          </a:bodyPr>
          <a:lstStyle/>
          <a:p>
            <a:r>
              <a:rPr kumimoji="1" lang="ja-JP" altLang="en-US" sz="1100"/>
              <a:t>システム起動コンソール</a:t>
            </a:r>
          </a:p>
        </p:txBody>
      </p:sp>
      <p:sp>
        <p:nvSpPr>
          <p:cNvPr id="26" name="正方形/長方形 25">
            <a:extLst>
              <a:ext uri="{FF2B5EF4-FFF2-40B4-BE49-F238E27FC236}">
                <a16:creationId xmlns:a16="http://schemas.microsoft.com/office/drawing/2014/main" id="{2E0F39D8-0833-7C51-A4F5-0641B760C2DE}"/>
              </a:ext>
            </a:extLst>
          </p:cNvPr>
          <p:cNvSpPr/>
          <p:nvPr/>
        </p:nvSpPr>
        <p:spPr>
          <a:xfrm>
            <a:off x="1786966" y="2589828"/>
            <a:ext cx="820048" cy="480179"/>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9" name="図 28">
            <a:extLst>
              <a:ext uri="{FF2B5EF4-FFF2-40B4-BE49-F238E27FC236}">
                <a16:creationId xmlns:a16="http://schemas.microsoft.com/office/drawing/2014/main" id="{DF2D4189-B41D-8B4A-8926-9BB38F8BB98B}"/>
              </a:ext>
            </a:extLst>
          </p:cNvPr>
          <p:cNvPicPr>
            <a:picLocks noChangeAspect="1"/>
          </p:cNvPicPr>
          <p:nvPr/>
        </p:nvPicPr>
        <p:blipFill>
          <a:blip r:embed="rId8"/>
          <a:stretch>
            <a:fillRect/>
          </a:stretch>
        </p:blipFill>
        <p:spPr>
          <a:xfrm>
            <a:off x="8297714" y="4852528"/>
            <a:ext cx="3524250" cy="1171575"/>
          </a:xfrm>
          <a:prstGeom prst="rect">
            <a:avLst/>
          </a:prstGeom>
          <a:ln w="19050">
            <a:solidFill>
              <a:schemeClr val="bg1"/>
            </a:solidFill>
          </a:ln>
        </p:spPr>
      </p:pic>
      <p:sp>
        <p:nvSpPr>
          <p:cNvPr id="30" name="正方形/長方形 29">
            <a:extLst>
              <a:ext uri="{FF2B5EF4-FFF2-40B4-BE49-F238E27FC236}">
                <a16:creationId xmlns:a16="http://schemas.microsoft.com/office/drawing/2014/main" id="{4DC3D735-E776-F8B5-B732-F6214B214D0A}"/>
              </a:ext>
            </a:extLst>
          </p:cNvPr>
          <p:cNvSpPr/>
          <p:nvPr/>
        </p:nvSpPr>
        <p:spPr>
          <a:xfrm>
            <a:off x="10499256" y="5048166"/>
            <a:ext cx="437047" cy="688843"/>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テキスト ボックス 30">
            <a:extLst>
              <a:ext uri="{FF2B5EF4-FFF2-40B4-BE49-F238E27FC236}">
                <a16:creationId xmlns:a16="http://schemas.microsoft.com/office/drawing/2014/main" id="{026A9C62-B455-E1E7-C102-41F3BBE62BF2}"/>
              </a:ext>
            </a:extLst>
          </p:cNvPr>
          <p:cNvSpPr txBox="1"/>
          <p:nvPr/>
        </p:nvSpPr>
        <p:spPr>
          <a:xfrm>
            <a:off x="9260916" y="5735428"/>
            <a:ext cx="2305439" cy="369332"/>
          </a:xfrm>
          <a:prstGeom prst="rect">
            <a:avLst/>
          </a:prstGeom>
          <a:solidFill>
            <a:schemeClr val="bg1">
              <a:alpha val="38000"/>
            </a:schemeClr>
          </a:solidFill>
        </p:spPr>
        <p:txBody>
          <a:bodyPr wrap="none" rtlCol="0">
            <a:spAutoFit/>
          </a:bodyPr>
          <a:lstStyle/>
          <a:p>
            <a:r>
              <a:rPr kumimoji="1" lang="ja-JP" altLang="en-US">
                <a:solidFill>
                  <a:srgbClr val="FF0000"/>
                </a:solidFill>
                <a:highlight>
                  <a:srgbClr val="FFFF00"/>
                </a:highlight>
              </a:rPr>
              <a:t>ボタンクリックで停止</a:t>
            </a:r>
          </a:p>
        </p:txBody>
      </p:sp>
    </p:spTree>
    <p:extLst>
      <p:ext uri="{BB962C8B-B14F-4D97-AF65-F5344CB8AC3E}">
        <p14:creationId xmlns:p14="http://schemas.microsoft.com/office/powerpoint/2010/main" val="112499586"/>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a:extLst>
              <a:ext uri="{FF2B5EF4-FFF2-40B4-BE49-F238E27FC236}">
                <a16:creationId xmlns:a16="http://schemas.microsoft.com/office/drawing/2014/main" id="{D3578072-553C-1E04-82AF-684422C5586E}"/>
              </a:ext>
            </a:extLst>
          </p:cNvPr>
          <p:cNvSpPr>
            <a:spLocks noGrp="1"/>
          </p:cNvSpPr>
          <p:nvPr>
            <p:ph type="title"/>
          </p:nvPr>
        </p:nvSpPr>
        <p:spPr/>
        <p:txBody>
          <a:bodyPr>
            <a:normAutofit/>
          </a:bodyPr>
          <a:lstStyle/>
          <a:p>
            <a:r>
              <a:rPr lang="en-US" altLang="ja-JP"/>
              <a:t>3-3-2.</a:t>
            </a:r>
            <a:r>
              <a:rPr lang="ja-JP" altLang="en-US"/>
              <a:t>プロジェクト作成</a:t>
            </a:r>
          </a:p>
        </p:txBody>
      </p:sp>
      <p:sp>
        <p:nvSpPr>
          <p:cNvPr id="2" name="テキスト プレースホルダー 7">
            <a:extLst>
              <a:ext uri="{FF2B5EF4-FFF2-40B4-BE49-F238E27FC236}">
                <a16:creationId xmlns:a16="http://schemas.microsoft.com/office/drawing/2014/main" id="{DF10B8C9-FDF0-F5F7-6E79-09B4D09A1973}"/>
              </a:ext>
            </a:extLst>
          </p:cNvPr>
          <p:cNvSpPr>
            <a:spLocks noGrp="1"/>
          </p:cNvSpPr>
          <p:nvPr>
            <p:ph type="body" sz="quarter" idx="14"/>
          </p:nvPr>
        </p:nvSpPr>
        <p:spPr>
          <a:xfrm>
            <a:off x="268288" y="892109"/>
            <a:ext cx="11637962" cy="373063"/>
          </a:xfrm>
        </p:spPr>
        <p:txBody>
          <a:bodyPr/>
          <a:lstStyle/>
          <a:p>
            <a:r>
              <a:rPr lang="ja-JP" altLang="en-US"/>
              <a:t>プロジェクト、ソリューション作成手順</a:t>
            </a:r>
          </a:p>
        </p:txBody>
      </p:sp>
      <p:pic>
        <p:nvPicPr>
          <p:cNvPr id="3" name="図 2">
            <a:extLst>
              <a:ext uri="{FF2B5EF4-FFF2-40B4-BE49-F238E27FC236}">
                <a16:creationId xmlns:a16="http://schemas.microsoft.com/office/drawing/2014/main" id="{7CC09407-40E0-D22E-8941-5D0B41B9EB41}"/>
              </a:ext>
            </a:extLst>
          </p:cNvPr>
          <p:cNvPicPr>
            <a:picLocks noChangeAspect="1"/>
          </p:cNvPicPr>
          <p:nvPr/>
        </p:nvPicPr>
        <p:blipFill>
          <a:blip r:embed="rId2"/>
          <a:stretch>
            <a:fillRect/>
          </a:stretch>
        </p:blipFill>
        <p:spPr>
          <a:xfrm>
            <a:off x="345267" y="3231878"/>
            <a:ext cx="2889639" cy="1801628"/>
          </a:xfrm>
          <a:prstGeom prst="rect">
            <a:avLst/>
          </a:prstGeom>
        </p:spPr>
      </p:pic>
      <p:pic>
        <p:nvPicPr>
          <p:cNvPr id="10" name="図 9">
            <a:extLst>
              <a:ext uri="{FF2B5EF4-FFF2-40B4-BE49-F238E27FC236}">
                <a16:creationId xmlns:a16="http://schemas.microsoft.com/office/drawing/2014/main" id="{B7F7BED1-2169-80FB-E5E4-C87E62C2E202}"/>
              </a:ext>
            </a:extLst>
          </p:cNvPr>
          <p:cNvPicPr>
            <a:picLocks noChangeAspect="1"/>
          </p:cNvPicPr>
          <p:nvPr/>
        </p:nvPicPr>
        <p:blipFill>
          <a:blip r:embed="rId3"/>
          <a:stretch>
            <a:fillRect/>
          </a:stretch>
        </p:blipFill>
        <p:spPr>
          <a:xfrm>
            <a:off x="4376788" y="892109"/>
            <a:ext cx="2856754" cy="5900468"/>
          </a:xfrm>
          <a:prstGeom prst="rect">
            <a:avLst/>
          </a:prstGeom>
        </p:spPr>
      </p:pic>
      <p:cxnSp>
        <p:nvCxnSpPr>
          <p:cNvPr id="13" name="直線コネクタ 12">
            <a:extLst>
              <a:ext uri="{FF2B5EF4-FFF2-40B4-BE49-F238E27FC236}">
                <a16:creationId xmlns:a16="http://schemas.microsoft.com/office/drawing/2014/main" id="{0BE55AD8-4B2C-C24C-7DD8-1C15168220AE}"/>
              </a:ext>
            </a:extLst>
          </p:cNvPr>
          <p:cNvCxnSpPr>
            <a:cxnSpLocks/>
          </p:cNvCxnSpPr>
          <p:nvPr/>
        </p:nvCxnSpPr>
        <p:spPr>
          <a:xfrm flipV="1">
            <a:off x="3405117" y="892109"/>
            <a:ext cx="971671" cy="253689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DD3B8F83-5AF3-7959-FFD0-B6BE8D1B15D9}"/>
              </a:ext>
            </a:extLst>
          </p:cNvPr>
          <p:cNvCxnSpPr>
            <a:cxnSpLocks/>
          </p:cNvCxnSpPr>
          <p:nvPr/>
        </p:nvCxnSpPr>
        <p:spPr>
          <a:xfrm>
            <a:off x="3405117" y="4552545"/>
            <a:ext cx="971671" cy="2240032"/>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6" name="正方形/長方形 15">
            <a:extLst>
              <a:ext uri="{FF2B5EF4-FFF2-40B4-BE49-F238E27FC236}">
                <a16:creationId xmlns:a16="http://schemas.microsoft.com/office/drawing/2014/main" id="{D672930A-0E43-9FEA-3170-4705A42F3E6D}"/>
              </a:ext>
            </a:extLst>
          </p:cNvPr>
          <p:cNvSpPr/>
          <p:nvPr/>
        </p:nvSpPr>
        <p:spPr>
          <a:xfrm>
            <a:off x="2397899" y="3429000"/>
            <a:ext cx="1007218" cy="1123545"/>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a:extLst>
              <a:ext uri="{FF2B5EF4-FFF2-40B4-BE49-F238E27FC236}">
                <a16:creationId xmlns:a16="http://schemas.microsoft.com/office/drawing/2014/main" id="{17A206EF-ED92-674F-4119-3B658DF05F93}"/>
              </a:ext>
            </a:extLst>
          </p:cNvPr>
          <p:cNvSpPr txBox="1"/>
          <p:nvPr/>
        </p:nvSpPr>
        <p:spPr>
          <a:xfrm>
            <a:off x="345268" y="1307025"/>
            <a:ext cx="3341515" cy="369332"/>
          </a:xfrm>
          <a:prstGeom prst="rect">
            <a:avLst/>
          </a:prstGeom>
        </p:spPr>
        <p:style>
          <a:lnRef idx="0">
            <a:schemeClr val="accent1"/>
          </a:lnRef>
          <a:fillRef idx="3">
            <a:schemeClr val="accent1"/>
          </a:fillRef>
          <a:effectRef idx="3">
            <a:schemeClr val="accent1"/>
          </a:effectRef>
          <a:fontRef idx="minor">
            <a:schemeClr val="lt1"/>
          </a:fontRef>
        </p:style>
        <p:txBody>
          <a:bodyPr wrap="square" rtlCol="0">
            <a:spAutoFit/>
          </a:bodyPr>
          <a:lstStyle/>
          <a:p>
            <a:pPr algn="ctr"/>
            <a:r>
              <a:rPr kumimoji="1" lang="en-US" altLang="ja-JP"/>
              <a:t>【</a:t>
            </a:r>
            <a:r>
              <a:rPr kumimoji="1" lang="ja-JP" altLang="en-US"/>
              <a:t>作成されたプロジェクト説明</a:t>
            </a:r>
            <a:r>
              <a:rPr kumimoji="1" lang="en-US" altLang="ja-JP"/>
              <a:t>】</a:t>
            </a:r>
            <a:endParaRPr kumimoji="1" lang="ja-JP" altLang="en-US"/>
          </a:p>
        </p:txBody>
      </p:sp>
      <p:sp>
        <p:nvSpPr>
          <p:cNvPr id="19" name="テキスト ボックス 18">
            <a:extLst>
              <a:ext uri="{FF2B5EF4-FFF2-40B4-BE49-F238E27FC236}">
                <a16:creationId xmlns:a16="http://schemas.microsoft.com/office/drawing/2014/main" id="{BBBBC35A-3DEE-81C4-4673-D89F5FC1568B}"/>
              </a:ext>
            </a:extLst>
          </p:cNvPr>
          <p:cNvSpPr txBox="1"/>
          <p:nvPr/>
        </p:nvSpPr>
        <p:spPr>
          <a:xfrm rot="16200000">
            <a:off x="3113632" y="3703843"/>
            <a:ext cx="1890261" cy="276999"/>
          </a:xfrm>
          <a:prstGeom prst="rect">
            <a:avLst/>
          </a:prstGeom>
          <a:noFill/>
        </p:spPr>
        <p:txBody>
          <a:bodyPr wrap="none" rtlCol="0">
            <a:spAutoFit/>
          </a:bodyPr>
          <a:lstStyle/>
          <a:p>
            <a:r>
              <a:rPr kumimoji="1" lang="ja-JP" altLang="en-US" sz="1200"/>
              <a:t>作成されたソリューション</a:t>
            </a:r>
          </a:p>
        </p:txBody>
      </p:sp>
      <p:sp>
        <p:nvSpPr>
          <p:cNvPr id="20" name="左中かっこ 19">
            <a:extLst>
              <a:ext uri="{FF2B5EF4-FFF2-40B4-BE49-F238E27FC236}">
                <a16:creationId xmlns:a16="http://schemas.microsoft.com/office/drawing/2014/main" id="{3DEEF13C-B0D5-D553-A373-FE8D5F18F9F2}"/>
              </a:ext>
            </a:extLst>
          </p:cNvPr>
          <p:cNvSpPr/>
          <p:nvPr/>
        </p:nvSpPr>
        <p:spPr>
          <a:xfrm>
            <a:off x="4111849" y="1307025"/>
            <a:ext cx="221797" cy="5215853"/>
          </a:xfrm>
          <a:prstGeom prst="lef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1" name="左中かっこ 20">
            <a:extLst>
              <a:ext uri="{FF2B5EF4-FFF2-40B4-BE49-F238E27FC236}">
                <a16:creationId xmlns:a16="http://schemas.microsoft.com/office/drawing/2014/main" id="{98AB2080-088C-C175-4593-EF2859F7B1F8}"/>
              </a:ext>
            </a:extLst>
          </p:cNvPr>
          <p:cNvSpPr/>
          <p:nvPr/>
        </p:nvSpPr>
        <p:spPr>
          <a:xfrm flipH="1">
            <a:off x="7428001" y="1837385"/>
            <a:ext cx="171232" cy="2287143"/>
          </a:xfrm>
          <a:prstGeom prst="lef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2" name="左中かっこ 21">
            <a:extLst>
              <a:ext uri="{FF2B5EF4-FFF2-40B4-BE49-F238E27FC236}">
                <a16:creationId xmlns:a16="http://schemas.microsoft.com/office/drawing/2014/main" id="{CD648869-C5AD-3586-ADC5-5D78C366FE86}"/>
              </a:ext>
            </a:extLst>
          </p:cNvPr>
          <p:cNvSpPr/>
          <p:nvPr/>
        </p:nvSpPr>
        <p:spPr>
          <a:xfrm flipH="1">
            <a:off x="7428001" y="4235735"/>
            <a:ext cx="171232" cy="2388801"/>
          </a:xfrm>
          <a:prstGeom prst="lef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3" name="テキスト ボックス 22">
            <a:extLst>
              <a:ext uri="{FF2B5EF4-FFF2-40B4-BE49-F238E27FC236}">
                <a16:creationId xmlns:a16="http://schemas.microsoft.com/office/drawing/2014/main" id="{71A74770-F357-82BD-5A17-F9AA33F3F2A1}"/>
              </a:ext>
            </a:extLst>
          </p:cNvPr>
          <p:cNvSpPr txBox="1"/>
          <p:nvPr/>
        </p:nvSpPr>
        <p:spPr>
          <a:xfrm rot="16200000">
            <a:off x="6865860" y="2842456"/>
            <a:ext cx="1725152" cy="276999"/>
          </a:xfrm>
          <a:prstGeom prst="rect">
            <a:avLst/>
          </a:prstGeom>
          <a:noFill/>
        </p:spPr>
        <p:txBody>
          <a:bodyPr wrap="none" rtlCol="0">
            <a:spAutoFit/>
          </a:bodyPr>
          <a:lstStyle/>
          <a:p>
            <a:r>
              <a:rPr kumimoji="1" lang="ja-JP" altLang="en-US" sz="1200"/>
              <a:t>フロント側プロジェクト</a:t>
            </a:r>
          </a:p>
        </p:txBody>
      </p:sp>
      <p:sp>
        <p:nvSpPr>
          <p:cNvPr id="24" name="テキスト ボックス 23">
            <a:extLst>
              <a:ext uri="{FF2B5EF4-FFF2-40B4-BE49-F238E27FC236}">
                <a16:creationId xmlns:a16="http://schemas.microsoft.com/office/drawing/2014/main" id="{0DA8CBEB-C22B-ACB4-9582-A8AA232BF10B}"/>
              </a:ext>
            </a:extLst>
          </p:cNvPr>
          <p:cNvSpPr txBox="1"/>
          <p:nvPr/>
        </p:nvSpPr>
        <p:spPr>
          <a:xfrm rot="16200000">
            <a:off x="6726879" y="5220688"/>
            <a:ext cx="2021707" cy="276999"/>
          </a:xfrm>
          <a:prstGeom prst="rect">
            <a:avLst/>
          </a:prstGeom>
          <a:noFill/>
        </p:spPr>
        <p:txBody>
          <a:bodyPr wrap="none" rtlCol="0">
            <a:spAutoFit/>
          </a:bodyPr>
          <a:lstStyle/>
          <a:p>
            <a:r>
              <a:rPr kumimoji="1" lang="ja-JP" altLang="en-US" sz="1200"/>
              <a:t>バックエンド側プロジェクト</a:t>
            </a:r>
          </a:p>
        </p:txBody>
      </p:sp>
      <p:sp>
        <p:nvSpPr>
          <p:cNvPr id="25" name="吹き出し: 折線 (強調線付き) 24">
            <a:extLst>
              <a:ext uri="{FF2B5EF4-FFF2-40B4-BE49-F238E27FC236}">
                <a16:creationId xmlns:a16="http://schemas.microsoft.com/office/drawing/2014/main" id="{B34CE598-EDE0-7F72-CFA5-D7B342F8CF84}"/>
              </a:ext>
            </a:extLst>
          </p:cNvPr>
          <p:cNvSpPr/>
          <p:nvPr/>
        </p:nvSpPr>
        <p:spPr>
          <a:xfrm>
            <a:off x="8326875" y="1076775"/>
            <a:ext cx="2130357" cy="236888"/>
          </a:xfrm>
          <a:prstGeom prst="accentCallout2">
            <a:avLst>
              <a:gd name="adj1" fmla="val 22211"/>
              <a:gd name="adj2" fmla="val -2331"/>
              <a:gd name="adj3" fmla="val 18750"/>
              <a:gd name="adj4" fmla="val -16667"/>
              <a:gd name="adj5" fmla="val 441016"/>
              <a:gd name="adj6" fmla="val -145180"/>
            </a:avLst>
          </a:prstGeom>
          <a:solidFill>
            <a:schemeClr val="accent1">
              <a:lumMod val="20000"/>
              <a:lumOff val="80000"/>
            </a:schemeClr>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ja-JP" altLang="en-US" sz="1200">
                <a:solidFill>
                  <a:schemeClr val="accent1">
                    <a:lumMod val="50000"/>
                  </a:schemeClr>
                </a:solidFill>
              </a:rPr>
              <a:t>静的コンテンツ公開フォルダ</a:t>
            </a:r>
            <a:endParaRPr kumimoji="1" lang="ja-JP" altLang="en-US" sz="1200">
              <a:solidFill>
                <a:schemeClr val="accent1">
                  <a:lumMod val="50000"/>
                </a:schemeClr>
              </a:solidFill>
            </a:endParaRPr>
          </a:p>
        </p:txBody>
      </p:sp>
      <p:sp>
        <p:nvSpPr>
          <p:cNvPr id="26" name="吹き出し: 折線 (強調線付き) 25">
            <a:extLst>
              <a:ext uri="{FF2B5EF4-FFF2-40B4-BE49-F238E27FC236}">
                <a16:creationId xmlns:a16="http://schemas.microsoft.com/office/drawing/2014/main" id="{2ACE1069-FDA3-9F83-CFD7-2FF4AA456875}"/>
              </a:ext>
            </a:extLst>
          </p:cNvPr>
          <p:cNvSpPr/>
          <p:nvPr/>
        </p:nvSpPr>
        <p:spPr>
          <a:xfrm>
            <a:off x="8326875" y="1446280"/>
            <a:ext cx="2130358" cy="236888"/>
          </a:xfrm>
          <a:prstGeom prst="accentCallout2">
            <a:avLst>
              <a:gd name="adj1" fmla="val 22211"/>
              <a:gd name="adj2" fmla="val -2331"/>
              <a:gd name="adj3" fmla="val 18750"/>
              <a:gd name="adj4" fmla="val -16667"/>
              <a:gd name="adj5" fmla="val 461548"/>
              <a:gd name="adj6" fmla="val -118427"/>
            </a:avLst>
          </a:prstGeom>
          <a:solidFill>
            <a:schemeClr val="accent1">
              <a:lumMod val="20000"/>
              <a:lumOff val="80000"/>
            </a:schemeClr>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en-US" altLang="ja-JP" sz="1200">
                <a:solidFill>
                  <a:schemeClr val="accent1">
                    <a:lumMod val="50000"/>
                  </a:schemeClr>
                </a:solidFill>
              </a:rPr>
              <a:t>vue</a:t>
            </a:r>
            <a:r>
              <a:rPr kumimoji="1" lang="ja-JP" altLang="en-US" sz="1200">
                <a:solidFill>
                  <a:schemeClr val="accent1">
                    <a:lumMod val="50000"/>
                  </a:schemeClr>
                </a:solidFill>
              </a:rPr>
              <a:t>コンテンツフォルダ</a:t>
            </a:r>
          </a:p>
        </p:txBody>
      </p:sp>
      <p:sp>
        <p:nvSpPr>
          <p:cNvPr id="27" name="吹き出し: 折線 (強調線付き) 26">
            <a:extLst>
              <a:ext uri="{FF2B5EF4-FFF2-40B4-BE49-F238E27FC236}">
                <a16:creationId xmlns:a16="http://schemas.microsoft.com/office/drawing/2014/main" id="{EAD9D144-2A59-0B82-5B28-4D93C23C637B}"/>
              </a:ext>
            </a:extLst>
          </p:cNvPr>
          <p:cNvSpPr/>
          <p:nvPr/>
        </p:nvSpPr>
        <p:spPr>
          <a:xfrm>
            <a:off x="8326875" y="2897212"/>
            <a:ext cx="2127894" cy="236888"/>
          </a:xfrm>
          <a:prstGeom prst="accentCallout2">
            <a:avLst>
              <a:gd name="adj1" fmla="val 22211"/>
              <a:gd name="adj2" fmla="val -2331"/>
              <a:gd name="adj3" fmla="val 18750"/>
              <a:gd name="adj4" fmla="val -16667"/>
              <a:gd name="adj5" fmla="val 367099"/>
              <a:gd name="adj6" fmla="val -119999"/>
            </a:avLst>
          </a:prstGeom>
          <a:solidFill>
            <a:schemeClr val="accent1">
              <a:lumMod val="20000"/>
              <a:lumOff val="80000"/>
            </a:schemeClr>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en-US" altLang="ja-JP" sz="1200">
                <a:solidFill>
                  <a:schemeClr val="accent1">
                    <a:lumMod val="50000"/>
                  </a:schemeClr>
                </a:solidFill>
              </a:rPr>
              <a:t>npm</a:t>
            </a:r>
            <a:r>
              <a:rPr kumimoji="1" lang="ja-JP" altLang="en-US" sz="1200">
                <a:solidFill>
                  <a:schemeClr val="accent1">
                    <a:lumMod val="50000"/>
                  </a:schemeClr>
                </a:solidFill>
              </a:rPr>
              <a:t>パッケージリス</a:t>
            </a:r>
            <a:r>
              <a:rPr lang="ja-JP" altLang="en-US" sz="1200">
                <a:solidFill>
                  <a:schemeClr val="accent1">
                    <a:lumMod val="50000"/>
                  </a:schemeClr>
                </a:solidFill>
              </a:rPr>
              <a:t>ト</a:t>
            </a:r>
            <a:endParaRPr kumimoji="1" lang="ja-JP" altLang="en-US" sz="1200">
              <a:solidFill>
                <a:schemeClr val="accent1">
                  <a:lumMod val="50000"/>
                </a:schemeClr>
              </a:solidFill>
            </a:endParaRPr>
          </a:p>
        </p:txBody>
      </p:sp>
      <p:sp>
        <p:nvSpPr>
          <p:cNvPr id="28" name="吹き出し: 折線 (強調線付き) 27">
            <a:extLst>
              <a:ext uri="{FF2B5EF4-FFF2-40B4-BE49-F238E27FC236}">
                <a16:creationId xmlns:a16="http://schemas.microsoft.com/office/drawing/2014/main" id="{A782397D-E3D9-D5D0-061B-31158D8BCE36}"/>
              </a:ext>
            </a:extLst>
          </p:cNvPr>
          <p:cNvSpPr/>
          <p:nvPr/>
        </p:nvSpPr>
        <p:spPr>
          <a:xfrm>
            <a:off x="8324410" y="2088726"/>
            <a:ext cx="2130358" cy="236888"/>
          </a:xfrm>
          <a:prstGeom prst="accentCallout2">
            <a:avLst>
              <a:gd name="adj1" fmla="val 22211"/>
              <a:gd name="adj2" fmla="val -2331"/>
              <a:gd name="adj3" fmla="val 18750"/>
              <a:gd name="adj4" fmla="val -16667"/>
              <a:gd name="adj5" fmla="val 461547"/>
              <a:gd name="adj6" fmla="val -135719"/>
            </a:avLst>
          </a:prstGeom>
          <a:solidFill>
            <a:schemeClr val="accent1">
              <a:lumMod val="20000"/>
              <a:lumOff val="80000"/>
            </a:schemeClr>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altLang="ja-JP" sz="1200">
                <a:solidFill>
                  <a:schemeClr val="accent1">
                    <a:lumMod val="50000"/>
                  </a:schemeClr>
                </a:solidFill>
              </a:rPr>
              <a:t>index.html</a:t>
            </a:r>
            <a:endParaRPr kumimoji="1" lang="ja-JP" altLang="en-US" sz="1200">
              <a:solidFill>
                <a:schemeClr val="accent1">
                  <a:lumMod val="50000"/>
                </a:schemeClr>
              </a:solidFill>
            </a:endParaRPr>
          </a:p>
        </p:txBody>
      </p:sp>
      <p:sp>
        <p:nvSpPr>
          <p:cNvPr id="29" name="左中かっこ 28">
            <a:extLst>
              <a:ext uri="{FF2B5EF4-FFF2-40B4-BE49-F238E27FC236}">
                <a16:creationId xmlns:a16="http://schemas.microsoft.com/office/drawing/2014/main" id="{46C57AEB-4CB3-9B78-06DE-8A85B86780D7}"/>
              </a:ext>
            </a:extLst>
          </p:cNvPr>
          <p:cNvSpPr/>
          <p:nvPr/>
        </p:nvSpPr>
        <p:spPr>
          <a:xfrm flipH="1">
            <a:off x="5489949" y="2256723"/>
            <a:ext cx="249368" cy="640489"/>
          </a:xfrm>
          <a:prstGeom prst="lef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0" name="吹き出し: 折線 (強調線付き) 29">
            <a:extLst>
              <a:ext uri="{FF2B5EF4-FFF2-40B4-BE49-F238E27FC236}">
                <a16:creationId xmlns:a16="http://schemas.microsoft.com/office/drawing/2014/main" id="{3217352E-263B-4315-2FE6-84644EB0E4FE}"/>
              </a:ext>
            </a:extLst>
          </p:cNvPr>
          <p:cNvSpPr/>
          <p:nvPr/>
        </p:nvSpPr>
        <p:spPr>
          <a:xfrm>
            <a:off x="8324408" y="3539658"/>
            <a:ext cx="3171217" cy="236888"/>
          </a:xfrm>
          <a:prstGeom prst="accentCallout2">
            <a:avLst>
              <a:gd name="adj1" fmla="val 22211"/>
              <a:gd name="adj2" fmla="val -2331"/>
              <a:gd name="adj3" fmla="val 18750"/>
              <a:gd name="adj4" fmla="val -16667"/>
              <a:gd name="adj5" fmla="val 375312"/>
              <a:gd name="adj6" fmla="val -81141"/>
            </a:avLst>
          </a:prstGeom>
          <a:solidFill>
            <a:schemeClr val="accent4">
              <a:lumMod val="20000"/>
              <a:lumOff val="80000"/>
            </a:schemeClr>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ja-JP" altLang="en-US" sz="1200">
                <a:solidFill>
                  <a:schemeClr val="accent1">
                    <a:lumMod val="50000"/>
                  </a:schemeClr>
                </a:solidFill>
              </a:rPr>
              <a:t>設定ファイル</a:t>
            </a:r>
            <a:endParaRPr kumimoji="1" lang="ja-JP" altLang="en-US" sz="1200">
              <a:solidFill>
                <a:schemeClr val="accent1">
                  <a:lumMod val="50000"/>
                </a:schemeClr>
              </a:solidFill>
            </a:endParaRPr>
          </a:p>
        </p:txBody>
      </p:sp>
      <p:sp>
        <p:nvSpPr>
          <p:cNvPr id="31" name="吹き出し: 折線 (強調線付き) 30">
            <a:extLst>
              <a:ext uri="{FF2B5EF4-FFF2-40B4-BE49-F238E27FC236}">
                <a16:creationId xmlns:a16="http://schemas.microsoft.com/office/drawing/2014/main" id="{373623E7-7434-FD83-5F7F-D3F0CDDA51C6}"/>
              </a:ext>
            </a:extLst>
          </p:cNvPr>
          <p:cNvSpPr/>
          <p:nvPr/>
        </p:nvSpPr>
        <p:spPr>
          <a:xfrm>
            <a:off x="8324407" y="5633036"/>
            <a:ext cx="3171217" cy="236888"/>
          </a:xfrm>
          <a:prstGeom prst="accentCallout2">
            <a:avLst>
              <a:gd name="adj1" fmla="val 22211"/>
              <a:gd name="adj2" fmla="val -2331"/>
              <a:gd name="adj3" fmla="val 18750"/>
              <a:gd name="adj4" fmla="val -16667"/>
              <a:gd name="adj5" fmla="val 375312"/>
              <a:gd name="adj6" fmla="val -81141"/>
            </a:avLst>
          </a:prstGeom>
          <a:solidFill>
            <a:schemeClr val="accent4">
              <a:lumMod val="20000"/>
              <a:lumOff val="80000"/>
            </a:schemeClr>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ja-JP" altLang="en-US" sz="1200">
                <a:solidFill>
                  <a:schemeClr val="accent1">
                    <a:lumMod val="50000"/>
                  </a:schemeClr>
                </a:solidFill>
              </a:rPr>
              <a:t>ビジネスロジック　クラス</a:t>
            </a:r>
          </a:p>
        </p:txBody>
      </p:sp>
      <p:sp>
        <p:nvSpPr>
          <p:cNvPr id="32" name="吹き出し: 折線 (強調線付き) 31">
            <a:extLst>
              <a:ext uri="{FF2B5EF4-FFF2-40B4-BE49-F238E27FC236}">
                <a16:creationId xmlns:a16="http://schemas.microsoft.com/office/drawing/2014/main" id="{E88428DF-9044-6D43-5860-25DFAC75E4F1}"/>
              </a:ext>
            </a:extLst>
          </p:cNvPr>
          <p:cNvSpPr/>
          <p:nvPr/>
        </p:nvSpPr>
        <p:spPr>
          <a:xfrm>
            <a:off x="8324407" y="5290142"/>
            <a:ext cx="3171217" cy="236888"/>
          </a:xfrm>
          <a:prstGeom prst="accentCallout2">
            <a:avLst>
              <a:gd name="adj1" fmla="val 22211"/>
              <a:gd name="adj2" fmla="val -2331"/>
              <a:gd name="adj3" fmla="val 18750"/>
              <a:gd name="adj4" fmla="val -16667"/>
              <a:gd name="adj5" fmla="val 457441"/>
              <a:gd name="adj6" fmla="val -84515"/>
            </a:avLst>
          </a:prstGeom>
          <a:solidFill>
            <a:schemeClr val="accent4">
              <a:lumMod val="20000"/>
              <a:lumOff val="80000"/>
            </a:schemeClr>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ja-JP" altLang="en-US" sz="1200">
                <a:solidFill>
                  <a:schemeClr val="accent1">
                    <a:lumMod val="50000"/>
                  </a:schemeClr>
                </a:solidFill>
              </a:rPr>
              <a:t>メイン　クラス</a:t>
            </a:r>
            <a:endParaRPr kumimoji="1" lang="ja-JP" altLang="en-US" sz="1200">
              <a:solidFill>
                <a:schemeClr val="accent1">
                  <a:lumMod val="50000"/>
                </a:schemeClr>
              </a:solidFill>
            </a:endParaRPr>
          </a:p>
        </p:txBody>
      </p:sp>
      <p:sp>
        <p:nvSpPr>
          <p:cNvPr id="33" name="吹き出し: 折線 (強調線付き) 32">
            <a:extLst>
              <a:ext uri="{FF2B5EF4-FFF2-40B4-BE49-F238E27FC236}">
                <a16:creationId xmlns:a16="http://schemas.microsoft.com/office/drawing/2014/main" id="{48AD09EF-D85C-EDEB-D7AD-AFF8A482D693}"/>
              </a:ext>
            </a:extLst>
          </p:cNvPr>
          <p:cNvSpPr/>
          <p:nvPr/>
        </p:nvSpPr>
        <p:spPr>
          <a:xfrm>
            <a:off x="8324407" y="4788991"/>
            <a:ext cx="3171217" cy="236888"/>
          </a:xfrm>
          <a:prstGeom prst="accentCallout2">
            <a:avLst>
              <a:gd name="adj1" fmla="val 22211"/>
              <a:gd name="adj2" fmla="val -2331"/>
              <a:gd name="adj3" fmla="val 18750"/>
              <a:gd name="adj4" fmla="val -16667"/>
              <a:gd name="adj5" fmla="val 482080"/>
              <a:gd name="adj6" fmla="val -90343"/>
            </a:avLst>
          </a:prstGeom>
          <a:solidFill>
            <a:schemeClr val="accent4">
              <a:lumMod val="20000"/>
              <a:lumOff val="80000"/>
            </a:schemeClr>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ja-JP" altLang="en-US" sz="1200">
                <a:solidFill>
                  <a:schemeClr val="accent1">
                    <a:lumMod val="50000"/>
                  </a:schemeClr>
                </a:solidFill>
              </a:rPr>
              <a:t>コントローラ　クラス　</a:t>
            </a:r>
            <a:r>
              <a:rPr kumimoji="1" lang="en-US" altLang="ja-JP" sz="1200">
                <a:solidFill>
                  <a:schemeClr val="accent1">
                    <a:lumMod val="50000"/>
                  </a:schemeClr>
                </a:solidFill>
              </a:rPr>
              <a:t>(API</a:t>
            </a:r>
            <a:r>
              <a:rPr kumimoji="1" lang="ja-JP" altLang="en-US" sz="1200">
                <a:solidFill>
                  <a:schemeClr val="accent1">
                    <a:lumMod val="50000"/>
                  </a:schemeClr>
                </a:solidFill>
              </a:rPr>
              <a:t>等定義</a:t>
            </a:r>
            <a:r>
              <a:rPr kumimoji="1" lang="en-US" altLang="ja-JP" sz="1200">
                <a:solidFill>
                  <a:schemeClr val="accent1">
                    <a:lumMod val="50000"/>
                  </a:schemeClr>
                </a:solidFill>
              </a:rPr>
              <a:t>)</a:t>
            </a:r>
            <a:endParaRPr kumimoji="1" lang="ja-JP" altLang="en-US" sz="1200">
              <a:solidFill>
                <a:schemeClr val="accent1">
                  <a:lumMod val="50000"/>
                </a:schemeClr>
              </a:solidFill>
            </a:endParaRPr>
          </a:p>
        </p:txBody>
      </p:sp>
      <p:sp>
        <p:nvSpPr>
          <p:cNvPr id="34" name="左中かっこ 33">
            <a:extLst>
              <a:ext uri="{FF2B5EF4-FFF2-40B4-BE49-F238E27FC236}">
                <a16:creationId xmlns:a16="http://schemas.microsoft.com/office/drawing/2014/main" id="{42608089-8B6B-70B8-AD73-CE444A0BD5F7}"/>
              </a:ext>
            </a:extLst>
          </p:cNvPr>
          <p:cNvSpPr/>
          <p:nvPr/>
        </p:nvSpPr>
        <p:spPr>
          <a:xfrm>
            <a:off x="4574798" y="5036450"/>
            <a:ext cx="173514" cy="507384"/>
          </a:xfrm>
          <a:prstGeom prst="leftBrace">
            <a:avLst>
              <a:gd name="adj1" fmla="val 8333"/>
              <a:gd name="adj2" fmla="val 51519"/>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5" name="テキスト ボックス 34">
            <a:extLst>
              <a:ext uri="{FF2B5EF4-FFF2-40B4-BE49-F238E27FC236}">
                <a16:creationId xmlns:a16="http://schemas.microsoft.com/office/drawing/2014/main" id="{3BDD3545-FDC7-60FB-AF1E-E24902C2F59D}"/>
              </a:ext>
            </a:extLst>
          </p:cNvPr>
          <p:cNvSpPr txBox="1"/>
          <p:nvPr/>
        </p:nvSpPr>
        <p:spPr>
          <a:xfrm rot="16200000">
            <a:off x="3916833" y="5203246"/>
            <a:ext cx="995785" cy="215444"/>
          </a:xfrm>
          <a:prstGeom prst="rect">
            <a:avLst/>
          </a:prstGeom>
          <a:solidFill>
            <a:schemeClr val="bg1">
              <a:alpha val="92000"/>
            </a:schemeClr>
          </a:solidFill>
        </p:spPr>
        <p:txBody>
          <a:bodyPr wrap="none" rtlCol="0">
            <a:spAutoFit/>
          </a:bodyPr>
          <a:lstStyle/>
          <a:p>
            <a:r>
              <a:rPr lang="en-US" altLang="ja-JP" sz="800"/>
              <a:t>nuget</a:t>
            </a:r>
            <a:r>
              <a:rPr lang="ja-JP" altLang="en-US" sz="800"/>
              <a:t>パッケージ</a:t>
            </a:r>
            <a:endParaRPr kumimoji="1" lang="ja-JP" altLang="en-US" sz="800"/>
          </a:p>
        </p:txBody>
      </p:sp>
      <p:sp>
        <p:nvSpPr>
          <p:cNvPr id="37" name="吹き出し: 折線 (強調線付き) 36">
            <a:extLst>
              <a:ext uri="{FF2B5EF4-FFF2-40B4-BE49-F238E27FC236}">
                <a16:creationId xmlns:a16="http://schemas.microsoft.com/office/drawing/2014/main" id="{E7E4C6C4-00D4-DDE0-C34D-E852C11F9ED0}"/>
              </a:ext>
            </a:extLst>
          </p:cNvPr>
          <p:cNvSpPr/>
          <p:nvPr/>
        </p:nvSpPr>
        <p:spPr>
          <a:xfrm>
            <a:off x="8324407" y="4129834"/>
            <a:ext cx="3171217" cy="236888"/>
          </a:xfrm>
          <a:prstGeom prst="accentCallout2">
            <a:avLst>
              <a:gd name="adj1" fmla="val 22211"/>
              <a:gd name="adj2" fmla="val -2331"/>
              <a:gd name="adj3" fmla="val 18750"/>
              <a:gd name="adj4" fmla="val -16667"/>
              <a:gd name="adj5" fmla="val 375312"/>
              <a:gd name="adj6" fmla="val -81141"/>
            </a:avLst>
          </a:prstGeom>
          <a:solidFill>
            <a:schemeClr val="accent4">
              <a:lumMod val="20000"/>
              <a:lumOff val="80000"/>
            </a:schemeClr>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en-US" altLang="ja-JP" sz="1200">
                <a:solidFill>
                  <a:schemeClr val="accent1">
                    <a:lumMod val="50000"/>
                  </a:schemeClr>
                </a:solidFill>
              </a:rPr>
              <a:t>npm</a:t>
            </a:r>
            <a:r>
              <a:rPr kumimoji="1" lang="ja-JP" altLang="en-US" sz="1200">
                <a:solidFill>
                  <a:schemeClr val="accent1">
                    <a:lumMod val="50000"/>
                  </a:schemeClr>
                </a:solidFill>
              </a:rPr>
              <a:t>パッケージリス</a:t>
            </a:r>
            <a:r>
              <a:rPr lang="ja-JP" altLang="en-US" sz="1200">
                <a:solidFill>
                  <a:schemeClr val="accent1">
                    <a:lumMod val="50000"/>
                  </a:schemeClr>
                </a:solidFill>
              </a:rPr>
              <a:t>ト</a:t>
            </a:r>
            <a:endParaRPr kumimoji="1" lang="ja-JP" altLang="en-US" sz="1200">
              <a:solidFill>
                <a:schemeClr val="accent1">
                  <a:lumMod val="50000"/>
                </a:schemeClr>
              </a:solidFill>
            </a:endParaRPr>
          </a:p>
        </p:txBody>
      </p:sp>
      <p:pic>
        <p:nvPicPr>
          <p:cNvPr id="39" name="図 38">
            <a:extLst>
              <a:ext uri="{FF2B5EF4-FFF2-40B4-BE49-F238E27FC236}">
                <a16:creationId xmlns:a16="http://schemas.microsoft.com/office/drawing/2014/main" id="{D7DF21B7-E0D0-843A-2728-534322BBDF11}"/>
              </a:ext>
            </a:extLst>
          </p:cNvPr>
          <p:cNvPicPr>
            <a:picLocks noChangeAspect="1"/>
          </p:cNvPicPr>
          <p:nvPr/>
        </p:nvPicPr>
        <p:blipFill>
          <a:blip r:embed="rId4"/>
          <a:stretch>
            <a:fillRect/>
          </a:stretch>
        </p:blipFill>
        <p:spPr>
          <a:xfrm>
            <a:off x="10520658" y="612754"/>
            <a:ext cx="1585334" cy="2826616"/>
          </a:xfrm>
          <a:prstGeom prst="rect">
            <a:avLst/>
          </a:prstGeom>
        </p:spPr>
      </p:pic>
    </p:spTree>
    <p:extLst>
      <p:ext uri="{BB962C8B-B14F-4D97-AF65-F5344CB8AC3E}">
        <p14:creationId xmlns:p14="http://schemas.microsoft.com/office/powerpoint/2010/main" val="2163003446"/>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a:extLst>
              <a:ext uri="{FF2B5EF4-FFF2-40B4-BE49-F238E27FC236}">
                <a16:creationId xmlns:a16="http://schemas.microsoft.com/office/drawing/2014/main" id="{D3578072-553C-1E04-82AF-684422C5586E}"/>
              </a:ext>
            </a:extLst>
          </p:cNvPr>
          <p:cNvSpPr>
            <a:spLocks noGrp="1"/>
          </p:cNvSpPr>
          <p:nvPr>
            <p:ph type="title"/>
          </p:nvPr>
        </p:nvSpPr>
        <p:spPr/>
        <p:txBody>
          <a:bodyPr>
            <a:normAutofit/>
          </a:bodyPr>
          <a:lstStyle/>
          <a:p>
            <a:r>
              <a:rPr lang="en-US" altLang="ja-JP"/>
              <a:t>3-3-2.</a:t>
            </a:r>
            <a:r>
              <a:rPr lang="ja-JP" altLang="en-US"/>
              <a:t>パッケージのインストール</a:t>
            </a:r>
          </a:p>
        </p:txBody>
      </p:sp>
      <p:sp>
        <p:nvSpPr>
          <p:cNvPr id="10" name="正方形/長方形 9">
            <a:extLst>
              <a:ext uri="{FF2B5EF4-FFF2-40B4-BE49-F238E27FC236}">
                <a16:creationId xmlns:a16="http://schemas.microsoft.com/office/drawing/2014/main" id="{71DBDC10-6418-DC00-C303-1428DD1A8093}"/>
              </a:ext>
            </a:extLst>
          </p:cNvPr>
          <p:cNvSpPr/>
          <p:nvPr/>
        </p:nvSpPr>
        <p:spPr>
          <a:xfrm>
            <a:off x="561861" y="922284"/>
            <a:ext cx="11344390" cy="1382765"/>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marL="285750" indent="-285750">
              <a:buFont typeface="Arial" panose="020B0604020202020204" pitchFamily="34" charset="0"/>
              <a:buChar char="•"/>
            </a:pPr>
            <a:r>
              <a:rPr lang="ja-JP" altLang="en-US"/>
              <a:t>ここでは、</a:t>
            </a:r>
            <a:r>
              <a:rPr lang="en-US" altLang="ja-JP"/>
              <a:t>PostgreSQL</a:t>
            </a:r>
            <a:r>
              <a:rPr lang="ja-JP" altLang="en-US"/>
              <a:t>テータベースにアクセスを行うためのパッケージをインストールします。</a:t>
            </a:r>
            <a:endParaRPr lang="en-US" altLang="ja-JP"/>
          </a:p>
        </p:txBody>
      </p:sp>
      <p:sp>
        <p:nvSpPr>
          <p:cNvPr id="2" name="テキスト プレースホルダー 7">
            <a:extLst>
              <a:ext uri="{FF2B5EF4-FFF2-40B4-BE49-F238E27FC236}">
                <a16:creationId xmlns:a16="http://schemas.microsoft.com/office/drawing/2014/main" id="{DF10B8C9-FDF0-F5F7-6E79-09B4D09A1973}"/>
              </a:ext>
            </a:extLst>
          </p:cNvPr>
          <p:cNvSpPr>
            <a:spLocks noGrp="1"/>
          </p:cNvSpPr>
          <p:nvPr>
            <p:ph type="body" sz="quarter" idx="14"/>
          </p:nvPr>
        </p:nvSpPr>
        <p:spPr>
          <a:xfrm>
            <a:off x="268288" y="2416109"/>
            <a:ext cx="11637962" cy="373063"/>
          </a:xfrm>
        </p:spPr>
        <p:txBody>
          <a:bodyPr/>
          <a:lstStyle/>
          <a:p>
            <a:r>
              <a:rPr lang="ja-JP" altLang="en-US"/>
              <a:t>インストールするパッケージ</a:t>
            </a:r>
          </a:p>
        </p:txBody>
      </p:sp>
      <p:graphicFrame>
        <p:nvGraphicFramePr>
          <p:cNvPr id="3" name="表 2">
            <a:extLst>
              <a:ext uri="{FF2B5EF4-FFF2-40B4-BE49-F238E27FC236}">
                <a16:creationId xmlns:a16="http://schemas.microsoft.com/office/drawing/2014/main" id="{51219779-D578-D45F-D2AD-88C6DF540AA7}"/>
              </a:ext>
            </a:extLst>
          </p:cNvPr>
          <p:cNvGraphicFramePr>
            <a:graphicFrameLocks noGrp="1"/>
          </p:cNvGraphicFramePr>
          <p:nvPr>
            <p:extLst>
              <p:ext uri="{D42A27DB-BD31-4B8C-83A1-F6EECF244321}">
                <p14:modId xmlns:p14="http://schemas.microsoft.com/office/powerpoint/2010/main" val="1590713835"/>
              </p:ext>
            </p:extLst>
          </p:nvPr>
        </p:nvGraphicFramePr>
        <p:xfrm>
          <a:off x="1050925" y="3198999"/>
          <a:ext cx="10750551" cy="2758440"/>
        </p:xfrm>
        <a:graphic>
          <a:graphicData uri="http://schemas.openxmlformats.org/drawingml/2006/table">
            <a:tbl>
              <a:tblPr firstRow="1" bandRow="1">
                <a:tableStyleId>{5C22544A-7EE6-4342-B048-85BDC9FD1C3A}</a:tableStyleId>
              </a:tblPr>
              <a:tblGrid>
                <a:gridCol w="606425">
                  <a:extLst>
                    <a:ext uri="{9D8B030D-6E8A-4147-A177-3AD203B41FA5}">
                      <a16:colId xmlns:a16="http://schemas.microsoft.com/office/drawing/2014/main" val="603155829"/>
                    </a:ext>
                  </a:extLst>
                </a:gridCol>
                <a:gridCol w="4381500">
                  <a:extLst>
                    <a:ext uri="{9D8B030D-6E8A-4147-A177-3AD203B41FA5}">
                      <a16:colId xmlns:a16="http://schemas.microsoft.com/office/drawing/2014/main" val="3236890450"/>
                    </a:ext>
                  </a:extLst>
                </a:gridCol>
                <a:gridCol w="5762626">
                  <a:extLst>
                    <a:ext uri="{9D8B030D-6E8A-4147-A177-3AD203B41FA5}">
                      <a16:colId xmlns:a16="http://schemas.microsoft.com/office/drawing/2014/main" val="3382630933"/>
                    </a:ext>
                  </a:extLst>
                </a:gridCol>
              </a:tblGrid>
              <a:tr h="127926">
                <a:tc>
                  <a:txBody>
                    <a:bodyPr/>
                    <a:lstStyle/>
                    <a:p>
                      <a:endParaRPr kumimoji="1" lang="ja-JP" altLang="en-US" sz="1400"/>
                    </a:p>
                  </a:txBody>
                  <a:tcPr/>
                </a:tc>
                <a:tc>
                  <a:txBody>
                    <a:bodyPr/>
                    <a:lstStyle/>
                    <a:p>
                      <a:r>
                        <a:rPr kumimoji="1" lang="ja-JP" altLang="en-US" sz="1400"/>
                        <a:t>パッケージ名</a:t>
                      </a:r>
                    </a:p>
                  </a:txBody>
                  <a:tcPr/>
                </a:tc>
                <a:tc>
                  <a:txBody>
                    <a:bodyPr/>
                    <a:lstStyle/>
                    <a:p>
                      <a:r>
                        <a:rPr kumimoji="1" lang="ja-JP" altLang="en-US" sz="1400"/>
                        <a:t>説明</a:t>
                      </a:r>
                    </a:p>
                  </a:txBody>
                  <a:tcPr/>
                </a:tc>
                <a:extLst>
                  <a:ext uri="{0D108BD9-81ED-4DB2-BD59-A6C34878D82A}">
                    <a16:rowId xmlns:a16="http://schemas.microsoft.com/office/drawing/2014/main" val="2156379207"/>
                  </a:ext>
                </a:extLst>
              </a:tr>
              <a:tr h="127926">
                <a:tc>
                  <a:txBody>
                    <a:bodyPr/>
                    <a:lstStyle/>
                    <a:p>
                      <a:r>
                        <a:rPr kumimoji="1" lang="en-US" altLang="ja-JP" sz="1400"/>
                        <a:t>1</a:t>
                      </a:r>
                      <a:endParaRPr kumimoji="1" lang="ja-JP" altLang="en-US" sz="1400"/>
                    </a:p>
                  </a:txBody>
                  <a:tcPr/>
                </a:tc>
                <a:tc>
                  <a:txBody>
                    <a:bodyPr/>
                    <a:lstStyle/>
                    <a:p>
                      <a:r>
                        <a:rPr kumimoji="1" lang="en-US" altLang="ja-JP" sz="1400"/>
                        <a:t>Npgsql 7.0.x</a:t>
                      </a:r>
                      <a:endParaRPr kumimoji="1" lang="ja-JP" altLang="en-US" sz="1400"/>
                    </a:p>
                  </a:txBody>
                  <a:tcPr/>
                </a:tc>
                <a:tc>
                  <a:txBody>
                    <a:bodyPr/>
                    <a:lstStyle/>
                    <a:p>
                      <a:r>
                        <a:rPr kumimoji="1" lang="ja-JP" altLang="en-US" sz="1200"/>
                        <a:t>高性能 </a:t>
                      </a:r>
                      <a:r>
                        <a:rPr kumimoji="1" lang="en-US" altLang="ja-JP" sz="1200"/>
                        <a:t>PostgreSQL </a:t>
                      </a:r>
                      <a:r>
                        <a:rPr kumimoji="1" lang="ja-JP" altLang="en-US" sz="1200"/>
                        <a:t>ドライバー　</a:t>
                      </a:r>
                      <a:r>
                        <a:rPr kumimoji="1" lang="en-US" altLang="ja-JP" sz="1200"/>
                        <a:t>(.NET 7</a:t>
                      </a:r>
                      <a:r>
                        <a:rPr kumimoji="1" lang="ja-JP" altLang="en-US" sz="1200"/>
                        <a:t>用</a:t>
                      </a:r>
                      <a:r>
                        <a:rPr kumimoji="1" lang="en-US" altLang="ja-JP" sz="1200"/>
                        <a:t>)</a:t>
                      </a:r>
                    </a:p>
                    <a:p>
                      <a:r>
                        <a:rPr kumimoji="1" lang="en-US" altLang="ja-JP" sz="1200"/>
                        <a:t>Npgsql </a:t>
                      </a:r>
                      <a:r>
                        <a:rPr kumimoji="1" lang="ja-JP" altLang="en-US" sz="1200"/>
                        <a:t>は、</a:t>
                      </a:r>
                      <a:r>
                        <a:rPr kumimoji="1" lang="en-US" altLang="ja-JP" sz="1200"/>
                        <a:t>PostgreSQL </a:t>
                      </a:r>
                      <a:r>
                        <a:rPr kumimoji="1" lang="ja-JP" altLang="en-US" sz="1200"/>
                        <a:t>用のオープンソース </a:t>
                      </a:r>
                      <a:r>
                        <a:rPr kumimoji="1" lang="en-US" altLang="ja-JP" sz="1200"/>
                        <a:t>.NET </a:t>
                      </a:r>
                      <a:r>
                        <a:rPr kumimoji="1" lang="ja-JP" altLang="en-US" sz="1200"/>
                        <a:t>データ プロバイダーです。 </a:t>
                      </a:r>
                      <a:r>
                        <a:rPr kumimoji="1" lang="en-US" altLang="ja-JP" sz="1200"/>
                        <a:t>.NET </a:t>
                      </a:r>
                      <a:r>
                        <a:rPr kumimoji="1" lang="ja-JP" altLang="en-US" sz="1200"/>
                        <a:t>を使用して </a:t>
                      </a:r>
                      <a:r>
                        <a:rPr kumimoji="1" lang="en-US" altLang="ja-JP" sz="1200"/>
                        <a:t>PostgreSQL </a:t>
                      </a:r>
                      <a:r>
                        <a:rPr kumimoji="1" lang="ja-JP" altLang="en-US" sz="1200"/>
                        <a:t>サーバーに接続し、対話することができます。</a:t>
                      </a:r>
                      <a:endParaRPr kumimoji="1" lang="en-US" altLang="ja-JP" sz="1200"/>
                    </a:p>
                    <a:p>
                      <a:r>
                        <a:rPr kumimoji="1" lang="en-US" altLang="ja-JP" sz="1100">
                          <a:solidFill>
                            <a:srgbClr val="FF0000"/>
                          </a:solidFill>
                        </a:rPr>
                        <a:t>※</a:t>
                      </a:r>
                      <a:r>
                        <a:rPr kumimoji="1" lang="ja-JP" altLang="en-US" sz="1100">
                          <a:solidFill>
                            <a:srgbClr val="FF0000"/>
                          </a:solidFill>
                        </a:rPr>
                        <a:t>バージョン</a:t>
                      </a:r>
                      <a:r>
                        <a:rPr kumimoji="1" lang="en-US" altLang="ja-JP" sz="1100">
                          <a:solidFill>
                            <a:srgbClr val="FF0000"/>
                          </a:solidFill>
                        </a:rPr>
                        <a:t>8.x</a:t>
                      </a:r>
                      <a:r>
                        <a:rPr kumimoji="1" lang="ja-JP" altLang="en-US" sz="1100">
                          <a:solidFill>
                            <a:srgbClr val="FF0000"/>
                          </a:solidFill>
                        </a:rPr>
                        <a:t>は、</a:t>
                      </a:r>
                      <a:r>
                        <a:rPr kumimoji="1" lang="en-US" altLang="ja-JP" sz="1100">
                          <a:solidFill>
                            <a:srgbClr val="FF0000"/>
                          </a:solidFill>
                        </a:rPr>
                        <a:t>.NET 8</a:t>
                      </a:r>
                      <a:r>
                        <a:rPr kumimoji="1" lang="ja-JP" altLang="en-US" sz="1100">
                          <a:solidFill>
                            <a:srgbClr val="FF0000"/>
                          </a:solidFill>
                        </a:rPr>
                        <a:t>用のドライバです。</a:t>
                      </a:r>
                    </a:p>
                  </a:txBody>
                  <a:tcPr/>
                </a:tc>
                <a:extLst>
                  <a:ext uri="{0D108BD9-81ED-4DB2-BD59-A6C34878D82A}">
                    <a16:rowId xmlns:a16="http://schemas.microsoft.com/office/drawing/2014/main" val="1188723546"/>
                  </a:ext>
                </a:extLst>
              </a:tr>
              <a:tr h="127926">
                <a:tc>
                  <a:txBody>
                    <a:bodyPr/>
                    <a:lstStyle/>
                    <a:p>
                      <a:r>
                        <a:rPr kumimoji="1" lang="en-US" altLang="ja-JP" sz="1400"/>
                        <a:t>2</a:t>
                      </a:r>
                      <a:endParaRPr kumimoji="1" lang="ja-JP" altLang="en-US" sz="1400"/>
                    </a:p>
                  </a:txBody>
                  <a:tcPr/>
                </a:tc>
                <a:tc>
                  <a:txBody>
                    <a:bodyPr/>
                    <a:lstStyle/>
                    <a:p>
                      <a:r>
                        <a:rPr kumimoji="1" lang="en-US" altLang="ja-JP" sz="1400"/>
                        <a:t>Npgsql.EntityFrameworkCore.PostgreSQL </a:t>
                      </a:r>
                      <a:endParaRPr kumimoji="1" lang="ja-JP" altLang="en-US" sz="1400"/>
                    </a:p>
                  </a:txBody>
                  <a:tcPr/>
                </a:tc>
                <a:tc>
                  <a:txBody>
                    <a:bodyPr/>
                    <a:lstStyle/>
                    <a:p>
                      <a:r>
                        <a:rPr kumimoji="1" lang="en-US" altLang="ja-JP" sz="1200"/>
                        <a:t>PostgreSQL </a:t>
                      </a:r>
                      <a:r>
                        <a:rPr kumimoji="1" lang="ja-JP" altLang="en-US" sz="1200"/>
                        <a:t>用 </a:t>
                      </a:r>
                      <a:r>
                        <a:rPr kumimoji="1" lang="en-US" altLang="ja-JP" sz="1200"/>
                        <a:t>Npgsql Entity Framework </a:t>
                      </a:r>
                      <a:r>
                        <a:rPr kumimoji="1" lang="ja-JP" altLang="en-US" sz="1200"/>
                        <a:t>コア プロバイダー</a:t>
                      </a:r>
                      <a:endParaRPr kumimoji="1" lang="en-US" altLang="ja-JP" sz="1200"/>
                    </a:p>
                    <a:p>
                      <a:r>
                        <a:rPr kumimoji="1" lang="en-US" altLang="ja-JP" sz="1200"/>
                        <a:t>Npgsql.EntityFrameworkCore.PostgreSQL </a:t>
                      </a:r>
                      <a:r>
                        <a:rPr kumimoji="1" lang="ja-JP" altLang="en-US" sz="1200"/>
                        <a:t>は、</a:t>
                      </a:r>
                      <a:r>
                        <a:rPr kumimoji="1" lang="en-US" altLang="ja-JP" sz="1200"/>
                        <a:t>PostgreSQL </a:t>
                      </a:r>
                      <a:r>
                        <a:rPr kumimoji="1" lang="ja-JP" altLang="en-US" sz="1200"/>
                        <a:t>用のオープンソース </a:t>
                      </a:r>
                      <a:r>
                        <a:rPr kumimoji="1" lang="en-US" altLang="ja-JP" sz="1200"/>
                        <a:t>EF Core </a:t>
                      </a:r>
                      <a:r>
                        <a:rPr kumimoji="1" lang="ja-JP" altLang="en-US" sz="1200"/>
                        <a:t>プロバイダーです。これにより、最も広く使用されている </a:t>
                      </a:r>
                      <a:r>
                        <a:rPr kumimoji="1" lang="en-US" altLang="ja-JP" sz="1200"/>
                        <a:t>Microsoft </a:t>
                      </a:r>
                      <a:r>
                        <a:rPr kumimoji="1" lang="ja-JP" altLang="en-US" sz="1200"/>
                        <a:t>の </a:t>
                      </a:r>
                      <a:r>
                        <a:rPr kumimoji="1" lang="en-US" altLang="ja-JP" sz="1200"/>
                        <a:t>.NET O/RM </a:t>
                      </a:r>
                      <a:r>
                        <a:rPr kumimoji="1" lang="ja-JP" altLang="en-US" sz="1200"/>
                        <a:t>を介して </a:t>
                      </a:r>
                      <a:r>
                        <a:rPr kumimoji="1" lang="en-US" altLang="ja-JP" sz="1200"/>
                        <a:t>PostgreSQL </a:t>
                      </a:r>
                      <a:r>
                        <a:rPr kumimoji="1" lang="ja-JP" altLang="en-US" sz="1200"/>
                        <a:t>と対話し、使い慣れた </a:t>
                      </a:r>
                      <a:r>
                        <a:rPr kumimoji="1" lang="en-US" altLang="ja-JP" sz="1200"/>
                        <a:t>LINQ </a:t>
                      </a:r>
                      <a:r>
                        <a:rPr kumimoji="1" lang="ja-JP" altLang="en-US" sz="1200"/>
                        <a:t>構文を使用してクエリを表現できるようになります。これは </a:t>
                      </a:r>
                      <a:r>
                        <a:rPr kumimoji="1" lang="en-US" altLang="ja-JP" sz="1200"/>
                        <a:t>Npgsql </a:t>
                      </a:r>
                      <a:r>
                        <a:rPr kumimoji="1" lang="ja-JP" altLang="en-US" sz="1200"/>
                        <a:t>上に構築されています。</a:t>
                      </a:r>
                    </a:p>
                  </a:txBody>
                  <a:tcPr/>
                </a:tc>
                <a:extLst>
                  <a:ext uri="{0D108BD9-81ED-4DB2-BD59-A6C34878D82A}">
                    <a16:rowId xmlns:a16="http://schemas.microsoft.com/office/drawing/2014/main" val="923633400"/>
                  </a:ext>
                </a:extLst>
              </a:tr>
              <a:tr h="127926">
                <a:tc>
                  <a:txBody>
                    <a:bodyPr/>
                    <a:lstStyle/>
                    <a:p>
                      <a:r>
                        <a:rPr kumimoji="1" lang="ja-JP" altLang="en-US" sz="1400"/>
                        <a:t>３</a:t>
                      </a:r>
                    </a:p>
                  </a:txBody>
                  <a:tcPr/>
                </a:tc>
                <a:tc>
                  <a:txBody>
                    <a:bodyPr/>
                    <a:lstStyle/>
                    <a:p>
                      <a:r>
                        <a:rPr kumimoji="1" lang="en-US" altLang="ja-JP" sz="1400"/>
                        <a:t>Newtonsoft.Json</a:t>
                      </a:r>
                      <a:endParaRPr kumimoji="1" lang="ja-JP" altLang="en-US" sz="1400"/>
                    </a:p>
                  </a:txBody>
                  <a:tcPr/>
                </a:tc>
                <a:tc>
                  <a:txBody>
                    <a:bodyPr/>
                    <a:lstStyle/>
                    <a:p>
                      <a:r>
                        <a:rPr kumimoji="1" lang="en-US" altLang="ja-JP" sz="1200"/>
                        <a:t>JSON</a:t>
                      </a:r>
                      <a:r>
                        <a:rPr kumimoji="1" lang="ja-JP" altLang="en-US" sz="1200"/>
                        <a:t>パーサー</a:t>
                      </a:r>
                      <a:endParaRPr kumimoji="1" lang="en-US" altLang="ja-JP" sz="1200"/>
                    </a:p>
                    <a:p>
                      <a:r>
                        <a:rPr kumimoji="1" lang="en-US" altLang="ja-JP" sz="1200"/>
                        <a:t>Json.NET </a:t>
                      </a:r>
                      <a:r>
                        <a:rPr kumimoji="1" lang="ja-JP" altLang="en-US" sz="1200"/>
                        <a:t>は、</a:t>
                      </a:r>
                      <a:r>
                        <a:rPr kumimoji="1" lang="en-US" altLang="ja-JP" sz="1200"/>
                        <a:t>.NET </a:t>
                      </a:r>
                      <a:r>
                        <a:rPr kumimoji="1" lang="ja-JP" altLang="en-US" sz="1200"/>
                        <a:t>用の人気のある高性能 </a:t>
                      </a:r>
                      <a:r>
                        <a:rPr kumimoji="1" lang="en-US" altLang="ja-JP" sz="1200"/>
                        <a:t>JSON </a:t>
                      </a:r>
                      <a:r>
                        <a:rPr kumimoji="1" lang="ja-JP" altLang="en-US" sz="1200"/>
                        <a:t>フレームワークです。</a:t>
                      </a:r>
                    </a:p>
                  </a:txBody>
                  <a:tcPr/>
                </a:tc>
                <a:extLst>
                  <a:ext uri="{0D108BD9-81ED-4DB2-BD59-A6C34878D82A}">
                    <a16:rowId xmlns:a16="http://schemas.microsoft.com/office/drawing/2014/main" val="3439040110"/>
                  </a:ext>
                </a:extLst>
              </a:tr>
            </a:tbl>
          </a:graphicData>
        </a:graphic>
      </p:graphicFrame>
    </p:spTree>
    <p:extLst>
      <p:ext uri="{BB962C8B-B14F-4D97-AF65-F5344CB8AC3E}">
        <p14:creationId xmlns:p14="http://schemas.microsoft.com/office/powerpoint/2010/main" val="9012208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053F95A6-7800-F578-CF32-76E7BD7E8A98}"/>
              </a:ext>
            </a:extLst>
          </p:cNvPr>
          <p:cNvSpPr/>
          <p:nvPr/>
        </p:nvSpPr>
        <p:spPr>
          <a:xfrm>
            <a:off x="4289612" y="4086107"/>
            <a:ext cx="3160225" cy="1243987"/>
          </a:xfrm>
          <a:prstGeom prst="rect">
            <a:avLst/>
          </a:prstGeom>
          <a:solidFill>
            <a:schemeClr val="accent2">
              <a:lumMod val="20000"/>
              <a:lumOff val="80000"/>
            </a:schemeClr>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タイトル 6">
            <a:extLst>
              <a:ext uri="{FF2B5EF4-FFF2-40B4-BE49-F238E27FC236}">
                <a16:creationId xmlns:a16="http://schemas.microsoft.com/office/drawing/2014/main" id="{D3578072-553C-1E04-82AF-684422C5586E}"/>
              </a:ext>
            </a:extLst>
          </p:cNvPr>
          <p:cNvSpPr>
            <a:spLocks noGrp="1"/>
          </p:cNvSpPr>
          <p:nvPr>
            <p:ph type="title"/>
          </p:nvPr>
        </p:nvSpPr>
        <p:spPr/>
        <p:txBody>
          <a:bodyPr>
            <a:normAutofit/>
          </a:bodyPr>
          <a:lstStyle/>
          <a:p>
            <a:r>
              <a:rPr kumimoji="1" lang="en-US" altLang="ja-JP"/>
              <a:t>3-1-3.</a:t>
            </a:r>
            <a:r>
              <a:rPr kumimoji="1" lang="ja-JP" altLang="en-US" dirty="0"/>
              <a:t>開発手順</a:t>
            </a:r>
          </a:p>
        </p:txBody>
      </p:sp>
      <p:sp>
        <p:nvSpPr>
          <p:cNvPr id="10" name="正方形/長方形 9">
            <a:extLst>
              <a:ext uri="{FF2B5EF4-FFF2-40B4-BE49-F238E27FC236}">
                <a16:creationId xmlns:a16="http://schemas.microsoft.com/office/drawing/2014/main" id="{71DBDC10-6418-DC00-C303-1428DD1A8093}"/>
              </a:ext>
            </a:extLst>
          </p:cNvPr>
          <p:cNvSpPr/>
          <p:nvPr/>
        </p:nvSpPr>
        <p:spPr>
          <a:xfrm>
            <a:off x="561861" y="922284"/>
            <a:ext cx="11344390" cy="1397019"/>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marL="285750" indent="-285750">
              <a:buFont typeface="Arial" panose="020B0604020202020204" pitchFamily="34" charset="0"/>
              <a:buChar char="•"/>
            </a:pPr>
            <a:r>
              <a:rPr lang="ja-JP" altLang="en-US"/>
              <a:t>開発タスクは、基本的には「要件定義→概要設計→詳細設計→開発→動作確認」の６工程で行われます。</a:t>
            </a:r>
            <a:endParaRPr lang="en-US" altLang="ja-JP"/>
          </a:p>
          <a:p>
            <a:pPr marL="285750" indent="-285750">
              <a:buFont typeface="Arial" panose="020B0604020202020204" pitchFamily="34" charset="0"/>
              <a:buChar char="•"/>
            </a:pPr>
            <a:r>
              <a:rPr kumimoji="1" lang="ja-JP" altLang="en-US"/>
              <a:t>この工程に沿って、今回作成する「</a:t>
            </a:r>
            <a:r>
              <a:rPr kumimoji="1" lang="en-US" altLang="ja-JP"/>
              <a:t>web</a:t>
            </a:r>
            <a:r>
              <a:rPr kumimoji="1" lang="ja-JP" altLang="en-US"/>
              <a:t>システム：住所録データベース」を開発してみましょう。</a:t>
            </a:r>
            <a:endParaRPr kumimoji="1" lang="ja-JP" altLang="en-US" dirty="0"/>
          </a:p>
        </p:txBody>
      </p:sp>
      <p:sp>
        <p:nvSpPr>
          <p:cNvPr id="5" name="正方形/長方形 4">
            <a:extLst>
              <a:ext uri="{FF2B5EF4-FFF2-40B4-BE49-F238E27FC236}">
                <a16:creationId xmlns:a16="http://schemas.microsoft.com/office/drawing/2014/main" id="{89A0E50F-DE59-B055-C856-2BC20AEE1952}"/>
              </a:ext>
            </a:extLst>
          </p:cNvPr>
          <p:cNvSpPr/>
          <p:nvPr/>
        </p:nvSpPr>
        <p:spPr>
          <a:xfrm>
            <a:off x="4484138" y="3429000"/>
            <a:ext cx="2794845" cy="3979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a:t>要件定義</a:t>
            </a:r>
          </a:p>
        </p:txBody>
      </p:sp>
      <p:sp>
        <p:nvSpPr>
          <p:cNvPr id="6" name="正方形/長方形 5">
            <a:extLst>
              <a:ext uri="{FF2B5EF4-FFF2-40B4-BE49-F238E27FC236}">
                <a16:creationId xmlns:a16="http://schemas.microsoft.com/office/drawing/2014/main" id="{AE4F2414-0EF2-E3F0-C53D-A76FD816E5B7}"/>
              </a:ext>
            </a:extLst>
          </p:cNvPr>
          <p:cNvSpPr/>
          <p:nvPr/>
        </p:nvSpPr>
        <p:spPr>
          <a:xfrm>
            <a:off x="4484139" y="4141346"/>
            <a:ext cx="2794845" cy="3979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a:t>概要設計</a:t>
            </a:r>
            <a:r>
              <a:rPr kumimoji="1" lang="en-US" altLang="ja-JP"/>
              <a:t>(</a:t>
            </a:r>
            <a:r>
              <a:rPr kumimoji="1" lang="ja-JP" altLang="en-US"/>
              <a:t>外部</a:t>
            </a:r>
            <a:r>
              <a:rPr kumimoji="1" lang="en-US" altLang="ja-JP"/>
              <a:t>)</a:t>
            </a:r>
            <a:endParaRPr kumimoji="1" lang="ja-JP" altLang="en-US"/>
          </a:p>
        </p:txBody>
      </p:sp>
      <p:sp>
        <p:nvSpPr>
          <p:cNvPr id="8" name="正方形/長方形 7">
            <a:extLst>
              <a:ext uri="{FF2B5EF4-FFF2-40B4-BE49-F238E27FC236}">
                <a16:creationId xmlns:a16="http://schemas.microsoft.com/office/drawing/2014/main" id="{A1568F43-F0C4-F898-051A-3595485CEC9B}"/>
              </a:ext>
            </a:extLst>
          </p:cNvPr>
          <p:cNvSpPr/>
          <p:nvPr/>
        </p:nvSpPr>
        <p:spPr>
          <a:xfrm>
            <a:off x="4484141" y="4877641"/>
            <a:ext cx="2794845" cy="3979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a:t>詳細設計（内部）</a:t>
            </a:r>
          </a:p>
        </p:txBody>
      </p:sp>
      <p:sp>
        <p:nvSpPr>
          <p:cNvPr id="9" name="正方形/長方形 8">
            <a:extLst>
              <a:ext uri="{FF2B5EF4-FFF2-40B4-BE49-F238E27FC236}">
                <a16:creationId xmlns:a16="http://schemas.microsoft.com/office/drawing/2014/main" id="{3E05A838-C643-6803-D609-EC1DE1BBF8F9}"/>
              </a:ext>
            </a:extLst>
          </p:cNvPr>
          <p:cNvSpPr/>
          <p:nvPr/>
        </p:nvSpPr>
        <p:spPr>
          <a:xfrm>
            <a:off x="4484141" y="5602011"/>
            <a:ext cx="2794845" cy="3979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a:t>開発</a:t>
            </a:r>
          </a:p>
        </p:txBody>
      </p:sp>
      <p:sp>
        <p:nvSpPr>
          <p:cNvPr id="13" name="正方形/長方形 12">
            <a:extLst>
              <a:ext uri="{FF2B5EF4-FFF2-40B4-BE49-F238E27FC236}">
                <a16:creationId xmlns:a16="http://schemas.microsoft.com/office/drawing/2014/main" id="{99D62AEC-5F92-2B69-DE27-FE7A34AC9B6D}"/>
              </a:ext>
            </a:extLst>
          </p:cNvPr>
          <p:cNvSpPr/>
          <p:nvPr/>
        </p:nvSpPr>
        <p:spPr>
          <a:xfrm>
            <a:off x="4484140" y="6306100"/>
            <a:ext cx="2794845" cy="3979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a:t>動作確認</a:t>
            </a:r>
          </a:p>
        </p:txBody>
      </p:sp>
      <p:sp>
        <p:nvSpPr>
          <p:cNvPr id="14" name="矢印: 下 13">
            <a:extLst>
              <a:ext uri="{FF2B5EF4-FFF2-40B4-BE49-F238E27FC236}">
                <a16:creationId xmlns:a16="http://schemas.microsoft.com/office/drawing/2014/main" id="{F4C56FCC-F1A7-E890-30F4-E1DD3840510D}"/>
              </a:ext>
            </a:extLst>
          </p:cNvPr>
          <p:cNvSpPr/>
          <p:nvPr/>
        </p:nvSpPr>
        <p:spPr>
          <a:xfrm>
            <a:off x="5238763" y="3877921"/>
            <a:ext cx="1285593" cy="224477"/>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矢印: 下 14">
            <a:extLst>
              <a:ext uri="{FF2B5EF4-FFF2-40B4-BE49-F238E27FC236}">
                <a16:creationId xmlns:a16="http://schemas.microsoft.com/office/drawing/2014/main" id="{9E4350B8-F437-35EC-F9B3-984492F937D6}"/>
              </a:ext>
            </a:extLst>
          </p:cNvPr>
          <p:cNvSpPr/>
          <p:nvPr/>
        </p:nvSpPr>
        <p:spPr>
          <a:xfrm>
            <a:off x="5259888" y="4590267"/>
            <a:ext cx="1285593" cy="224477"/>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矢印: 下 15">
            <a:extLst>
              <a:ext uri="{FF2B5EF4-FFF2-40B4-BE49-F238E27FC236}">
                <a16:creationId xmlns:a16="http://schemas.microsoft.com/office/drawing/2014/main" id="{24C63F5F-189E-0A38-5B69-607210F02E7C}"/>
              </a:ext>
            </a:extLst>
          </p:cNvPr>
          <p:cNvSpPr/>
          <p:nvPr/>
        </p:nvSpPr>
        <p:spPr>
          <a:xfrm>
            <a:off x="5259887" y="5330094"/>
            <a:ext cx="1285593" cy="224477"/>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矢印: 下 16">
            <a:extLst>
              <a:ext uri="{FF2B5EF4-FFF2-40B4-BE49-F238E27FC236}">
                <a16:creationId xmlns:a16="http://schemas.microsoft.com/office/drawing/2014/main" id="{A42EEE62-A798-F914-073B-C2CA5198E6DD}"/>
              </a:ext>
            </a:extLst>
          </p:cNvPr>
          <p:cNvSpPr/>
          <p:nvPr/>
        </p:nvSpPr>
        <p:spPr>
          <a:xfrm>
            <a:off x="5259887" y="6040792"/>
            <a:ext cx="1285593" cy="224477"/>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テキスト プレースホルダー 3">
            <a:extLst>
              <a:ext uri="{FF2B5EF4-FFF2-40B4-BE49-F238E27FC236}">
                <a16:creationId xmlns:a16="http://schemas.microsoft.com/office/drawing/2014/main" id="{EFCAC82D-EDAF-A083-9408-E316BA738BAB}"/>
              </a:ext>
            </a:extLst>
          </p:cNvPr>
          <p:cNvSpPr>
            <a:spLocks noGrp="1"/>
          </p:cNvSpPr>
          <p:nvPr>
            <p:ph type="body" sz="quarter" idx="14"/>
          </p:nvPr>
        </p:nvSpPr>
        <p:spPr>
          <a:xfrm>
            <a:off x="267629" y="2432394"/>
            <a:ext cx="11637962" cy="373063"/>
          </a:xfrm>
        </p:spPr>
        <p:txBody>
          <a:bodyPr/>
          <a:lstStyle/>
          <a:p>
            <a:r>
              <a:rPr lang="ja-JP" altLang="en-US"/>
              <a:t>開発手順フロー</a:t>
            </a:r>
          </a:p>
        </p:txBody>
      </p:sp>
      <p:sp>
        <p:nvSpPr>
          <p:cNvPr id="19" name="吹き出し: 折線 (枠付き、強調線付き) 18">
            <a:extLst>
              <a:ext uri="{FF2B5EF4-FFF2-40B4-BE49-F238E27FC236}">
                <a16:creationId xmlns:a16="http://schemas.microsoft.com/office/drawing/2014/main" id="{C443E891-B890-8147-30C3-6B58F6CD64AE}"/>
              </a:ext>
            </a:extLst>
          </p:cNvPr>
          <p:cNvSpPr/>
          <p:nvPr/>
        </p:nvSpPr>
        <p:spPr>
          <a:xfrm>
            <a:off x="8262447" y="3009583"/>
            <a:ext cx="3680509" cy="1868057"/>
          </a:xfrm>
          <a:prstGeom prst="accentBorderCallout2">
            <a:avLst>
              <a:gd name="adj1" fmla="val 18750"/>
              <a:gd name="adj2" fmla="val -8333"/>
              <a:gd name="adj3" fmla="val 18750"/>
              <a:gd name="adj4" fmla="val -16667"/>
              <a:gd name="adj5" fmla="val 73722"/>
              <a:gd name="adj6" fmla="val -24073"/>
            </a:avLst>
          </a:prstGeom>
          <a:solidFill>
            <a:schemeClr val="accent5">
              <a:lumMod val="20000"/>
              <a:lumOff val="80000"/>
              <a:alpha val="32000"/>
            </a:schemeClr>
          </a:solid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ja-JP" altLang="en-US" sz="1400">
                <a:solidFill>
                  <a:schemeClr val="accent1">
                    <a:lumMod val="50000"/>
                  </a:schemeClr>
                </a:solidFill>
              </a:rPr>
              <a:t>要件定義に従って外部設計を行いソフトウェアの全体像を形作る。（概要設計または基本設計と呼びます。）</a:t>
            </a:r>
            <a:endParaRPr kumimoji="1" lang="en-US" altLang="ja-JP" sz="1400">
              <a:solidFill>
                <a:schemeClr val="accent1">
                  <a:lumMod val="50000"/>
                </a:schemeClr>
              </a:solidFill>
            </a:endParaRPr>
          </a:p>
          <a:p>
            <a:r>
              <a:rPr kumimoji="1" lang="ja-JP" altLang="en-US" sz="1400">
                <a:solidFill>
                  <a:schemeClr val="accent1">
                    <a:lumMod val="50000"/>
                  </a:schemeClr>
                </a:solidFill>
              </a:rPr>
              <a:t>外部設計で定義した項目を詳細に設計し、プログラムの構造</a:t>
            </a:r>
            <a:r>
              <a:rPr kumimoji="1" lang="en-US" altLang="ja-JP" sz="1400">
                <a:solidFill>
                  <a:schemeClr val="accent1">
                    <a:lumMod val="50000"/>
                  </a:schemeClr>
                </a:solidFill>
              </a:rPr>
              <a:t>(</a:t>
            </a:r>
            <a:r>
              <a:rPr kumimoji="1" lang="ja-JP" altLang="en-US" sz="1400">
                <a:solidFill>
                  <a:schemeClr val="accent1">
                    <a:lumMod val="50000"/>
                  </a:schemeClr>
                </a:solidFill>
              </a:rPr>
              <a:t>モジュール</a:t>
            </a:r>
            <a:r>
              <a:rPr kumimoji="1" lang="en-US" altLang="ja-JP" sz="1400">
                <a:solidFill>
                  <a:schemeClr val="accent1">
                    <a:lumMod val="50000"/>
                  </a:schemeClr>
                </a:solidFill>
              </a:rPr>
              <a:t>)</a:t>
            </a:r>
            <a:r>
              <a:rPr kumimoji="1" lang="ja-JP" altLang="en-US" sz="1400">
                <a:solidFill>
                  <a:schemeClr val="accent1">
                    <a:lumMod val="50000"/>
                  </a:schemeClr>
                </a:solidFill>
              </a:rPr>
              <a:t>を設計する。</a:t>
            </a:r>
          </a:p>
        </p:txBody>
      </p:sp>
      <p:sp>
        <p:nvSpPr>
          <p:cNvPr id="20" name="吹き出し: 折線 (枠付き、強調線付き) 19">
            <a:extLst>
              <a:ext uri="{FF2B5EF4-FFF2-40B4-BE49-F238E27FC236}">
                <a16:creationId xmlns:a16="http://schemas.microsoft.com/office/drawing/2014/main" id="{02A70F29-EF3F-EDB2-BF12-A8692A522855}"/>
              </a:ext>
            </a:extLst>
          </p:cNvPr>
          <p:cNvSpPr/>
          <p:nvPr/>
        </p:nvSpPr>
        <p:spPr>
          <a:xfrm flipH="1">
            <a:off x="340449" y="2901860"/>
            <a:ext cx="3160225" cy="653444"/>
          </a:xfrm>
          <a:prstGeom prst="accentBorderCallout2">
            <a:avLst>
              <a:gd name="adj1" fmla="val 18750"/>
              <a:gd name="adj2" fmla="val -8333"/>
              <a:gd name="adj3" fmla="val 18750"/>
              <a:gd name="adj4" fmla="val -16667"/>
              <a:gd name="adj5" fmla="val 105573"/>
              <a:gd name="adj6" fmla="val -33724"/>
            </a:avLst>
          </a:prstGeom>
          <a:solidFill>
            <a:schemeClr val="accent5">
              <a:lumMod val="20000"/>
              <a:lumOff val="80000"/>
              <a:alpha val="32000"/>
            </a:schemeClr>
          </a:solid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ja-JP" altLang="en-US" sz="1400">
                <a:solidFill>
                  <a:schemeClr val="accent1">
                    <a:lumMod val="50000"/>
                  </a:schemeClr>
                </a:solidFill>
              </a:rPr>
              <a:t>発注者の要望を基に現状業務を分析し、システムに必要な要件を整理する。</a:t>
            </a:r>
          </a:p>
        </p:txBody>
      </p:sp>
      <p:sp>
        <p:nvSpPr>
          <p:cNvPr id="22" name="吹き出し: 折線 (枠付き、強調線付き) 21">
            <a:extLst>
              <a:ext uri="{FF2B5EF4-FFF2-40B4-BE49-F238E27FC236}">
                <a16:creationId xmlns:a16="http://schemas.microsoft.com/office/drawing/2014/main" id="{BFBDCCDC-8E51-11E1-9795-C0B89DC61376}"/>
              </a:ext>
            </a:extLst>
          </p:cNvPr>
          <p:cNvSpPr/>
          <p:nvPr/>
        </p:nvSpPr>
        <p:spPr>
          <a:xfrm flipH="1">
            <a:off x="340447" y="4375783"/>
            <a:ext cx="3160223" cy="653444"/>
          </a:xfrm>
          <a:prstGeom prst="accentBorderCallout2">
            <a:avLst>
              <a:gd name="adj1" fmla="val 18750"/>
              <a:gd name="adj2" fmla="val -8333"/>
              <a:gd name="adj3" fmla="val 18750"/>
              <a:gd name="adj4" fmla="val -16667"/>
              <a:gd name="adj5" fmla="val 185912"/>
              <a:gd name="adj6" fmla="val -30284"/>
            </a:avLst>
          </a:prstGeom>
          <a:solidFill>
            <a:schemeClr val="accent5">
              <a:lumMod val="20000"/>
              <a:lumOff val="80000"/>
              <a:alpha val="32000"/>
            </a:schemeClr>
          </a:solid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ja-JP" altLang="en-US" sz="1400">
                <a:solidFill>
                  <a:schemeClr val="accent1">
                    <a:lumMod val="50000"/>
                  </a:schemeClr>
                </a:solidFill>
              </a:rPr>
              <a:t>詳細設計に従ってプログラミング（コーディング）を行う。</a:t>
            </a:r>
          </a:p>
        </p:txBody>
      </p:sp>
      <p:sp>
        <p:nvSpPr>
          <p:cNvPr id="24" name="吹き出し: 折線 (枠付き、強調線付き) 23">
            <a:extLst>
              <a:ext uri="{FF2B5EF4-FFF2-40B4-BE49-F238E27FC236}">
                <a16:creationId xmlns:a16="http://schemas.microsoft.com/office/drawing/2014/main" id="{A8E927AD-A2CC-FDA8-F1CD-AE6E2EDF2EEF}"/>
              </a:ext>
            </a:extLst>
          </p:cNvPr>
          <p:cNvSpPr/>
          <p:nvPr/>
        </p:nvSpPr>
        <p:spPr>
          <a:xfrm flipH="1">
            <a:off x="340448" y="5652656"/>
            <a:ext cx="3160225" cy="653444"/>
          </a:xfrm>
          <a:prstGeom prst="accentBorderCallout2">
            <a:avLst>
              <a:gd name="adj1" fmla="val 18750"/>
              <a:gd name="adj2" fmla="val -8333"/>
              <a:gd name="adj3" fmla="val 18750"/>
              <a:gd name="adj4" fmla="val -16667"/>
              <a:gd name="adj5" fmla="val 105573"/>
              <a:gd name="adj6" fmla="val -33724"/>
            </a:avLst>
          </a:prstGeom>
          <a:solidFill>
            <a:schemeClr val="accent5">
              <a:lumMod val="20000"/>
              <a:lumOff val="80000"/>
              <a:alpha val="32000"/>
            </a:schemeClr>
          </a:solid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ja-JP" altLang="en-US" sz="1400">
                <a:solidFill>
                  <a:schemeClr val="accent1">
                    <a:lumMod val="50000"/>
                  </a:schemeClr>
                </a:solidFill>
              </a:rPr>
              <a:t>モジュールの単体及び結合したソフトウェア全体が設計書通りか確認する。</a:t>
            </a:r>
          </a:p>
        </p:txBody>
      </p:sp>
    </p:spTree>
    <p:extLst>
      <p:ext uri="{BB962C8B-B14F-4D97-AF65-F5344CB8AC3E}">
        <p14:creationId xmlns:p14="http://schemas.microsoft.com/office/powerpoint/2010/main" val="2242567863"/>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a:extLst>
              <a:ext uri="{FF2B5EF4-FFF2-40B4-BE49-F238E27FC236}">
                <a16:creationId xmlns:a16="http://schemas.microsoft.com/office/drawing/2014/main" id="{D3578072-553C-1E04-82AF-684422C5586E}"/>
              </a:ext>
            </a:extLst>
          </p:cNvPr>
          <p:cNvSpPr>
            <a:spLocks noGrp="1"/>
          </p:cNvSpPr>
          <p:nvPr>
            <p:ph type="title"/>
          </p:nvPr>
        </p:nvSpPr>
        <p:spPr/>
        <p:txBody>
          <a:bodyPr>
            <a:normAutofit/>
          </a:bodyPr>
          <a:lstStyle/>
          <a:p>
            <a:r>
              <a:rPr lang="en-US" altLang="ja-JP"/>
              <a:t>3-3-2.</a:t>
            </a:r>
            <a:r>
              <a:rPr lang="ja-JP" altLang="en-US"/>
              <a:t>パッケージのインストール</a:t>
            </a:r>
          </a:p>
        </p:txBody>
      </p:sp>
      <p:sp>
        <p:nvSpPr>
          <p:cNvPr id="2" name="テキスト プレースホルダー 7">
            <a:extLst>
              <a:ext uri="{FF2B5EF4-FFF2-40B4-BE49-F238E27FC236}">
                <a16:creationId xmlns:a16="http://schemas.microsoft.com/office/drawing/2014/main" id="{DF10B8C9-FDF0-F5F7-6E79-09B4D09A1973}"/>
              </a:ext>
            </a:extLst>
          </p:cNvPr>
          <p:cNvSpPr>
            <a:spLocks noGrp="1"/>
          </p:cNvSpPr>
          <p:nvPr>
            <p:ph type="body" sz="quarter" idx="14"/>
          </p:nvPr>
        </p:nvSpPr>
        <p:spPr>
          <a:xfrm>
            <a:off x="268288" y="806384"/>
            <a:ext cx="11637962" cy="373063"/>
          </a:xfrm>
        </p:spPr>
        <p:txBody>
          <a:bodyPr/>
          <a:lstStyle/>
          <a:p>
            <a:r>
              <a:rPr lang="ja-JP" altLang="en-US"/>
              <a:t>インストール手順</a:t>
            </a:r>
          </a:p>
        </p:txBody>
      </p:sp>
      <p:pic>
        <p:nvPicPr>
          <p:cNvPr id="8" name="図 7">
            <a:extLst>
              <a:ext uri="{FF2B5EF4-FFF2-40B4-BE49-F238E27FC236}">
                <a16:creationId xmlns:a16="http://schemas.microsoft.com/office/drawing/2014/main" id="{B68058F4-2D7C-D8B0-C2D8-2BF522F2F616}"/>
              </a:ext>
            </a:extLst>
          </p:cNvPr>
          <p:cNvPicPr>
            <a:picLocks noChangeAspect="1"/>
          </p:cNvPicPr>
          <p:nvPr/>
        </p:nvPicPr>
        <p:blipFill>
          <a:blip r:embed="rId2"/>
          <a:stretch>
            <a:fillRect/>
          </a:stretch>
        </p:blipFill>
        <p:spPr>
          <a:xfrm>
            <a:off x="363313" y="2726480"/>
            <a:ext cx="5960317" cy="4014788"/>
          </a:xfrm>
          <a:prstGeom prst="rect">
            <a:avLst/>
          </a:prstGeom>
        </p:spPr>
      </p:pic>
      <p:pic>
        <p:nvPicPr>
          <p:cNvPr id="10" name="図 9">
            <a:extLst>
              <a:ext uri="{FF2B5EF4-FFF2-40B4-BE49-F238E27FC236}">
                <a16:creationId xmlns:a16="http://schemas.microsoft.com/office/drawing/2014/main" id="{68629084-75F4-223F-275E-E6E8D264AB77}"/>
              </a:ext>
            </a:extLst>
          </p:cNvPr>
          <p:cNvPicPr>
            <a:picLocks noChangeAspect="1"/>
          </p:cNvPicPr>
          <p:nvPr/>
        </p:nvPicPr>
        <p:blipFill>
          <a:blip r:embed="rId3"/>
          <a:stretch>
            <a:fillRect/>
          </a:stretch>
        </p:blipFill>
        <p:spPr>
          <a:xfrm>
            <a:off x="6847461" y="2726480"/>
            <a:ext cx="4800600" cy="3581400"/>
          </a:xfrm>
          <a:prstGeom prst="rect">
            <a:avLst/>
          </a:prstGeom>
        </p:spPr>
      </p:pic>
      <p:sp>
        <p:nvSpPr>
          <p:cNvPr id="11" name="テキスト ボックス 10">
            <a:extLst>
              <a:ext uri="{FF2B5EF4-FFF2-40B4-BE49-F238E27FC236}">
                <a16:creationId xmlns:a16="http://schemas.microsoft.com/office/drawing/2014/main" id="{9DAEBFA1-1D87-ECEE-A90C-704E56D66CC4}"/>
              </a:ext>
            </a:extLst>
          </p:cNvPr>
          <p:cNvSpPr txBox="1"/>
          <p:nvPr/>
        </p:nvSpPr>
        <p:spPr>
          <a:xfrm>
            <a:off x="320306" y="1496260"/>
            <a:ext cx="6003323" cy="338554"/>
          </a:xfrm>
          <a:prstGeom prst="rect">
            <a:avLst/>
          </a:prstGeom>
          <a:noFill/>
        </p:spPr>
        <p:txBody>
          <a:bodyPr wrap="square" rtlCol="0">
            <a:spAutoFit/>
          </a:bodyPr>
          <a:lstStyle/>
          <a:p>
            <a:r>
              <a:rPr lang="ja-JP" altLang="en-US" sz="1600"/>
              <a:t>①</a:t>
            </a:r>
            <a:r>
              <a:rPr lang="en-US" altLang="ja-JP" sz="1600"/>
              <a:t>VisualStudio</a:t>
            </a:r>
            <a:r>
              <a:rPr lang="ja-JP" altLang="en-US" sz="1600"/>
              <a:t>の画面を開きます。</a:t>
            </a:r>
            <a:endParaRPr kumimoji="1" lang="ja-JP" altLang="en-US" sz="1600"/>
          </a:p>
        </p:txBody>
      </p:sp>
      <p:sp>
        <p:nvSpPr>
          <p:cNvPr id="12" name="テキスト ボックス 11">
            <a:extLst>
              <a:ext uri="{FF2B5EF4-FFF2-40B4-BE49-F238E27FC236}">
                <a16:creationId xmlns:a16="http://schemas.microsoft.com/office/drawing/2014/main" id="{B98AACF0-4539-AE6A-D5CD-A856BAD5A62B}"/>
              </a:ext>
            </a:extLst>
          </p:cNvPr>
          <p:cNvSpPr txBox="1"/>
          <p:nvPr/>
        </p:nvSpPr>
        <p:spPr>
          <a:xfrm>
            <a:off x="6643991" y="1491712"/>
            <a:ext cx="5025056" cy="1077218"/>
          </a:xfrm>
          <a:prstGeom prst="rect">
            <a:avLst/>
          </a:prstGeom>
          <a:noFill/>
        </p:spPr>
        <p:txBody>
          <a:bodyPr wrap="square" rtlCol="0">
            <a:spAutoFit/>
          </a:bodyPr>
          <a:lstStyle/>
          <a:p>
            <a:r>
              <a:rPr lang="ja-JP" altLang="en-US" sz="1600"/>
              <a:t>②ソリューションエクスプローラから「ａｄｄｒｅｓｓ</a:t>
            </a:r>
            <a:r>
              <a:rPr lang="en-US" altLang="ja-JP" sz="1600"/>
              <a:t>book.Server</a:t>
            </a:r>
            <a:r>
              <a:rPr lang="ja-JP" altLang="en-US" sz="1600"/>
              <a:t>」→「依存関係」→「パッケージ」を選択し、右クリック、メニューから「</a:t>
            </a:r>
            <a:r>
              <a:rPr lang="en-US" altLang="ja-JP" sz="1600"/>
              <a:t>NuGet</a:t>
            </a:r>
            <a:r>
              <a:rPr lang="ja-JP" altLang="en-US" sz="1600"/>
              <a:t>パッケージの管理」をクリックしてください。</a:t>
            </a:r>
            <a:endParaRPr kumimoji="1" lang="ja-JP" altLang="en-US" sz="1600"/>
          </a:p>
        </p:txBody>
      </p:sp>
      <p:sp>
        <p:nvSpPr>
          <p:cNvPr id="13" name="正方形/長方形 12">
            <a:extLst>
              <a:ext uri="{FF2B5EF4-FFF2-40B4-BE49-F238E27FC236}">
                <a16:creationId xmlns:a16="http://schemas.microsoft.com/office/drawing/2014/main" id="{D58F20B6-AB2F-EF25-CC38-1119D1E54FCD}"/>
              </a:ext>
            </a:extLst>
          </p:cNvPr>
          <p:cNvSpPr/>
          <p:nvPr/>
        </p:nvSpPr>
        <p:spPr>
          <a:xfrm>
            <a:off x="6757800" y="3786331"/>
            <a:ext cx="1938728" cy="202010"/>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a:extLst>
              <a:ext uri="{FF2B5EF4-FFF2-40B4-BE49-F238E27FC236}">
                <a16:creationId xmlns:a16="http://schemas.microsoft.com/office/drawing/2014/main" id="{8FEABB13-B012-A735-7A6D-0B94329378CA}"/>
              </a:ext>
            </a:extLst>
          </p:cNvPr>
          <p:cNvSpPr/>
          <p:nvPr/>
        </p:nvSpPr>
        <p:spPr>
          <a:xfrm>
            <a:off x="6757800" y="4497724"/>
            <a:ext cx="1938728" cy="202010"/>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a:extLst>
              <a:ext uri="{FF2B5EF4-FFF2-40B4-BE49-F238E27FC236}">
                <a16:creationId xmlns:a16="http://schemas.microsoft.com/office/drawing/2014/main" id="{77555748-65AD-6234-2F6B-863704F80149}"/>
              </a:ext>
            </a:extLst>
          </p:cNvPr>
          <p:cNvSpPr/>
          <p:nvPr/>
        </p:nvSpPr>
        <p:spPr>
          <a:xfrm>
            <a:off x="6757800" y="4879921"/>
            <a:ext cx="1676081" cy="202010"/>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a:extLst>
              <a:ext uri="{FF2B5EF4-FFF2-40B4-BE49-F238E27FC236}">
                <a16:creationId xmlns:a16="http://schemas.microsoft.com/office/drawing/2014/main" id="{E1C91780-03D9-437F-63DF-94C2C1527847}"/>
              </a:ext>
            </a:extLst>
          </p:cNvPr>
          <p:cNvSpPr/>
          <p:nvPr/>
        </p:nvSpPr>
        <p:spPr>
          <a:xfrm>
            <a:off x="8031670" y="5197458"/>
            <a:ext cx="1841903" cy="202010"/>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188306093"/>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a:extLst>
              <a:ext uri="{FF2B5EF4-FFF2-40B4-BE49-F238E27FC236}">
                <a16:creationId xmlns:a16="http://schemas.microsoft.com/office/drawing/2014/main" id="{D3578072-553C-1E04-82AF-684422C5586E}"/>
              </a:ext>
            </a:extLst>
          </p:cNvPr>
          <p:cNvSpPr>
            <a:spLocks noGrp="1"/>
          </p:cNvSpPr>
          <p:nvPr>
            <p:ph type="title"/>
          </p:nvPr>
        </p:nvSpPr>
        <p:spPr/>
        <p:txBody>
          <a:bodyPr>
            <a:normAutofit/>
          </a:bodyPr>
          <a:lstStyle/>
          <a:p>
            <a:r>
              <a:rPr lang="en-US" altLang="ja-JP"/>
              <a:t>3-3-2.</a:t>
            </a:r>
            <a:r>
              <a:rPr lang="ja-JP" altLang="en-US"/>
              <a:t>パッケージのインストール</a:t>
            </a:r>
          </a:p>
        </p:txBody>
      </p:sp>
      <p:sp>
        <p:nvSpPr>
          <p:cNvPr id="2" name="テキスト プレースホルダー 7">
            <a:extLst>
              <a:ext uri="{FF2B5EF4-FFF2-40B4-BE49-F238E27FC236}">
                <a16:creationId xmlns:a16="http://schemas.microsoft.com/office/drawing/2014/main" id="{DF10B8C9-FDF0-F5F7-6E79-09B4D09A1973}"/>
              </a:ext>
            </a:extLst>
          </p:cNvPr>
          <p:cNvSpPr>
            <a:spLocks noGrp="1"/>
          </p:cNvSpPr>
          <p:nvPr>
            <p:ph type="body" sz="quarter" idx="14"/>
          </p:nvPr>
        </p:nvSpPr>
        <p:spPr>
          <a:xfrm>
            <a:off x="268288" y="806384"/>
            <a:ext cx="11637962" cy="373063"/>
          </a:xfrm>
        </p:spPr>
        <p:txBody>
          <a:bodyPr/>
          <a:lstStyle/>
          <a:p>
            <a:r>
              <a:rPr lang="ja-JP" altLang="en-US"/>
              <a:t>インストール手順</a:t>
            </a:r>
          </a:p>
        </p:txBody>
      </p:sp>
      <p:pic>
        <p:nvPicPr>
          <p:cNvPr id="9" name="図 8">
            <a:extLst>
              <a:ext uri="{FF2B5EF4-FFF2-40B4-BE49-F238E27FC236}">
                <a16:creationId xmlns:a16="http://schemas.microsoft.com/office/drawing/2014/main" id="{8AB0764F-85D5-9064-266B-4E60D43BFF77}"/>
              </a:ext>
            </a:extLst>
          </p:cNvPr>
          <p:cNvPicPr>
            <a:picLocks noChangeAspect="1"/>
          </p:cNvPicPr>
          <p:nvPr/>
        </p:nvPicPr>
        <p:blipFill>
          <a:blip r:embed="rId2"/>
          <a:stretch>
            <a:fillRect/>
          </a:stretch>
        </p:blipFill>
        <p:spPr>
          <a:xfrm>
            <a:off x="109759" y="2724672"/>
            <a:ext cx="5919677" cy="3987413"/>
          </a:xfrm>
          <a:prstGeom prst="rect">
            <a:avLst/>
          </a:prstGeom>
        </p:spPr>
      </p:pic>
      <p:sp>
        <p:nvSpPr>
          <p:cNvPr id="10" name="テキスト ボックス 9">
            <a:extLst>
              <a:ext uri="{FF2B5EF4-FFF2-40B4-BE49-F238E27FC236}">
                <a16:creationId xmlns:a16="http://schemas.microsoft.com/office/drawing/2014/main" id="{D91873E0-9C01-9037-6207-01CD2FFE9A7B}"/>
              </a:ext>
            </a:extLst>
          </p:cNvPr>
          <p:cNvSpPr txBox="1"/>
          <p:nvPr/>
        </p:nvSpPr>
        <p:spPr>
          <a:xfrm>
            <a:off x="320307" y="1496260"/>
            <a:ext cx="5599848" cy="338554"/>
          </a:xfrm>
          <a:prstGeom prst="rect">
            <a:avLst/>
          </a:prstGeom>
          <a:noFill/>
        </p:spPr>
        <p:txBody>
          <a:bodyPr wrap="square" rtlCol="0">
            <a:spAutoFit/>
          </a:bodyPr>
          <a:lstStyle/>
          <a:p>
            <a:r>
              <a:rPr kumimoji="1" lang="ja-JP" altLang="en-US" sz="1600"/>
              <a:t>③以下画面が表示されるので、「参照」をクリックしてください。</a:t>
            </a:r>
          </a:p>
        </p:txBody>
      </p:sp>
      <p:sp>
        <p:nvSpPr>
          <p:cNvPr id="12" name="正方形/長方形 11">
            <a:extLst>
              <a:ext uri="{FF2B5EF4-FFF2-40B4-BE49-F238E27FC236}">
                <a16:creationId xmlns:a16="http://schemas.microsoft.com/office/drawing/2014/main" id="{F1593F47-AE50-CFAE-7D1C-7EC2D75877DC}"/>
              </a:ext>
            </a:extLst>
          </p:cNvPr>
          <p:cNvSpPr/>
          <p:nvPr/>
        </p:nvSpPr>
        <p:spPr>
          <a:xfrm>
            <a:off x="716470" y="3098611"/>
            <a:ext cx="343845" cy="242515"/>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587464331"/>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a:extLst>
              <a:ext uri="{FF2B5EF4-FFF2-40B4-BE49-F238E27FC236}">
                <a16:creationId xmlns:a16="http://schemas.microsoft.com/office/drawing/2014/main" id="{D3578072-553C-1E04-82AF-684422C5586E}"/>
              </a:ext>
            </a:extLst>
          </p:cNvPr>
          <p:cNvSpPr>
            <a:spLocks noGrp="1"/>
          </p:cNvSpPr>
          <p:nvPr>
            <p:ph type="title"/>
          </p:nvPr>
        </p:nvSpPr>
        <p:spPr/>
        <p:txBody>
          <a:bodyPr>
            <a:normAutofit/>
          </a:bodyPr>
          <a:lstStyle/>
          <a:p>
            <a:r>
              <a:rPr lang="en-US" altLang="ja-JP"/>
              <a:t>3-3-2.</a:t>
            </a:r>
            <a:r>
              <a:rPr lang="ja-JP" altLang="en-US"/>
              <a:t>パッケージのインストール</a:t>
            </a:r>
          </a:p>
        </p:txBody>
      </p:sp>
      <p:sp>
        <p:nvSpPr>
          <p:cNvPr id="2" name="テキスト プレースホルダー 7">
            <a:extLst>
              <a:ext uri="{FF2B5EF4-FFF2-40B4-BE49-F238E27FC236}">
                <a16:creationId xmlns:a16="http://schemas.microsoft.com/office/drawing/2014/main" id="{DF10B8C9-FDF0-F5F7-6E79-09B4D09A1973}"/>
              </a:ext>
            </a:extLst>
          </p:cNvPr>
          <p:cNvSpPr>
            <a:spLocks noGrp="1"/>
          </p:cNvSpPr>
          <p:nvPr>
            <p:ph type="body" sz="quarter" idx="14"/>
          </p:nvPr>
        </p:nvSpPr>
        <p:spPr>
          <a:xfrm>
            <a:off x="268288" y="806384"/>
            <a:ext cx="11637962" cy="373063"/>
          </a:xfrm>
        </p:spPr>
        <p:txBody>
          <a:bodyPr/>
          <a:lstStyle/>
          <a:p>
            <a:r>
              <a:rPr lang="ja-JP" altLang="en-US"/>
              <a:t>インストール手順</a:t>
            </a:r>
          </a:p>
        </p:txBody>
      </p:sp>
      <p:sp>
        <p:nvSpPr>
          <p:cNvPr id="3" name="テキスト ボックス 2">
            <a:extLst>
              <a:ext uri="{FF2B5EF4-FFF2-40B4-BE49-F238E27FC236}">
                <a16:creationId xmlns:a16="http://schemas.microsoft.com/office/drawing/2014/main" id="{1B919B78-2187-EC58-F5AC-1910703E0D8C}"/>
              </a:ext>
            </a:extLst>
          </p:cNvPr>
          <p:cNvSpPr txBox="1"/>
          <p:nvPr/>
        </p:nvSpPr>
        <p:spPr>
          <a:xfrm>
            <a:off x="347727" y="1124534"/>
            <a:ext cx="5360749" cy="338554"/>
          </a:xfrm>
          <a:prstGeom prst="rect">
            <a:avLst/>
          </a:prstGeom>
        </p:spPr>
        <p:style>
          <a:lnRef idx="0">
            <a:schemeClr val="accent1"/>
          </a:lnRef>
          <a:fillRef idx="3">
            <a:schemeClr val="accent1"/>
          </a:fillRef>
          <a:effectRef idx="3">
            <a:schemeClr val="accent1"/>
          </a:effectRef>
          <a:fontRef idx="minor">
            <a:schemeClr val="lt1"/>
          </a:fontRef>
        </p:style>
        <p:txBody>
          <a:bodyPr wrap="square" rtlCol="0">
            <a:spAutoFit/>
          </a:bodyPr>
          <a:lstStyle/>
          <a:p>
            <a:pPr algn="ctr"/>
            <a:r>
              <a:rPr kumimoji="1" lang="en-US" altLang="ja-JP" sz="1600"/>
              <a:t>【npgsql</a:t>
            </a:r>
            <a:r>
              <a:rPr kumimoji="1" lang="ja-JP" altLang="en-US" sz="1600"/>
              <a:t>パッケージ</a:t>
            </a:r>
            <a:r>
              <a:rPr kumimoji="1" lang="en-US" altLang="ja-JP" sz="1600"/>
              <a:t>】</a:t>
            </a:r>
            <a:endParaRPr kumimoji="1" lang="ja-JP" altLang="en-US" sz="1600"/>
          </a:p>
        </p:txBody>
      </p:sp>
      <p:pic>
        <p:nvPicPr>
          <p:cNvPr id="8" name="図 7">
            <a:extLst>
              <a:ext uri="{FF2B5EF4-FFF2-40B4-BE49-F238E27FC236}">
                <a16:creationId xmlns:a16="http://schemas.microsoft.com/office/drawing/2014/main" id="{ECA09CF0-E5F3-26F5-ABC0-E92398FAE47D}"/>
              </a:ext>
            </a:extLst>
          </p:cNvPr>
          <p:cNvPicPr>
            <a:picLocks noChangeAspect="1"/>
          </p:cNvPicPr>
          <p:nvPr/>
        </p:nvPicPr>
        <p:blipFill>
          <a:blip r:embed="rId2"/>
          <a:stretch>
            <a:fillRect/>
          </a:stretch>
        </p:blipFill>
        <p:spPr>
          <a:xfrm>
            <a:off x="347727" y="2721779"/>
            <a:ext cx="5360749" cy="3610927"/>
          </a:xfrm>
          <a:prstGeom prst="rect">
            <a:avLst/>
          </a:prstGeom>
        </p:spPr>
      </p:pic>
      <p:pic>
        <p:nvPicPr>
          <p:cNvPr id="12" name="図 11">
            <a:extLst>
              <a:ext uri="{FF2B5EF4-FFF2-40B4-BE49-F238E27FC236}">
                <a16:creationId xmlns:a16="http://schemas.microsoft.com/office/drawing/2014/main" id="{ACD67B61-54BD-D4E8-DEFE-19608859ED3E}"/>
              </a:ext>
            </a:extLst>
          </p:cNvPr>
          <p:cNvPicPr>
            <a:picLocks noChangeAspect="1"/>
          </p:cNvPicPr>
          <p:nvPr/>
        </p:nvPicPr>
        <p:blipFill>
          <a:blip r:embed="rId3"/>
          <a:stretch>
            <a:fillRect/>
          </a:stretch>
        </p:blipFill>
        <p:spPr>
          <a:xfrm>
            <a:off x="6329982" y="2720488"/>
            <a:ext cx="5362665" cy="3612218"/>
          </a:xfrm>
          <a:prstGeom prst="rect">
            <a:avLst/>
          </a:prstGeom>
        </p:spPr>
      </p:pic>
      <p:sp>
        <p:nvSpPr>
          <p:cNvPr id="13" name="テキスト ボックス 12">
            <a:extLst>
              <a:ext uri="{FF2B5EF4-FFF2-40B4-BE49-F238E27FC236}">
                <a16:creationId xmlns:a16="http://schemas.microsoft.com/office/drawing/2014/main" id="{9B0676A2-247D-4571-96DE-3635E7276905}"/>
              </a:ext>
            </a:extLst>
          </p:cNvPr>
          <p:cNvSpPr txBox="1"/>
          <p:nvPr/>
        </p:nvSpPr>
        <p:spPr>
          <a:xfrm>
            <a:off x="320307" y="1496260"/>
            <a:ext cx="5599848" cy="830997"/>
          </a:xfrm>
          <a:prstGeom prst="rect">
            <a:avLst/>
          </a:prstGeom>
          <a:noFill/>
        </p:spPr>
        <p:txBody>
          <a:bodyPr wrap="square" rtlCol="0">
            <a:spAutoFit/>
          </a:bodyPr>
          <a:lstStyle/>
          <a:p>
            <a:r>
              <a:rPr kumimoji="1" lang="ja-JP" altLang="en-US" sz="1600"/>
              <a:t>④以下画面が表示されるので、検索欄に「</a:t>
            </a:r>
            <a:r>
              <a:rPr kumimoji="1" lang="en-US" altLang="ja-JP" sz="1600"/>
              <a:t>npgsql</a:t>
            </a:r>
            <a:r>
              <a:rPr kumimoji="1" lang="ja-JP" altLang="en-US" sz="1600"/>
              <a:t>」を入力し、フィルタされたパッケージリストより「Ｎｐｇｓｑｌ」をクリックしてください。</a:t>
            </a:r>
            <a:endParaRPr kumimoji="1" lang="en-US" altLang="ja-JP" sz="1600"/>
          </a:p>
        </p:txBody>
      </p:sp>
      <p:sp>
        <p:nvSpPr>
          <p:cNvPr id="14" name="テキスト ボックス 13">
            <a:extLst>
              <a:ext uri="{FF2B5EF4-FFF2-40B4-BE49-F238E27FC236}">
                <a16:creationId xmlns:a16="http://schemas.microsoft.com/office/drawing/2014/main" id="{8924E895-8A72-1AD0-EA30-5C23B60B1001}"/>
              </a:ext>
            </a:extLst>
          </p:cNvPr>
          <p:cNvSpPr txBox="1"/>
          <p:nvPr/>
        </p:nvSpPr>
        <p:spPr>
          <a:xfrm>
            <a:off x="6271846" y="1491712"/>
            <a:ext cx="5397201" cy="830997"/>
          </a:xfrm>
          <a:prstGeom prst="rect">
            <a:avLst/>
          </a:prstGeom>
          <a:noFill/>
        </p:spPr>
        <p:txBody>
          <a:bodyPr wrap="square" rtlCol="0">
            <a:spAutoFit/>
          </a:bodyPr>
          <a:lstStyle/>
          <a:p>
            <a:r>
              <a:rPr lang="ja-JP" altLang="en-US" sz="1600"/>
              <a:t>⑤</a:t>
            </a:r>
            <a:r>
              <a:rPr kumimoji="1" lang="ja-JP" altLang="en-US" sz="1600"/>
              <a:t>バージョン「</a:t>
            </a:r>
            <a:r>
              <a:rPr kumimoji="1" lang="en-US" altLang="ja-JP" sz="1600"/>
              <a:t>7.0.6</a:t>
            </a:r>
            <a:r>
              <a:rPr kumimoji="1" lang="ja-JP" altLang="en-US" sz="1600"/>
              <a:t>」を選択し、「インストール」ボタンをクリックしてください。</a:t>
            </a:r>
            <a:endParaRPr kumimoji="1" lang="en-US" altLang="ja-JP" sz="1600"/>
          </a:p>
          <a:p>
            <a:r>
              <a:rPr lang="en-US" altLang="ja-JP" sz="1600"/>
              <a:t>※8.x</a:t>
            </a:r>
            <a:r>
              <a:rPr lang="ja-JP" altLang="en-US" sz="1600"/>
              <a:t>は、</a:t>
            </a:r>
            <a:r>
              <a:rPr lang="en-US" altLang="ja-JP" sz="1600"/>
              <a:t>.NET8</a:t>
            </a:r>
            <a:r>
              <a:rPr lang="ja-JP" altLang="en-US" sz="1600"/>
              <a:t>用のパッケージです。</a:t>
            </a:r>
            <a:endParaRPr kumimoji="1" lang="ja-JP" altLang="en-US" sz="1600"/>
          </a:p>
        </p:txBody>
      </p:sp>
      <p:sp>
        <p:nvSpPr>
          <p:cNvPr id="15" name="正方形/長方形 14">
            <a:extLst>
              <a:ext uri="{FF2B5EF4-FFF2-40B4-BE49-F238E27FC236}">
                <a16:creationId xmlns:a16="http://schemas.microsoft.com/office/drawing/2014/main" id="{29583EED-E62B-FC11-BC42-135DA4085BEC}"/>
              </a:ext>
            </a:extLst>
          </p:cNvPr>
          <p:cNvSpPr/>
          <p:nvPr/>
        </p:nvSpPr>
        <p:spPr>
          <a:xfrm>
            <a:off x="833205" y="3213882"/>
            <a:ext cx="1044234" cy="215118"/>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a:extLst>
              <a:ext uri="{FF2B5EF4-FFF2-40B4-BE49-F238E27FC236}">
                <a16:creationId xmlns:a16="http://schemas.microsoft.com/office/drawing/2014/main" id="{E486C353-F759-985C-08AD-3909E471B09C}"/>
              </a:ext>
            </a:extLst>
          </p:cNvPr>
          <p:cNvSpPr/>
          <p:nvPr/>
        </p:nvSpPr>
        <p:spPr>
          <a:xfrm>
            <a:off x="833204" y="3495344"/>
            <a:ext cx="1958633" cy="328177"/>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正方形/長方形 16">
            <a:extLst>
              <a:ext uri="{FF2B5EF4-FFF2-40B4-BE49-F238E27FC236}">
                <a16:creationId xmlns:a16="http://schemas.microsoft.com/office/drawing/2014/main" id="{48DDC251-84D3-B45F-B758-85FA4C15FE0C}"/>
              </a:ext>
            </a:extLst>
          </p:cNvPr>
          <p:cNvSpPr/>
          <p:nvPr/>
        </p:nvSpPr>
        <p:spPr>
          <a:xfrm>
            <a:off x="8709367" y="3578916"/>
            <a:ext cx="716736" cy="215421"/>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正方形/長方形 17">
            <a:extLst>
              <a:ext uri="{FF2B5EF4-FFF2-40B4-BE49-F238E27FC236}">
                <a16:creationId xmlns:a16="http://schemas.microsoft.com/office/drawing/2014/main" id="{1EDCB97C-A7E8-FEF8-5EAD-25E7F72992F1}"/>
              </a:ext>
            </a:extLst>
          </p:cNvPr>
          <p:cNvSpPr/>
          <p:nvPr/>
        </p:nvSpPr>
        <p:spPr>
          <a:xfrm>
            <a:off x="9620523" y="3575673"/>
            <a:ext cx="716736" cy="215421"/>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70358802"/>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a:extLst>
              <a:ext uri="{FF2B5EF4-FFF2-40B4-BE49-F238E27FC236}">
                <a16:creationId xmlns:a16="http://schemas.microsoft.com/office/drawing/2014/main" id="{D3578072-553C-1E04-82AF-684422C5586E}"/>
              </a:ext>
            </a:extLst>
          </p:cNvPr>
          <p:cNvSpPr>
            <a:spLocks noGrp="1"/>
          </p:cNvSpPr>
          <p:nvPr>
            <p:ph type="title"/>
          </p:nvPr>
        </p:nvSpPr>
        <p:spPr/>
        <p:txBody>
          <a:bodyPr>
            <a:normAutofit/>
          </a:bodyPr>
          <a:lstStyle/>
          <a:p>
            <a:r>
              <a:rPr lang="en-US" altLang="ja-JP"/>
              <a:t>3-3-2.</a:t>
            </a:r>
            <a:r>
              <a:rPr lang="ja-JP" altLang="en-US"/>
              <a:t>パッケージのインストール</a:t>
            </a:r>
          </a:p>
        </p:txBody>
      </p:sp>
      <p:sp>
        <p:nvSpPr>
          <p:cNvPr id="2" name="テキスト プレースホルダー 7">
            <a:extLst>
              <a:ext uri="{FF2B5EF4-FFF2-40B4-BE49-F238E27FC236}">
                <a16:creationId xmlns:a16="http://schemas.microsoft.com/office/drawing/2014/main" id="{DF10B8C9-FDF0-F5F7-6E79-09B4D09A1973}"/>
              </a:ext>
            </a:extLst>
          </p:cNvPr>
          <p:cNvSpPr>
            <a:spLocks noGrp="1"/>
          </p:cNvSpPr>
          <p:nvPr>
            <p:ph type="body" sz="quarter" idx="14"/>
          </p:nvPr>
        </p:nvSpPr>
        <p:spPr>
          <a:xfrm>
            <a:off x="268288" y="806384"/>
            <a:ext cx="11637962" cy="373063"/>
          </a:xfrm>
        </p:spPr>
        <p:txBody>
          <a:bodyPr/>
          <a:lstStyle/>
          <a:p>
            <a:r>
              <a:rPr lang="ja-JP" altLang="en-US"/>
              <a:t>インストール手順</a:t>
            </a:r>
          </a:p>
        </p:txBody>
      </p:sp>
      <p:pic>
        <p:nvPicPr>
          <p:cNvPr id="5" name="図 4">
            <a:extLst>
              <a:ext uri="{FF2B5EF4-FFF2-40B4-BE49-F238E27FC236}">
                <a16:creationId xmlns:a16="http://schemas.microsoft.com/office/drawing/2014/main" id="{CB0999AA-5961-9D55-65B2-7C66E499EF87}"/>
              </a:ext>
            </a:extLst>
          </p:cNvPr>
          <p:cNvPicPr>
            <a:picLocks noChangeAspect="1"/>
          </p:cNvPicPr>
          <p:nvPr/>
        </p:nvPicPr>
        <p:blipFill>
          <a:blip r:embed="rId2"/>
          <a:stretch>
            <a:fillRect/>
          </a:stretch>
        </p:blipFill>
        <p:spPr>
          <a:xfrm>
            <a:off x="357288" y="2714017"/>
            <a:ext cx="3586487" cy="3638145"/>
          </a:xfrm>
          <a:prstGeom prst="rect">
            <a:avLst/>
          </a:prstGeom>
        </p:spPr>
      </p:pic>
      <p:pic>
        <p:nvPicPr>
          <p:cNvPr id="9" name="図 8">
            <a:extLst>
              <a:ext uri="{FF2B5EF4-FFF2-40B4-BE49-F238E27FC236}">
                <a16:creationId xmlns:a16="http://schemas.microsoft.com/office/drawing/2014/main" id="{2274A04E-5EAE-42D5-3407-A49B9270287E}"/>
              </a:ext>
            </a:extLst>
          </p:cNvPr>
          <p:cNvPicPr>
            <a:picLocks noChangeAspect="1"/>
          </p:cNvPicPr>
          <p:nvPr/>
        </p:nvPicPr>
        <p:blipFill>
          <a:blip r:embed="rId3"/>
          <a:stretch>
            <a:fillRect/>
          </a:stretch>
        </p:blipFill>
        <p:spPr>
          <a:xfrm>
            <a:off x="5369669" y="2714017"/>
            <a:ext cx="5369667" cy="3616933"/>
          </a:xfrm>
          <a:prstGeom prst="rect">
            <a:avLst/>
          </a:prstGeom>
        </p:spPr>
      </p:pic>
      <p:sp>
        <p:nvSpPr>
          <p:cNvPr id="10" name="テキスト ボックス 9">
            <a:extLst>
              <a:ext uri="{FF2B5EF4-FFF2-40B4-BE49-F238E27FC236}">
                <a16:creationId xmlns:a16="http://schemas.microsoft.com/office/drawing/2014/main" id="{F1521D66-0AF5-8861-7489-4304451B1096}"/>
              </a:ext>
            </a:extLst>
          </p:cNvPr>
          <p:cNvSpPr txBox="1"/>
          <p:nvPr/>
        </p:nvSpPr>
        <p:spPr>
          <a:xfrm>
            <a:off x="320307" y="1496260"/>
            <a:ext cx="4280876" cy="584775"/>
          </a:xfrm>
          <a:prstGeom prst="rect">
            <a:avLst/>
          </a:prstGeom>
          <a:noFill/>
        </p:spPr>
        <p:txBody>
          <a:bodyPr wrap="square" rtlCol="0">
            <a:spAutoFit/>
          </a:bodyPr>
          <a:lstStyle/>
          <a:p>
            <a:r>
              <a:rPr kumimoji="1" lang="ja-JP" altLang="en-US" sz="1600"/>
              <a:t>⑥以下画面が表示されるので、「適用」ボタンをクリックしてください。</a:t>
            </a:r>
          </a:p>
        </p:txBody>
      </p:sp>
      <p:sp>
        <p:nvSpPr>
          <p:cNvPr id="11" name="テキスト ボックス 10">
            <a:extLst>
              <a:ext uri="{FF2B5EF4-FFF2-40B4-BE49-F238E27FC236}">
                <a16:creationId xmlns:a16="http://schemas.microsoft.com/office/drawing/2014/main" id="{AB95B020-F7A0-75EF-21BB-E5AFCC7134FC}"/>
              </a:ext>
            </a:extLst>
          </p:cNvPr>
          <p:cNvSpPr txBox="1"/>
          <p:nvPr/>
        </p:nvSpPr>
        <p:spPr>
          <a:xfrm>
            <a:off x="5252936" y="1491712"/>
            <a:ext cx="6416111" cy="338554"/>
          </a:xfrm>
          <a:prstGeom prst="rect">
            <a:avLst/>
          </a:prstGeom>
          <a:noFill/>
        </p:spPr>
        <p:txBody>
          <a:bodyPr wrap="square" rtlCol="0">
            <a:spAutoFit/>
          </a:bodyPr>
          <a:lstStyle/>
          <a:p>
            <a:r>
              <a:rPr kumimoji="1" lang="ja-JP" altLang="en-US" sz="1600"/>
              <a:t>⑦インストールが開始され、パッケージリストに追加されます。</a:t>
            </a:r>
          </a:p>
        </p:txBody>
      </p:sp>
      <p:sp>
        <p:nvSpPr>
          <p:cNvPr id="12" name="正方形/長方形 11">
            <a:extLst>
              <a:ext uri="{FF2B5EF4-FFF2-40B4-BE49-F238E27FC236}">
                <a16:creationId xmlns:a16="http://schemas.microsoft.com/office/drawing/2014/main" id="{29E0CFCB-8431-60CD-763A-6719316E56B3}"/>
              </a:ext>
            </a:extLst>
          </p:cNvPr>
          <p:cNvSpPr/>
          <p:nvPr/>
        </p:nvSpPr>
        <p:spPr>
          <a:xfrm>
            <a:off x="2337749" y="5943905"/>
            <a:ext cx="940471" cy="534716"/>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a:extLst>
              <a:ext uri="{FF2B5EF4-FFF2-40B4-BE49-F238E27FC236}">
                <a16:creationId xmlns:a16="http://schemas.microsoft.com/office/drawing/2014/main" id="{BFEE6919-6BDB-82EA-8BA4-CC0007669795}"/>
              </a:ext>
            </a:extLst>
          </p:cNvPr>
          <p:cNvSpPr/>
          <p:nvPr/>
        </p:nvSpPr>
        <p:spPr>
          <a:xfrm>
            <a:off x="9458876" y="3808806"/>
            <a:ext cx="1280460" cy="534716"/>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6" name="図 15">
            <a:extLst>
              <a:ext uri="{FF2B5EF4-FFF2-40B4-BE49-F238E27FC236}">
                <a16:creationId xmlns:a16="http://schemas.microsoft.com/office/drawing/2014/main" id="{DD1236D8-241C-5808-A95A-E8A7B01ED386}"/>
              </a:ext>
            </a:extLst>
          </p:cNvPr>
          <p:cNvPicPr>
            <a:picLocks noChangeAspect="1"/>
          </p:cNvPicPr>
          <p:nvPr/>
        </p:nvPicPr>
        <p:blipFill>
          <a:blip r:embed="rId4"/>
          <a:stretch>
            <a:fillRect/>
          </a:stretch>
        </p:blipFill>
        <p:spPr>
          <a:xfrm>
            <a:off x="9234285" y="4994341"/>
            <a:ext cx="2847975" cy="1057275"/>
          </a:xfrm>
          <a:prstGeom prst="rect">
            <a:avLst/>
          </a:prstGeom>
          <a:ln w="19050">
            <a:solidFill>
              <a:schemeClr val="bg1"/>
            </a:solidFill>
          </a:ln>
        </p:spPr>
      </p:pic>
      <p:sp>
        <p:nvSpPr>
          <p:cNvPr id="17" name="正方形/長方形 16">
            <a:extLst>
              <a:ext uri="{FF2B5EF4-FFF2-40B4-BE49-F238E27FC236}">
                <a16:creationId xmlns:a16="http://schemas.microsoft.com/office/drawing/2014/main" id="{1896C595-4BD7-38A1-536C-D047EB4D40D7}"/>
              </a:ext>
            </a:extLst>
          </p:cNvPr>
          <p:cNvSpPr/>
          <p:nvPr/>
        </p:nvSpPr>
        <p:spPr>
          <a:xfrm>
            <a:off x="9008160" y="5522978"/>
            <a:ext cx="1838179" cy="313618"/>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105582548"/>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a:extLst>
              <a:ext uri="{FF2B5EF4-FFF2-40B4-BE49-F238E27FC236}">
                <a16:creationId xmlns:a16="http://schemas.microsoft.com/office/drawing/2014/main" id="{D3578072-553C-1E04-82AF-684422C5586E}"/>
              </a:ext>
            </a:extLst>
          </p:cNvPr>
          <p:cNvSpPr>
            <a:spLocks noGrp="1"/>
          </p:cNvSpPr>
          <p:nvPr>
            <p:ph type="title"/>
          </p:nvPr>
        </p:nvSpPr>
        <p:spPr/>
        <p:txBody>
          <a:bodyPr>
            <a:normAutofit/>
          </a:bodyPr>
          <a:lstStyle/>
          <a:p>
            <a:r>
              <a:rPr lang="en-US" altLang="ja-JP"/>
              <a:t>3-3-2.</a:t>
            </a:r>
            <a:r>
              <a:rPr lang="ja-JP" altLang="en-US"/>
              <a:t>パッケージのインストール</a:t>
            </a:r>
          </a:p>
        </p:txBody>
      </p:sp>
      <p:sp>
        <p:nvSpPr>
          <p:cNvPr id="2" name="テキスト プレースホルダー 7">
            <a:extLst>
              <a:ext uri="{FF2B5EF4-FFF2-40B4-BE49-F238E27FC236}">
                <a16:creationId xmlns:a16="http://schemas.microsoft.com/office/drawing/2014/main" id="{DF10B8C9-FDF0-F5F7-6E79-09B4D09A1973}"/>
              </a:ext>
            </a:extLst>
          </p:cNvPr>
          <p:cNvSpPr>
            <a:spLocks noGrp="1"/>
          </p:cNvSpPr>
          <p:nvPr>
            <p:ph type="body" sz="quarter" idx="14"/>
          </p:nvPr>
        </p:nvSpPr>
        <p:spPr>
          <a:xfrm>
            <a:off x="268288" y="806384"/>
            <a:ext cx="11637962" cy="373063"/>
          </a:xfrm>
        </p:spPr>
        <p:txBody>
          <a:bodyPr/>
          <a:lstStyle/>
          <a:p>
            <a:r>
              <a:rPr lang="ja-JP" altLang="en-US"/>
              <a:t>インストール手順</a:t>
            </a:r>
          </a:p>
        </p:txBody>
      </p:sp>
      <p:pic>
        <p:nvPicPr>
          <p:cNvPr id="8" name="図 7">
            <a:extLst>
              <a:ext uri="{FF2B5EF4-FFF2-40B4-BE49-F238E27FC236}">
                <a16:creationId xmlns:a16="http://schemas.microsoft.com/office/drawing/2014/main" id="{BE9AC7D8-38DF-8ED2-08FA-B822A454DC16}"/>
              </a:ext>
            </a:extLst>
          </p:cNvPr>
          <p:cNvPicPr>
            <a:picLocks noChangeAspect="1"/>
          </p:cNvPicPr>
          <p:nvPr/>
        </p:nvPicPr>
        <p:blipFill>
          <a:blip r:embed="rId2"/>
          <a:stretch>
            <a:fillRect/>
          </a:stretch>
        </p:blipFill>
        <p:spPr>
          <a:xfrm>
            <a:off x="382766" y="2728240"/>
            <a:ext cx="5322275" cy="3585011"/>
          </a:xfrm>
          <a:prstGeom prst="rect">
            <a:avLst/>
          </a:prstGeom>
        </p:spPr>
      </p:pic>
      <p:pic>
        <p:nvPicPr>
          <p:cNvPr id="10" name="図 9">
            <a:extLst>
              <a:ext uri="{FF2B5EF4-FFF2-40B4-BE49-F238E27FC236}">
                <a16:creationId xmlns:a16="http://schemas.microsoft.com/office/drawing/2014/main" id="{DB386827-B42E-3FD0-A034-9F8A19AF8120}"/>
              </a:ext>
            </a:extLst>
          </p:cNvPr>
          <p:cNvPicPr>
            <a:picLocks noChangeAspect="1"/>
          </p:cNvPicPr>
          <p:nvPr/>
        </p:nvPicPr>
        <p:blipFill>
          <a:blip r:embed="rId3"/>
          <a:stretch>
            <a:fillRect/>
          </a:stretch>
        </p:blipFill>
        <p:spPr>
          <a:xfrm>
            <a:off x="6389680" y="2728239"/>
            <a:ext cx="5322275" cy="3585011"/>
          </a:xfrm>
          <a:prstGeom prst="rect">
            <a:avLst/>
          </a:prstGeom>
        </p:spPr>
      </p:pic>
      <p:sp>
        <p:nvSpPr>
          <p:cNvPr id="11" name="テキスト ボックス 10">
            <a:extLst>
              <a:ext uri="{FF2B5EF4-FFF2-40B4-BE49-F238E27FC236}">
                <a16:creationId xmlns:a16="http://schemas.microsoft.com/office/drawing/2014/main" id="{9E48D89A-A2EC-6799-5149-C7FC6A7023E1}"/>
              </a:ext>
            </a:extLst>
          </p:cNvPr>
          <p:cNvSpPr txBox="1"/>
          <p:nvPr/>
        </p:nvSpPr>
        <p:spPr>
          <a:xfrm>
            <a:off x="320307" y="1496260"/>
            <a:ext cx="5599848" cy="830997"/>
          </a:xfrm>
          <a:prstGeom prst="rect">
            <a:avLst/>
          </a:prstGeom>
          <a:noFill/>
        </p:spPr>
        <p:txBody>
          <a:bodyPr wrap="square" rtlCol="0">
            <a:spAutoFit/>
          </a:bodyPr>
          <a:lstStyle/>
          <a:p>
            <a:r>
              <a:rPr lang="ja-JP" altLang="en-US" sz="1600"/>
              <a:t>⑧</a:t>
            </a:r>
            <a:r>
              <a:rPr kumimoji="1" lang="ja-JP" altLang="en-US" sz="1600"/>
              <a:t>以下画面が表示されるので、</a:t>
            </a:r>
            <a:r>
              <a:rPr lang="ja-JP" altLang="en-US" sz="1600"/>
              <a:t>パッケージリストより</a:t>
            </a:r>
            <a:r>
              <a:rPr kumimoji="1" lang="ja-JP" altLang="en-US" sz="1600"/>
              <a:t>「</a:t>
            </a:r>
            <a:r>
              <a:rPr kumimoji="1" lang="en-US" altLang="ja-JP" sz="1600"/>
              <a:t>Npgsql.EntityFrameworkCore.PostgreSQL</a:t>
            </a:r>
            <a:r>
              <a:rPr kumimoji="1" lang="ja-JP" altLang="en-US" sz="1600"/>
              <a:t>」をクリックしてください。</a:t>
            </a:r>
          </a:p>
        </p:txBody>
      </p:sp>
      <p:sp>
        <p:nvSpPr>
          <p:cNvPr id="12" name="テキスト ボックス 11">
            <a:extLst>
              <a:ext uri="{FF2B5EF4-FFF2-40B4-BE49-F238E27FC236}">
                <a16:creationId xmlns:a16="http://schemas.microsoft.com/office/drawing/2014/main" id="{B4CC825E-0993-7A7E-8D4F-E9EC4B954ED3}"/>
              </a:ext>
            </a:extLst>
          </p:cNvPr>
          <p:cNvSpPr txBox="1"/>
          <p:nvPr/>
        </p:nvSpPr>
        <p:spPr>
          <a:xfrm>
            <a:off x="6271846" y="1491712"/>
            <a:ext cx="5397201" cy="830997"/>
          </a:xfrm>
          <a:prstGeom prst="rect">
            <a:avLst/>
          </a:prstGeom>
          <a:noFill/>
        </p:spPr>
        <p:txBody>
          <a:bodyPr wrap="square" rtlCol="0">
            <a:spAutoFit/>
          </a:bodyPr>
          <a:lstStyle/>
          <a:p>
            <a:r>
              <a:rPr kumimoji="1" lang="ja-JP" altLang="en-US" sz="1600"/>
              <a:t>⑨バージョン「</a:t>
            </a:r>
            <a:r>
              <a:rPr kumimoji="1" lang="en-US" altLang="ja-JP" sz="1600"/>
              <a:t>7.0.</a:t>
            </a:r>
            <a:r>
              <a:rPr kumimoji="1" lang="ja-JP" altLang="en-US" sz="1600"/>
              <a:t>１１」を選択し、「インストール」ボタンをクリックしてください。</a:t>
            </a:r>
            <a:endParaRPr kumimoji="1" lang="en-US" altLang="ja-JP" sz="1600"/>
          </a:p>
          <a:p>
            <a:r>
              <a:rPr lang="en-US" altLang="ja-JP" sz="1600"/>
              <a:t>※8.x</a:t>
            </a:r>
            <a:r>
              <a:rPr lang="ja-JP" altLang="en-US" sz="1600"/>
              <a:t>は、</a:t>
            </a:r>
            <a:r>
              <a:rPr lang="en-US" altLang="ja-JP" sz="1600"/>
              <a:t>.NET8</a:t>
            </a:r>
            <a:r>
              <a:rPr lang="ja-JP" altLang="en-US" sz="1600"/>
              <a:t>用のパッケージです。</a:t>
            </a:r>
            <a:endParaRPr kumimoji="1" lang="ja-JP" altLang="en-US" sz="1600"/>
          </a:p>
        </p:txBody>
      </p:sp>
      <p:sp>
        <p:nvSpPr>
          <p:cNvPr id="14" name="正方形/長方形 13">
            <a:extLst>
              <a:ext uri="{FF2B5EF4-FFF2-40B4-BE49-F238E27FC236}">
                <a16:creationId xmlns:a16="http://schemas.microsoft.com/office/drawing/2014/main" id="{54C83A79-27E6-1AA3-2F83-108C4618BCB2}"/>
              </a:ext>
            </a:extLst>
          </p:cNvPr>
          <p:cNvSpPr/>
          <p:nvPr/>
        </p:nvSpPr>
        <p:spPr>
          <a:xfrm>
            <a:off x="827199" y="3761517"/>
            <a:ext cx="1993822" cy="343555"/>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a:extLst>
              <a:ext uri="{FF2B5EF4-FFF2-40B4-BE49-F238E27FC236}">
                <a16:creationId xmlns:a16="http://schemas.microsoft.com/office/drawing/2014/main" id="{0CEEB80C-2DE3-47BF-E156-E6A91CFCE190}"/>
              </a:ext>
            </a:extLst>
          </p:cNvPr>
          <p:cNvSpPr/>
          <p:nvPr/>
        </p:nvSpPr>
        <p:spPr>
          <a:xfrm>
            <a:off x="8599248" y="3547585"/>
            <a:ext cx="1060315" cy="255930"/>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a:extLst>
              <a:ext uri="{FF2B5EF4-FFF2-40B4-BE49-F238E27FC236}">
                <a16:creationId xmlns:a16="http://schemas.microsoft.com/office/drawing/2014/main" id="{29A0A5D3-9705-9C2B-AA6C-0727CE1BA915}"/>
              </a:ext>
            </a:extLst>
          </p:cNvPr>
          <p:cNvSpPr/>
          <p:nvPr/>
        </p:nvSpPr>
        <p:spPr>
          <a:xfrm>
            <a:off x="9727660" y="3544342"/>
            <a:ext cx="541506" cy="255930"/>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テキスト ボックス 16">
            <a:extLst>
              <a:ext uri="{FF2B5EF4-FFF2-40B4-BE49-F238E27FC236}">
                <a16:creationId xmlns:a16="http://schemas.microsoft.com/office/drawing/2014/main" id="{B64DB6CA-6669-FE5B-FCB9-22B5ECA5CC4E}"/>
              </a:ext>
            </a:extLst>
          </p:cNvPr>
          <p:cNvSpPr txBox="1"/>
          <p:nvPr/>
        </p:nvSpPr>
        <p:spPr>
          <a:xfrm>
            <a:off x="320307" y="1124534"/>
            <a:ext cx="6304229" cy="338554"/>
          </a:xfrm>
          <a:prstGeom prst="rect">
            <a:avLst/>
          </a:prstGeom>
        </p:spPr>
        <p:style>
          <a:lnRef idx="0">
            <a:schemeClr val="accent1"/>
          </a:lnRef>
          <a:fillRef idx="3">
            <a:schemeClr val="accent1"/>
          </a:fillRef>
          <a:effectRef idx="3">
            <a:schemeClr val="accent1"/>
          </a:effectRef>
          <a:fontRef idx="minor">
            <a:schemeClr val="lt1"/>
          </a:fontRef>
        </p:style>
        <p:txBody>
          <a:bodyPr wrap="square" rtlCol="0">
            <a:spAutoFit/>
          </a:bodyPr>
          <a:lstStyle/>
          <a:p>
            <a:pPr algn="ctr"/>
            <a:r>
              <a:rPr kumimoji="1" lang="en-US" altLang="ja-JP" sz="1600"/>
              <a:t>【Npgsql.EntityFrameworkCore.PostgreSQL</a:t>
            </a:r>
            <a:r>
              <a:rPr kumimoji="1" lang="ja-JP" altLang="en-US" sz="1600"/>
              <a:t>パッケージ</a:t>
            </a:r>
            <a:r>
              <a:rPr kumimoji="1" lang="en-US" altLang="ja-JP" sz="1600"/>
              <a:t>】</a:t>
            </a:r>
            <a:endParaRPr kumimoji="1" lang="ja-JP" altLang="en-US" sz="1600"/>
          </a:p>
        </p:txBody>
      </p:sp>
    </p:spTree>
    <p:extLst>
      <p:ext uri="{BB962C8B-B14F-4D97-AF65-F5344CB8AC3E}">
        <p14:creationId xmlns:p14="http://schemas.microsoft.com/office/powerpoint/2010/main" val="500281958"/>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a:extLst>
              <a:ext uri="{FF2B5EF4-FFF2-40B4-BE49-F238E27FC236}">
                <a16:creationId xmlns:a16="http://schemas.microsoft.com/office/drawing/2014/main" id="{D3578072-553C-1E04-82AF-684422C5586E}"/>
              </a:ext>
            </a:extLst>
          </p:cNvPr>
          <p:cNvSpPr>
            <a:spLocks noGrp="1"/>
          </p:cNvSpPr>
          <p:nvPr>
            <p:ph type="title"/>
          </p:nvPr>
        </p:nvSpPr>
        <p:spPr/>
        <p:txBody>
          <a:bodyPr>
            <a:normAutofit/>
          </a:bodyPr>
          <a:lstStyle/>
          <a:p>
            <a:r>
              <a:rPr lang="en-US" altLang="ja-JP"/>
              <a:t>3-3-2.</a:t>
            </a:r>
            <a:r>
              <a:rPr lang="ja-JP" altLang="en-US"/>
              <a:t>パッケージのインストール</a:t>
            </a:r>
          </a:p>
        </p:txBody>
      </p:sp>
      <p:sp>
        <p:nvSpPr>
          <p:cNvPr id="2" name="テキスト プレースホルダー 7">
            <a:extLst>
              <a:ext uri="{FF2B5EF4-FFF2-40B4-BE49-F238E27FC236}">
                <a16:creationId xmlns:a16="http://schemas.microsoft.com/office/drawing/2014/main" id="{DF10B8C9-FDF0-F5F7-6E79-09B4D09A1973}"/>
              </a:ext>
            </a:extLst>
          </p:cNvPr>
          <p:cNvSpPr>
            <a:spLocks noGrp="1"/>
          </p:cNvSpPr>
          <p:nvPr>
            <p:ph type="body" sz="quarter" idx="14"/>
          </p:nvPr>
        </p:nvSpPr>
        <p:spPr>
          <a:xfrm>
            <a:off x="268288" y="806384"/>
            <a:ext cx="11637962" cy="373063"/>
          </a:xfrm>
        </p:spPr>
        <p:txBody>
          <a:bodyPr/>
          <a:lstStyle/>
          <a:p>
            <a:r>
              <a:rPr lang="ja-JP" altLang="en-US"/>
              <a:t>インストール手順</a:t>
            </a:r>
          </a:p>
        </p:txBody>
      </p:sp>
      <p:pic>
        <p:nvPicPr>
          <p:cNvPr id="5" name="図 4">
            <a:extLst>
              <a:ext uri="{FF2B5EF4-FFF2-40B4-BE49-F238E27FC236}">
                <a16:creationId xmlns:a16="http://schemas.microsoft.com/office/drawing/2014/main" id="{E4AA0ED2-CD0B-097F-AFD9-9E2B7CD70EAC}"/>
              </a:ext>
            </a:extLst>
          </p:cNvPr>
          <p:cNvPicPr>
            <a:picLocks noChangeAspect="1"/>
          </p:cNvPicPr>
          <p:nvPr/>
        </p:nvPicPr>
        <p:blipFill>
          <a:blip r:embed="rId2"/>
          <a:stretch>
            <a:fillRect/>
          </a:stretch>
        </p:blipFill>
        <p:spPr>
          <a:xfrm>
            <a:off x="92532" y="2733472"/>
            <a:ext cx="3202906" cy="3249039"/>
          </a:xfrm>
          <a:prstGeom prst="rect">
            <a:avLst/>
          </a:prstGeom>
        </p:spPr>
      </p:pic>
      <p:pic>
        <p:nvPicPr>
          <p:cNvPr id="9" name="図 8">
            <a:extLst>
              <a:ext uri="{FF2B5EF4-FFF2-40B4-BE49-F238E27FC236}">
                <a16:creationId xmlns:a16="http://schemas.microsoft.com/office/drawing/2014/main" id="{DCD74973-3BFF-3B11-C21F-327D0B5C142C}"/>
              </a:ext>
            </a:extLst>
          </p:cNvPr>
          <p:cNvPicPr>
            <a:picLocks noChangeAspect="1"/>
          </p:cNvPicPr>
          <p:nvPr/>
        </p:nvPicPr>
        <p:blipFill>
          <a:blip r:embed="rId3"/>
          <a:stretch>
            <a:fillRect/>
          </a:stretch>
        </p:blipFill>
        <p:spPr>
          <a:xfrm>
            <a:off x="3380800" y="2733472"/>
            <a:ext cx="3197700" cy="3249039"/>
          </a:xfrm>
          <a:prstGeom prst="rect">
            <a:avLst/>
          </a:prstGeom>
        </p:spPr>
      </p:pic>
      <p:pic>
        <p:nvPicPr>
          <p:cNvPr id="11" name="図 10">
            <a:extLst>
              <a:ext uri="{FF2B5EF4-FFF2-40B4-BE49-F238E27FC236}">
                <a16:creationId xmlns:a16="http://schemas.microsoft.com/office/drawing/2014/main" id="{A989A166-285E-97DB-8E2A-C0A50DB15C8F}"/>
              </a:ext>
            </a:extLst>
          </p:cNvPr>
          <p:cNvPicPr>
            <a:picLocks noChangeAspect="1"/>
          </p:cNvPicPr>
          <p:nvPr/>
        </p:nvPicPr>
        <p:blipFill>
          <a:blip r:embed="rId4"/>
          <a:stretch>
            <a:fillRect/>
          </a:stretch>
        </p:blipFill>
        <p:spPr>
          <a:xfrm>
            <a:off x="6848271" y="2733472"/>
            <a:ext cx="4852362" cy="3268485"/>
          </a:xfrm>
          <a:prstGeom prst="rect">
            <a:avLst/>
          </a:prstGeom>
        </p:spPr>
      </p:pic>
      <p:sp>
        <p:nvSpPr>
          <p:cNvPr id="12" name="テキスト ボックス 11">
            <a:extLst>
              <a:ext uri="{FF2B5EF4-FFF2-40B4-BE49-F238E27FC236}">
                <a16:creationId xmlns:a16="http://schemas.microsoft.com/office/drawing/2014/main" id="{B7268AB5-74E8-3EE3-26C3-7C1E1B9F6BE5}"/>
              </a:ext>
            </a:extLst>
          </p:cNvPr>
          <p:cNvSpPr txBox="1"/>
          <p:nvPr/>
        </p:nvSpPr>
        <p:spPr>
          <a:xfrm>
            <a:off x="92533" y="1496260"/>
            <a:ext cx="3172593" cy="830997"/>
          </a:xfrm>
          <a:prstGeom prst="rect">
            <a:avLst/>
          </a:prstGeom>
          <a:noFill/>
        </p:spPr>
        <p:txBody>
          <a:bodyPr wrap="square" rtlCol="0">
            <a:spAutoFit/>
          </a:bodyPr>
          <a:lstStyle/>
          <a:p>
            <a:r>
              <a:rPr kumimoji="1" lang="ja-JP" altLang="en-US" sz="1600"/>
              <a:t>⑩以下画面が表示されるので、「適用」ボタンをクリックしてください。</a:t>
            </a:r>
          </a:p>
        </p:txBody>
      </p:sp>
      <p:sp>
        <p:nvSpPr>
          <p:cNvPr id="13" name="テキスト ボックス 12">
            <a:extLst>
              <a:ext uri="{FF2B5EF4-FFF2-40B4-BE49-F238E27FC236}">
                <a16:creationId xmlns:a16="http://schemas.microsoft.com/office/drawing/2014/main" id="{DD50296B-09A5-7A36-A944-86AF8CB8E2D1}"/>
              </a:ext>
            </a:extLst>
          </p:cNvPr>
          <p:cNvSpPr txBox="1"/>
          <p:nvPr/>
        </p:nvSpPr>
        <p:spPr>
          <a:xfrm>
            <a:off x="6663863" y="1491712"/>
            <a:ext cx="5005184" cy="584775"/>
          </a:xfrm>
          <a:prstGeom prst="rect">
            <a:avLst/>
          </a:prstGeom>
          <a:noFill/>
        </p:spPr>
        <p:txBody>
          <a:bodyPr wrap="square" rtlCol="0">
            <a:spAutoFit/>
          </a:bodyPr>
          <a:lstStyle/>
          <a:p>
            <a:r>
              <a:rPr kumimoji="1" lang="ja-JP" altLang="en-US" sz="1600"/>
              <a:t>⑫インストールが開始され、パッケージリストに追加されます。</a:t>
            </a:r>
          </a:p>
        </p:txBody>
      </p:sp>
      <p:sp>
        <p:nvSpPr>
          <p:cNvPr id="14" name="テキスト ボックス 13">
            <a:extLst>
              <a:ext uri="{FF2B5EF4-FFF2-40B4-BE49-F238E27FC236}">
                <a16:creationId xmlns:a16="http://schemas.microsoft.com/office/drawing/2014/main" id="{97F91408-9799-70ED-CA23-70191D4A670A}"/>
              </a:ext>
            </a:extLst>
          </p:cNvPr>
          <p:cNvSpPr txBox="1"/>
          <p:nvPr/>
        </p:nvSpPr>
        <p:spPr>
          <a:xfrm>
            <a:off x="3405907" y="1491712"/>
            <a:ext cx="3172593" cy="830997"/>
          </a:xfrm>
          <a:prstGeom prst="rect">
            <a:avLst/>
          </a:prstGeom>
          <a:noFill/>
        </p:spPr>
        <p:txBody>
          <a:bodyPr wrap="square" rtlCol="0">
            <a:spAutoFit/>
          </a:bodyPr>
          <a:lstStyle/>
          <a:p>
            <a:r>
              <a:rPr kumimoji="1" lang="ja-JP" altLang="en-US" sz="1600"/>
              <a:t>⑪以下画面が表示されるので、「同意する」ボタンをクリックしてください。</a:t>
            </a:r>
          </a:p>
        </p:txBody>
      </p:sp>
      <p:sp>
        <p:nvSpPr>
          <p:cNvPr id="15" name="正方形/長方形 14">
            <a:extLst>
              <a:ext uri="{FF2B5EF4-FFF2-40B4-BE49-F238E27FC236}">
                <a16:creationId xmlns:a16="http://schemas.microsoft.com/office/drawing/2014/main" id="{F6A680DD-71B4-1EFE-A86E-AFCA0CA733C8}"/>
              </a:ext>
            </a:extLst>
          </p:cNvPr>
          <p:cNvSpPr/>
          <p:nvPr/>
        </p:nvSpPr>
        <p:spPr>
          <a:xfrm>
            <a:off x="1926073" y="5619576"/>
            <a:ext cx="758761" cy="432039"/>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a:extLst>
              <a:ext uri="{FF2B5EF4-FFF2-40B4-BE49-F238E27FC236}">
                <a16:creationId xmlns:a16="http://schemas.microsoft.com/office/drawing/2014/main" id="{FE4B6502-CC05-616D-D211-E0BC1B05BEAD}"/>
              </a:ext>
            </a:extLst>
          </p:cNvPr>
          <p:cNvSpPr/>
          <p:nvPr/>
        </p:nvSpPr>
        <p:spPr>
          <a:xfrm>
            <a:off x="4992203" y="5619575"/>
            <a:ext cx="758761" cy="432039"/>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正方形/長方形 16">
            <a:extLst>
              <a:ext uri="{FF2B5EF4-FFF2-40B4-BE49-F238E27FC236}">
                <a16:creationId xmlns:a16="http://schemas.microsoft.com/office/drawing/2014/main" id="{595DD7F9-C557-4C14-5DD3-4EFB78DF9DC9}"/>
              </a:ext>
            </a:extLst>
          </p:cNvPr>
          <p:cNvSpPr/>
          <p:nvPr/>
        </p:nvSpPr>
        <p:spPr>
          <a:xfrm>
            <a:off x="10484975" y="3736409"/>
            <a:ext cx="1314676" cy="514578"/>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0" name="図 19">
            <a:extLst>
              <a:ext uri="{FF2B5EF4-FFF2-40B4-BE49-F238E27FC236}">
                <a16:creationId xmlns:a16="http://schemas.microsoft.com/office/drawing/2014/main" id="{EE53457C-2FD8-09D2-13EC-CA232C365FAE}"/>
              </a:ext>
            </a:extLst>
          </p:cNvPr>
          <p:cNvPicPr>
            <a:picLocks noChangeAspect="1"/>
          </p:cNvPicPr>
          <p:nvPr/>
        </p:nvPicPr>
        <p:blipFill>
          <a:blip r:embed="rId5"/>
          <a:stretch>
            <a:fillRect/>
          </a:stretch>
        </p:blipFill>
        <p:spPr>
          <a:xfrm>
            <a:off x="9485940" y="5311719"/>
            <a:ext cx="2609850" cy="1047750"/>
          </a:xfrm>
          <a:prstGeom prst="rect">
            <a:avLst/>
          </a:prstGeom>
          <a:ln w="19050">
            <a:solidFill>
              <a:schemeClr val="bg1"/>
            </a:solidFill>
          </a:ln>
        </p:spPr>
      </p:pic>
      <p:sp>
        <p:nvSpPr>
          <p:cNvPr id="21" name="正方形/長方形 20">
            <a:extLst>
              <a:ext uri="{FF2B5EF4-FFF2-40B4-BE49-F238E27FC236}">
                <a16:creationId xmlns:a16="http://schemas.microsoft.com/office/drawing/2014/main" id="{E96240B9-BFC5-58EA-7B0E-267D42CB85D8}"/>
              </a:ext>
            </a:extLst>
          </p:cNvPr>
          <p:cNvSpPr/>
          <p:nvPr/>
        </p:nvSpPr>
        <p:spPr>
          <a:xfrm>
            <a:off x="9235540" y="5910453"/>
            <a:ext cx="2917548" cy="288578"/>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552410921"/>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a:extLst>
              <a:ext uri="{FF2B5EF4-FFF2-40B4-BE49-F238E27FC236}">
                <a16:creationId xmlns:a16="http://schemas.microsoft.com/office/drawing/2014/main" id="{D3578072-553C-1E04-82AF-684422C5586E}"/>
              </a:ext>
            </a:extLst>
          </p:cNvPr>
          <p:cNvSpPr>
            <a:spLocks noGrp="1"/>
          </p:cNvSpPr>
          <p:nvPr>
            <p:ph type="title"/>
          </p:nvPr>
        </p:nvSpPr>
        <p:spPr/>
        <p:txBody>
          <a:bodyPr>
            <a:normAutofit/>
          </a:bodyPr>
          <a:lstStyle/>
          <a:p>
            <a:r>
              <a:rPr lang="en-US" altLang="ja-JP"/>
              <a:t>3-3-2.</a:t>
            </a:r>
            <a:r>
              <a:rPr lang="ja-JP" altLang="en-US"/>
              <a:t>パッケージのインストール</a:t>
            </a:r>
          </a:p>
        </p:txBody>
      </p:sp>
      <p:sp>
        <p:nvSpPr>
          <p:cNvPr id="2" name="テキスト プレースホルダー 7">
            <a:extLst>
              <a:ext uri="{FF2B5EF4-FFF2-40B4-BE49-F238E27FC236}">
                <a16:creationId xmlns:a16="http://schemas.microsoft.com/office/drawing/2014/main" id="{DF10B8C9-FDF0-F5F7-6E79-09B4D09A1973}"/>
              </a:ext>
            </a:extLst>
          </p:cNvPr>
          <p:cNvSpPr>
            <a:spLocks noGrp="1"/>
          </p:cNvSpPr>
          <p:nvPr>
            <p:ph type="body" sz="quarter" idx="14"/>
          </p:nvPr>
        </p:nvSpPr>
        <p:spPr>
          <a:xfrm>
            <a:off x="268288" y="806384"/>
            <a:ext cx="11637962" cy="373063"/>
          </a:xfrm>
        </p:spPr>
        <p:txBody>
          <a:bodyPr/>
          <a:lstStyle/>
          <a:p>
            <a:r>
              <a:rPr lang="ja-JP" altLang="en-US"/>
              <a:t>インストール手順</a:t>
            </a:r>
          </a:p>
        </p:txBody>
      </p:sp>
      <p:pic>
        <p:nvPicPr>
          <p:cNvPr id="11" name="図 10">
            <a:extLst>
              <a:ext uri="{FF2B5EF4-FFF2-40B4-BE49-F238E27FC236}">
                <a16:creationId xmlns:a16="http://schemas.microsoft.com/office/drawing/2014/main" id="{57927668-2850-1827-8A4E-467959B5EEB5}"/>
              </a:ext>
            </a:extLst>
          </p:cNvPr>
          <p:cNvPicPr>
            <a:picLocks noChangeAspect="1"/>
          </p:cNvPicPr>
          <p:nvPr/>
        </p:nvPicPr>
        <p:blipFill>
          <a:blip r:embed="rId2"/>
          <a:stretch>
            <a:fillRect/>
          </a:stretch>
        </p:blipFill>
        <p:spPr>
          <a:xfrm>
            <a:off x="267629" y="2713576"/>
            <a:ext cx="5286277" cy="3560764"/>
          </a:xfrm>
          <a:prstGeom prst="rect">
            <a:avLst/>
          </a:prstGeom>
        </p:spPr>
      </p:pic>
      <p:pic>
        <p:nvPicPr>
          <p:cNvPr id="13" name="図 12">
            <a:extLst>
              <a:ext uri="{FF2B5EF4-FFF2-40B4-BE49-F238E27FC236}">
                <a16:creationId xmlns:a16="http://schemas.microsoft.com/office/drawing/2014/main" id="{97904F87-9F88-B36F-0DFB-98B188731794}"/>
              </a:ext>
            </a:extLst>
          </p:cNvPr>
          <p:cNvPicPr>
            <a:picLocks noChangeAspect="1"/>
          </p:cNvPicPr>
          <p:nvPr/>
        </p:nvPicPr>
        <p:blipFill>
          <a:blip r:embed="rId3"/>
          <a:stretch>
            <a:fillRect/>
          </a:stretch>
        </p:blipFill>
        <p:spPr>
          <a:xfrm>
            <a:off x="6530649" y="2713576"/>
            <a:ext cx="5286278" cy="3560764"/>
          </a:xfrm>
          <a:prstGeom prst="rect">
            <a:avLst/>
          </a:prstGeom>
        </p:spPr>
      </p:pic>
      <p:sp>
        <p:nvSpPr>
          <p:cNvPr id="15" name="テキスト ボックス 14">
            <a:extLst>
              <a:ext uri="{FF2B5EF4-FFF2-40B4-BE49-F238E27FC236}">
                <a16:creationId xmlns:a16="http://schemas.microsoft.com/office/drawing/2014/main" id="{F9F9745E-AD8B-64BF-0E46-FE00AEFD0948}"/>
              </a:ext>
            </a:extLst>
          </p:cNvPr>
          <p:cNvSpPr txBox="1"/>
          <p:nvPr/>
        </p:nvSpPr>
        <p:spPr>
          <a:xfrm>
            <a:off x="320307" y="1496260"/>
            <a:ext cx="5397201" cy="830997"/>
          </a:xfrm>
          <a:prstGeom prst="rect">
            <a:avLst/>
          </a:prstGeom>
          <a:noFill/>
        </p:spPr>
        <p:txBody>
          <a:bodyPr wrap="square" rtlCol="0">
            <a:spAutoFit/>
          </a:bodyPr>
          <a:lstStyle/>
          <a:p>
            <a:r>
              <a:rPr lang="ja-JP" altLang="en-US" sz="1600"/>
              <a:t>⑬</a:t>
            </a:r>
            <a:r>
              <a:rPr kumimoji="1" lang="ja-JP" altLang="en-US" sz="1600"/>
              <a:t>以下画面が表示されるので、検索欄に「</a:t>
            </a:r>
            <a:r>
              <a:rPr kumimoji="1" lang="en-US" altLang="ja-JP" sz="1600"/>
              <a:t>json</a:t>
            </a:r>
            <a:r>
              <a:rPr kumimoji="1" lang="ja-JP" altLang="en-US" sz="1600"/>
              <a:t>」を入力し、フィルタされたパッケージリストより「</a:t>
            </a:r>
            <a:r>
              <a:rPr lang="en-US" altLang="ja-JP" sz="1600"/>
              <a:t>Newtonsoft.Json</a:t>
            </a:r>
            <a:r>
              <a:rPr kumimoji="1" lang="ja-JP" altLang="en-US" sz="1600"/>
              <a:t>」をクリックしてください。</a:t>
            </a:r>
          </a:p>
        </p:txBody>
      </p:sp>
      <p:sp>
        <p:nvSpPr>
          <p:cNvPr id="16" name="テキスト ボックス 15">
            <a:extLst>
              <a:ext uri="{FF2B5EF4-FFF2-40B4-BE49-F238E27FC236}">
                <a16:creationId xmlns:a16="http://schemas.microsoft.com/office/drawing/2014/main" id="{EC9395FC-E3B4-D21B-6C85-AFC6646C613B}"/>
              </a:ext>
            </a:extLst>
          </p:cNvPr>
          <p:cNvSpPr txBox="1"/>
          <p:nvPr/>
        </p:nvSpPr>
        <p:spPr>
          <a:xfrm>
            <a:off x="6361888" y="1491712"/>
            <a:ext cx="5544361" cy="338554"/>
          </a:xfrm>
          <a:prstGeom prst="rect">
            <a:avLst/>
          </a:prstGeom>
          <a:noFill/>
        </p:spPr>
        <p:txBody>
          <a:bodyPr wrap="square" rtlCol="0">
            <a:spAutoFit/>
          </a:bodyPr>
          <a:lstStyle/>
          <a:p>
            <a:r>
              <a:rPr kumimoji="1" lang="ja-JP" altLang="en-US" sz="1600"/>
              <a:t>⑭「インストール」ボタンをクリックしてください。</a:t>
            </a:r>
            <a:endParaRPr kumimoji="1" lang="en-US" altLang="ja-JP" sz="1600"/>
          </a:p>
        </p:txBody>
      </p:sp>
      <p:sp>
        <p:nvSpPr>
          <p:cNvPr id="17" name="正方形/長方形 16">
            <a:extLst>
              <a:ext uri="{FF2B5EF4-FFF2-40B4-BE49-F238E27FC236}">
                <a16:creationId xmlns:a16="http://schemas.microsoft.com/office/drawing/2014/main" id="{62C2BECB-130C-0475-58AC-7EED6F62D3C7}"/>
              </a:ext>
            </a:extLst>
          </p:cNvPr>
          <p:cNvSpPr/>
          <p:nvPr/>
        </p:nvSpPr>
        <p:spPr>
          <a:xfrm>
            <a:off x="698950" y="3171711"/>
            <a:ext cx="760199" cy="257289"/>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正方形/長方形 17">
            <a:extLst>
              <a:ext uri="{FF2B5EF4-FFF2-40B4-BE49-F238E27FC236}">
                <a16:creationId xmlns:a16="http://schemas.microsoft.com/office/drawing/2014/main" id="{A66A1B0D-EC39-B34A-E1A3-472270BA4956}"/>
              </a:ext>
            </a:extLst>
          </p:cNvPr>
          <p:cNvSpPr/>
          <p:nvPr/>
        </p:nvSpPr>
        <p:spPr>
          <a:xfrm>
            <a:off x="698950" y="3429000"/>
            <a:ext cx="1995612" cy="432386"/>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正方形/長方形 18">
            <a:extLst>
              <a:ext uri="{FF2B5EF4-FFF2-40B4-BE49-F238E27FC236}">
                <a16:creationId xmlns:a16="http://schemas.microsoft.com/office/drawing/2014/main" id="{6A658495-0973-35CF-AC77-32E112D2D331}"/>
              </a:ext>
            </a:extLst>
          </p:cNvPr>
          <p:cNvSpPr/>
          <p:nvPr/>
        </p:nvSpPr>
        <p:spPr>
          <a:xfrm>
            <a:off x="9708203" y="3523034"/>
            <a:ext cx="599873" cy="338352"/>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テキスト ボックス 21">
            <a:extLst>
              <a:ext uri="{FF2B5EF4-FFF2-40B4-BE49-F238E27FC236}">
                <a16:creationId xmlns:a16="http://schemas.microsoft.com/office/drawing/2014/main" id="{C4E8BC0A-FFAB-FF23-5EDC-8903405568F6}"/>
              </a:ext>
            </a:extLst>
          </p:cNvPr>
          <p:cNvSpPr txBox="1"/>
          <p:nvPr/>
        </p:nvSpPr>
        <p:spPr>
          <a:xfrm>
            <a:off x="320307" y="1124534"/>
            <a:ext cx="5233599" cy="338554"/>
          </a:xfrm>
          <a:prstGeom prst="rect">
            <a:avLst/>
          </a:prstGeom>
        </p:spPr>
        <p:style>
          <a:lnRef idx="0">
            <a:schemeClr val="accent1"/>
          </a:lnRef>
          <a:fillRef idx="3">
            <a:schemeClr val="accent1"/>
          </a:fillRef>
          <a:effectRef idx="3">
            <a:schemeClr val="accent1"/>
          </a:effectRef>
          <a:fontRef idx="minor">
            <a:schemeClr val="lt1"/>
          </a:fontRef>
        </p:style>
        <p:txBody>
          <a:bodyPr wrap="square" rtlCol="0">
            <a:spAutoFit/>
          </a:bodyPr>
          <a:lstStyle/>
          <a:p>
            <a:pPr algn="ctr"/>
            <a:r>
              <a:rPr kumimoji="1" lang="en-US" altLang="ja-JP" sz="1600"/>
              <a:t>【</a:t>
            </a:r>
            <a:r>
              <a:rPr lang="en-US" altLang="ja-JP" sz="1600"/>
              <a:t>Newtonsoft.Json</a:t>
            </a:r>
            <a:r>
              <a:rPr kumimoji="1" lang="en-US" altLang="ja-JP" sz="1600"/>
              <a:t> </a:t>
            </a:r>
            <a:r>
              <a:rPr kumimoji="1" lang="ja-JP" altLang="en-US" sz="1600"/>
              <a:t>パッケージ</a:t>
            </a:r>
            <a:r>
              <a:rPr kumimoji="1" lang="en-US" altLang="ja-JP" sz="1600"/>
              <a:t>】</a:t>
            </a:r>
            <a:endParaRPr kumimoji="1" lang="ja-JP" altLang="en-US" sz="1600"/>
          </a:p>
        </p:txBody>
      </p:sp>
    </p:spTree>
    <p:extLst>
      <p:ext uri="{BB962C8B-B14F-4D97-AF65-F5344CB8AC3E}">
        <p14:creationId xmlns:p14="http://schemas.microsoft.com/office/powerpoint/2010/main" val="1930586412"/>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a:extLst>
              <a:ext uri="{FF2B5EF4-FFF2-40B4-BE49-F238E27FC236}">
                <a16:creationId xmlns:a16="http://schemas.microsoft.com/office/drawing/2014/main" id="{D3578072-553C-1E04-82AF-684422C5586E}"/>
              </a:ext>
            </a:extLst>
          </p:cNvPr>
          <p:cNvSpPr>
            <a:spLocks noGrp="1"/>
          </p:cNvSpPr>
          <p:nvPr>
            <p:ph type="title"/>
          </p:nvPr>
        </p:nvSpPr>
        <p:spPr/>
        <p:txBody>
          <a:bodyPr>
            <a:normAutofit/>
          </a:bodyPr>
          <a:lstStyle/>
          <a:p>
            <a:r>
              <a:rPr lang="en-US" altLang="ja-JP"/>
              <a:t>3-3-2.</a:t>
            </a:r>
            <a:r>
              <a:rPr lang="ja-JP" altLang="en-US"/>
              <a:t>パッケージのインストール</a:t>
            </a:r>
          </a:p>
        </p:txBody>
      </p:sp>
      <p:sp>
        <p:nvSpPr>
          <p:cNvPr id="2" name="テキスト プレースホルダー 7">
            <a:extLst>
              <a:ext uri="{FF2B5EF4-FFF2-40B4-BE49-F238E27FC236}">
                <a16:creationId xmlns:a16="http://schemas.microsoft.com/office/drawing/2014/main" id="{DF10B8C9-FDF0-F5F7-6E79-09B4D09A1973}"/>
              </a:ext>
            </a:extLst>
          </p:cNvPr>
          <p:cNvSpPr>
            <a:spLocks noGrp="1"/>
          </p:cNvSpPr>
          <p:nvPr>
            <p:ph type="body" sz="quarter" idx="14"/>
          </p:nvPr>
        </p:nvSpPr>
        <p:spPr>
          <a:xfrm>
            <a:off x="268288" y="806384"/>
            <a:ext cx="11637962" cy="373063"/>
          </a:xfrm>
        </p:spPr>
        <p:txBody>
          <a:bodyPr/>
          <a:lstStyle/>
          <a:p>
            <a:r>
              <a:rPr lang="ja-JP" altLang="en-US"/>
              <a:t>インストール手順</a:t>
            </a:r>
          </a:p>
        </p:txBody>
      </p:sp>
      <p:pic>
        <p:nvPicPr>
          <p:cNvPr id="5" name="図 4">
            <a:extLst>
              <a:ext uri="{FF2B5EF4-FFF2-40B4-BE49-F238E27FC236}">
                <a16:creationId xmlns:a16="http://schemas.microsoft.com/office/drawing/2014/main" id="{9E84509D-406E-FD26-2F79-67ED3FD8C865}"/>
              </a:ext>
            </a:extLst>
          </p:cNvPr>
          <p:cNvPicPr>
            <a:picLocks noChangeAspect="1"/>
          </p:cNvPicPr>
          <p:nvPr/>
        </p:nvPicPr>
        <p:blipFill>
          <a:blip r:embed="rId2"/>
          <a:stretch>
            <a:fillRect/>
          </a:stretch>
        </p:blipFill>
        <p:spPr>
          <a:xfrm>
            <a:off x="405928" y="2723745"/>
            <a:ext cx="3548129" cy="3599234"/>
          </a:xfrm>
          <a:prstGeom prst="rect">
            <a:avLst/>
          </a:prstGeom>
        </p:spPr>
      </p:pic>
      <p:pic>
        <p:nvPicPr>
          <p:cNvPr id="8" name="図 7">
            <a:extLst>
              <a:ext uri="{FF2B5EF4-FFF2-40B4-BE49-F238E27FC236}">
                <a16:creationId xmlns:a16="http://schemas.microsoft.com/office/drawing/2014/main" id="{433B4CE0-5E4F-A13D-875F-5413269FF902}"/>
              </a:ext>
            </a:extLst>
          </p:cNvPr>
          <p:cNvPicPr>
            <a:picLocks noChangeAspect="1"/>
          </p:cNvPicPr>
          <p:nvPr/>
        </p:nvPicPr>
        <p:blipFill>
          <a:blip r:embed="rId3"/>
          <a:stretch>
            <a:fillRect/>
          </a:stretch>
        </p:blipFill>
        <p:spPr>
          <a:xfrm>
            <a:off x="6141168" y="2723745"/>
            <a:ext cx="4669276" cy="3145160"/>
          </a:xfrm>
          <a:prstGeom prst="rect">
            <a:avLst/>
          </a:prstGeom>
        </p:spPr>
      </p:pic>
      <p:sp>
        <p:nvSpPr>
          <p:cNvPr id="9" name="テキスト ボックス 8">
            <a:extLst>
              <a:ext uri="{FF2B5EF4-FFF2-40B4-BE49-F238E27FC236}">
                <a16:creationId xmlns:a16="http://schemas.microsoft.com/office/drawing/2014/main" id="{EF7793BB-9E9A-15D6-9CA2-10E03E76F42A}"/>
              </a:ext>
            </a:extLst>
          </p:cNvPr>
          <p:cNvSpPr txBox="1"/>
          <p:nvPr/>
        </p:nvSpPr>
        <p:spPr>
          <a:xfrm>
            <a:off x="320307" y="1496260"/>
            <a:ext cx="4689438" cy="584775"/>
          </a:xfrm>
          <a:prstGeom prst="rect">
            <a:avLst/>
          </a:prstGeom>
          <a:noFill/>
        </p:spPr>
        <p:txBody>
          <a:bodyPr wrap="square" rtlCol="0">
            <a:spAutoFit/>
          </a:bodyPr>
          <a:lstStyle/>
          <a:p>
            <a:r>
              <a:rPr lang="ja-JP" altLang="en-US" sz="1600"/>
              <a:t>⑮</a:t>
            </a:r>
            <a:r>
              <a:rPr kumimoji="1" lang="ja-JP" altLang="en-US" sz="1600"/>
              <a:t>以下画面が表示されるので、「適用」ボタンをクリックしてください。</a:t>
            </a:r>
          </a:p>
        </p:txBody>
      </p:sp>
      <p:sp>
        <p:nvSpPr>
          <p:cNvPr id="10" name="テキスト ボックス 9">
            <a:extLst>
              <a:ext uri="{FF2B5EF4-FFF2-40B4-BE49-F238E27FC236}">
                <a16:creationId xmlns:a16="http://schemas.microsoft.com/office/drawing/2014/main" id="{0DFD2CA9-3213-8CF8-72DB-3CC8E1289F4D}"/>
              </a:ext>
            </a:extLst>
          </p:cNvPr>
          <p:cNvSpPr txBox="1"/>
          <p:nvPr/>
        </p:nvSpPr>
        <p:spPr>
          <a:xfrm>
            <a:off x="5933872" y="1491712"/>
            <a:ext cx="5972378" cy="338554"/>
          </a:xfrm>
          <a:prstGeom prst="rect">
            <a:avLst/>
          </a:prstGeom>
          <a:noFill/>
        </p:spPr>
        <p:txBody>
          <a:bodyPr wrap="square" rtlCol="0">
            <a:spAutoFit/>
          </a:bodyPr>
          <a:lstStyle/>
          <a:p>
            <a:r>
              <a:rPr kumimoji="1" lang="ja-JP" altLang="en-US" sz="1600"/>
              <a:t>⑯インストールが開始され、パッケージリストに追加されます。</a:t>
            </a:r>
          </a:p>
        </p:txBody>
      </p:sp>
      <p:sp>
        <p:nvSpPr>
          <p:cNvPr id="11" name="正方形/長方形 10">
            <a:extLst>
              <a:ext uri="{FF2B5EF4-FFF2-40B4-BE49-F238E27FC236}">
                <a16:creationId xmlns:a16="http://schemas.microsoft.com/office/drawing/2014/main" id="{1F10D17A-E603-0782-46DD-3E1291546302}"/>
              </a:ext>
            </a:extLst>
          </p:cNvPr>
          <p:cNvSpPr/>
          <p:nvPr/>
        </p:nvSpPr>
        <p:spPr>
          <a:xfrm>
            <a:off x="2469384" y="5967919"/>
            <a:ext cx="857476" cy="432386"/>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a:extLst>
              <a:ext uri="{FF2B5EF4-FFF2-40B4-BE49-F238E27FC236}">
                <a16:creationId xmlns:a16="http://schemas.microsoft.com/office/drawing/2014/main" id="{183A9362-FACC-0A3F-4A8B-EFA984977F82}"/>
              </a:ext>
            </a:extLst>
          </p:cNvPr>
          <p:cNvSpPr/>
          <p:nvPr/>
        </p:nvSpPr>
        <p:spPr>
          <a:xfrm>
            <a:off x="9703310" y="3679111"/>
            <a:ext cx="1211123" cy="584775"/>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5" name="図 14">
            <a:extLst>
              <a:ext uri="{FF2B5EF4-FFF2-40B4-BE49-F238E27FC236}">
                <a16:creationId xmlns:a16="http://schemas.microsoft.com/office/drawing/2014/main" id="{187C0FB7-9E4C-AE97-FBD8-24E21BE59FAD}"/>
              </a:ext>
            </a:extLst>
          </p:cNvPr>
          <p:cNvPicPr>
            <a:picLocks noChangeAspect="1"/>
          </p:cNvPicPr>
          <p:nvPr/>
        </p:nvPicPr>
        <p:blipFill>
          <a:blip r:embed="rId4"/>
          <a:stretch>
            <a:fillRect/>
          </a:stretch>
        </p:blipFill>
        <p:spPr>
          <a:xfrm>
            <a:off x="8811547" y="5060612"/>
            <a:ext cx="2857500" cy="1247775"/>
          </a:xfrm>
          <a:prstGeom prst="rect">
            <a:avLst/>
          </a:prstGeom>
          <a:ln w="19050">
            <a:solidFill>
              <a:schemeClr val="bg1"/>
            </a:solidFill>
          </a:ln>
        </p:spPr>
      </p:pic>
      <p:sp>
        <p:nvSpPr>
          <p:cNvPr id="16" name="正方形/長方形 15">
            <a:extLst>
              <a:ext uri="{FF2B5EF4-FFF2-40B4-BE49-F238E27FC236}">
                <a16:creationId xmlns:a16="http://schemas.microsoft.com/office/drawing/2014/main" id="{2B497AAE-7E97-1873-4D0C-2C876CBB60C3}"/>
              </a:ext>
            </a:extLst>
          </p:cNvPr>
          <p:cNvSpPr/>
          <p:nvPr/>
        </p:nvSpPr>
        <p:spPr>
          <a:xfrm>
            <a:off x="8630025" y="5866510"/>
            <a:ext cx="3156047" cy="271643"/>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9718626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a:extLst>
              <a:ext uri="{FF2B5EF4-FFF2-40B4-BE49-F238E27FC236}">
                <a16:creationId xmlns:a16="http://schemas.microsoft.com/office/drawing/2014/main" id="{D3578072-553C-1E04-82AF-684422C5586E}"/>
              </a:ext>
            </a:extLst>
          </p:cNvPr>
          <p:cNvSpPr>
            <a:spLocks noGrp="1"/>
          </p:cNvSpPr>
          <p:nvPr>
            <p:ph type="title"/>
          </p:nvPr>
        </p:nvSpPr>
        <p:spPr/>
        <p:txBody>
          <a:bodyPr>
            <a:normAutofit/>
          </a:bodyPr>
          <a:lstStyle/>
          <a:p>
            <a:r>
              <a:rPr lang="en-US" altLang="ja-JP"/>
              <a:t>3-3-2.</a:t>
            </a:r>
            <a:r>
              <a:rPr lang="ja-JP" altLang="en-US"/>
              <a:t>パッケージのインストール</a:t>
            </a:r>
          </a:p>
        </p:txBody>
      </p:sp>
      <p:sp>
        <p:nvSpPr>
          <p:cNvPr id="10" name="正方形/長方形 9">
            <a:extLst>
              <a:ext uri="{FF2B5EF4-FFF2-40B4-BE49-F238E27FC236}">
                <a16:creationId xmlns:a16="http://schemas.microsoft.com/office/drawing/2014/main" id="{71DBDC10-6418-DC00-C303-1428DD1A8093}"/>
              </a:ext>
            </a:extLst>
          </p:cNvPr>
          <p:cNvSpPr/>
          <p:nvPr/>
        </p:nvSpPr>
        <p:spPr>
          <a:xfrm>
            <a:off x="561861" y="922284"/>
            <a:ext cx="11344390" cy="1382765"/>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marL="285750" indent="-285750">
              <a:buFont typeface="Arial" panose="020B0604020202020204" pitchFamily="34" charset="0"/>
              <a:buChar char="•"/>
            </a:pPr>
            <a:r>
              <a:rPr lang="ja-JP" altLang="en-US"/>
              <a:t>ここでは、フロントエンドで使用するパッケージをインストールします。</a:t>
            </a:r>
            <a:endParaRPr lang="en-US" altLang="ja-JP"/>
          </a:p>
        </p:txBody>
      </p:sp>
      <p:sp>
        <p:nvSpPr>
          <p:cNvPr id="2" name="テキスト プレースホルダー 7">
            <a:extLst>
              <a:ext uri="{FF2B5EF4-FFF2-40B4-BE49-F238E27FC236}">
                <a16:creationId xmlns:a16="http://schemas.microsoft.com/office/drawing/2014/main" id="{DF10B8C9-FDF0-F5F7-6E79-09B4D09A1973}"/>
              </a:ext>
            </a:extLst>
          </p:cNvPr>
          <p:cNvSpPr>
            <a:spLocks noGrp="1"/>
          </p:cNvSpPr>
          <p:nvPr>
            <p:ph type="body" sz="quarter" idx="14"/>
          </p:nvPr>
        </p:nvSpPr>
        <p:spPr>
          <a:xfrm>
            <a:off x="268288" y="2416109"/>
            <a:ext cx="11637962" cy="373063"/>
          </a:xfrm>
        </p:spPr>
        <p:txBody>
          <a:bodyPr/>
          <a:lstStyle/>
          <a:p>
            <a:r>
              <a:rPr lang="ja-JP" altLang="en-US"/>
              <a:t>インストールするパッケージ</a:t>
            </a:r>
          </a:p>
        </p:txBody>
      </p:sp>
      <p:graphicFrame>
        <p:nvGraphicFramePr>
          <p:cNvPr id="3" name="表 2">
            <a:extLst>
              <a:ext uri="{FF2B5EF4-FFF2-40B4-BE49-F238E27FC236}">
                <a16:creationId xmlns:a16="http://schemas.microsoft.com/office/drawing/2014/main" id="{51219779-D578-D45F-D2AD-88C6DF540AA7}"/>
              </a:ext>
            </a:extLst>
          </p:cNvPr>
          <p:cNvGraphicFramePr>
            <a:graphicFrameLocks noGrp="1"/>
          </p:cNvGraphicFramePr>
          <p:nvPr>
            <p:extLst>
              <p:ext uri="{D42A27DB-BD31-4B8C-83A1-F6EECF244321}">
                <p14:modId xmlns:p14="http://schemas.microsoft.com/office/powerpoint/2010/main" val="136759284"/>
              </p:ext>
            </p:extLst>
          </p:nvPr>
        </p:nvGraphicFramePr>
        <p:xfrm>
          <a:off x="1050925" y="3198999"/>
          <a:ext cx="10750551" cy="2316480"/>
        </p:xfrm>
        <a:graphic>
          <a:graphicData uri="http://schemas.openxmlformats.org/drawingml/2006/table">
            <a:tbl>
              <a:tblPr firstRow="1" bandRow="1">
                <a:tableStyleId>{5C22544A-7EE6-4342-B048-85BDC9FD1C3A}</a:tableStyleId>
              </a:tblPr>
              <a:tblGrid>
                <a:gridCol w="606425">
                  <a:extLst>
                    <a:ext uri="{9D8B030D-6E8A-4147-A177-3AD203B41FA5}">
                      <a16:colId xmlns:a16="http://schemas.microsoft.com/office/drawing/2014/main" val="603155829"/>
                    </a:ext>
                  </a:extLst>
                </a:gridCol>
                <a:gridCol w="2794729">
                  <a:extLst>
                    <a:ext uri="{9D8B030D-6E8A-4147-A177-3AD203B41FA5}">
                      <a16:colId xmlns:a16="http://schemas.microsoft.com/office/drawing/2014/main" val="3236890450"/>
                    </a:ext>
                  </a:extLst>
                </a:gridCol>
                <a:gridCol w="7349397">
                  <a:extLst>
                    <a:ext uri="{9D8B030D-6E8A-4147-A177-3AD203B41FA5}">
                      <a16:colId xmlns:a16="http://schemas.microsoft.com/office/drawing/2014/main" val="3382630933"/>
                    </a:ext>
                  </a:extLst>
                </a:gridCol>
              </a:tblGrid>
              <a:tr h="127926">
                <a:tc>
                  <a:txBody>
                    <a:bodyPr/>
                    <a:lstStyle/>
                    <a:p>
                      <a:endParaRPr kumimoji="1" lang="ja-JP" altLang="en-US" sz="1400"/>
                    </a:p>
                  </a:txBody>
                  <a:tcPr/>
                </a:tc>
                <a:tc>
                  <a:txBody>
                    <a:bodyPr/>
                    <a:lstStyle/>
                    <a:p>
                      <a:r>
                        <a:rPr kumimoji="1" lang="ja-JP" altLang="en-US" sz="1400"/>
                        <a:t>パッケージ名</a:t>
                      </a:r>
                    </a:p>
                  </a:txBody>
                  <a:tcPr/>
                </a:tc>
                <a:tc>
                  <a:txBody>
                    <a:bodyPr/>
                    <a:lstStyle/>
                    <a:p>
                      <a:r>
                        <a:rPr kumimoji="1" lang="ja-JP" altLang="en-US" sz="1400"/>
                        <a:t>説明</a:t>
                      </a:r>
                    </a:p>
                  </a:txBody>
                  <a:tcPr/>
                </a:tc>
                <a:extLst>
                  <a:ext uri="{0D108BD9-81ED-4DB2-BD59-A6C34878D82A}">
                    <a16:rowId xmlns:a16="http://schemas.microsoft.com/office/drawing/2014/main" val="2156379207"/>
                  </a:ext>
                </a:extLst>
              </a:tr>
              <a:tr h="127926">
                <a:tc>
                  <a:txBody>
                    <a:bodyPr/>
                    <a:lstStyle/>
                    <a:p>
                      <a:r>
                        <a:rPr kumimoji="1" lang="en-US" altLang="ja-JP" sz="1600"/>
                        <a:t>1</a:t>
                      </a:r>
                      <a:endParaRPr kumimoji="1" lang="ja-JP" altLang="en-US" sz="1600"/>
                    </a:p>
                  </a:txBody>
                  <a:tcPr/>
                </a:tc>
                <a:tc>
                  <a:txBody>
                    <a:bodyPr/>
                    <a:lstStyle/>
                    <a:p>
                      <a:r>
                        <a:rPr kumimoji="1" lang="en-US" altLang="ja-JP" sz="1600"/>
                        <a:t>axios</a:t>
                      </a:r>
                      <a:endParaRPr kumimoji="1" lang="ja-JP" altLang="en-US" sz="1600"/>
                    </a:p>
                  </a:txBody>
                  <a:tcPr/>
                </a:tc>
                <a:tc>
                  <a:txBody>
                    <a:bodyPr/>
                    <a:lstStyle/>
                    <a:p>
                      <a:r>
                        <a:rPr kumimoji="1" lang="ja-JP" altLang="en-US" sz="1600"/>
                        <a:t>ブラウザーおよび</a:t>
                      </a:r>
                      <a:r>
                        <a:rPr kumimoji="1" lang="en-US" altLang="ja-JP" sz="1600"/>
                        <a:t>node.js</a:t>
                      </a:r>
                      <a:r>
                        <a:rPr kumimoji="1" lang="ja-JP" altLang="en-US" sz="1600"/>
                        <a:t>用の</a:t>
                      </a:r>
                      <a:r>
                        <a:rPr kumimoji="1" lang="en-US" altLang="ja-JP" sz="1600"/>
                        <a:t>Promise</a:t>
                      </a:r>
                      <a:r>
                        <a:rPr kumimoji="1" lang="ja-JP" altLang="en-US" sz="1600"/>
                        <a:t>ベースの</a:t>
                      </a:r>
                      <a:r>
                        <a:rPr kumimoji="1" lang="en-US" altLang="ja-JP" sz="1600"/>
                        <a:t>HTTP</a:t>
                      </a:r>
                      <a:r>
                        <a:rPr kumimoji="1" lang="ja-JP" altLang="en-US" sz="1600"/>
                        <a:t>クライアント</a:t>
                      </a:r>
                    </a:p>
                  </a:txBody>
                  <a:tcPr/>
                </a:tc>
                <a:extLst>
                  <a:ext uri="{0D108BD9-81ED-4DB2-BD59-A6C34878D82A}">
                    <a16:rowId xmlns:a16="http://schemas.microsoft.com/office/drawing/2014/main" val="1188723546"/>
                  </a:ext>
                </a:extLst>
              </a:tr>
              <a:tr h="127926">
                <a:tc>
                  <a:txBody>
                    <a:bodyPr/>
                    <a:lstStyle/>
                    <a:p>
                      <a:r>
                        <a:rPr kumimoji="1" lang="en-US" altLang="ja-JP" sz="1600"/>
                        <a:t>2</a:t>
                      </a:r>
                      <a:endParaRPr kumimoji="1" lang="ja-JP" altLang="en-US" sz="1600"/>
                    </a:p>
                  </a:txBody>
                  <a:tcPr/>
                </a:tc>
                <a:tc>
                  <a:txBody>
                    <a:bodyPr/>
                    <a:lstStyle/>
                    <a:p>
                      <a:r>
                        <a:rPr kumimoji="1" lang="en-US" altLang="ja-JP" sz="1600"/>
                        <a:t>vue-axios</a:t>
                      </a:r>
                      <a:endParaRPr kumimoji="1" lang="ja-JP" altLang="en-US" sz="1600"/>
                    </a:p>
                  </a:txBody>
                  <a:tcPr/>
                </a:tc>
                <a:tc>
                  <a:txBody>
                    <a:bodyPr/>
                    <a:lstStyle/>
                    <a:p>
                      <a:r>
                        <a:rPr kumimoji="1" lang="en-US" altLang="ja-JP" sz="1600"/>
                        <a:t>Axios </a:t>
                      </a:r>
                      <a:r>
                        <a:rPr kumimoji="1" lang="ja-JP" altLang="en-US" sz="1600"/>
                        <a:t>を </a:t>
                      </a:r>
                      <a:r>
                        <a:rPr kumimoji="1" lang="en-US" altLang="ja-JP" sz="1600"/>
                        <a:t>Vuejs </a:t>
                      </a:r>
                      <a:r>
                        <a:rPr kumimoji="1" lang="ja-JP" altLang="en-US" sz="1600"/>
                        <a:t>に統合するための小さなラッパー</a:t>
                      </a:r>
                      <a:endParaRPr kumimoji="1" lang="en-US" altLang="ja-JP" sz="1600"/>
                    </a:p>
                    <a:p>
                      <a:r>
                        <a:rPr kumimoji="1" lang="en-US" altLang="ja-JP" sz="1200">
                          <a:solidFill>
                            <a:srgbClr val="FF0000"/>
                          </a:solidFill>
                        </a:rPr>
                        <a:t>※</a:t>
                      </a:r>
                      <a:r>
                        <a:rPr kumimoji="1" lang="ja-JP" altLang="en-US" sz="1200">
                          <a:solidFill>
                            <a:srgbClr val="FF0000"/>
                          </a:solidFill>
                        </a:rPr>
                        <a:t>プラグインが表示されない場合は、インストールする必要ありません。</a:t>
                      </a:r>
                    </a:p>
                  </a:txBody>
                  <a:tcPr/>
                </a:tc>
                <a:extLst>
                  <a:ext uri="{0D108BD9-81ED-4DB2-BD59-A6C34878D82A}">
                    <a16:rowId xmlns:a16="http://schemas.microsoft.com/office/drawing/2014/main" val="923633400"/>
                  </a:ext>
                </a:extLst>
              </a:tr>
              <a:tr h="127926">
                <a:tc>
                  <a:txBody>
                    <a:bodyPr/>
                    <a:lstStyle/>
                    <a:p>
                      <a:r>
                        <a:rPr kumimoji="1" lang="en-US" altLang="ja-JP" sz="1600"/>
                        <a:t>3</a:t>
                      </a:r>
                      <a:endParaRPr kumimoji="1" lang="ja-JP" altLang="en-US" sz="1600"/>
                    </a:p>
                  </a:txBody>
                  <a:tcPr/>
                </a:tc>
                <a:tc>
                  <a:txBody>
                    <a:bodyPr/>
                    <a:lstStyle/>
                    <a:p>
                      <a:r>
                        <a:rPr kumimoji="1" lang="en-US" altLang="ja-JP" sz="1600"/>
                        <a:t>vuetify</a:t>
                      </a:r>
                      <a:endParaRPr kumimoji="1" lang="ja-JP" altLang="en-US" sz="1600"/>
                    </a:p>
                  </a:txBody>
                  <a:tcPr/>
                </a:tc>
                <a:tc>
                  <a:txBody>
                    <a:bodyPr/>
                    <a:lstStyle/>
                    <a:p>
                      <a:r>
                        <a:rPr kumimoji="1" lang="en-US" altLang="ja-JP" sz="1600"/>
                        <a:t>Vuetify </a:t>
                      </a:r>
                      <a:r>
                        <a:rPr kumimoji="1" lang="ja-JP" altLang="en-US" sz="1600"/>
                        <a:t>は、デザインスキルを必要としない、美しく手作りされた </a:t>
                      </a:r>
                      <a:r>
                        <a:rPr kumimoji="1" lang="en-US" altLang="ja-JP" sz="1600"/>
                        <a:t>Vue </a:t>
                      </a:r>
                      <a:r>
                        <a:rPr kumimoji="1" lang="ja-JP" altLang="en-US" sz="1600"/>
                        <a:t>コンポーネントを備えたオープンソース </a:t>
                      </a:r>
                      <a:r>
                        <a:rPr kumimoji="1" lang="en-US" altLang="ja-JP" sz="1600"/>
                        <a:t>UI </a:t>
                      </a:r>
                      <a:r>
                        <a:rPr kumimoji="1" lang="ja-JP" altLang="en-US" sz="1600"/>
                        <a:t>ライブラリです。</a:t>
                      </a:r>
                    </a:p>
                  </a:txBody>
                  <a:tcPr/>
                </a:tc>
                <a:extLst>
                  <a:ext uri="{0D108BD9-81ED-4DB2-BD59-A6C34878D82A}">
                    <a16:rowId xmlns:a16="http://schemas.microsoft.com/office/drawing/2014/main" val="3420441408"/>
                  </a:ext>
                </a:extLst>
              </a:tr>
              <a:tr h="127926">
                <a:tc>
                  <a:txBody>
                    <a:bodyPr/>
                    <a:lstStyle/>
                    <a:p>
                      <a:r>
                        <a:rPr kumimoji="1" lang="en-US" altLang="ja-JP" sz="1600"/>
                        <a:t>4</a:t>
                      </a:r>
                      <a:endParaRPr kumimoji="1" lang="ja-JP" altLang="en-US" sz="1600"/>
                    </a:p>
                  </a:txBody>
                  <a:tcPr/>
                </a:tc>
                <a:tc>
                  <a:txBody>
                    <a:bodyPr/>
                    <a:lstStyle/>
                    <a:p>
                      <a:r>
                        <a:rPr kumimoji="1" lang="en-US" altLang="ja-JP" sz="1600"/>
                        <a:t>vee-validate</a:t>
                      </a:r>
                      <a:endParaRPr kumimoji="1" lang="ja-JP" altLang="en-US" sz="1600"/>
                    </a:p>
                  </a:txBody>
                  <a:tcPr/>
                </a:tc>
                <a:tc>
                  <a:txBody>
                    <a:bodyPr/>
                    <a:lstStyle/>
                    <a:p>
                      <a:r>
                        <a:rPr kumimoji="1" lang="en-US" altLang="ja-JP" sz="1600"/>
                        <a:t>VeeValidate </a:t>
                      </a:r>
                      <a:r>
                        <a:rPr kumimoji="1" lang="ja-JP" altLang="en-US" sz="1600"/>
                        <a:t>は、最も人気のある </a:t>
                      </a:r>
                      <a:r>
                        <a:rPr kumimoji="1" lang="en-US" altLang="ja-JP" sz="1600"/>
                        <a:t>Vue.js </a:t>
                      </a:r>
                      <a:r>
                        <a:rPr kumimoji="1" lang="ja-JP" altLang="en-US" sz="1600"/>
                        <a:t>フォーム ライブラリです。値の追跡、検証、エラーなどを処理します。 提出物など。</a:t>
                      </a:r>
                    </a:p>
                  </a:txBody>
                  <a:tcPr/>
                </a:tc>
                <a:extLst>
                  <a:ext uri="{0D108BD9-81ED-4DB2-BD59-A6C34878D82A}">
                    <a16:rowId xmlns:a16="http://schemas.microsoft.com/office/drawing/2014/main" val="192280799"/>
                  </a:ext>
                </a:extLst>
              </a:tr>
            </a:tbl>
          </a:graphicData>
        </a:graphic>
      </p:graphicFrame>
    </p:spTree>
    <p:extLst>
      <p:ext uri="{BB962C8B-B14F-4D97-AF65-F5344CB8AC3E}">
        <p14:creationId xmlns:p14="http://schemas.microsoft.com/office/powerpoint/2010/main" val="1229844463"/>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a:extLst>
              <a:ext uri="{FF2B5EF4-FFF2-40B4-BE49-F238E27FC236}">
                <a16:creationId xmlns:a16="http://schemas.microsoft.com/office/drawing/2014/main" id="{D3578072-553C-1E04-82AF-684422C5586E}"/>
              </a:ext>
            </a:extLst>
          </p:cNvPr>
          <p:cNvSpPr>
            <a:spLocks noGrp="1"/>
          </p:cNvSpPr>
          <p:nvPr>
            <p:ph type="title"/>
          </p:nvPr>
        </p:nvSpPr>
        <p:spPr/>
        <p:txBody>
          <a:bodyPr>
            <a:normAutofit/>
          </a:bodyPr>
          <a:lstStyle/>
          <a:p>
            <a:r>
              <a:rPr lang="en-US" altLang="ja-JP"/>
              <a:t>3-3-2.</a:t>
            </a:r>
            <a:r>
              <a:rPr lang="ja-JP" altLang="en-US"/>
              <a:t>パッケージのインストール</a:t>
            </a:r>
          </a:p>
        </p:txBody>
      </p:sp>
      <p:sp>
        <p:nvSpPr>
          <p:cNvPr id="2" name="テキスト プレースホルダー 7">
            <a:extLst>
              <a:ext uri="{FF2B5EF4-FFF2-40B4-BE49-F238E27FC236}">
                <a16:creationId xmlns:a16="http://schemas.microsoft.com/office/drawing/2014/main" id="{DF10B8C9-FDF0-F5F7-6E79-09B4D09A1973}"/>
              </a:ext>
            </a:extLst>
          </p:cNvPr>
          <p:cNvSpPr>
            <a:spLocks noGrp="1"/>
          </p:cNvSpPr>
          <p:nvPr>
            <p:ph type="body" sz="quarter" idx="14"/>
          </p:nvPr>
        </p:nvSpPr>
        <p:spPr>
          <a:xfrm>
            <a:off x="268288" y="806384"/>
            <a:ext cx="11637962" cy="373063"/>
          </a:xfrm>
        </p:spPr>
        <p:txBody>
          <a:bodyPr/>
          <a:lstStyle/>
          <a:p>
            <a:r>
              <a:rPr lang="ja-JP" altLang="en-US"/>
              <a:t>インストール手順</a:t>
            </a:r>
          </a:p>
        </p:txBody>
      </p:sp>
      <p:pic>
        <p:nvPicPr>
          <p:cNvPr id="4" name="図 3">
            <a:extLst>
              <a:ext uri="{FF2B5EF4-FFF2-40B4-BE49-F238E27FC236}">
                <a16:creationId xmlns:a16="http://schemas.microsoft.com/office/drawing/2014/main" id="{7303F7CE-B012-DF08-A28D-FD9D9092CFCB}"/>
              </a:ext>
            </a:extLst>
          </p:cNvPr>
          <p:cNvPicPr>
            <a:picLocks noChangeAspect="1"/>
          </p:cNvPicPr>
          <p:nvPr/>
        </p:nvPicPr>
        <p:blipFill>
          <a:blip r:embed="rId2"/>
          <a:stretch>
            <a:fillRect/>
          </a:stretch>
        </p:blipFill>
        <p:spPr>
          <a:xfrm>
            <a:off x="375751" y="2696406"/>
            <a:ext cx="5232457" cy="3524511"/>
          </a:xfrm>
          <a:prstGeom prst="rect">
            <a:avLst/>
          </a:prstGeom>
        </p:spPr>
      </p:pic>
      <p:pic>
        <p:nvPicPr>
          <p:cNvPr id="9" name="図 8">
            <a:extLst>
              <a:ext uri="{FF2B5EF4-FFF2-40B4-BE49-F238E27FC236}">
                <a16:creationId xmlns:a16="http://schemas.microsoft.com/office/drawing/2014/main" id="{96D1A7AA-EC02-4455-6855-B23C741C754F}"/>
              </a:ext>
            </a:extLst>
          </p:cNvPr>
          <p:cNvPicPr>
            <a:picLocks noChangeAspect="1"/>
          </p:cNvPicPr>
          <p:nvPr/>
        </p:nvPicPr>
        <p:blipFill>
          <a:blip r:embed="rId3"/>
          <a:stretch>
            <a:fillRect/>
          </a:stretch>
        </p:blipFill>
        <p:spPr>
          <a:xfrm>
            <a:off x="6163031" y="2696406"/>
            <a:ext cx="5743220" cy="3524511"/>
          </a:xfrm>
          <a:prstGeom prst="rect">
            <a:avLst/>
          </a:prstGeom>
        </p:spPr>
      </p:pic>
      <p:sp>
        <p:nvSpPr>
          <p:cNvPr id="10" name="テキスト ボックス 9">
            <a:extLst>
              <a:ext uri="{FF2B5EF4-FFF2-40B4-BE49-F238E27FC236}">
                <a16:creationId xmlns:a16="http://schemas.microsoft.com/office/drawing/2014/main" id="{7CC56BD2-DC68-D9CF-7112-08B305E4A7BD}"/>
              </a:ext>
            </a:extLst>
          </p:cNvPr>
          <p:cNvSpPr txBox="1"/>
          <p:nvPr/>
        </p:nvSpPr>
        <p:spPr>
          <a:xfrm>
            <a:off x="320306" y="1496260"/>
            <a:ext cx="6003323" cy="338554"/>
          </a:xfrm>
          <a:prstGeom prst="rect">
            <a:avLst/>
          </a:prstGeom>
          <a:noFill/>
        </p:spPr>
        <p:txBody>
          <a:bodyPr wrap="square" rtlCol="0">
            <a:spAutoFit/>
          </a:bodyPr>
          <a:lstStyle/>
          <a:p>
            <a:r>
              <a:rPr lang="ja-JP" altLang="en-US" sz="1600"/>
              <a:t>①</a:t>
            </a:r>
            <a:r>
              <a:rPr lang="en-US" altLang="ja-JP" sz="1600"/>
              <a:t>VisualStudio</a:t>
            </a:r>
            <a:r>
              <a:rPr lang="ja-JP" altLang="en-US" sz="1600"/>
              <a:t>の画面を開きます。</a:t>
            </a:r>
            <a:endParaRPr kumimoji="1" lang="ja-JP" altLang="en-US" sz="1600"/>
          </a:p>
        </p:txBody>
      </p:sp>
      <p:sp>
        <p:nvSpPr>
          <p:cNvPr id="11" name="テキスト ボックス 10">
            <a:extLst>
              <a:ext uri="{FF2B5EF4-FFF2-40B4-BE49-F238E27FC236}">
                <a16:creationId xmlns:a16="http://schemas.microsoft.com/office/drawing/2014/main" id="{CC384B18-6B5A-B91B-22D3-372DD2944ACB}"/>
              </a:ext>
            </a:extLst>
          </p:cNvPr>
          <p:cNvSpPr txBox="1"/>
          <p:nvPr/>
        </p:nvSpPr>
        <p:spPr>
          <a:xfrm>
            <a:off x="6163032" y="1491712"/>
            <a:ext cx="5708662" cy="830997"/>
          </a:xfrm>
          <a:prstGeom prst="rect">
            <a:avLst/>
          </a:prstGeom>
          <a:noFill/>
        </p:spPr>
        <p:txBody>
          <a:bodyPr wrap="square" rtlCol="0">
            <a:spAutoFit/>
          </a:bodyPr>
          <a:lstStyle/>
          <a:p>
            <a:r>
              <a:rPr lang="ja-JP" altLang="en-US" sz="1600"/>
              <a:t>②ソリューションエクスプローラから「ａｄｄｒｅｓｓ</a:t>
            </a:r>
            <a:r>
              <a:rPr lang="en-US" altLang="ja-JP" sz="1600"/>
              <a:t>book.Client</a:t>
            </a:r>
            <a:r>
              <a:rPr lang="ja-JP" altLang="en-US" sz="1600"/>
              <a:t>」→「</a:t>
            </a:r>
            <a:r>
              <a:rPr lang="en-US" altLang="ja-JP" sz="1600"/>
              <a:t>npm</a:t>
            </a:r>
            <a:r>
              <a:rPr lang="ja-JP" altLang="en-US" sz="1600"/>
              <a:t>」を選択し右クリック、メニューから「新しい</a:t>
            </a:r>
            <a:r>
              <a:rPr lang="en-US" altLang="ja-JP" sz="1600"/>
              <a:t>npm</a:t>
            </a:r>
            <a:r>
              <a:rPr lang="ja-JP" altLang="en-US" sz="1600"/>
              <a:t>パッケージのインストール」をクリックしてください。</a:t>
            </a:r>
            <a:endParaRPr kumimoji="1" lang="ja-JP" altLang="en-US" sz="1600"/>
          </a:p>
        </p:txBody>
      </p:sp>
      <p:sp>
        <p:nvSpPr>
          <p:cNvPr id="12" name="正方形/長方形 11">
            <a:extLst>
              <a:ext uri="{FF2B5EF4-FFF2-40B4-BE49-F238E27FC236}">
                <a16:creationId xmlns:a16="http://schemas.microsoft.com/office/drawing/2014/main" id="{E9367153-EE83-0B5C-26E8-9921EC1FD9C2}"/>
              </a:ext>
            </a:extLst>
          </p:cNvPr>
          <p:cNvSpPr/>
          <p:nvPr/>
        </p:nvSpPr>
        <p:spPr>
          <a:xfrm>
            <a:off x="6028970" y="4537953"/>
            <a:ext cx="2210358" cy="267511"/>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a:extLst>
              <a:ext uri="{FF2B5EF4-FFF2-40B4-BE49-F238E27FC236}">
                <a16:creationId xmlns:a16="http://schemas.microsoft.com/office/drawing/2014/main" id="{F35A1940-DA9C-6DFD-5439-471FFD9A856E}"/>
              </a:ext>
            </a:extLst>
          </p:cNvPr>
          <p:cNvSpPr/>
          <p:nvPr/>
        </p:nvSpPr>
        <p:spPr>
          <a:xfrm>
            <a:off x="6028971" y="4805464"/>
            <a:ext cx="1811524" cy="267511"/>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a:extLst>
              <a:ext uri="{FF2B5EF4-FFF2-40B4-BE49-F238E27FC236}">
                <a16:creationId xmlns:a16="http://schemas.microsoft.com/office/drawing/2014/main" id="{D2BD8EE0-DCFA-57D5-B743-C747A2EE5D9D}"/>
              </a:ext>
            </a:extLst>
          </p:cNvPr>
          <p:cNvSpPr/>
          <p:nvPr/>
        </p:nvSpPr>
        <p:spPr>
          <a:xfrm>
            <a:off x="7974555" y="4911656"/>
            <a:ext cx="2443768" cy="405992"/>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4522497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a:extLst>
              <a:ext uri="{FF2B5EF4-FFF2-40B4-BE49-F238E27FC236}">
                <a16:creationId xmlns:a16="http://schemas.microsoft.com/office/drawing/2014/main" id="{D3578072-553C-1E04-82AF-684422C5586E}"/>
              </a:ext>
            </a:extLst>
          </p:cNvPr>
          <p:cNvSpPr>
            <a:spLocks noGrp="1"/>
          </p:cNvSpPr>
          <p:nvPr>
            <p:ph type="title"/>
          </p:nvPr>
        </p:nvSpPr>
        <p:spPr/>
        <p:txBody>
          <a:bodyPr>
            <a:normAutofit/>
          </a:bodyPr>
          <a:lstStyle/>
          <a:p>
            <a:r>
              <a:rPr kumimoji="1" lang="en-US" altLang="ja-JP"/>
              <a:t>3-1-</a:t>
            </a:r>
            <a:r>
              <a:rPr lang="en-US" altLang="ja-JP"/>
              <a:t>4</a:t>
            </a:r>
            <a:r>
              <a:rPr kumimoji="1" lang="en-US" altLang="ja-JP"/>
              <a:t>.</a:t>
            </a:r>
            <a:r>
              <a:rPr kumimoji="1" lang="ja-JP" altLang="en-US" dirty="0"/>
              <a:t>要件定義</a:t>
            </a:r>
          </a:p>
        </p:txBody>
      </p:sp>
      <p:sp>
        <p:nvSpPr>
          <p:cNvPr id="10" name="正方形/長方形 9">
            <a:extLst>
              <a:ext uri="{FF2B5EF4-FFF2-40B4-BE49-F238E27FC236}">
                <a16:creationId xmlns:a16="http://schemas.microsoft.com/office/drawing/2014/main" id="{71DBDC10-6418-DC00-C303-1428DD1A8093}"/>
              </a:ext>
            </a:extLst>
          </p:cNvPr>
          <p:cNvSpPr/>
          <p:nvPr/>
        </p:nvSpPr>
        <p:spPr>
          <a:xfrm>
            <a:off x="561861" y="922284"/>
            <a:ext cx="11344390" cy="906516"/>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marL="285750" indent="-285750">
              <a:buFont typeface="Arial" panose="020B0604020202020204" pitchFamily="34" charset="0"/>
              <a:buChar char="•"/>
            </a:pPr>
            <a:r>
              <a:rPr lang="en-US" altLang="ja-JP"/>
              <a:t>Web</a:t>
            </a:r>
            <a:r>
              <a:rPr lang="ja-JP" altLang="en-US"/>
              <a:t>システム：住所録データベースの要件定義を行います。</a:t>
            </a:r>
            <a:endParaRPr kumimoji="1" lang="ja-JP" altLang="en-US" dirty="0"/>
          </a:p>
        </p:txBody>
      </p:sp>
      <p:sp>
        <p:nvSpPr>
          <p:cNvPr id="3" name="テキスト ボックス 2">
            <a:extLst>
              <a:ext uri="{FF2B5EF4-FFF2-40B4-BE49-F238E27FC236}">
                <a16:creationId xmlns:a16="http://schemas.microsoft.com/office/drawing/2014/main" id="{2A93B5C8-9B32-902B-9040-C73D2329A74C}"/>
              </a:ext>
            </a:extLst>
          </p:cNvPr>
          <p:cNvSpPr txBox="1"/>
          <p:nvPr/>
        </p:nvSpPr>
        <p:spPr>
          <a:xfrm>
            <a:off x="561861" y="2016636"/>
            <a:ext cx="11344390" cy="369332"/>
          </a:xfrm>
          <a:prstGeom prst="rect">
            <a:avLst/>
          </a:prstGeom>
          <a:noFill/>
        </p:spPr>
        <p:txBody>
          <a:bodyPr wrap="square" rtlCol="0">
            <a:spAutoFit/>
          </a:bodyPr>
          <a:lstStyle/>
          <a:p>
            <a:r>
              <a:rPr lang="ja-JP" altLang="en-US"/>
              <a:t>顧客（依頼主）にどのような住所録データベースを作るのか聞き取りを行い、次のような要件定義書を作成します。</a:t>
            </a:r>
            <a:endParaRPr kumimoji="1" lang="ja-JP" altLang="en-US"/>
          </a:p>
        </p:txBody>
      </p:sp>
    </p:spTree>
    <p:extLst>
      <p:ext uri="{BB962C8B-B14F-4D97-AF65-F5344CB8AC3E}">
        <p14:creationId xmlns:p14="http://schemas.microsoft.com/office/powerpoint/2010/main" val="102187239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a:extLst>
              <a:ext uri="{FF2B5EF4-FFF2-40B4-BE49-F238E27FC236}">
                <a16:creationId xmlns:a16="http://schemas.microsoft.com/office/drawing/2014/main" id="{D3578072-553C-1E04-82AF-684422C5586E}"/>
              </a:ext>
            </a:extLst>
          </p:cNvPr>
          <p:cNvSpPr>
            <a:spLocks noGrp="1"/>
          </p:cNvSpPr>
          <p:nvPr>
            <p:ph type="title"/>
          </p:nvPr>
        </p:nvSpPr>
        <p:spPr/>
        <p:txBody>
          <a:bodyPr>
            <a:normAutofit/>
          </a:bodyPr>
          <a:lstStyle/>
          <a:p>
            <a:r>
              <a:rPr lang="en-US" altLang="ja-JP"/>
              <a:t>3-3-2.</a:t>
            </a:r>
            <a:r>
              <a:rPr lang="ja-JP" altLang="en-US"/>
              <a:t>パッケージのインストール</a:t>
            </a:r>
          </a:p>
        </p:txBody>
      </p:sp>
      <p:pic>
        <p:nvPicPr>
          <p:cNvPr id="4" name="図 3">
            <a:extLst>
              <a:ext uri="{FF2B5EF4-FFF2-40B4-BE49-F238E27FC236}">
                <a16:creationId xmlns:a16="http://schemas.microsoft.com/office/drawing/2014/main" id="{D1A79529-D8A2-6F9C-06B5-D35BF8260A55}"/>
              </a:ext>
            </a:extLst>
          </p:cNvPr>
          <p:cNvPicPr>
            <a:picLocks noChangeAspect="1"/>
          </p:cNvPicPr>
          <p:nvPr/>
        </p:nvPicPr>
        <p:blipFill>
          <a:blip r:embed="rId2"/>
          <a:stretch>
            <a:fillRect/>
          </a:stretch>
        </p:blipFill>
        <p:spPr>
          <a:xfrm>
            <a:off x="400517" y="2752105"/>
            <a:ext cx="4889363" cy="3513784"/>
          </a:xfrm>
          <a:prstGeom prst="rect">
            <a:avLst/>
          </a:prstGeom>
        </p:spPr>
      </p:pic>
      <p:sp>
        <p:nvSpPr>
          <p:cNvPr id="5" name="テキスト ボックス 4">
            <a:extLst>
              <a:ext uri="{FF2B5EF4-FFF2-40B4-BE49-F238E27FC236}">
                <a16:creationId xmlns:a16="http://schemas.microsoft.com/office/drawing/2014/main" id="{19AF631A-8BD7-AB2E-F1E9-D71C98503AE8}"/>
              </a:ext>
            </a:extLst>
          </p:cNvPr>
          <p:cNvSpPr txBox="1"/>
          <p:nvPr/>
        </p:nvSpPr>
        <p:spPr>
          <a:xfrm>
            <a:off x="320306" y="1496260"/>
            <a:ext cx="5078545" cy="338554"/>
          </a:xfrm>
          <a:prstGeom prst="rect">
            <a:avLst/>
          </a:prstGeom>
          <a:noFill/>
        </p:spPr>
        <p:txBody>
          <a:bodyPr wrap="square" rtlCol="0">
            <a:spAutoFit/>
          </a:bodyPr>
          <a:lstStyle/>
          <a:p>
            <a:r>
              <a:rPr lang="ja-JP" altLang="en-US" sz="1600"/>
              <a:t>③以下画面が表示されます。</a:t>
            </a:r>
            <a:endParaRPr kumimoji="1" lang="ja-JP" altLang="en-US" sz="1600"/>
          </a:p>
        </p:txBody>
      </p:sp>
    </p:spTree>
    <p:extLst>
      <p:ext uri="{BB962C8B-B14F-4D97-AF65-F5344CB8AC3E}">
        <p14:creationId xmlns:p14="http://schemas.microsoft.com/office/powerpoint/2010/main" val="3277210630"/>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a:extLst>
              <a:ext uri="{FF2B5EF4-FFF2-40B4-BE49-F238E27FC236}">
                <a16:creationId xmlns:a16="http://schemas.microsoft.com/office/drawing/2014/main" id="{D3578072-553C-1E04-82AF-684422C5586E}"/>
              </a:ext>
            </a:extLst>
          </p:cNvPr>
          <p:cNvSpPr>
            <a:spLocks noGrp="1"/>
          </p:cNvSpPr>
          <p:nvPr>
            <p:ph type="title"/>
          </p:nvPr>
        </p:nvSpPr>
        <p:spPr/>
        <p:txBody>
          <a:bodyPr>
            <a:normAutofit/>
          </a:bodyPr>
          <a:lstStyle/>
          <a:p>
            <a:r>
              <a:rPr lang="en-US" altLang="ja-JP"/>
              <a:t>3-3-2.</a:t>
            </a:r>
            <a:r>
              <a:rPr lang="ja-JP" altLang="en-US"/>
              <a:t>パッケージのインストール</a:t>
            </a:r>
          </a:p>
        </p:txBody>
      </p:sp>
      <p:pic>
        <p:nvPicPr>
          <p:cNvPr id="4" name="図 3">
            <a:extLst>
              <a:ext uri="{FF2B5EF4-FFF2-40B4-BE49-F238E27FC236}">
                <a16:creationId xmlns:a16="http://schemas.microsoft.com/office/drawing/2014/main" id="{C88883B0-B2F3-3C97-6DFA-0DC02B4DA7BF}"/>
              </a:ext>
            </a:extLst>
          </p:cNvPr>
          <p:cNvPicPr>
            <a:picLocks noChangeAspect="1"/>
          </p:cNvPicPr>
          <p:nvPr/>
        </p:nvPicPr>
        <p:blipFill>
          <a:blip r:embed="rId2"/>
          <a:stretch>
            <a:fillRect/>
          </a:stretch>
        </p:blipFill>
        <p:spPr>
          <a:xfrm>
            <a:off x="385528" y="2751142"/>
            <a:ext cx="4994994" cy="3589697"/>
          </a:xfrm>
          <a:prstGeom prst="rect">
            <a:avLst/>
          </a:prstGeom>
        </p:spPr>
      </p:pic>
      <p:pic>
        <p:nvPicPr>
          <p:cNvPr id="6" name="図 5">
            <a:extLst>
              <a:ext uri="{FF2B5EF4-FFF2-40B4-BE49-F238E27FC236}">
                <a16:creationId xmlns:a16="http://schemas.microsoft.com/office/drawing/2014/main" id="{AB1F953D-0E99-4357-61AA-AECFC3D70FC2}"/>
              </a:ext>
            </a:extLst>
          </p:cNvPr>
          <p:cNvPicPr>
            <a:picLocks noChangeAspect="1"/>
          </p:cNvPicPr>
          <p:nvPr/>
        </p:nvPicPr>
        <p:blipFill>
          <a:blip r:embed="rId3"/>
          <a:stretch>
            <a:fillRect/>
          </a:stretch>
        </p:blipFill>
        <p:spPr>
          <a:xfrm>
            <a:off x="6572250" y="2751142"/>
            <a:ext cx="4994994" cy="3589697"/>
          </a:xfrm>
          <a:prstGeom prst="rect">
            <a:avLst/>
          </a:prstGeom>
        </p:spPr>
      </p:pic>
      <p:sp>
        <p:nvSpPr>
          <p:cNvPr id="8" name="テキスト ボックス 7">
            <a:extLst>
              <a:ext uri="{FF2B5EF4-FFF2-40B4-BE49-F238E27FC236}">
                <a16:creationId xmlns:a16="http://schemas.microsoft.com/office/drawing/2014/main" id="{3B027556-7F30-E02A-E2ED-B2381DAECFA6}"/>
              </a:ext>
            </a:extLst>
          </p:cNvPr>
          <p:cNvSpPr txBox="1"/>
          <p:nvPr/>
        </p:nvSpPr>
        <p:spPr>
          <a:xfrm>
            <a:off x="320307" y="1496260"/>
            <a:ext cx="5467650" cy="584775"/>
          </a:xfrm>
          <a:prstGeom prst="rect">
            <a:avLst/>
          </a:prstGeom>
          <a:noFill/>
        </p:spPr>
        <p:txBody>
          <a:bodyPr wrap="square" rtlCol="0">
            <a:spAutoFit/>
          </a:bodyPr>
          <a:lstStyle/>
          <a:p>
            <a:r>
              <a:rPr lang="ja-JP" altLang="en-US" sz="1600"/>
              <a:t>④検索欄に「</a:t>
            </a:r>
            <a:r>
              <a:rPr lang="en-US" altLang="ja-JP" sz="1600"/>
              <a:t>axios</a:t>
            </a:r>
            <a:r>
              <a:rPr lang="ja-JP" altLang="en-US" sz="1600"/>
              <a:t>」を入力するとフィルタされたパッケージリストが表示されるので、「</a:t>
            </a:r>
            <a:r>
              <a:rPr lang="en-US" altLang="ja-JP" sz="1600"/>
              <a:t>axios</a:t>
            </a:r>
            <a:r>
              <a:rPr lang="ja-JP" altLang="en-US" sz="1600"/>
              <a:t>」をクリックしてください。</a:t>
            </a:r>
            <a:endParaRPr lang="en-US" altLang="ja-JP" sz="1600"/>
          </a:p>
        </p:txBody>
      </p:sp>
      <p:sp>
        <p:nvSpPr>
          <p:cNvPr id="9" name="テキスト ボックス 8">
            <a:extLst>
              <a:ext uri="{FF2B5EF4-FFF2-40B4-BE49-F238E27FC236}">
                <a16:creationId xmlns:a16="http://schemas.microsoft.com/office/drawing/2014/main" id="{1967F22D-BC1C-54B3-99B1-D1101680B1D7}"/>
              </a:ext>
            </a:extLst>
          </p:cNvPr>
          <p:cNvSpPr txBox="1"/>
          <p:nvPr/>
        </p:nvSpPr>
        <p:spPr>
          <a:xfrm>
            <a:off x="6313250" y="1491712"/>
            <a:ext cx="5592999" cy="830997"/>
          </a:xfrm>
          <a:prstGeom prst="rect">
            <a:avLst/>
          </a:prstGeom>
          <a:noFill/>
        </p:spPr>
        <p:txBody>
          <a:bodyPr wrap="square" rtlCol="0">
            <a:spAutoFit/>
          </a:bodyPr>
          <a:lstStyle/>
          <a:p>
            <a:r>
              <a:rPr lang="ja-JP" altLang="en-US" sz="1600"/>
              <a:t>⑤</a:t>
            </a:r>
            <a:r>
              <a:rPr kumimoji="1" lang="ja-JP" altLang="en-US" sz="1600"/>
              <a:t>「パッケージのインストール」ボタンをクリックしてください。</a:t>
            </a:r>
            <a:endParaRPr kumimoji="1" lang="en-US" altLang="ja-JP" sz="1600"/>
          </a:p>
          <a:p>
            <a:r>
              <a:rPr lang="ja-JP" altLang="en-US" sz="1600"/>
              <a:t>インストールが完了すると、パッケージ名下に「ローカルにインストールされました」が表示されます。</a:t>
            </a:r>
            <a:endParaRPr kumimoji="1" lang="ja-JP" altLang="en-US" sz="1600"/>
          </a:p>
        </p:txBody>
      </p:sp>
      <p:sp>
        <p:nvSpPr>
          <p:cNvPr id="10" name="正方形/長方形 9">
            <a:extLst>
              <a:ext uri="{FF2B5EF4-FFF2-40B4-BE49-F238E27FC236}">
                <a16:creationId xmlns:a16="http://schemas.microsoft.com/office/drawing/2014/main" id="{3CF4641D-CA5A-E5B6-76E6-F7F638CB0BA6}"/>
              </a:ext>
            </a:extLst>
          </p:cNvPr>
          <p:cNvSpPr/>
          <p:nvPr/>
        </p:nvSpPr>
        <p:spPr>
          <a:xfrm>
            <a:off x="267630" y="2908570"/>
            <a:ext cx="627316" cy="267511"/>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a:extLst>
              <a:ext uri="{FF2B5EF4-FFF2-40B4-BE49-F238E27FC236}">
                <a16:creationId xmlns:a16="http://schemas.microsoft.com/office/drawing/2014/main" id="{AFBBAEED-D8F7-B6E1-9A07-26C34581E7D6}"/>
              </a:ext>
            </a:extLst>
          </p:cNvPr>
          <p:cNvSpPr/>
          <p:nvPr/>
        </p:nvSpPr>
        <p:spPr>
          <a:xfrm>
            <a:off x="267630" y="3176081"/>
            <a:ext cx="2290744" cy="634077"/>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a:extLst>
              <a:ext uri="{FF2B5EF4-FFF2-40B4-BE49-F238E27FC236}">
                <a16:creationId xmlns:a16="http://schemas.microsoft.com/office/drawing/2014/main" id="{DD601208-0EF4-63A7-B848-9488C9632501}"/>
              </a:ext>
            </a:extLst>
          </p:cNvPr>
          <p:cNvSpPr/>
          <p:nvPr/>
        </p:nvSpPr>
        <p:spPr>
          <a:xfrm>
            <a:off x="8628433" y="5734577"/>
            <a:ext cx="1212715" cy="634077"/>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正方形/長方形 2">
            <a:extLst>
              <a:ext uri="{FF2B5EF4-FFF2-40B4-BE49-F238E27FC236}">
                <a16:creationId xmlns:a16="http://schemas.microsoft.com/office/drawing/2014/main" id="{7175F9CC-1ECE-79C1-B538-905BDE4F59C8}"/>
              </a:ext>
            </a:extLst>
          </p:cNvPr>
          <p:cNvSpPr/>
          <p:nvPr/>
        </p:nvSpPr>
        <p:spPr>
          <a:xfrm>
            <a:off x="7132820" y="3642681"/>
            <a:ext cx="1465633" cy="197457"/>
          </a:xfrm>
          <a:prstGeom prst="rect">
            <a:avLst/>
          </a:prstGeom>
          <a:noFill/>
          <a:ln w="25400">
            <a:solidFill>
              <a:srgbClr val="FF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732456743"/>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a:extLst>
              <a:ext uri="{FF2B5EF4-FFF2-40B4-BE49-F238E27FC236}">
                <a16:creationId xmlns:a16="http://schemas.microsoft.com/office/drawing/2014/main" id="{D3578072-553C-1E04-82AF-684422C5586E}"/>
              </a:ext>
            </a:extLst>
          </p:cNvPr>
          <p:cNvSpPr>
            <a:spLocks noGrp="1"/>
          </p:cNvSpPr>
          <p:nvPr>
            <p:ph type="title"/>
          </p:nvPr>
        </p:nvSpPr>
        <p:spPr/>
        <p:txBody>
          <a:bodyPr>
            <a:normAutofit/>
          </a:bodyPr>
          <a:lstStyle/>
          <a:p>
            <a:r>
              <a:rPr lang="en-US" altLang="ja-JP"/>
              <a:t>3-3-2.</a:t>
            </a:r>
            <a:r>
              <a:rPr lang="ja-JP" altLang="en-US"/>
              <a:t>パッケージのインストール</a:t>
            </a:r>
          </a:p>
        </p:txBody>
      </p:sp>
      <p:pic>
        <p:nvPicPr>
          <p:cNvPr id="4" name="図 3">
            <a:extLst>
              <a:ext uri="{FF2B5EF4-FFF2-40B4-BE49-F238E27FC236}">
                <a16:creationId xmlns:a16="http://schemas.microsoft.com/office/drawing/2014/main" id="{BDE49C37-D434-F264-5C54-DE250F217EE7}"/>
              </a:ext>
            </a:extLst>
          </p:cNvPr>
          <p:cNvPicPr>
            <a:picLocks noChangeAspect="1"/>
          </p:cNvPicPr>
          <p:nvPr/>
        </p:nvPicPr>
        <p:blipFill>
          <a:blip r:embed="rId2"/>
          <a:stretch>
            <a:fillRect/>
          </a:stretch>
        </p:blipFill>
        <p:spPr>
          <a:xfrm>
            <a:off x="267629" y="2744931"/>
            <a:ext cx="5115861" cy="3676559"/>
          </a:xfrm>
          <a:prstGeom prst="rect">
            <a:avLst/>
          </a:prstGeom>
        </p:spPr>
      </p:pic>
      <p:pic>
        <p:nvPicPr>
          <p:cNvPr id="6" name="図 5">
            <a:extLst>
              <a:ext uri="{FF2B5EF4-FFF2-40B4-BE49-F238E27FC236}">
                <a16:creationId xmlns:a16="http://schemas.microsoft.com/office/drawing/2014/main" id="{D6B68675-93E7-5AA6-A0C9-DB7E66C38CE1}"/>
              </a:ext>
            </a:extLst>
          </p:cNvPr>
          <p:cNvPicPr>
            <a:picLocks noChangeAspect="1"/>
          </p:cNvPicPr>
          <p:nvPr/>
        </p:nvPicPr>
        <p:blipFill>
          <a:blip r:embed="rId3"/>
          <a:stretch>
            <a:fillRect/>
          </a:stretch>
        </p:blipFill>
        <p:spPr>
          <a:xfrm>
            <a:off x="6485987" y="2744931"/>
            <a:ext cx="5115861" cy="3676559"/>
          </a:xfrm>
          <a:prstGeom prst="rect">
            <a:avLst/>
          </a:prstGeom>
        </p:spPr>
      </p:pic>
      <p:sp>
        <p:nvSpPr>
          <p:cNvPr id="8" name="テキスト ボックス 7">
            <a:extLst>
              <a:ext uri="{FF2B5EF4-FFF2-40B4-BE49-F238E27FC236}">
                <a16:creationId xmlns:a16="http://schemas.microsoft.com/office/drawing/2014/main" id="{C64554AB-4D41-8A9E-B244-74CF9E250120}"/>
              </a:ext>
            </a:extLst>
          </p:cNvPr>
          <p:cNvSpPr txBox="1"/>
          <p:nvPr/>
        </p:nvSpPr>
        <p:spPr>
          <a:xfrm>
            <a:off x="320307" y="1496260"/>
            <a:ext cx="5467650" cy="584775"/>
          </a:xfrm>
          <a:prstGeom prst="rect">
            <a:avLst/>
          </a:prstGeom>
          <a:noFill/>
        </p:spPr>
        <p:txBody>
          <a:bodyPr wrap="square" rtlCol="0">
            <a:spAutoFit/>
          </a:bodyPr>
          <a:lstStyle/>
          <a:p>
            <a:r>
              <a:rPr lang="ja-JP" altLang="en-US" sz="1600"/>
              <a:t>⑥フィルタされたパッケージリストから「</a:t>
            </a:r>
            <a:r>
              <a:rPr lang="en-US" altLang="ja-JP" sz="1600"/>
              <a:t>vue-axios</a:t>
            </a:r>
            <a:r>
              <a:rPr lang="ja-JP" altLang="en-US" sz="1600"/>
              <a:t>」をクリックしてください。</a:t>
            </a:r>
            <a:endParaRPr lang="en-US" altLang="ja-JP" sz="1600"/>
          </a:p>
        </p:txBody>
      </p:sp>
      <p:sp>
        <p:nvSpPr>
          <p:cNvPr id="9" name="テキスト ボックス 8">
            <a:extLst>
              <a:ext uri="{FF2B5EF4-FFF2-40B4-BE49-F238E27FC236}">
                <a16:creationId xmlns:a16="http://schemas.microsoft.com/office/drawing/2014/main" id="{4869F0E0-CF82-D0B4-BC44-9E58AA33D9DF}"/>
              </a:ext>
            </a:extLst>
          </p:cNvPr>
          <p:cNvSpPr txBox="1"/>
          <p:nvPr/>
        </p:nvSpPr>
        <p:spPr>
          <a:xfrm>
            <a:off x="6313250" y="1491712"/>
            <a:ext cx="5592999" cy="830997"/>
          </a:xfrm>
          <a:prstGeom prst="rect">
            <a:avLst/>
          </a:prstGeom>
          <a:noFill/>
        </p:spPr>
        <p:txBody>
          <a:bodyPr wrap="square" rtlCol="0">
            <a:spAutoFit/>
          </a:bodyPr>
          <a:lstStyle/>
          <a:p>
            <a:r>
              <a:rPr kumimoji="1" lang="ja-JP" altLang="en-US" sz="1600"/>
              <a:t>⑦「パッケージのインストール」ボタンをクリックしてください。</a:t>
            </a:r>
            <a:endParaRPr kumimoji="1" lang="en-US" altLang="ja-JP" sz="1600"/>
          </a:p>
          <a:p>
            <a:r>
              <a:rPr lang="ja-JP" altLang="en-US" sz="1600"/>
              <a:t>インストールが完了すると、パッケージ名下に「ローカルにインストールされました」が表示されます。</a:t>
            </a:r>
            <a:endParaRPr kumimoji="1" lang="ja-JP" altLang="en-US" sz="1600"/>
          </a:p>
        </p:txBody>
      </p:sp>
      <p:sp>
        <p:nvSpPr>
          <p:cNvPr id="10" name="正方形/長方形 9">
            <a:extLst>
              <a:ext uri="{FF2B5EF4-FFF2-40B4-BE49-F238E27FC236}">
                <a16:creationId xmlns:a16="http://schemas.microsoft.com/office/drawing/2014/main" id="{87F0302E-4238-9BF9-DF77-A217221FED80}"/>
              </a:ext>
            </a:extLst>
          </p:cNvPr>
          <p:cNvSpPr/>
          <p:nvPr/>
        </p:nvSpPr>
        <p:spPr>
          <a:xfrm>
            <a:off x="121715" y="3740285"/>
            <a:ext cx="2290744" cy="634077"/>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a:extLst>
              <a:ext uri="{FF2B5EF4-FFF2-40B4-BE49-F238E27FC236}">
                <a16:creationId xmlns:a16="http://schemas.microsoft.com/office/drawing/2014/main" id="{DDFCA00F-CDB1-F74E-50A4-1EB076E3144F}"/>
              </a:ext>
            </a:extLst>
          </p:cNvPr>
          <p:cNvSpPr/>
          <p:nvPr/>
        </p:nvSpPr>
        <p:spPr>
          <a:xfrm>
            <a:off x="8579795" y="5787413"/>
            <a:ext cx="1232169" cy="634077"/>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正方形/長方形 2">
            <a:extLst>
              <a:ext uri="{FF2B5EF4-FFF2-40B4-BE49-F238E27FC236}">
                <a16:creationId xmlns:a16="http://schemas.microsoft.com/office/drawing/2014/main" id="{1E921834-AB55-4DCF-7C91-03A1D0C61CA3}"/>
              </a:ext>
            </a:extLst>
          </p:cNvPr>
          <p:cNvSpPr/>
          <p:nvPr/>
        </p:nvSpPr>
        <p:spPr>
          <a:xfrm>
            <a:off x="7114162" y="4221929"/>
            <a:ext cx="1465633" cy="197457"/>
          </a:xfrm>
          <a:prstGeom prst="rect">
            <a:avLst/>
          </a:prstGeom>
          <a:noFill/>
          <a:ln w="25400">
            <a:solidFill>
              <a:srgbClr val="FF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3554633"/>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図 15">
            <a:extLst>
              <a:ext uri="{FF2B5EF4-FFF2-40B4-BE49-F238E27FC236}">
                <a16:creationId xmlns:a16="http://schemas.microsoft.com/office/drawing/2014/main" id="{11B1E14E-E456-EA36-8F9B-F327B2738F20}"/>
              </a:ext>
            </a:extLst>
          </p:cNvPr>
          <p:cNvPicPr>
            <a:picLocks noChangeAspect="1"/>
          </p:cNvPicPr>
          <p:nvPr/>
        </p:nvPicPr>
        <p:blipFill>
          <a:blip r:embed="rId2"/>
          <a:stretch>
            <a:fillRect/>
          </a:stretch>
        </p:blipFill>
        <p:spPr>
          <a:xfrm>
            <a:off x="6572250" y="2732475"/>
            <a:ext cx="4994994" cy="3589697"/>
          </a:xfrm>
          <a:prstGeom prst="rect">
            <a:avLst/>
          </a:prstGeom>
        </p:spPr>
      </p:pic>
      <p:pic>
        <p:nvPicPr>
          <p:cNvPr id="5" name="図 4">
            <a:extLst>
              <a:ext uri="{FF2B5EF4-FFF2-40B4-BE49-F238E27FC236}">
                <a16:creationId xmlns:a16="http://schemas.microsoft.com/office/drawing/2014/main" id="{839B619E-32F1-25B1-90E8-FA6D95AA7117}"/>
              </a:ext>
            </a:extLst>
          </p:cNvPr>
          <p:cNvPicPr>
            <a:picLocks noChangeAspect="1"/>
          </p:cNvPicPr>
          <p:nvPr/>
        </p:nvPicPr>
        <p:blipFill>
          <a:blip r:embed="rId3"/>
          <a:stretch>
            <a:fillRect/>
          </a:stretch>
        </p:blipFill>
        <p:spPr>
          <a:xfrm>
            <a:off x="385528" y="2739340"/>
            <a:ext cx="4994994" cy="3589697"/>
          </a:xfrm>
          <a:prstGeom prst="rect">
            <a:avLst/>
          </a:prstGeom>
        </p:spPr>
      </p:pic>
      <p:sp>
        <p:nvSpPr>
          <p:cNvPr id="7" name="タイトル 6">
            <a:extLst>
              <a:ext uri="{FF2B5EF4-FFF2-40B4-BE49-F238E27FC236}">
                <a16:creationId xmlns:a16="http://schemas.microsoft.com/office/drawing/2014/main" id="{D3578072-553C-1E04-82AF-684422C5586E}"/>
              </a:ext>
            </a:extLst>
          </p:cNvPr>
          <p:cNvSpPr>
            <a:spLocks noGrp="1"/>
          </p:cNvSpPr>
          <p:nvPr>
            <p:ph type="title"/>
          </p:nvPr>
        </p:nvSpPr>
        <p:spPr/>
        <p:txBody>
          <a:bodyPr>
            <a:normAutofit/>
          </a:bodyPr>
          <a:lstStyle/>
          <a:p>
            <a:r>
              <a:rPr lang="en-US" altLang="ja-JP"/>
              <a:t>3-3-2.</a:t>
            </a:r>
            <a:r>
              <a:rPr lang="ja-JP" altLang="en-US"/>
              <a:t>パッケージのインストール</a:t>
            </a:r>
          </a:p>
        </p:txBody>
      </p:sp>
      <p:sp>
        <p:nvSpPr>
          <p:cNvPr id="8" name="テキスト ボックス 7">
            <a:extLst>
              <a:ext uri="{FF2B5EF4-FFF2-40B4-BE49-F238E27FC236}">
                <a16:creationId xmlns:a16="http://schemas.microsoft.com/office/drawing/2014/main" id="{3B027556-7F30-E02A-E2ED-B2381DAECFA6}"/>
              </a:ext>
            </a:extLst>
          </p:cNvPr>
          <p:cNvSpPr txBox="1"/>
          <p:nvPr/>
        </p:nvSpPr>
        <p:spPr>
          <a:xfrm>
            <a:off x="320307" y="1496260"/>
            <a:ext cx="5467650" cy="830997"/>
          </a:xfrm>
          <a:prstGeom prst="rect">
            <a:avLst/>
          </a:prstGeom>
          <a:noFill/>
        </p:spPr>
        <p:txBody>
          <a:bodyPr wrap="square" rtlCol="0">
            <a:spAutoFit/>
          </a:bodyPr>
          <a:lstStyle/>
          <a:p>
            <a:r>
              <a:rPr lang="ja-JP" altLang="en-US" sz="1600"/>
              <a:t>⑧検索欄に「</a:t>
            </a:r>
            <a:r>
              <a:rPr lang="en-US" altLang="ja-JP" sz="1600"/>
              <a:t>vuetify</a:t>
            </a:r>
            <a:r>
              <a:rPr lang="ja-JP" altLang="en-US" sz="1600"/>
              <a:t>」を入力するとフィルタされたパッケージリストが表示されるので、「</a:t>
            </a:r>
            <a:r>
              <a:rPr lang="en-US" altLang="ja-JP" sz="1600"/>
              <a:t>vuetify</a:t>
            </a:r>
            <a:r>
              <a:rPr lang="ja-JP" altLang="en-US" sz="1600"/>
              <a:t>」をクリックしてください。</a:t>
            </a:r>
            <a:endParaRPr lang="en-US" altLang="ja-JP" sz="1600"/>
          </a:p>
        </p:txBody>
      </p:sp>
      <p:sp>
        <p:nvSpPr>
          <p:cNvPr id="9" name="テキスト ボックス 8">
            <a:extLst>
              <a:ext uri="{FF2B5EF4-FFF2-40B4-BE49-F238E27FC236}">
                <a16:creationId xmlns:a16="http://schemas.microsoft.com/office/drawing/2014/main" id="{1967F22D-BC1C-54B3-99B1-D1101680B1D7}"/>
              </a:ext>
            </a:extLst>
          </p:cNvPr>
          <p:cNvSpPr txBox="1"/>
          <p:nvPr/>
        </p:nvSpPr>
        <p:spPr>
          <a:xfrm>
            <a:off x="6313250" y="1491712"/>
            <a:ext cx="5592999" cy="830997"/>
          </a:xfrm>
          <a:prstGeom prst="rect">
            <a:avLst/>
          </a:prstGeom>
          <a:noFill/>
        </p:spPr>
        <p:txBody>
          <a:bodyPr wrap="square" rtlCol="0">
            <a:spAutoFit/>
          </a:bodyPr>
          <a:lstStyle/>
          <a:p>
            <a:r>
              <a:rPr lang="ja-JP" altLang="en-US" sz="1600"/>
              <a:t>⑨</a:t>
            </a:r>
            <a:r>
              <a:rPr kumimoji="1" lang="ja-JP" altLang="en-US" sz="1600"/>
              <a:t>「パッケージのインストール」ボタンをクリックしてください。</a:t>
            </a:r>
            <a:endParaRPr kumimoji="1" lang="en-US" altLang="ja-JP" sz="1600"/>
          </a:p>
          <a:p>
            <a:r>
              <a:rPr lang="ja-JP" altLang="en-US" sz="1600"/>
              <a:t>インストールが完了すると、パッケージ名下に「ローカルにインストールされました」が表示されます。</a:t>
            </a:r>
            <a:endParaRPr kumimoji="1" lang="ja-JP" altLang="en-US" sz="1600"/>
          </a:p>
        </p:txBody>
      </p:sp>
      <p:sp>
        <p:nvSpPr>
          <p:cNvPr id="10" name="正方形/長方形 9">
            <a:extLst>
              <a:ext uri="{FF2B5EF4-FFF2-40B4-BE49-F238E27FC236}">
                <a16:creationId xmlns:a16="http://schemas.microsoft.com/office/drawing/2014/main" id="{3CF4641D-CA5A-E5B6-76E6-F7F638CB0BA6}"/>
              </a:ext>
            </a:extLst>
          </p:cNvPr>
          <p:cNvSpPr/>
          <p:nvPr/>
        </p:nvSpPr>
        <p:spPr>
          <a:xfrm>
            <a:off x="267630" y="2908570"/>
            <a:ext cx="627316" cy="267511"/>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a:extLst>
              <a:ext uri="{FF2B5EF4-FFF2-40B4-BE49-F238E27FC236}">
                <a16:creationId xmlns:a16="http://schemas.microsoft.com/office/drawing/2014/main" id="{AFBBAEED-D8F7-B6E1-9A07-26C34581E7D6}"/>
              </a:ext>
            </a:extLst>
          </p:cNvPr>
          <p:cNvSpPr/>
          <p:nvPr/>
        </p:nvSpPr>
        <p:spPr>
          <a:xfrm>
            <a:off x="267630" y="3176081"/>
            <a:ext cx="2290744" cy="634077"/>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a:extLst>
              <a:ext uri="{FF2B5EF4-FFF2-40B4-BE49-F238E27FC236}">
                <a16:creationId xmlns:a16="http://schemas.microsoft.com/office/drawing/2014/main" id="{DD601208-0EF4-63A7-B848-9488C9632501}"/>
              </a:ext>
            </a:extLst>
          </p:cNvPr>
          <p:cNvSpPr/>
          <p:nvPr/>
        </p:nvSpPr>
        <p:spPr>
          <a:xfrm>
            <a:off x="8628433" y="5734577"/>
            <a:ext cx="1212715" cy="634077"/>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正方形/長方形 16">
            <a:extLst>
              <a:ext uri="{FF2B5EF4-FFF2-40B4-BE49-F238E27FC236}">
                <a16:creationId xmlns:a16="http://schemas.microsoft.com/office/drawing/2014/main" id="{4A753BD6-F2C5-28B7-9539-A78164D9628A}"/>
              </a:ext>
            </a:extLst>
          </p:cNvPr>
          <p:cNvSpPr/>
          <p:nvPr/>
        </p:nvSpPr>
        <p:spPr>
          <a:xfrm>
            <a:off x="7162800" y="3612701"/>
            <a:ext cx="1465633" cy="197457"/>
          </a:xfrm>
          <a:prstGeom prst="rect">
            <a:avLst/>
          </a:prstGeom>
          <a:noFill/>
          <a:ln w="25400">
            <a:solidFill>
              <a:srgbClr val="FF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441397420"/>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図 12">
            <a:extLst>
              <a:ext uri="{FF2B5EF4-FFF2-40B4-BE49-F238E27FC236}">
                <a16:creationId xmlns:a16="http://schemas.microsoft.com/office/drawing/2014/main" id="{3796B2A1-2165-84C3-EE3D-DAB871687F9F}"/>
              </a:ext>
            </a:extLst>
          </p:cNvPr>
          <p:cNvPicPr>
            <a:picLocks noChangeAspect="1"/>
          </p:cNvPicPr>
          <p:nvPr/>
        </p:nvPicPr>
        <p:blipFill>
          <a:blip r:embed="rId2"/>
          <a:stretch>
            <a:fillRect/>
          </a:stretch>
        </p:blipFill>
        <p:spPr>
          <a:xfrm>
            <a:off x="6572248" y="2731041"/>
            <a:ext cx="4994995" cy="3589698"/>
          </a:xfrm>
          <a:prstGeom prst="rect">
            <a:avLst/>
          </a:prstGeom>
        </p:spPr>
      </p:pic>
      <p:pic>
        <p:nvPicPr>
          <p:cNvPr id="4" name="図 3">
            <a:extLst>
              <a:ext uri="{FF2B5EF4-FFF2-40B4-BE49-F238E27FC236}">
                <a16:creationId xmlns:a16="http://schemas.microsoft.com/office/drawing/2014/main" id="{08095E89-3F4B-4E65-3C76-389AEBA95B8A}"/>
              </a:ext>
            </a:extLst>
          </p:cNvPr>
          <p:cNvPicPr>
            <a:picLocks noChangeAspect="1"/>
          </p:cNvPicPr>
          <p:nvPr/>
        </p:nvPicPr>
        <p:blipFill>
          <a:blip r:embed="rId3"/>
          <a:stretch>
            <a:fillRect/>
          </a:stretch>
        </p:blipFill>
        <p:spPr>
          <a:xfrm>
            <a:off x="371064" y="2728606"/>
            <a:ext cx="5009458" cy="3600092"/>
          </a:xfrm>
          <a:prstGeom prst="rect">
            <a:avLst/>
          </a:prstGeom>
        </p:spPr>
      </p:pic>
      <p:sp>
        <p:nvSpPr>
          <p:cNvPr id="7" name="タイトル 6">
            <a:extLst>
              <a:ext uri="{FF2B5EF4-FFF2-40B4-BE49-F238E27FC236}">
                <a16:creationId xmlns:a16="http://schemas.microsoft.com/office/drawing/2014/main" id="{D3578072-553C-1E04-82AF-684422C5586E}"/>
              </a:ext>
            </a:extLst>
          </p:cNvPr>
          <p:cNvSpPr>
            <a:spLocks noGrp="1"/>
          </p:cNvSpPr>
          <p:nvPr>
            <p:ph type="title"/>
          </p:nvPr>
        </p:nvSpPr>
        <p:spPr/>
        <p:txBody>
          <a:bodyPr>
            <a:normAutofit/>
          </a:bodyPr>
          <a:lstStyle/>
          <a:p>
            <a:r>
              <a:rPr lang="en-US" altLang="ja-JP"/>
              <a:t>3-3-2.</a:t>
            </a:r>
            <a:r>
              <a:rPr lang="ja-JP" altLang="en-US"/>
              <a:t>パッケージのインストール</a:t>
            </a:r>
          </a:p>
        </p:txBody>
      </p:sp>
      <p:sp>
        <p:nvSpPr>
          <p:cNvPr id="8" name="テキスト ボックス 7">
            <a:extLst>
              <a:ext uri="{FF2B5EF4-FFF2-40B4-BE49-F238E27FC236}">
                <a16:creationId xmlns:a16="http://schemas.microsoft.com/office/drawing/2014/main" id="{3B027556-7F30-E02A-E2ED-B2381DAECFA6}"/>
              </a:ext>
            </a:extLst>
          </p:cNvPr>
          <p:cNvSpPr txBox="1"/>
          <p:nvPr/>
        </p:nvSpPr>
        <p:spPr>
          <a:xfrm>
            <a:off x="320307" y="1496260"/>
            <a:ext cx="5467650" cy="830997"/>
          </a:xfrm>
          <a:prstGeom prst="rect">
            <a:avLst/>
          </a:prstGeom>
          <a:noFill/>
        </p:spPr>
        <p:txBody>
          <a:bodyPr wrap="square" rtlCol="0">
            <a:spAutoFit/>
          </a:bodyPr>
          <a:lstStyle/>
          <a:p>
            <a:r>
              <a:rPr lang="ja-JP" altLang="en-US" sz="1600"/>
              <a:t>⑩検索欄に「</a:t>
            </a:r>
            <a:r>
              <a:rPr lang="en-US" altLang="ja-JP" sz="1600"/>
              <a:t>vue</a:t>
            </a:r>
            <a:r>
              <a:rPr lang="ja-JP" altLang="en-US" sz="1600"/>
              <a:t>」を入力するとフィルタされたパッケージリストが表示されるので、「</a:t>
            </a:r>
            <a:r>
              <a:rPr lang="en-US" altLang="ja-JP" sz="1600"/>
              <a:t>vee-validate</a:t>
            </a:r>
            <a:r>
              <a:rPr lang="ja-JP" altLang="en-US" sz="1600"/>
              <a:t>」をクリックしてください。</a:t>
            </a:r>
            <a:endParaRPr lang="en-US" altLang="ja-JP" sz="1600"/>
          </a:p>
        </p:txBody>
      </p:sp>
      <p:sp>
        <p:nvSpPr>
          <p:cNvPr id="9" name="テキスト ボックス 8">
            <a:extLst>
              <a:ext uri="{FF2B5EF4-FFF2-40B4-BE49-F238E27FC236}">
                <a16:creationId xmlns:a16="http://schemas.microsoft.com/office/drawing/2014/main" id="{1967F22D-BC1C-54B3-99B1-D1101680B1D7}"/>
              </a:ext>
            </a:extLst>
          </p:cNvPr>
          <p:cNvSpPr txBox="1"/>
          <p:nvPr/>
        </p:nvSpPr>
        <p:spPr>
          <a:xfrm>
            <a:off x="6313250" y="1491712"/>
            <a:ext cx="5592999" cy="830997"/>
          </a:xfrm>
          <a:prstGeom prst="rect">
            <a:avLst/>
          </a:prstGeom>
          <a:noFill/>
        </p:spPr>
        <p:txBody>
          <a:bodyPr wrap="square" rtlCol="0">
            <a:spAutoFit/>
          </a:bodyPr>
          <a:lstStyle/>
          <a:p>
            <a:r>
              <a:rPr lang="ja-JP" altLang="en-US" sz="1600"/>
              <a:t>⑪</a:t>
            </a:r>
            <a:r>
              <a:rPr kumimoji="1" lang="ja-JP" altLang="en-US" sz="1600"/>
              <a:t>「パッケージのインストール」ボタンをクリックしてください。</a:t>
            </a:r>
            <a:endParaRPr kumimoji="1" lang="en-US" altLang="ja-JP" sz="1600"/>
          </a:p>
          <a:p>
            <a:r>
              <a:rPr lang="ja-JP" altLang="en-US" sz="1600"/>
              <a:t>インストールが完了すると、パッケージ名下に「ローカルにインストールされました」が表示されます。</a:t>
            </a:r>
            <a:endParaRPr kumimoji="1" lang="ja-JP" altLang="en-US" sz="1600"/>
          </a:p>
        </p:txBody>
      </p:sp>
      <p:sp>
        <p:nvSpPr>
          <p:cNvPr id="10" name="正方形/長方形 9">
            <a:extLst>
              <a:ext uri="{FF2B5EF4-FFF2-40B4-BE49-F238E27FC236}">
                <a16:creationId xmlns:a16="http://schemas.microsoft.com/office/drawing/2014/main" id="{3CF4641D-CA5A-E5B6-76E6-F7F638CB0BA6}"/>
              </a:ext>
            </a:extLst>
          </p:cNvPr>
          <p:cNvSpPr/>
          <p:nvPr/>
        </p:nvSpPr>
        <p:spPr>
          <a:xfrm>
            <a:off x="267630" y="2908570"/>
            <a:ext cx="627316" cy="267511"/>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a:extLst>
              <a:ext uri="{FF2B5EF4-FFF2-40B4-BE49-F238E27FC236}">
                <a16:creationId xmlns:a16="http://schemas.microsoft.com/office/drawing/2014/main" id="{AFBBAEED-D8F7-B6E1-9A07-26C34581E7D6}"/>
              </a:ext>
            </a:extLst>
          </p:cNvPr>
          <p:cNvSpPr/>
          <p:nvPr/>
        </p:nvSpPr>
        <p:spPr>
          <a:xfrm>
            <a:off x="267630" y="4255853"/>
            <a:ext cx="2290744" cy="634077"/>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a:extLst>
              <a:ext uri="{FF2B5EF4-FFF2-40B4-BE49-F238E27FC236}">
                <a16:creationId xmlns:a16="http://schemas.microsoft.com/office/drawing/2014/main" id="{DD601208-0EF4-63A7-B848-9488C9632501}"/>
              </a:ext>
            </a:extLst>
          </p:cNvPr>
          <p:cNvSpPr/>
          <p:nvPr/>
        </p:nvSpPr>
        <p:spPr>
          <a:xfrm>
            <a:off x="8628433" y="5734577"/>
            <a:ext cx="1212715" cy="634077"/>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正方形/長方形 16">
            <a:extLst>
              <a:ext uri="{FF2B5EF4-FFF2-40B4-BE49-F238E27FC236}">
                <a16:creationId xmlns:a16="http://schemas.microsoft.com/office/drawing/2014/main" id="{4A753BD6-F2C5-28B7-9539-A78164D9628A}"/>
              </a:ext>
            </a:extLst>
          </p:cNvPr>
          <p:cNvSpPr/>
          <p:nvPr/>
        </p:nvSpPr>
        <p:spPr>
          <a:xfrm>
            <a:off x="7162800" y="4711929"/>
            <a:ext cx="1465633" cy="197457"/>
          </a:xfrm>
          <a:prstGeom prst="rect">
            <a:avLst/>
          </a:prstGeom>
          <a:noFill/>
          <a:ln w="25400">
            <a:solidFill>
              <a:srgbClr val="FF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254156762"/>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a:extLst>
              <a:ext uri="{FF2B5EF4-FFF2-40B4-BE49-F238E27FC236}">
                <a16:creationId xmlns:a16="http://schemas.microsoft.com/office/drawing/2014/main" id="{D3578072-553C-1E04-82AF-684422C5586E}"/>
              </a:ext>
            </a:extLst>
          </p:cNvPr>
          <p:cNvSpPr>
            <a:spLocks noGrp="1"/>
          </p:cNvSpPr>
          <p:nvPr>
            <p:ph type="title"/>
          </p:nvPr>
        </p:nvSpPr>
        <p:spPr/>
        <p:txBody>
          <a:bodyPr>
            <a:normAutofit/>
          </a:bodyPr>
          <a:lstStyle/>
          <a:p>
            <a:r>
              <a:rPr lang="en-US" altLang="ja-JP"/>
              <a:t>3-3-2.EntityFreamwork</a:t>
            </a:r>
            <a:r>
              <a:rPr lang="ja-JP" altLang="en-US"/>
              <a:t>オブジェクト設定</a:t>
            </a:r>
          </a:p>
        </p:txBody>
      </p:sp>
      <p:sp>
        <p:nvSpPr>
          <p:cNvPr id="10" name="正方形/長方形 9">
            <a:extLst>
              <a:ext uri="{FF2B5EF4-FFF2-40B4-BE49-F238E27FC236}">
                <a16:creationId xmlns:a16="http://schemas.microsoft.com/office/drawing/2014/main" id="{71DBDC10-6418-DC00-C303-1428DD1A8093}"/>
              </a:ext>
            </a:extLst>
          </p:cNvPr>
          <p:cNvSpPr/>
          <p:nvPr/>
        </p:nvSpPr>
        <p:spPr>
          <a:xfrm>
            <a:off x="561861" y="922284"/>
            <a:ext cx="11344390" cy="801741"/>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marL="285750" indent="-285750">
              <a:buFont typeface="Arial" panose="020B0604020202020204" pitchFamily="34" charset="0"/>
              <a:buChar char="•"/>
            </a:pPr>
            <a:r>
              <a:rPr lang="ja-JP" altLang="en-US"/>
              <a:t>ここでは、</a:t>
            </a:r>
            <a:r>
              <a:rPr lang="en-US" altLang="ja-JP"/>
              <a:t>PostgreSQL</a:t>
            </a:r>
            <a:r>
              <a:rPr lang="ja-JP" altLang="en-US"/>
              <a:t>テータベースにアクセスを行うためのオブジェクト設定を行います。</a:t>
            </a:r>
            <a:endParaRPr lang="en-US" altLang="ja-JP"/>
          </a:p>
        </p:txBody>
      </p:sp>
      <p:sp>
        <p:nvSpPr>
          <p:cNvPr id="2" name="テキスト プレースホルダー 7">
            <a:extLst>
              <a:ext uri="{FF2B5EF4-FFF2-40B4-BE49-F238E27FC236}">
                <a16:creationId xmlns:a16="http://schemas.microsoft.com/office/drawing/2014/main" id="{DF10B8C9-FDF0-F5F7-6E79-09B4D09A1973}"/>
              </a:ext>
            </a:extLst>
          </p:cNvPr>
          <p:cNvSpPr>
            <a:spLocks noGrp="1"/>
          </p:cNvSpPr>
          <p:nvPr>
            <p:ph type="body" sz="quarter" idx="14"/>
          </p:nvPr>
        </p:nvSpPr>
        <p:spPr>
          <a:xfrm>
            <a:off x="268288" y="1920809"/>
            <a:ext cx="11637962" cy="373063"/>
          </a:xfrm>
        </p:spPr>
        <p:txBody>
          <a:bodyPr/>
          <a:lstStyle/>
          <a:p>
            <a:r>
              <a:rPr lang="ja-JP" altLang="en-US"/>
              <a:t>概念</a:t>
            </a:r>
          </a:p>
        </p:txBody>
      </p:sp>
      <p:sp>
        <p:nvSpPr>
          <p:cNvPr id="4" name="正方形/長方形 3">
            <a:extLst>
              <a:ext uri="{FF2B5EF4-FFF2-40B4-BE49-F238E27FC236}">
                <a16:creationId xmlns:a16="http://schemas.microsoft.com/office/drawing/2014/main" id="{794FF60A-C5CD-1984-9937-A3252FBC4449}"/>
              </a:ext>
            </a:extLst>
          </p:cNvPr>
          <p:cNvSpPr/>
          <p:nvPr/>
        </p:nvSpPr>
        <p:spPr>
          <a:xfrm>
            <a:off x="171450" y="3429000"/>
            <a:ext cx="3571585" cy="283845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 name="正方形/長方形 4">
            <a:extLst>
              <a:ext uri="{FF2B5EF4-FFF2-40B4-BE49-F238E27FC236}">
                <a16:creationId xmlns:a16="http://schemas.microsoft.com/office/drawing/2014/main" id="{9E382198-95D4-48B6-2652-E1F32730018E}"/>
              </a:ext>
            </a:extLst>
          </p:cNvPr>
          <p:cNvSpPr/>
          <p:nvPr/>
        </p:nvSpPr>
        <p:spPr>
          <a:xfrm>
            <a:off x="3823647" y="3429000"/>
            <a:ext cx="2961440" cy="2807401"/>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 name="正方形/長方形 5">
            <a:extLst>
              <a:ext uri="{FF2B5EF4-FFF2-40B4-BE49-F238E27FC236}">
                <a16:creationId xmlns:a16="http://schemas.microsoft.com/office/drawing/2014/main" id="{E2C5765F-15A9-D860-76A0-A54260A3CD7D}"/>
              </a:ext>
            </a:extLst>
          </p:cNvPr>
          <p:cNvSpPr/>
          <p:nvPr/>
        </p:nvSpPr>
        <p:spPr>
          <a:xfrm>
            <a:off x="6953249" y="3429000"/>
            <a:ext cx="1862263" cy="124072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8" name="正方形/長方形 7">
            <a:extLst>
              <a:ext uri="{FF2B5EF4-FFF2-40B4-BE49-F238E27FC236}">
                <a16:creationId xmlns:a16="http://schemas.microsoft.com/office/drawing/2014/main" id="{3CE1A91A-09B6-5C50-F9E6-DB3873B91DF4}"/>
              </a:ext>
            </a:extLst>
          </p:cNvPr>
          <p:cNvSpPr/>
          <p:nvPr/>
        </p:nvSpPr>
        <p:spPr>
          <a:xfrm>
            <a:off x="6953250" y="4901996"/>
            <a:ext cx="1899731" cy="1334405"/>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9" name="円柱 8">
            <a:extLst>
              <a:ext uri="{FF2B5EF4-FFF2-40B4-BE49-F238E27FC236}">
                <a16:creationId xmlns:a16="http://schemas.microsoft.com/office/drawing/2014/main" id="{02C52B11-0DBA-C090-AC0E-C4C1ABFA90FD}"/>
              </a:ext>
            </a:extLst>
          </p:cNvPr>
          <p:cNvSpPr/>
          <p:nvPr/>
        </p:nvSpPr>
        <p:spPr>
          <a:xfrm>
            <a:off x="9972676" y="3429000"/>
            <a:ext cx="2047874" cy="2438400"/>
          </a:xfrm>
          <a:prstGeom prst="can">
            <a:avLst>
              <a:gd name="adj" fmla="val 1036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正方形/長方形 2">
            <a:extLst>
              <a:ext uri="{FF2B5EF4-FFF2-40B4-BE49-F238E27FC236}">
                <a16:creationId xmlns:a16="http://schemas.microsoft.com/office/drawing/2014/main" id="{A7764582-1D14-AE06-FC5C-046D80962A40}"/>
              </a:ext>
            </a:extLst>
          </p:cNvPr>
          <p:cNvSpPr/>
          <p:nvPr/>
        </p:nvSpPr>
        <p:spPr>
          <a:xfrm>
            <a:off x="9804512" y="3794179"/>
            <a:ext cx="2047874" cy="693256"/>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a:solidFill>
                  <a:schemeClr val="tx1"/>
                </a:solidFill>
              </a:rPr>
              <a:t>addressbook</a:t>
            </a:r>
            <a:endParaRPr kumimoji="1" lang="ja-JP" altLang="en-US">
              <a:solidFill>
                <a:schemeClr val="tx1"/>
              </a:solidFill>
            </a:endParaRPr>
          </a:p>
        </p:txBody>
      </p:sp>
      <p:sp>
        <p:nvSpPr>
          <p:cNvPr id="11" name="正方形/長方形 10">
            <a:extLst>
              <a:ext uri="{FF2B5EF4-FFF2-40B4-BE49-F238E27FC236}">
                <a16:creationId xmlns:a16="http://schemas.microsoft.com/office/drawing/2014/main" id="{2BC023DE-9DE2-A746-2F2A-67C78E44B4A1}"/>
              </a:ext>
            </a:extLst>
          </p:cNvPr>
          <p:cNvSpPr/>
          <p:nvPr/>
        </p:nvSpPr>
        <p:spPr>
          <a:xfrm>
            <a:off x="9499396" y="4995679"/>
            <a:ext cx="2047874" cy="693256"/>
          </a:xfrm>
          <a:prstGeom prst="rect">
            <a:avLst/>
          </a:prstGeom>
          <a:solidFill>
            <a:schemeClr val="bg1"/>
          </a:solid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a:solidFill>
                  <a:schemeClr val="tx1"/>
                </a:solidFill>
              </a:rPr>
              <a:t>viewaddress</a:t>
            </a:r>
            <a:endParaRPr kumimoji="1" lang="ja-JP" altLang="en-US">
              <a:solidFill>
                <a:schemeClr val="tx1"/>
              </a:solidFill>
            </a:endParaRPr>
          </a:p>
        </p:txBody>
      </p:sp>
      <p:cxnSp>
        <p:nvCxnSpPr>
          <p:cNvPr id="13" name="直線矢印コネクタ 12">
            <a:extLst>
              <a:ext uri="{FF2B5EF4-FFF2-40B4-BE49-F238E27FC236}">
                <a16:creationId xmlns:a16="http://schemas.microsoft.com/office/drawing/2014/main" id="{4BCC0CF1-F381-40FF-CF1B-8522254BD9D6}"/>
              </a:ext>
            </a:extLst>
          </p:cNvPr>
          <p:cNvCxnSpPr>
            <a:cxnSpLocks/>
          </p:cNvCxnSpPr>
          <p:nvPr/>
        </p:nvCxnSpPr>
        <p:spPr>
          <a:xfrm flipV="1">
            <a:off x="10523333" y="4430007"/>
            <a:ext cx="0" cy="565672"/>
          </a:xfrm>
          <a:prstGeom prst="straightConnector1">
            <a:avLst/>
          </a:prstGeom>
          <a:ln w="444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 name="テキスト ボックス 13">
            <a:extLst>
              <a:ext uri="{FF2B5EF4-FFF2-40B4-BE49-F238E27FC236}">
                <a16:creationId xmlns:a16="http://schemas.microsoft.com/office/drawing/2014/main" id="{FF314E72-098C-B0D9-F006-04DECD09D674}"/>
              </a:ext>
            </a:extLst>
          </p:cNvPr>
          <p:cNvSpPr txBox="1"/>
          <p:nvPr/>
        </p:nvSpPr>
        <p:spPr>
          <a:xfrm>
            <a:off x="10625610" y="4540926"/>
            <a:ext cx="646331" cy="369332"/>
          </a:xfrm>
          <a:prstGeom prst="rect">
            <a:avLst/>
          </a:prstGeom>
          <a:noFill/>
        </p:spPr>
        <p:txBody>
          <a:bodyPr wrap="none" rtlCol="0">
            <a:spAutoFit/>
          </a:bodyPr>
          <a:lstStyle/>
          <a:p>
            <a:r>
              <a:rPr lang="ja-JP" altLang="en-US">
                <a:solidFill>
                  <a:srgbClr val="FF0000"/>
                </a:solidFill>
                <a:highlight>
                  <a:srgbClr val="FFFF00"/>
                </a:highlight>
              </a:rPr>
              <a:t>参照</a:t>
            </a:r>
            <a:endParaRPr kumimoji="1" lang="en-US" altLang="ja-JP">
              <a:solidFill>
                <a:srgbClr val="FF0000"/>
              </a:solidFill>
              <a:highlight>
                <a:srgbClr val="FFFF00"/>
              </a:highlight>
            </a:endParaRPr>
          </a:p>
        </p:txBody>
      </p:sp>
      <p:cxnSp>
        <p:nvCxnSpPr>
          <p:cNvPr id="16" name="直線矢印コネクタ 15">
            <a:extLst>
              <a:ext uri="{FF2B5EF4-FFF2-40B4-BE49-F238E27FC236}">
                <a16:creationId xmlns:a16="http://schemas.microsoft.com/office/drawing/2014/main" id="{79AD8DA8-71B9-1897-2EFF-28CE62A3C29B}"/>
              </a:ext>
            </a:extLst>
          </p:cNvPr>
          <p:cNvCxnSpPr>
            <a:cxnSpLocks/>
          </p:cNvCxnSpPr>
          <p:nvPr/>
        </p:nvCxnSpPr>
        <p:spPr>
          <a:xfrm>
            <a:off x="8990119" y="4140807"/>
            <a:ext cx="675599" cy="0"/>
          </a:xfrm>
          <a:prstGeom prst="straightConnector1">
            <a:avLst/>
          </a:prstGeom>
          <a:ln w="1905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直線矢印コネクタ 16">
            <a:extLst>
              <a:ext uri="{FF2B5EF4-FFF2-40B4-BE49-F238E27FC236}">
                <a16:creationId xmlns:a16="http://schemas.microsoft.com/office/drawing/2014/main" id="{84A107A8-C885-8F4A-FA9A-739F1F59D018}"/>
              </a:ext>
            </a:extLst>
          </p:cNvPr>
          <p:cNvCxnSpPr>
            <a:cxnSpLocks/>
          </p:cNvCxnSpPr>
          <p:nvPr/>
        </p:nvCxnSpPr>
        <p:spPr>
          <a:xfrm>
            <a:off x="8990119" y="5342307"/>
            <a:ext cx="455114" cy="0"/>
          </a:xfrm>
          <a:prstGeom prst="straightConnector1">
            <a:avLst/>
          </a:prstGeom>
          <a:ln w="1905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4" name="テキスト ボックス 23">
            <a:extLst>
              <a:ext uri="{FF2B5EF4-FFF2-40B4-BE49-F238E27FC236}">
                <a16:creationId xmlns:a16="http://schemas.microsoft.com/office/drawing/2014/main" id="{4810629E-681B-4C56-DC50-B58B3AAED5E8}"/>
              </a:ext>
            </a:extLst>
          </p:cNvPr>
          <p:cNvSpPr txBox="1"/>
          <p:nvPr/>
        </p:nvSpPr>
        <p:spPr>
          <a:xfrm>
            <a:off x="662965" y="3071994"/>
            <a:ext cx="2311851" cy="369332"/>
          </a:xfrm>
          <a:prstGeom prst="rect">
            <a:avLst/>
          </a:prstGeom>
          <a:noFill/>
        </p:spPr>
        <p:txBody>
          <a:bodyPr wrap="none" rtlCol="0">
            <a:spAutoFit/>
          </a:bodyPr>
          <a:lstStyle/>
          <a:p>
            <a:r>
              <a:rPr kumimoji="1" lang="en-US" altLang="ja-JP"/>
              <a:t>view</a:t>
            </a:r>
            <a:r>
              <a:rPr kumimoji="1" lang="ja-JP" altLang="en-US"/>
              <a:t>からデータ抽出</a:t>
            </a:r>
          </a:p>
        </p:txBody>
      </p:sp>
      <p:sp>
        <p:nvSpPr>
          <p:cNvPr id="25" name="テキスト ボックス 24">
            <a:extLst>
              <a:ext uri="{FF2B5EF4-FFF2-40B4-BE49-F238E27FC236}">
                <a16:creationId xmlns:a16="http://schemas.microsoft.com/office/drawing/2014/main" id="{F92B59F0-660E-00EA-F1A0-D9F3E8E4DFBE}"/>
              </a:ext>
            </a:extLst>
          </p:cNvPr>
          <p:cNvSpPr txBox="1"/>
          <p:nvPr/>
        </p:nvSpPr>
        <p:spPr>
          <a:xfrm>
            <a:off x="4709323" y="3041954"/>
            <a:ext cx="1165704" cy="369332"/>
          </a:xfrm>
          <a:prstGeom prst="rect">
            <a:avLst/>
          </a:prstGeom>
          <a:noFill/>
        </p:spPr>
        <p:txBody>
          <a:bodyPr wrap="none" rtlCol="0">
            <a:spAutoFit/>
          </a:bodyPr>
          <a:lstStyle/>
          <a:p>
            <a:r>
              <a:rPr lang="en-US" altLang="ja-JP"/>
              <a:t>context</a:t>
            </a:r>
            <a:endParaRPr kumimoji="1" lang="ja-JP" altLang="en-US"/>
          </a:p>
        </p:txBody>
      </p:sp>
      <p:sp>
        <p:nvSpPr>
          <p:cNvPr id="26" name="テキスト ボックス 25">
            <a:extLst>
              <a:ext uri="{FF2B5EF4-FFF2-40B4-BE49-F238E27FC236}">
                <a16:creationId xmlns:a16="http://schemas.microsoft.com/office/drawing/2014/main" id="{60DCD3B3-8E9D-0B97-2C63-7B7AC8B0C86D}"/>
              </a:ext>
            </a:extLst>
          </p:cNvPr>
          <p:cNvSpPr txBox="1"/>
          <p:nvPr/>
        </p:nvSpPr>
        <p:spPr>
          <a:xfrm>
            <a:off x="8186785" y="3041954"/>
            <a:ext cx="1082348" cy="369332"/>
          </a:xfrm>
          <a:prstGeom prst="rect">
            <a:avLst/>
          </a:prstGeom>
          <a:noFill/>
        </p:spPr>
        <p:txBody>
          <a:bodyPr wrap="none" rtlCol="0">
            <a:spAutoFit/>
          </a:bodyPr>
          <a:lstStyle/>
          <a:p>
            <a:r>
              <a:rPr lang="ja-JP" altLang="en-US"/>
              <a:t>テーブル</a:t>
            </a:r>
            <a:endParaRPr kumimoji="1" lang="ja-JP" altLang="en-US"/>
          </a:p>
        </p:txBody>
      </p:sp>
      <p:sp>
        <p:nvSpPr>
          <p:cNvPr id="27" name="テキスト ボックス 26">
            <a:extLst>
              <a:ext uri="{FF2B5EF4-FFF2-40B4-BE49-F238E27FC236}">
                <a16:creationId xmlns:a16="http://schemas.microsoft.com/office/drawing/2014/main" id="{CEFB5F7E-A9BF-2BEF-D008-117F4478987F}"/>
              </a:ext>
            </a:extLst>
          </p:cNvPr>
          <p:cNvSpPr txBox="1"/>
          <p:nvPr/>
        </p:nvSpPr>
        <p:spPr>
          <a:xfrm>
            <a:off x="8852580" y="6114092"/>
            <a:ext cx="755335" cy="369332"/>
          </a:xfrm>
          <a:prstGeom prst="rect">
            <a:avLst/>
          </a:prstGeom>
          <a:noFill/>
        </p:spPr>
        <p:txBody>
          <a:bodyPr wrap="none" rtlCol="0">
            <a:spAutoFit/>
          </a:bodyPr>
          <a:lstStyle/>
          <a:p>
            <a:r>
              <a:rPr kumimoji="1" lang="en-US" altLang="ja-JP"/>
              <a:t>view</a:t>
            </a:r>
            <a:endParaRPr kumimoji="1" lang="ja-JP" altLang="en-US"/>
          </a:p>
        </p:txBody>
      </p:sp>
      <p:pic>
        <p:nvPicPr>
          <p:cNvPr id="15" name="図 14">
            <a:extLst>
              <a:ext uri="{FF2B5EF4-FFF2-40B4-BE49-F238E27FC236}">
                <a16:creationId xmlns:a16="http://schemas.microsoft.com/office/drawing/2014/main" id="{0A156DE5-5DC8-8541-5E6A-F286662D8F2A}"/>
              </a:ext>
            </a:extLst>
          </p:cNvPr>
          <p:cNvPicPr>
            <a:picLocks noChangeAspect="1"/>
          </p:cNvPicPr>
          <p:nvPr/>
        </p:nvPicPr>
        <p:blipFill>
          <a:blip r:embed="rId2"/>
          <a:stretch>
            <a:fillRect/>
          </a:stretch>
        </p:blipFill>
        <p:spPr>
          <a:xfrm>
            <a:off x="7100331" y="3486154"/>
            <a:ext cx="1514715" cy="1240722"/>
          </a:xfrm>
          <a:prstGeom prst="rect">
            <a:avLst/>
          </a:prstGeom>
        </p:spPr>
      </p:pic>
      <p:pic>
        <p:nvPicPr>
          <p:cNvPr id="19" name="図 18">
            <a:extLst>
              <a:ext uri="{FF2B5EF4-FFF2-40B4-BE49-F238E27FC236}">
                <a16:creationId xmlns:a16="http://schemas.microsoft.com/office/drawing/2014/main" id="{19A57A51-E568-82F0-E478-94D3DB6744EA}"/>
              </a:ext>
            </a:extLst>
          </p:cNvPr>
          <p:cNvPicPr>
            <a:picLocks noChangeAspect="1"/>
          </p:cNvPicPr>
          <p:nvPr/>
        </p:nvPicPr>
        <p:blipFill>
          <a:blip r:embed="rId3"/>
          <a:stretch>
            <a:fillRect/>
          </a:stretch>
        </p:blipFill>
        <p:spPr>
          <a:xfrm>
            <a:off x="7100331" y="4975671"/>
            <a:ext cx="1649973" cy="1334405"/>
          </a:xfrm>
          <a:prstGeom prst="rect">
            <a:avLst/>
          </a:prstGeom>
        </p:spPr>
      </p:pic>
      <p:pic>
        <p:nvPicPr>
          <p:cNvPr id="21" name="図 20">
            <a:extLst>
              <a:ext uri="{FF2B5EF4-FFF2-40B4-BE49-F238E27FC236}">
                <a16:creationId xmlns:a16="http://schemas.microsoft.com/office/drawing/2014/main" id="{6197EBEB-9FBB-4B26-99A1-D8C82CC0CCDE}"/>
              </a:ext>
            </a:extLst>
          </p:cNvPr>
          <p:cNvPicPr>
            <a:picLocks noChangeAspect="1"/>
          </p:cNvPicPr>
          <p:nvPr/>
        </p:nvPicPr>
        <p:blipFill>
          <a:blip r:embed="rId4"/>
          <a:stretch>
            <a:fillRect/>
          </a:stretch>
        </p:blipFill>
        <p:spPr>
          <a:xfrm>
            <a:off x="3861978" y="3584514"/>
            <a:ext cx="2860395" cy="1288630"/>
          </a:xfrm>
          <a:prstGeom prst="rect">
            <a:avLst/>
          </a:prstGeom>
        </p:spPr>
      </p:pic>
      <p:pic>
        <p:nvPicPr>
          <p:cNvPr id="23" name="図 22">
            <a:extLst>
              <a:ext uri="{FF2B5EF4-FFF2-40B4-BE49-F238E27FC236}">
                <a16:creationId xmlns:a16="http://schemas.microsoft.com/office/drawing/2014/main" id="{1FAB9F81-3044-F4FB-D5BB-07AD8BFAB717}"/>
              </a:ext>
            </a:extLst>
          </p:cNvPr>
          <p:cNvPicPr>
            <a:picLocks noChangeAspect="1"/>
          </p:cNvPicPr>
          <p:nvPr/>
        </p:nvPicPr>
        <p:blipFill>
          <a:blip r:embed="rId5"/>
          <a:stretch>
            <a:fillRect/>
          </a:stretch>
        </p:blipFill>
        <p:spPr>
          <a:xfrm>
            <a:off x="220667" y="3570115"/>
            <a:ext cx="3473149" cy="2199214"/>
          </a:xfrm>
          <a:prstGeom prst="rect">
            <a:avLst/>
          </a:prstGeom>
        </p:spPr>
      </p:pic>
      <p:sp>
        <p:nvSpPr>
          <p:cNvPr id="12" name="テキスト ボックス 11">
            <a:extLst>
              <a:ext uri="{FF2B5EF4-FFF2-40B4-BE49-F238E27FC236}">
                <a16:creationId xmlns:a16="http://schemas.microsoft.com/office/drawing/2014/main" id="{34F9A00F-003E-8427-AD5B-3B4EEDCD77CF}"/>
              </a:ext>
            </a:extLst>
          </p:cNvPr>
          <p:cNvSpPr txBox="1"/>
          <p:nvPr/>
        </p:nvSpPr>
        <p:spPr>
          <a:xfrm>
            <a:off x="9046388" y="3900137"/>
            <a:ext cx="607859" cy="261610"/>
          </a:xfrm>
          <a:prstGeom prst="rect">
            <a:avLst/>
          </a:prstGeom>
          <a:noFill/>
        </p:spPr>
        <p:txBody>
          <a:bodyPr wrap="none" rtlCol="0">
            <a:spAutoFit/>
          </a:bodyPr>
          <a:lstStyle/>
          <a:p>
            <a:r>
              <a:rPr kumimoji="1" lang="ja-JP" altLang="en-US" sz="1100"/>
              <a:t>一対一</a:t>
            </a:r>
          </a:p>
        </p:txBody>
      </p:sp>
      <p:sp>
        <p:nvSpPr>
          <p:cNvPr id="18" name="テキスト ボックス 17">
            <a:extLst>
              <a:ext uri="{FF2B5EF4-FFF2-40B4-BE49-F238E27FC236}">
                <a16:creationId xmlns:a16="http://schemas.microsoft.com/office/drawing/2014/main" id="{DBECA996-9F75-B2BA-DF0E-DD2DEC61B719}"/>
              </a:ext>
            </a:extLst>
          </p:cNvPr>
          <p:cNvSpPr txBox="1"/>
          <p:nvPr/>
        </p:nvSpPr>
        <p:spPr>
          <a:xfrm>
            <a:off x="8895061" y="5070519"/>
            <a:ext cx="607859" cy="261610"/>
          </a:xfrm>
          <a:prstGeom prst="rect">
            <a:avLst/>
          </a:prstGeom>
          <a:noFill/>
        </p:spPr>
        <p:txBody>
          <a:bodyPr wrap="none" rtlCol="0">
            <a:spAutoFit/>
          </a:bodyPr>
          <a:lstStyle/>
          <a:p>
            <a:r>
              <a:rPr kumimoji="1" lang="ja-JP" altLang="en-US" sz="1100"/>
              <a:t>一対一</a:t>
            </a:r>
          </a:p>
        </p:txBody>
      </p:sp>
      <p:sp>
        <p:nvSpPr>
          <p:cNvPr id="20" name="テキスト ボックス 19">
            <a:extLst>
              <a:ext uri="{FF2B5EF4-FFF2-40B4-BE49-F238E27FC236}">
                <a16:creationId xmlns:a16="http://schemas.microsoft.com/office/drawing/2014/main" id="{7A5B6579-AB39-A6B4-767A-7E8C5E691835}"/>
              </a:ext>
            </a:extLst>
          </p:cNvPr>
          <p:cNvSpPr txBox="1"/>
          <p:nvPr/>
        </p:nvSpPr>
        <p:spPr>
          <a:xfrm>
            <a:off x="3944058" y="5365769"/>
            <a:ext cx="2720617" cy="646331"/>
          </a:xfrm>
          <a:prstGeom prst="rect">
            <a:avLst/>
          </a:prstGeom>
          <a:noFill/>
        </p:spPr>
        <p:txBody>
          <a:bodyPr wrap="none" rtlCol="0">
            <a:spAutoFit/>
          </a:bodyPr>
          <a:lstStyle/>
          <a:p>
            <a:r>
              <a:rPr kumimoji="1" lang="ja-JP" altLang="en-US"/>
              <a:t>・モデルファイル関連付け</a:t>
            </a:r>
            <a:endParaRPr kumimoji="1" lang="en-US" altLang="ja-JP"/>
          </a:p>
          <a:p>
            <a:r>
              <a:rPr kumimoji="1" lang="ja-JP" altLang="en-US"/>
              <a:t>・</a:t>
            </a:r>
            <a:r>
              <a:rPr kumimoji="1" lang="en-US" altLang="ja-JP"/>
              <a:t>PostgreSQL</a:t>
            </a:r>
            <a:r>
              <a:rPr kumimoji="1" lang="ja-JP" altLang="en-US"/>
              <a:t>接続定義</a:t>
            </a:r>
          </a:p>
        </p:txBody>
      </p:sp>
      <p:sp>
        <p:nvSpPr>
          <p:cNvPr id="22" name="テキスト ボックス 21">
            <a:extLst>
              <a:ext uri="{FF2B5EF4-FFF2-40B4-BE49-F238E27FC236}">
                <a16:creationId xmlns:a16="http://schemas.microsoft.com/office/drawing/2014/main" id="{66D6C3BE-AFB5-DAF0-978A-675A30B8BFD2}"/>
              </a:ext>
            </a:extLst>
          </p:cNvPr>
          <p:cNvSpPr txBox="1"/>
          <p:nvPr/>
        </p:nvSpPr>
        <p:spPr>
          <a:xfrm>
            <a:off x="7761066" y="4487435"/>
            <a:ext cx="941283" cy="276999"/>
          </a:xfrm>
          <a:prstGeom prst="rect">
            <a:avLst/>
          </a:prstGeom>
          <a:solidFill>
            <a:schemeClr val="bg1"/>
          </a:solidFill>
        </p:spPr>
        <p:txBody>
          <a:bodyPr wrap="none" rtlCol="0">
            <a:spAutoFit/>
          </a:bodyPr>
          <a:lstStyle/>
          <a:p>
            <a:r>
              <a:rPr kumimoji="1" lang="ja-JP" altLang="en-US" sz="1200"/>
              <a:t>モデル定義</a:t>
            </a:r>
          </a:p>
        </p:txBody>
      </p:sp>
      <p:sp>
        <p:nvSpPr>
          <p:cNvPr id="28" name="テキスト ボックス 27">
            <a:extLst>
              <a:ext uri="{FF2B5EF4-FFF2-40B4-BE49-F238E27FC236}">
                <a16:creationId xmlns:a16="http://schemas.microsoft.com/office/drawing/2014/main" id="{E03226BF-68EC-8C75-F166-E889CD652BFD}"/>
              </a:ext>
            </a:extLst>
          </p:cNvPr>
          <p:cNvSpPr txBox="1"/>
          <p:nvPr/>
        </p:nvSpPr>
        <p:spPr>
          <a:xfrm>
            <a:off x="7867364" y="6171576"/>
            <a:ext cx="941283" cy="276999"/>
          </a:xfrm>
          <a:prstGeom prst="rect">
            <a:avLst/>
          </a:prstGeom>
          <a:solidFill>
            <a:schemeClr val="bg1"/>
          </a:solidFill>
        </p:spPr>
        <p:txBody>
          <a:bodyPr wrap="none" rtlCol="0">
            <a:spAutoFit/>
          </a:bodyPr>
          <a:lstStyle/>
          <a:p>
            <a:r>
              <a:rPr kumimoji="1" lang="ja-JP" altLang="en-US" sz="1200"/>
              <a:t>モデル定義</a:t>
            </a:r>
          </a:p>
        </p:txBody>
      </p:sp>
      <p:sp>
        <p:nvSpPr>
          <p:cNvPr id="29" name="矢印: 右 28">
            <a:extLst>
              <a:ext uri="{FF2B5EF4-FFF2-40B4-BE49-F238E27FC236}">
                <a16:creationId xmlns:a16="http://schemas.microsoft.com/office/drawing/2014/main" id="{04670706-856A-FE3B-C143-86DC3C06D93B}"/>
              </a:ext>
            </a:extLst>
          </p:cNvPr>
          <p:cNvSpPr/>
          <p:nvPr/>
        </p:nvSpPr>
        <p:spPr>
          <a:xfrm>
            <a:off x="3706450" y="5130088"/>
            <a:ext cx="180975" cy="1191961"/>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kumimoji="1" lang="ja-JP" altLang="en-US"/>
          </a:p>
        </p:txBody>
      </p:sp>
      <p:sp>
        <p:nvSpPr>
          <p:cNvPr id="30" name="矢印: 右 29">
            <a:extLst>
              <a:ext uri="{FF2B5EF4-FFF2-40B4-BE49-F238E27FC236}">
                <a16:creationId xmlns:a16="http://schemas.microsoft.com/office/drawing/2014/main" id="{13B485B6-1F5E-88EE-904B-E98983913D49}"/>
              </a:ext>
            </a:extLst>
          </p:cNvPr>
          <p:cNvSpPr/>
          <p:nvPr/>
        </p:nvSpPr>
        <p:spPr>
          <a:xfrm>
            <a:off x="6745193" y="5130088"/>
            <a:ext cx="180975" cy="1191961"/>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007935035"/>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a:extLst>
              <a:ext uri="{FF2B5EF4-FFF2-40B4-BE49-F238E27FC236}">
                <a16:creationId xmlns:a16="http://schemas.microsoft.com/office/drawing/2014/main" id="{D3578072-553C-1E04-82AF-684422C5586E}"/>
              </a:ext>
            </a:extLst>
          </p:cNvPr>
          <p:cNvSpPr>
            <a:spLocks noGrp="1"/>
          </p:cNvSpPr>
          <p:nvPr>
            <p:ph type="title"/>
          </p:nvPr>
        </p:nvSpPr>
        <p:spPr/>
        <p:txBody>
          <a:bodyPr>
            <a:normAutofit/>
          </a:bodyPr>
          <a:lstStyle/>
          <a:p>
            <a:r>
              <a:rPr lang="en-US" altLang="ja-JP"/>
              <a:t>【</a:t>
            </a:r>
            <a:r>
              <a:rPr lang="ja-JP" altLang="en-US"/>
              <a:t>参考</a:t>
            </a:r>
            <a:r>
              <a:rPr lang="en-US" altLang="ja-JP"/>
              <a:t>】</a:t>
            </a:r>
            <a:endParaRPr lang="ja-JP" altLang="en-US"/>
          </a:p>
        </p:txBody>
      </p:sp>
      <p:sp>
        <p:nvSpPr>
          <p:cNvPr id="2" name="テキスト プレースホルダー 7">
            <a:extLst>
              <a:ext uri="{FF2B5EF4-FFF2-40B4-BE49-F238E27FC236}">
                <a16:creationId xmlns:a16="http://schemas.microsoft.com/office/drawing/2014/main" id="{DF10B8C9-FDF0-F5F7-6E79-09B4D09A1973}"/>
              </a:ext>
            </a:extLst>
          </p:cNvPr>
          <p:cNvSpPr>
            <a:spLocks noGrp="1"/>
          </p:cNvSpPr>
          <p:nvPr>
            <p:ph type="body" sz="quarter" idx="14"/>
          </p:nvPr>
        </p:nvSpPr>
        <p:spPr>
          <a:xfrm>
            <a:off x="268288" y="795448"/>
            <a:ext cx="11637962" cy="373063"/>
          </a:xfrm>
        </p:spPr>
        <p:txBody>
          <a:bodyPr/>
          <a:lstStyle/>
          <a:p>
            <a:r>
              <a:rPr lang="ja-JP" altLang="en-US"/>
              <a:t>テーブル</a:t>
            </a:r>
          </a:p>
        </p:txBody>
      </p:sp>
      <p:graphicFrame>
        <p:nvGraphicFramePr>
          <p:cNvPr id="3" name="表 2">
            <a:extLst>
              <a:ext uri="{FF2B5EF4-FFF2-40B4-BE49-F238E27FC236}">
                <a16:creationId xmlns:a16="http://schemas.microsoft.com/office/drawing/2014/main" id="{3A64E33A-F6E2-6BD1-6054-1F02EF9853C4}"/>
              </a:ext>
            </a:extLst>
          </p:cNvPr>
          <p:cNvGraphicFramePr>
            <a:graphicFrameLocks noGrp="1"/>
          </p:cNvGraphicFramePr>
          <p:nvPr>
            <p:extLst>
              <p:ext uri="{D42A27DB-BD31-4B8C-83A1-F6EECF244321}">
                <p14:modId xmlns:p14="http://schemas.microsoft.com/office/powerpoint/2010/main" val="3912973043"/>
              </p:ext>
            </p:extLst>
          </p:nvPr>
        </p:nvGraphicFramePr>
        <p:xfrm>
          <a:off x="322730" y="1378392"/>
          <a:ext cx="11583520" cy="2560320"/>
        </p:xfrm>
        <a:graphic>
          <a:graphicData uri="http://schemas.openxmlformats.org/drawingml/2006/table">
            <a:tbl>
              <a:tblPr firstRow="1" bandRow="1">
                <a:tableStyleId>{5C22544A-7EE6-4342-B048-85BDC9FD1C3A}</a:tableStyleId>
              </a:tblPr>
              <a:tblGrid>
                <a:gridCol w="1760239">
                  <a:extLst>
                    <a:ext uri="{9D8B030D-6E8A-4147-A177-3AD203B41FA5}">
                      <a16:colId xmlns:a16="http://schemas.microsoft.com/office/drawing/2014/main" val="2174987831"/>
                    </a:ext>
                  </a:extLst>
                </a:gridCol>
                <a:gridCol w="1930587">
                  <a:extLst>
                    <a:ext uri="{9D8B030D-6E8A-4147-A177-3AD203B41FA5}">
                      <a16:colId xmlns:a16="http://schemas.microsoft.com/office/drawing/2014/main" val="3126837259"/>
                    </a:ext>
                  </a:extLst>
                </a:gridCol>
                <a:gridCol w="794948">
                  <a:extLst>
                    <a:ext uri="{9D8B030D-6E8A-4147-A177-3AD203B41FA5}">
                      <a16:colId xmlns:a16="http://schemas.microsoft.com/office/drawing/2014/main" val="2169705524"/>
                    </a:ext>
                  </a:extLst>
                </a:gridCol>
                <a:gridCol w="1192420">
                  <a:extLst>
                    <a:ext uri="{9D8B030D-6E8A-4147-A177-3AD203B41FA5}">
                      <a16:colId xmlns:a16="http://schemas.microsoft.com/office/drawing/2014/main" val="2966042007"/>
                    </a:ext>
                  </a:extLst>
                </a:gridCol>
                <a:gridCol w="1022075">
                  <a:extLst>
                    <a:ext uri="{9D8B030D-6E8A-4147-A177-3AD203B41FA5}">
                      <a16:colId xmlns:a16="http://schemas.microsoft.com/office/drawing/2014/main" val="4097411911"/>
                    </a:ext>
                  </a:extLst>
                </a:gridCol>
                <a:gridCol w="4883251">
                  <a:extLst>
                    <a:ext uri="{9D8B030D-6E8A-4147-A177-3AD203B41FA5}">
                      <a16:colId xmlns:a16="http://schemas.microsoft.com/office/drawing/2014/main" val="607666735"/>
                    </a:ext>
                  </a:extLst>
                </a:gridCol>
              </a:tblGrid>
              <a:tr h="161128">
                <a:tc>
                  <a:txBody>
                    <a:bodyPr/>
                    <a:lstStyle/>
                    <a:p>
                      <a:r>
                        <a:rPr kumimoji="1" lang="ja-JP" altLang="en-US" sz="1200"/>
                        <a:t>列名</a:t>
                      </a:r>
                    </a:p>
                  </a:txBody>
                  <a:tcPr/>
                </a:tc>
                <a:tc>
                  <a:txBody>
                    <a:bodyPr/>
                    <a:lstStyle/>
                    <a:p>
                      <a:r>
                        <a:rPr kumimoji="1" lang="ja-JP" altLang="en-US" sz="1200"/>
                        <a:t>型</a:t>
                      </a:r>
                    </a:p>
                  </a:txBody>
                  <a:tcPr/>
                </a:tc>
                <a:tc>
                  <a:txBody>
                    <a:bodyPr/>
                    <a:lstStyle/>
                    <a:p>
                      <a:r>
                        <a:rPr kumimoji="1" lang="ja-JP" altLang="en-US" sz="1200"/>
                        <a:t>長さ</a:t>
                      </a:r>
                    </a:p>
                  </a:txBody>
                  <a:tcPr/>
                </a:tc>
                <a:tc>
                  <a:txBody>
                    <a:bodyPr/>
                    <a:lstStyle/>
                    <a:p>
                      <a:r>
                        <a:rPr kumimoji="1" lang="en-US" altLang="ja-JP" sz="1200"/>
                        <a:t>NOT</a:t>
                      </a:r>
                    </a:p>
                    <a:p>
                      <a:r>
                        <a:rPr kumimoji="1" lang="en-US" altLang="ja-JP" sz="1200"/>
                        <a:t>NULL</a:t>
                      </a:r>
                      <a:endParaRPr kumimoji="1" lang="ja-JP" altLang="en-US" sz="1200"/>
                    </a:p>
                  </a:txBody>
                  <a:tcPr/>
                </a:tc>
                <a:tc>
                  <a:txBody>
                    <a:bodyPr/>
                    <a:lstStyle/>
                    <a:p>
                      <a:r>
                        <a:rPr kumimoji="1" lang="ja-JP" altLang="en-US" sz="1200"/>
                        <a:t>主キー</a:t>
                      </a:r>
                    </a:p>
                  </a:txBody>
                  <a:tcPr/>
                </a:tc>
                <a:tc>
                  <a:txBody>
                    <a:bodyPr/>
                    <a:lstStyle/>
                    <a:p>
                      <a:r>
                        <a:rPr kumimoji="1" lang="ja-JP" altLang="en-US" sz="1200"/>
                        <a:t>既定</a:t>
                      </a:r>
                    </a:p>
                  </a:txBody>
                  <a:tcPr/>
                </a:tc>
                <a:extLst>
                  <a:ext uri="{0D108BD9-81ED-4DB2-BD59-A6C34878D82A}">
                    <a16:rowId xmlns:a16="http://schemas.microsoft.com/office/drawing/2014/main" val="1019338301"/>
                  </a:ext>
                </a:extLst>
              </a:tr>
              <a:tr h="0">
                <a:tc>
                  <a:txBody>
                    <a:bodyPr/>
                    <a:lstStyle/>
                    <a:p>
                      <a:r>
                        <a:rPr kumimoji="1" lang="en-US" altLang="ja-JP" sz="1200"/>
                        <a:t>No</a:t>
                      </a:r>
                      <a:endParaRPr kumimoji="1" lang="ja-JP" altLang="en-US" sz="1200"/>
                    </a:p>
                  </a:txBody>
                  <a:tcPr/>
                </a:tc>
                <a:tc>
                  <a:txBody>
                    <a:bodyPr/>
                    <a:lstStyle/>
                    <a:p>
                      <a:r>
                        <a:rPr kumimoji="1" lang="en-US" altLang="ja-JP" sz="1200"/>
                        <a:t>integer</a:t>
                      </a:r>
                      <a:endParaRPr kumimoji="1" lang="ja-JP" altLang="en-US" sz="1200"/>
                    </a:p>
                  </a:txBody>
                  <a:tcPr/>
                </a:tc>
                <a:tc>
                  <a:txBody>
                    <a:bodyPr/>
                    <a:lstStyle/>
                    <a:p>
                      <a:endParaRPr kumimoji="1" lang="ja-JP" altLang="en-US" sz="1200"/>
                    </a:p>
                  </a:txBody>
                  <a:tcPr/>
                </a:tc>
                <a:tc>
                  <a:txBody>
                    <a:bodyPr/>
                    <a:lstStyle/>
                    <a:p>
                      <a:r>
                        <a:rPr kumimoji="1" lang="en-US" altLang="ja-JP" sz="1200"/>
                        <a:t>ON</a:t>
                      </a:r>
                      <a:endParaRPr kumimoji="1" lang="ja-JP" altLang="en-US" sz="1200"/>
                    </a:p>
                  </a:txBody>
                  <a:tcPr/>
                </a:tc>
                <a:tc>
                  <a:txBody>
                    <a:bodyPr/>
                    <a:lstStyle/>
                    <a:p>
                      <a:r>
                        <a:rPr kumimoji="1" lang="en-US" altLang="ja-JP" sz="1200"/>
                        <a:t>ON</a:t>
                      </a:r>
                      <a:endParaRPr kumimoji="1" lang="ja-JP" altLang="en-US" sz="1200"/>
                    </a:p>
                  </a:txBody>
                  <a:tcPr/>
                </a:tc>
                <a:tc>
                  <a:txBody>
                    <a:bodyPr/>
                    <a:lstStyle/>
                    <a:p>
                      <a:r>
                        <a:rPr kumimoji="1" lang="en-US" altLang="ja-JP" sz="1200"/>
                        <a:t>nextval('"AddressBook_No_seq"'::regclass)</a:t>
                      </a:r>
                      <a:endParaRPr kumimoji="1" lang="ja-JP" altLang="en-US" sz="1200"/>
                    </a:p>
                  </a:txBody>
                  <a:tcPr/>
                </a:tc>
                <a:extLst>
                  <a:ext uri="{0D108BD9-81ED-4DB2-BD59-A6C34878D82A}">
                    <a16:rowId xmlns:a16="http://schemas.microsoft.com/office/drawing/2014/main" val="3861792267"/>
                  </a:ext>
                </a:extLst>
              </a:tr>
              <a:tr h="0">
                <a:tc>
                  <a:txBody>
                    <a:bodyPr/>
                    <a:lstStyle/>
                    <a:p>
                      <a:r>
                        <a:rPr kumimoji="1" lang="en-US" altLang="ja-JP" sz="1200"/>
                        <a:t>Name</a:t>
                      </a:r>
                      <a:endParaRPr kumimoji="1" lang="ja-JP" altLang="en-US" sz="1200"/>
                    </a:p>
                  </a:txBody>
                  <a:tcPr/>
                </a:tc>
                <a:tc>
                  <a:txBody>
                    <a:bodyPr/>
                    <a:lstStyle/>
                    <a:p>
                      <a:r>
                        <a:rPr kumimoji="1" lang="en-US" altLang="ja-JP" sz="1200"/>
                        <a:t>character</a:t>
                      </a:r>
                      <a:endParaRPr kumimoji="1" lang="ja-JP" altLang="en-US" sz="1200"/>
                    </a:p>
                  </a:txBody>
                  <a:tcPr/>
                </a:tc>
                <a:tc>
                  <a:txBody>
                    <a:bodyPr/>
                    <a:lstStyle/>
                    <a:p>
                      <a:r>
                        <a:rPr kumimoji="1" lang="en-US" altLang="ja-JP" sz="1200"/>
                        <a:t>20</a:t>
                      </a:r>
                      <a:endParaRPr kumimoji="1" lang="ja-JP" altLang="en-US" sz="1200"/>
                    </a:p>
                  </a:txBody>
                  <a:tcPr/>
                </a:tc>
                <a:tc>
                  <a:txBody>
                    <a:bodyPr/>
                    <a:lstStyle/>
                    <a:p>
                      <a:r>
                        <a:rPr kumimoji="1" lang="en-US" altLang="ja-JP" sz="1200"/>
                        <a:t>OFF</a:t>
                      </a:r>
                      <a:endParaRPr kumimoji="1" lang="ja-JP" altLang="en-US" sz="1200"/>
                    </a:p>
                  </a:txBody>
                  <a:tcPr/>
                </a:tc>
                <a:tc>
                  <a:txBody>
                    <a:bodyPr/>
                    <a:lstStyle/>
                    <a:p>
                      <a:r>
                        <a:rPr kumimoji="1" lang="en-US" altLang="ja-JP" sz="1200"/>
                        <a:t>OFF</a:t>
                      </a:r>
                      <a:endParaRPr kumimoji="1" lang="ja-JP" altLang="en-US" sz="1200"/>
                    </a:p>
                  </a:txBody>
                  <a:tcPr/>
                </a:tc>
                <a:tc>
                  <a:txBody>
                    <a:bodyPr/>
                    <a:lstStyle/>
                    <a:p>
                      <a:endParaRPr kumimoji="1" lang="ja-JP" altLang="en-US" sz="1200"/>
                    </a:p>
                  </a:txBody>
                  <a:tcPr/>
                </a:tc>
                <a:extLst>
                  <a:ext uri="{0D108BD9-81ED-4DB2-BD59-A6C34878D82A}">
                    <a16:rowId xmlns:a16="http://schemas.microsoft.com/office/drawing/2014/main" val="3399506286"/>
                  </a:ext>
                </a:extLst>
              </a:tr>
              <a:tr h="0">
                <a:tc>
                  <a:txBody>
                    <a:bodyPr/>
                    <a:lstStyle/>
                    <a:p>
                      <a:r>
                        <a:rPr kumimoji="1" lang="en-US" altLang="ja-JP" sz="1200"/>
                        <a:t>Yubin</a:t>
                      </a:r>
                      <a:endParaRPr kumimoji="1" lang="ja-JP" altLang="en-US" sz="120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a:t>character</a:t>
                      </a:r>
                      <a:endParaRPr kumimoji="1" lang="ja-JP" altLang="en-US" sz="1200"/>
                    </a:p>
                  </a:txBody>
                  <a:tcPr/>
                </a:tc>
                <a:tc>
                  <a:txBody>
                    <a:bodyPr/>
                    <a:lstStyle/>
                    <a:p>
                      <a:r>
                        <a:rPr kumimoji="1" lang="en-US" altLang="ja-JP" sz="1200"/>
                        <a:t>15</a:t>
                      </a:r>
                      <a:endParaRPr kumimoji="1" lang="ja-JP" altLang="en-US" sz="1200"/>
                    </a:p>
                  </a:txBody>
                  <a:tcPr/>
                </a:tc>
                <a:tc>
                  <a:txBody>
                    <a:bodyPr/>
                    <a:lstStyle/>
                    <a:p>
                      <a:r>
                        <a:rPr kumimoji="1" lang="en-US" altLang="ja-JP" sz="1200"/>
                        <a:t>OFF</a:t>
                      </a:r>
                      <a:endParaRPr kumimoji="1" lang="ja-JP" altLang="en-US" sz="1200"/>
                    </a:p>
                  </a:txBody>
                  <a:tcPr/>
                </a:tc>
                <a:tc>
                  <a:txBody>
                    <a:bodyPr/>
                    <a:lstStyle/>
                    <a:p>
                      <a:r>
                        <a:rPr kumimoji="1" lang="en-US" altLang="ja-JP" sz="1200"/>
                        <a:t>OFF</a:t>
                      </a:r>
                      <a:endParaRPr kumimoji="1" lang="ja-JP" altLang="en-US" sz="1200"/>
                    </a:p>
                  </a:txBody>
                  <a:tcPr/>
                </a:tc>
                <a:tc>
                  <a:txBody>
                    <a:bodyPr/>
                    <a:lstStyle/>
                    <a:p>
                      <a:endParaRPr kumimoji="1" lang="ja-JP" altLang="en-US" sz="1200"/>
                    </a:p>
                  </a:txBody>
                  <a:tcPr/>
                </a:tc>
                <a:extLst>
                  <a:ext uri="{0D108BD9-81ED-4DB2-BD59-A6C34878D82A}">
                    <a16:rowId xmlns:a16="http://schemas.microsoft.com/office/drawing/2014/main" val="1778842264"/>
                  </a:ext>
                </a:extLst>
              </a:tr>
              <a:tr h="0">
                <a:tc>
                  <a:txBody>
                    <a:bodyPr/>
                    <a:lstStyle/>
                    <a:p>
                      <a:r>
                        <a:rPr kumimoji="1" lang="en-US" altLang="ja-JP" sz="1200"/>
                        <a:t>Address1</a:t>
                      </a:r>
                      <a:endParaRPr kumimoji="1" lang="ja-JP" altLang="en-US" sz="120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a:t>character</a:t>
                      </a:r>
                      <a:endParaRPr kumimoji="1" lang="ja-JP" altLang="en-US" sz="1200"/>
                    </a:p>
                  </a:txBody>
                  <a:tcPr/>
                </a:tc>
                <a:tc>
                  <a:txBody>
                    <a:bodyPr/>
                    <a:lstStyle/>
                    <a:p>
                      <a:r>
                        <a:rPr kumimoji="1" lang="en-US" altLang="ja-JP" sz="1200"/>
                        <a:t>50</a:t>
                      </a:r>
                      <a:endParaRPr kumimoji="1" lang="ja-JP" altLang="en-US" sz="1200"/>
                    </a:p>
                  </a:txBody>
                  <a:tcPr/>
                </a:tc>
                <a:tc>
                  <a:txBody>
                    <a:bodyPr/>
                    <a:lstStyle/>
                    <a:p>
                      <a:r>
                        <a:rPr kumimoji="1" lang="en-US" altLang="ja-JP" sz="1200"/>
                        <a:t>OFF</a:t>
                      </a:r>
                      <a:endParaRPr kumimoji="1" lang="ja-JP" altLang="en-US" sz="1200"/>
                    </a:p>
                  </a:txBody>
                  <a:tcPr/>
                </a:tc>
                <a:tc>
                  <a:txBody>
                    <a:bodyPr/>
                    <a:lstStyle/>
                    <a:p>
                      <a:r>
                        <a:rPr kumimoji="1" lang="en-US" altLang="ja-JP" sz="1200"/>
                        <a:t>OFF</a:t>
                      </a:r>
                      <a:endParaRPr kumimoji="1" lang="ja-JP" altLang="en-US" sz="1200"/>
                    </a:p>
                  </a:txBody>
                  <a:tcPr/>
                </a:tc>
                <a:tc>
                  <a:txBody>
                    <a:bodyPr/>
                    <a:lstStyle/>
                    <a:p>
                      <a:endParaRPr kumimoji="1" lang="ja-JP" altLang="en-US" sz="1200"/>
                    </a:p>
                  </a:txBody>
                  <a:tcPr/>
                </a:tc>
                <a:extLst>
                  <a:ext uri="{0D108BD9-81ED-4DB2-BD59-A6C34878D82A}">
                    <a16:rowId xmlns:a16="http://schemas.microsoft.com/office/drawing/2014/main" val="740373358"/>
                  </a:ext>
                </a:extLst>
              </a:tr>
              <a:tr h="0">
                <a:tc>
                  <a:txBody>
                    <a:bodyPr/>
                    <a:lstStyle/>
                    <a:p>
                      <a:r>
                        <a:rPr kumimoji="1" lang="en-US" altLang="ja-JP" sz="1200"/>
                        <a:t>Address2</a:t>
                      </a:r>
                      <a:endParaRPr kumimoji="1" lang="ja-JP" altLang="en-US" sz="120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a:t>character</a:t>
                      </a:r>
                      <a:endParaRPr kumimoji="1" lang="ja-JP" altLang="en-US" sz="1200"/>
                    </a:p>
                  </a:txBody>
                  <a:tcPr/>
                </a:tc>
                <a:tc>
                  <a:txBody>
                    <a:bodyPr/>
                    <a:lstStyle/>
                    <a:p>
                      <a:r>
                        <a:rPr kumimoji="1" lang="en-US" altLang="ja-JP" sz="1200"/>
                        <a:t>50</a:t>
                      </a:r>
                      <a:endParaRPr kumimoji="1" lang="ja-JP" altLang="en-US" sz="1200"/>
                    </a:p>
                  </a:txBody>
                  <a:tcPr/>
                </a:tc>
                <a:tc>
                  <a:txBody>
                    <a:bodyPr/>
                    <a:lstStyle/>
                    <a:p>
                      <a:r>
                        <a:rPr kumimoji="1" lang="en-US" altLang="ja-JP" sz="1200"/>
                        <a:t>OFF</a:t>
                      </a:r>
                      <a:endParaRPr kumimoji="1" lang="ja-JP" altLang="en-US" sz="1200"/>
                    </a:p>
                  </a:txBody>
                  <a:tcPr/>
                </a:tc>
                <a:tc>
                  <a:txBody>
                    <a:bodyPr/>
                    <a:lstStyle/>
                    <a:p>
                      <a:r>
                        <a:rPr kumimoji="1" lang="en-US" altLang="ja-JP" sz="1200"/>
                        <a:t>OFF</a:t>
                      </a:r>
                      <a:endParaRPr kumimoji="1" lang="ja-JP" altLang="en-US" sz="1200"/>
                    </a:p>
                  </a:txBody>
                  <a:tcPr/>
                </a:tc>
                <a:tc>
                  <a:txBody>
                    <a:bodyPr/>
                    <a:lstStyle/>
                    <a:p>
                      <a:endParaRPr kumimoji="1" lang="ja-JP" altLang="en-US" sz="1200"/>
                    </a:p>
                  </a:txBody>
                  <a:tcPr/>
                </a:tc>
                <a:extLst>
                  <a:ext uri="{0D108BD9-81ED-4DB2-BD59-A6C34878D82A}">
                    <a16:rowId xmlns:a16="http://schemas.microsoft.com/office/drawing/2014/main" val="2619821961"/>
                  </a:ext>
                </a:extLst>
              </a:tr>
              <a:tr h="0">
                <a:tc>
                  <a:txBody>
                    <a:bodyPr/>
                    <a:lstStyle/>
                    <a:p>
                      <a:r>
                        <a:rPr kumimoji="1" lang="en-US" altLang="ja-JP" sz="1200"/>
                        <a:t>Tel</a:t>
                      </a:r>
                      <a:endParaRPr kumimoji="1" lang="ja-JP" altLang="en-US" sz="120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a:t>character</a:t>
                      </a:r>
                      <a:endParaRPr kumimoji="1" lang="ja-JP" altLang="en-US" sz="1200"/>
                    </a:p>
                  </a:txBody>
                  <a:tcPr/>
                </a:tc>
                <a:tc>
                  <a:txBody>
                    <a:bodyPr/>
                    <a:lstStyle/>
                    <a:p>
                      <a:r>
                        <a:rPr kumimoji="1" lang="en-US" altLang="ja-JP" sz="1200"/>
                        <a:t>20</a:t>
                      </a:r>
                      <a:endParaRPr kumimoji="1" lang="ja-JP" altLang="en-US" sz="1200"/>
                    </a:p>
                  </a:txBody>
                  <a:tcPr/>
                </a:tc>
                <a:tc>
                  <a:txBody>
                    <a:bodyPr/>
                    <a:lstStyle/>
                    <a:p>
                      <a:r>
                        <a:rPr kumimoji="1" lang="en-US" altLang="ja-JP" sz="1200"/>
                        <a:t>OFF</a:t>
                      </a:r>
                      <a:endParaRPr kumimoji="1" lang="ja-JP" altLang="en-US" sz="1200"/>
                    </a:p>
                  </a:txBody>
                  <a:tcPr/>
                </a:tc>
                <a:tc>
                  <a:txBody>
                    <a:bodyPr/>
                    <a:lstStyle/>
                    <a:p>
                      <a:r>
                        <a:rPr kumimoji="1" lang="en-US" altLang="ja-JP" sz="1200"/>
                        <a:t>OFF</a:t>
                      </a:r>
                      <a:endParaRPr kumimoji="1" lang="ja-JP" altLang="en-US" sz="1200"/>
                    </a:p>
                  </a:txBody>
                  <a:tcPr/>
                </a:tc>
                <a:tc>
                  <a:txBody>
                    <a:bodyPr/>
                    <a:lstStyle/>
                    <a:p>
                      <a:endParaRPr kumimoji="1" lang="ja-JP" altLang="en-US" sz="1200"/>
                    </a:p>
                  </a:txBody>
                  <a:tcPr/>
                </a:tc>
                <a:extLst>
                  <a:ext uri="{0D108BD9-81ED-4DB2-BD59-A6C34878D82A}">
                    <a16:rowId xmlns:a16="http://schemas.microsoft.com/office/drawing/2014/main" val="1935148629"/>
                  </a:ext>
                </a:extLst>
              </a:tr>
              <a:tr h="0">
                <a:tc>
                  <a:txBody>
                    <a:bodyPr/>
                    <a:lstStyle/>
                    <a:p>
                      <a:r>
                        <a:rPr kumimoji="1" lang="en-US" altLang="ja-JP" sz="1200"/>
                        <a:t>SaveDate</a:t>
                      </a:r>
                      <a:endParaRPr kumimoji="1" lang="ja-JP" altLang="en-US" sz="1200"/>
                    </a:p>
                  </a:txBody>
                  <a:tcPr/>
                </a:tc>
                <a:tc>
                  <a:txBody>
                    <a:bodyPr/>
                    <a:lstStyle/>
                    <a:p>
                      <a:r>
                        <a:rPr kumimoji="1" lang="en-US" altLang="ja-JP" sz="1200"/>
                        <a:t>timestamp with  time zone</a:t>
                      </a:r>
                      <a:endParaRPr kumimoji="1" lang="ja-JP" altLang="en-US" sz="1200"/>
                    </a:p>
                  </a:txBody>
                  <a:tcPr/>
                </a:tc>
                <a:tc>
                  <a:txBody>
                    <a:bodyPr/>
                    <a:lstStyle/>
                    <a:p>
                      <a:endParaRPr kumimoji="1" lang="ja-JP" altLang="en-US" sz="1200"/>
                    </a:p>
                  </a:txBody>
                  <a:tcPr/>
                </a:tc>
                <a:tc>
                  <a:txBody>
                    <a:bodyPr/>
                    <a:lstStyle/>
                    <a:p>
                      <a:r>
                        <a:rPr kumimoji="1" lang="en-US" altLang="ja-JP" sz="1200"/>
                        <a:t>OFF</a:t>
                      </a:r>
                      <a:endParaRPr kumimoji="1" lang="ja-JP" altLang="en-US" sz="1200"/>
                    </a:p>
                  </a:txBody>
                  <a:tcPr/>
                </a:tc>
                <a:tc>
                  <a:txBody>
                    <a:bodyPr/>
                    <a:lstStyle/>
                    <a:p>
                      <a:r>
                        <a:rPr kumimoji="1" lang="en-US" altLang="ja-JP" sz="1200"/>
                        <a:t>OFF</a:t>
                      </a:r>
                      <a:endParaRPr kumimoji="1" lang="ja-JP" altLang="en-US" sz="1200"/>
                    </a:p>
                  </a:txBody>
                  <a:tcPr/>
                </a:tc>
                <a:tc>
                  <a:txBody>
                    <a:bodyPr/>
                    <a:lstStyle/>
                    <a:p>
                      <a:endParaRPr kumimoji="1" lang="ja-JP" altLang="en-US" sz="1200"/>
                    </a:p>
                  </a:txBody>
                  <a:tcPr/>
                </a:tc>
                <a:extLst>
                  <a:ext uri="{0D108BD9-81ED-4DB2-BD59-A6C34878D82A}">
                    <a16:rowId xmlns:a16="http://schemas.microsoft.com/office/drawing/2014/main" val="53812188"/>
                  </a:ext>
                </a:extLst>
              </a:tr>
            </a:tbl>
          </a:graphicData>
        </a:graphic>
      </p:graphicFrame>
      <p:sp>
        <p:nvSpPr>
          <p:cNvPr id="4" name="テキスト ボックス 3">
            <a:extLst>
              <a:ext uri="{FF2B5EF4-FFF2-40B4-BE49-F238E27FC236}">
                <a16:creationId xmlns:a16="http://schemas.microsoft.com/office/drawing/2014/main" id="{5A86ACC0-7915-E376-30A8-C4C2B453ADF2}"/>
              </a:ext>
            </a:extLst>
          </p:cNvPr>
          <p:cNvSpPr txBox="1"/>
          <p:nvPr/>
        </p:nvSpPr>
        <p:spPr>
          <a:xfrm>
            <a:off x="363070" y="1108424"/>
            <a:ext cx="11543179" cy="276999"/>
          </a:xfrm>
          <a:prstGeom prst="rect">
            <a:avLst/>
          </a:prstGeom>
          <a:noFill/>
        </p:spPr>
        <p:txBody>
          <a:bodyPr wrap="square" rtlCol="0">
            <a:spAutoFit/>
          </a:bodyPr>
          <a:lstStyle/>
          <a:p>
            <a:r>
              <a:rPr kumimoji="1" lang="ja-JP" altLang="en-US" sz="1200"/>
              <a:t>テーブル名　：　</a:t>
            </a:r>
            <a:r>
              <a:rPr kumimoji="1" lang="en-US" altLang="ja-JP" sz="1200"/>
              <a:t> AddressBook</a:t>
            </a:r>
            <a:r>
              <a:rPr kumimoji="1" lang="ja-JP" altLang="en-US" sz="1200"/>
              <a:t>　　　　　　　　　　　　　　　　　　　　主キー　：　　</a:t>
            </a:r>
            <a:r>
              <a:rPr kumimoji="1" lang="en-US" altLang="ja-JP" sz="1200"/>
              <a:t>AddressBook_pkey</a:t>
            </a:r>
            <a:endParaRPr kumimoji="1" lang="ja-JP" altLang="en-US" sz="1200"/>
          </a:p>
        </p:txBody>
      </p:sp>
      <p:graphicFrame>
        <p:nvGraphicFramePr>
          <p:cNvPr id="5" name="表 4">
            <a:extLst>
              <a:ext uri="{FF2B5EF4-FFF2-40B4-BE49-F238E27FC236}">
                <a16:creationId xmlns:a16="http://schemas.microsoft.com/office/drawing/2014/main" id="{47FF14F2-1B53-D5F2-9510-A64B7C2204CC}"/>
              </a:ext>
            </a:extLst>
          </p:cNvPr>
          <p:cNvGraphicFramePr>
            <a:graphicFrameLocks noGrp="1"/>
          </p:cNvGraphicFramePr>
          <p:nvPr>
            <p:extLst>
              <p:ext uri="{D42A27DB-BD31-4B8C-83A1-F6EECF244321}">
                <p14:modId xmlns:p14="http://schemas.microsoft.com/office/powerpoint/2010/main" val="745369706"/>
              </p:ext>
            </p:extLst>
          </p:nvPr>
        </p:nvGraphicFramePr>
        <p:xfrm>
          <a:off x="322730" y="4215828"/>
          <a:ext cx="5674658" cy="2194560"/>
        </p:xfrm>
        <a:graphic>
          <a:graphicData uri="http://schemas.openxmlformats.org/drawingml/2006/table">
            <a:tbl>
              <a:tblPr firstRow="1" bandRow="1">
                <a:tableStyleId>{5C22544A-7EE6-4342-B048-85BDC9FD1C3A}</a:tableStyleId>
              </a:tblPr>
              <a:tblGrid>
                <a:gridCol w="2178423">
                  <a:extLst>
                    <a:ext uri="{9D8B030D-6E8A-4147-A177-3AD203B41FA5}">
                      <a16:colId xmlns:a16="http://schemas.microsoft.com/office/drawing/2014/main" val="3498069385"/>
                    </a:ext>
                  </a:extLst>
                </a:gridCol>
                <a:gridCol w="3496235">
                  <a:extLst>
                    <a:ext uri="{9D8B030D-6E8A-4147-A177-3AD203B41FA5}">
                      <a16:colId xmlns:a16="http://schemas.microsoft.com/office/drawing/2014/main" val="3269370111"/>
                    </a:ext>
                  </a:extLst>
                </a:gridCol>
              </a:tblGrid>
              <a:tr h="0">
                <a:tc>
                  <a:txBody>
                    <a:bodyPr/>
                    <a:lstStyle/>
                    <a:p>
                      <a:r>
                        <a:rPr kumimoji="1" lang="ja-JP" altLang="en-US" sz="1200"/>
                        <a:t>テーブル名</a:t>
                      </a:r>
                    </a:p>
                  </a:txBody>
                  <a:tcPr/>
                </a:tc>
                <a:tc>
                  <a:txBody>
                    <a:bodyPr/>
                    <a:lstStyle/>
                    <a:p>
                      <a:r>
                        <a:rPr kumimoji="1" lang="ja-JP" altLang="en-US" sz="1200"/>
                        <a:t>列名</a:t>
                      </a:r>
                    </a:p>
                  </a:txBody>
                  <a:tcPr/>
                </a:tc>
                <a:extLst>
                  <a:ext uri="{0D108BD9-81ED-4DB2-BD59-A6C34878D82A}">
                    <a16:rowId xmlns:a16="http://schemas.microsoft.com/office/drawing/2014/main" val="1277640283"/>
                  </a:ext>
                </a:extLst>
              </a:tr>
              <a:tr h="0">
                <a:tc>
                  <a:txBody>
                    <a:bodyPr/>
                    <a:lstStyle/>
                    <a:p>
                      <a:r>
                        <a:rPr kumimoji="1" lang="en-US" altLang="ja-JP" sz="1200"/>
                        <a:t>AddressBook</a:t>
                      </a:r>
                      <a:endParaRPr kumimoji="1" lang="ja-JP" altLang="en-US" sz="1200"/>
                    </a:p>
                  </a:txBody>
                  <a:tcPr/>
                </a:tc>
                <a:tc>
                  <a:txBody>
                    <a:bodyPr/>
                    <a:lstStyle/>
                    <a:p>
                      <a:r>
                        <a:rPr kumimoji="1" lang="en-US" altLang="ja-JP" sz="1200"/>
                        <a:t>NO</a:t>
                      </a:r>
                      <a:endParaRPr kumimoji="1" lang="ja-JP" altLang="en-US" sz="1200"/>
                    </a:p>
                  </a:txBody>
                  <a:tcPr/>
                </a:tc>
                <a:extLst>
                  <a:ext uri="{0D108BD9-81ED-4DB2-BD59-A6C34878D82A}">
                    <a16:rowId xmlns:a16="http://schemas.microsoft.com/office/drawing/2014/main" val="4605632"/>
                  </a:ext>
                </a:extLst>
              </a:tr>
              <a:tr h="0">
                <a:tc>
                  <a:txBody>
                    <a:bodyPr/>
                    <a:lstStyle/>
                    <a:p>
                      <a:r>
                        <a:rPr kumimoji="1" lang="en-US" altLang="ja-JP" sz="1200"/>
                        <a:t>AddressBook</a:t>
                      </a:r>
                      <a:endParaRPr kumimoji="1" lang="ja-JP" altLang="en-US" sz="1200"/>
                    </a:p>
                  </a:txBody>
                  <a:tcPr/>
                </a:tc>
                <a:tc>
                  <a:txBody>
                    <a:bodyPr/>
                    <a:lstStyle/>
                    <a:p>
                      <a:r>
                        <a:rPr kumimoji="1" lang="en-US" altLang="ja-JP" sz="1200"/>
                        <a:t>Name</a:t>
                      </a:r>
                      <a:endParaRPr kumimoji="1" lang="ja-JP" altLang="en-US" sz="1200"/>
                    </a:p>
                  </a:txBody>
                  <a:tcPr/>
                </a:tc>
                <a:extLst>
                  <a:ext uri="{0D108BD9-81ED-4DB2-BD59-A6C34878D82A}">
                    <a16:rowId xmlns:a16="http://schemas.microsoft.com/office/drawing/2014/main" val="1414010289"/>
                  </a:ext>
                </a:extLst>
              </a:tr>
              <a:tr h="0">
                <a:tc>
                  <a:txBody>
                    <a:bodyPr/>
                    <a:lstStyle/>
                    <a:p>
                      <a:r>
                        <a:rPr kumimoji="1" lang="en-US" altLang="ja-JP" sz="1200"/>
                        <a:t>AddressBook</a:t>
                      </a:r>
                      <a:endParaRPr kumimoji="1" lang="ja-JP" altLang="en-US" sz="1200"/>
                    </a:p>
                  </a:txBody>
                  <a:tcPr/>
                </a:tc>
                <a:tc>
                  <a:txBody>
                    <a:bodyPr/>
                    <a:lstStyle/>
                    <a:p>
                      <a:r>
                        <a:rPr kumimoji="1" lang="en-US" altLang="ja-JP" sz="1200"/>
                        <a:t>Yubin</a:t>
                      </a:r>
                      <a:endParaRPr kumimoji="1" lang="ja-JP" altLang="en-US" sz="1200"/>
                    </a:p>
                  </a:txBody>
                  <a:tcPr/>
                </a:tc>
                <a:extLst>
                  <a:ext uri="{0D108BD9-81ED-4DB2-BD59-A6C34878D82A}">
                    <a16:rowId xmlns:a16="http://schemas.microsoft.com/office/drawing/2014/main" val="2485237637"/>
                  </a:ext>
                </a:extLst>
              </a:tr>
              <a:tr h="0">
                <a:tc>
                  <a:txBody>
                    <a:bodyPr/>
                    <a:lstStyle/>
                    <a:p>
                      <a:r>
                        <a:rPr kumimoji="1" lang="en-US" altLang="ja-JP" sz="1200"/>
                        <a:t>AddressBook</a:t>
                      </a:r>
                      <a:endParaRPr kumimoji="1" lang="ja-JP" altLang="en-US" sz="1200"/>
                    </a:p>
                  </a:txBody>
                  <a:tcPr/>
                </a:tc>
                <a:tc>
                  <a:txBody>
                    <a:bodyPr/>
                    <a:lstStyle/>
                    <a:p>
                      <a:r>
                        <a:rPr kumimoji="1" lang="en-US" altLang="ja-JP" sz="1200"/>
                        <a:t>Address1</a:t>
                      </a:r>
                      <a:endParaRPr kumimoji="1" lang="ja-JP" altLang="en-US" sz="1200"/>
                    </a:p>
                  </a:txBody>
                  <a:tcPr/>
                </a:tc>
                <a:extLst>
                  <a:ext uri="{0D108BD9-81ED-4DB2-BD59-A6C34878D82A}">
                    <a16:rowId xmlns:a16="http://schemas.microsoft.com/office/drawing/2014/main" val="187682596"/>
                  </a:ext>
                </a:extLst>
              </a:tr>
              <a:tr h="0">
                <a:tc>
                  <a:txBody>
                    <a:bodyPr/>
                    <a:lstStyle/>
                    <a:p>
                      <a:r>
                        <a:rPr kumimoji="1" lang="en-US" altLang="ja-JP" sz="1200"/>
                        <a:t>AddressBook</a:t>
                      </a:r>
                      <a:endParaRPr kumimoji="1" lang="ja-JP" altLang="en-US" sz="1200"/>
                    </a:p>
                  </a:txBody>
                  <a:tcPr/>
                </a:tc>
                <a:tc>
                  <a:txBody>
                    <a:bodyPr/>
                    <a:lstStyle/>
                    <a:p>
                      <a:r>
                        <a:rPr kumimoji="1" lang="en-US" altLang="ja-JP" sz="1200"/>
                        <a:t>Address2</a:t>
                      </a:r>
                      <a:endParaRPr kumimoji="1" lang="ja-JP" altLang="en-US" sz="1200"/>
                    </a:p>
                  </a:txBody>
                  <a:tcPr/>
                </a:tc>
                <a:extLst>
                  <a:ext uri="{0D108BD9-81ED-4DB2-BD59-A6C34878D82A}">
                    <a16:rowId xmlns:a16="http://schemas.microsoft.com/office/drawing/2014/main" val="4029293823"/>
                  </a:ext>
                </a:extLst>
              </a:tr>
              <a:tr h="0">
                <a:tc>
                  <a:txBody>
                    <a:bodyPr/>
                    <a:lstStyle/>
                    <a:p>
                      <a:r>
                        <a:rPr kumimoji="1" lang="en-US" altLang="ja-JP" sz="1200"/>
                        <a:t>AddressBook</a:t>
                      </a:r>
                      <a:endParaRPr kumimoji="1" lang="ja-JP" altLang="en-US" sz="1200"/>
                    </a:p>
                  </a:txBody>
                  <a:tcPr/>
                </a:tc>
                <a:tc>
                  <a:txBody>
                    <a:bodyPr/>
                    <a:lstStyle/>
                    <a:p>
                      <a:r>
                        <a:rPr kumimoji="1" lang="en-US" altLang="ja-JP" sz="1200"/>
                        <a:t>Tel</a:t>
                      </a:r>
                      <a:endParaRPr kumimoji="1" lang="ja-JP" altLang="en-US" sz="1200"/>
                    </a:p>
                  </a:txBody>
                  <a:tcPr/>
                </a:tc>
                <a:extLst>
                  <a:ext uri="{0D108BD9-81ED-4DB2-BD59-A6C34878D82A}">
                    <a16:rowId xmlns:a16="http://schemas.microsoft.com/office/drawing/2014/main" val="1716225553"/>
                  </a:ext>
                </a:extLst>
              </a:tr>
              <a:tr h="0">
                <a:tc>
                  <a:txBody>
                    <a:bodyPr/>
                    <a:lstStyle/>
                    <a:p>
                      <a:r>
                        <a:rPr kumimoji="1" lang="en-US" altLang="ja-JP" sz="1200"/>
                        <a:t>AddressBook</a:t>
                      </a:r>
                      <a:endParaRPr kumimoji="1" lang="ja-JP" altLang="en-US" sz="1200"/>
                    </a:p>
                  </a:txBody>
                  <a:tcPr/>
                </a:tc>
                <a:tc>
                  <a:txBody>
                    <a:bodyPr/>
                    <a:lstStyle/>
                    <a:p>
                      <a:r>
                        <a:rPr kumimoji="1" lang="en-US" altLang="ja-JP" sz="1200"/>
                        <a:t>SaveDate</a:t>
                      </a:r>
                      <a:endParaRPr kumimoji="1" lang="ja-JP" altLang="en-US" sz="1200"/>
                    </a:p>
                  </a:txBody>
                  <a:tcPr/>
                </a:tc>
                <a:extLst>
                  <a:ext uri="{0D108BD9-81ED-4DB2-BD59-A6C34878D82A}">
                    <a16:rowId xmlns:a16="http://schemas.microsoft.com/office/drawing/2014/main" val="2333777075"/>
                  </a:ext>
                </a:extLst>
              </a:tr>
            </a:tbl>
          </a:graphicData>
        </a:graphic>
      </p:graphicFrame>
      <p:sp>
        <p:nvSpPr>
          <p:cNvPr id="6" name="テキスト ボックス 5">
            <a:extLst>
              <a:ext uri="{FF2B5EF4-FFF2-40B4-BE49-F238E27FC236}">
                <a16:creationId xmlns:a16="http://schemas.microsoft.com/office/drawing/2014/main" id="{B38B1B73-F9F6-7098-83B2-5FE4521B59BC}"/>
              </a:ext>
            </a:extLst>
          </p:cNvPr>
          <p:cNvSpPr txBox="1"/>
          <p:nvPr/>
        </p:nvSpPr>
        <p:spPr>
          <a:xfrm>
            <a:off x="322730" y="3932038"/>
            <a:ext cx="5319435" cy="276999"/>
          </a:xfrm>
          <a:prstGeom prst="rect">
            <a:avLst/>
          </a:prstGeom>
          <a:noFill/>
        </p:spPr>
        <p:txBody>
          <a:bodyPr wrap="square" rtlCol="0">
            <a:spAutoFit/>
          </a:bodyPr>
          <a:lstStyle/>
          <a:p>
            <a:r>
              <a:rPr kumimoji="1" lang="ja-JP" altLang="en-US" sz="1200"/>
              <a:t>テーブル名　：　</a:t>
            </a:r>
            <a:r>
              <a:rPr kumimoji="1" lang="en-US" altLang="ja-JP" sz="1200"/>
              <a:t> ViewAddressList</a:t>
            </a:r>
          </a:p>
        </p:txBody>
      </p:sp>
    </p:spTree>
    <p:extLst>
      <p:ext uri="{BB962C8B-B14F-4D97-AF65-F5344CB8AC3E}">
        <p14:creationId xmlns:p14="http://schemas.microsoft.com/office/powerpoint/2010/main" val="218274245"/>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a:extLst>
              <a:ext uri="{FF2B5EF4-FFF2-40B4-BE49-F238E27FC236}">
                <a16:creationId xmlns:a16="http://schemas.microsoft.com/office/drawing/2014/main" id="{D3578072-553C-1E04-82AF-684422C5586E}"/>
              </a:ext>
            </a:extLst>
          </p:cNvPr>
          <p:cNvSpPr>
            <a:spLocks noGrp="1"/>
          </p:cNvSpPr>
          <p:nvPr>
            <p:ph type="title"/>
          </p:nvPr>
        </p:nvSpPr>
        <p:spPr/>
        <p:txBody>
          <a:bodyPr>
            <a:normAutofit/>
          </a:bodyPr>
          <a:lstStyle/>
          <a:p>
            <a:r>
              <a:rPr lang="en-US" altLang="ja-JP"/>
              <a:t>3-3-2.EntityFreamwork</a:t>
            </a:r>
            <a:r>
              <a:rPr lang="ja-JP" altLang="en-US"/>
              <a:t>オブジェクト設定</a:t>
            </a:r>
          </a:p>
        </p:txBody>
      </p:sp>
      <p:sp>
        <p:nvSpPr>
          <p:cNvPr id="2" name="テキスト プレースホルダー 7">
            <a:extLst>
              <a:ext uri="{FF2B5EF4-FFF2-40B4-BE49-F238E27FC236}">
                <a16:creationId xmlns:a16="http://schemas.microsoft.com/office/drawing/2014/main" id="{DF10B8C9-FDF0-F5F7-6E79-09B4D09A1973}"/>
              </a:ext>
            </a:extLst>
          </p:cNvPr>
          <p:cNvSpPr>
            <a:spLocks noGrp="1"/>
          </p:cNvSpPr>
          <p:nvPr>
            <p:ph type="body" sz="quarter" idx="14"/>
          </p:nvPr>
        </p:nvSpPr>
        <p:spPr>
          <a:xfrm>
            <a:off x="268288" y="806384"/>
            <a:ext cx="11637962" cy="373063"/>
          </a:xfrm>
        </p:spPr>
        <p:txBody>
          <a:bodyPr/>
          <a:lstStyle/>
          <a:p>
            <a:r>
              <a:rPr lang="ja-JP" altLang="en-US"/>
              <a:t>設定手順</a:t>
            </a:r>
          </a:p>
        </p:txBody>
      </p:sp>
      <p:pic>
        <p:nvPicPr>
          <p:cNvPr id="4" name="図 3">
            <a:extLst>
              <a:ext uri="{FF2B5EF4-FFF2-40B4-BE49-F238E27FC236}">
                <a16:creationId xmlns:a16="http://schemas.microsoft.com/office/drawing/2014/main" id="{6DDA928C-E499-A8F9-6627-6E25819D0B66}"/>
              </a:ext>
            </a:extLst>
          </p:cNvPr>
          <p:cNvPicPr>
            <a:picLocks noChangeAspect="1"/>
          </p:cNvPicPr>
          <p:nvPr/>
        </p:nvPicPr>
        <p:blipFill>
          <a:blip r:embed="rId2"/>
          <a:stretch>
            <a:fillRect/>
          </a:stretch>
        </p:blipFill>
        <p:spPr>
          <a:xfrm>
            <a:off x="462467" y="2746759"/>
            <a:ext cx="4693263" cy="3600651"/>
          </a:xfrm>
          <a:prstGeom prst="rect">
            <a:avLst/>
          </a:prstGeom>
        </p:spPr>
      </p:pic>
      <p:pic>
        <p:nvPicPr>
          <p:cNvPr id="6" name="図 5">
            <a:extLst>
              <a:ext uri="{FF2B5EF4-FFF2-40B4-BE49-F238E27FC236}">
                <a16:creationId xmlns:a16="http://schemas.microsoft.com/office/drawing/2014/main" id="{63629038-226F-355A-FEB2-693FF7927AF7}"/>
              </a:ext>
            </a:extLst>
          </p:cNvPr>
          <p:cNvPicPr>
            <a:picLocks noChangeAspect="1"/>
          </p:cNvPicPr>
          <p:nvPr/>
        </p:nvPicPr>
        <p:blipFill>
          <a:blip r:embed="rId3"/>
          <a:stretch>
            <a:fillRect/>
          </a:stretch>
        </p:blipFill>
        <p:spPr>
          <a:xfrm>
            <a:off x="6524964" y="2746759"/>
            <a:ext cx="4759122" cy="3600651"/>
          </a:xfrm>
          <a:prstGeom prst="rect">
            <a:avLst/>
          </a:prstGeom>
        </p:spPr>
      </p:pic>
      <p:sp>
        <p:nvSpPr>
          <p:cNvPr id="8" name="テキスト ボックス 7">
            <a:extLst>
              <a:ext uri="{FF2B5EF4-FFF2-40B4-BE49-F238E27FC236}">
                <a16:creationId xmlns:a16="http://schemas.microsoft.com/office/drawing/2014/main" id="{3BA1D337-251F-C8EB-FCF0-CD3C77CCC3A7}"/>
              </a:ext>
            </a:extLst>
          </p:cNvPr>
          <p:cNvSpPr txBox="1"/>
          <p:nvPr/>
        </p:nvSpPr>
        <p:spPr>
          <a:xfrm>
            <a:off x="369651" y="1179447"/>
            <a:ext cx="5048655" cy="307777"/>
          </a:xfrm>
          <a:prstGeom prst="rect">
            <a:avLst/>
          </a:prstGeom>
        </p:spPr>
        <p:style>
          <a:lnRef idx="0">
            <a:schemeClr val="accent1"/>
          </a:lnRef>
          <a:fillRef idx="3">
            <a:schemeClr val="accent1"/>
          </a:fillRef>
          <a:effectRef idx="3">
            <a:schemeClr val="accent1"/>
          </a:effectRef>
          <a:fontRef idx="minor">
            <a:schemeClr val="lt1"/>
          </a:fontRef>
        </p:style>
        <p:txBody>
          <a:bodyPr wrap="square" rtlCol="0">
            <a:spAutoFit/>
          </a:bodyPr>
          <a:lstStyle/>
          <a:p>
            <a:pPr algn="ctr"/>
            <a:r>
              <a:rPr kumimoji="1" lang="en-US" altLang="ja-JP" sz="1400"/>
              <a:t>【Entity</a:t>
            </a:r>
            <a:r>
              <a:rPr kumimoji="1" lang="ja-JP" altLang="en-US" sz="1400"/>
              <a:t>フォルダ作成</a:t>
            </a:r>
            <a:r>
              <a:rPr kumimoji="1" lang="en-US" altLang="ja-JP" sz="1400"/>
              <a:t>】</a:t>
            </a:r>
            <a:endParaRPr kumimoji="1" lang="ja-JP" altLang="en-US" sz="1400"/>
          </a:p>
        </p:txBody>
      </p:sp>
      <p:sp>
        <p:nvSpPr>
          <p:cNvPr id="9" name="正方形/長方形 8">
            <a:extLst>
              <a:ext uri="{FF2B5EF4-FFF2-40B4-BE49-F238E27FC236}">
                <a16:creationId xmlns:a16="http://schemas.microsoft.com/office/drawing/2014/main" id="{F6FB74B3-9A97-722A-A961-DC54E5475180}"/>
              </a:ext>
            </a:extLst>
          </p:cNvPr>
          <p:cNvSpPr/>
          <p:nvPr/>
        </p:nvSpPr>
        <p:spPr>
          <a:xfrm>
            <a:off x="912896" y="4401766"/>
            <a:ext cx="1392559" cy="248055"/>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a:extLst>
              <a:ext uri="{FF2B5EF4-FFF2-40B4-BE49-F238E27FC236}">
                <a16:creationId xmlns:a16="http://schemas.microsoft.com/office/drawing/2014/main" id="{5F1D7434-5B9B-02EB-F3DD-14FABA1EEE95}"/>
              </a:ext>
            </a:extLst>
          </p:cNvPr>
          <p:cNvSpPr/>
          <p:nvPr/>
        </p:nvSpPr>
        <p:spPr>
          <a:xfrm>
            <a:off x="2699543" y="5803561"/>
            <a:ext cx="1308253" cy="324865"/>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a:extLst>
              <a:ext uri="{FF2B5EF4-FFF2-40B4-BE49-F238E27FC236}">
                <a16:creationId xmlns:a16="http://schemas.microsoft.com/office/drawing/2014/main" id="{A78A2FF9-7046-7038-2903-B5A0FA598D73}"/>
              </a:ext>
            </a:extLst>
          </p:cNvPr>
          <p:cNvSpPr/>
          <p:nvPr/>
        </p:nvSpPr>
        <p:spPr>
          <a:xfrm>
            <a:off x="6391072" y="3601868"/>
            <a:ext cx="1442145" cy="324865"/>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ボックス 11">
            <a:extLst>
              <a:ext uri="{FF2B5EF4-FFF2-40B4-BE49-F238E27FC236}">
                <a16:creationId xmlns:a16="http://schemas.microsoft.com/office/drawing/2014/main" id="{8674EDB2-89D4-6BD5-6C6F-2267252C5CBB}"/>
              </a:ext>
            </a:extLst>
          </p:cNvPr>
          <p:cNvSpPr txBox="1"/>
          <p:nvPr/>
        </p:nvSpPr>
        <p:spPr>
          <a:xfrm>
            <a:off x="320307" y="1496260"/>
            <a:ext cx="5467650" cy="830997"/>
          </a:xfrm>
          <a:prstGeom prst="rect">
            <a:avLst/>
          </a:prstGeom>
          <a:noFill/>
        </p:spPr>
        <p:txBody>
          <a:bodyPr wrap="square" rtlCol="0">
            <a:spAutoFit/>
          </a:bodyPr>
          <a:lstStyle/>
          <a:p>
            <a:r>
              <a:rPr lang="ja-JP" altLang="en-US" sz="1600"/>
              <a:t>①画面右のソリューションエクスプローラーから「</a:t>
            </a:r>
            <a:r>
              <a:rPr lang="en-US" altLang="ja-JP" sz="1600"/>
              <a:t>address.book.Server</a:t>
            </a:r>
            <a:r>
              <a:rPr lang="ja-JP" altLang="en-US" sz="1600"/>
              <a:t>」→「追加」をクリックしてください。</a:t>
            </a:r>
            <a:endParaRPr lang="en-US" altLang="ja-JP" sz="1600"/>
          </a:p>
        </p:txBody>
      </p:sp>
      <p:sp>
        <p:nvSpPr>
          <p:cNvPr id="13" name="テキスト ボックス 12">
            <a:extLst>
              <a:ext uri="{FF2B5EF4-FFF2-40B4-BE49-F238E27FC236}">
                <a16:creationId xmlns:a16="http://schemas.microsoft.com/office/drawing/2014/main" id="{F2F0A915-51CA-8D16-CB0F-F6A99523B934}"/>
              </a:ext>
            </a:extLst>
          </p:cNvPr>
          <p:cNvSpPr txBox="1"/>
          <p:nvPr/>
        </p:nvSpPr>
        <p:spPr>
          <a:xfrm>
            <a:off x="6313250" y="1491712"/>
            <a:ext cx="5592999" cy="584775"/>
          </a:xfrm>
          <a:prstGeom prst="rect">
            <a:avLst/>
          </a:prstGeom>
          <a:noFill/>
        </p:spPr>
        <p:txBody>
          <a:bodyPr wrap="square" rtlCol="0">
            <a:spAutoFit/>
          </a:bodyPr>
          <a:lstStyle/>
          <a:p>
            <a:r>
              <a:rPr kumimoji="1" lang="ja-JP" altLang="en-US" sz="1600"/>
              <a:t>②</a:t>
            </a:r>
            <a:r>
              <a:rPr lang="ja-JP" altLang="en-US" sz="1600"/>
              <a:t>表示されたメニューより「新規フォルダー」を選択してください。</a:t>
            </a:r>
            <a:endParaRPr kumimoji="1" lang="ja-JP" altLang="en-US" sz="1600"/>
          </a:p>
        </p:txBody>
      </p:sp>
    </p:spTree>
    <p:extLst>
      <p:ext uri="{BB962C8B-B14F-4D97-AF65-F5344CB8AC3E}">
        <p14:creationId xmlns:p14="http://schemas.microsoft.com/office/powerpoint/2010/main" val="2802569823"/>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a:extLst>
              <a:ext uri="{FF2B5EF4-FFF2-40B4-BE49-F238E27FC236}">
                <a16:creationId xmlns:a16="http://schemas.microsoft.com/office/drawing/2014/main" id="{D3578072-553C-1E04-82AF-684422C5586E}"/>
              </a:ext>
            </a:extLst>
          </p:cNvPr>
          <p:cNvSpPr>
            <a:spLocks noGrp="1"/>
          </p:cNvSpPr>
          <p:nvPr>
            <p:ph type="title"/>
          </p:nvPr>
        </p:nvSpPr>
        <p:spPr/>
        <p:txBody>
          <a:bodyPr>
            <a:normAutofit/>
          </a:bodyPr>
          <a:lstStyle/>
          <a:p>
            <a:r>
              <a:rPr lang="en-US" altLang="ja-JP"/>
              <a:t>3-3-2.EntityFreamwork</a:t>
            </a:r>
            <a:r>
              <a:rPr lang="ja-JP" altLang="en-US"/>
              <a:t>オブジェクト設定</a:t>
            </a:r>
          </a:p>
        </p:txBody>
      </p:sp>
      <p:sp>
        <p:nvSpPr>
          <p:cNvPr id="2" name="テキスト プレースホルダー 7">
            <a:extLst>
              <a:ext uri="{FF2B5EF4-FFF2-40B4-BE49-F238E27FC236}">
                <a16:creationId xmlns:a16="http://schemas.microsoft.com/office/drawing/2014/main" id="{DF10B8C9-FDF0-F5F7-6E79-09B4D09A1973}"/>
              </a:ext>
            </a:extLst>
          </p:cNvPr>
          <p:cNvSpPr>
            <a:spLocks noGrp="1"/>
          </p:cNvSpPr>
          <p:nvPr>
            <p:ph type="body" sz="quarter" idx="14"/>
          </p:nvPr>
        </p:nvSpPr>
        <p:spPr>
          <a:xfrm>
            <a:off x="268288" y="806384"/>
            <a:ext cx="11637962" cy="373063"/>
          </a:xfrm>
        </p:spPr>
        <p:txBody>
          <a:bodyPr/>
          <a:lstStyle/>
          <a:p>
            <a:r>
              <a:rPr lang="ja-JP" altLang="en-US"/>
              <a:t>設定手順</a:t>
            </a:r>
          </a:p>
        </p:txBody>
      </p:sp>
      <p:pic>
        <p:nvPicPr>
          <p:cNvPr id="9" name="図 8">
            <a:extLst>
              <a:ext uri="{FF2B5EF4-FFF2-40B4-BE49-F238E27FC236}">
                <a16:creationId xmlns:a16="http://schemas.microsoft.com/office/drawing/2014/main" id="{638D7BB7-1AE2-4378-8900-0DE2BABE8160}"/>
              </a:ext>
            </a:extLst>
          </p:cNvPr>
          <p:cNvPicPr>
            <a:picLocks noChangeAspect="1"/>
          </p:cNvPicPr>
          <p:nvPr/>
        </p:nvPicPr>
        <p:blipFill>
          <a:blip r:embed="rId2"/>
          <a:stretch>
            <a:fillRect/>
          </a:stretch>
        </p:blipFill>
        <p:spPr>
          <a:xfrm>
            <a:off x="548296" y="2712602"/>
            <a:ext cx="3478956" cy="4040078"/>
          </a:xfrm>
          <a:prstGeom prst="rect">
            <a:avLst/>
          </a:prstGeom>
        </p:spPr>
      </p:pic>
      <p:sp>
        <p:nvSpPr>
          <p:cNvPr id="10" name="正方形/長方形 9">
            <a:extLst>
              <a:ext uri="{FF2B5EF4-FFF2-40B4-BE49-F238E27FC236}">
                <a16:creationId xmlns:a16="http://schemas.microsoft.com/office/drawing/2014/main" id="{7AFBDD7E-CA48-4ED1-8CF2-C9FCCCF29B62}"/>
              </a:ext>
            </a:extLst>
          </p:cNvPr>
          <p:cNvSpPr/>
          <p:nvPr/>
        </p:nvSpPr>
        <p:spPr>
          <a:xfrm>
            <a:off x="267629" y="5394999"/>
            <a:ext cx="1989188" cy="373063"/>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a:extLst>
              <a:ext uri="{FF2B5EF4-FFF2-40B4-BE49-F238E27FC236}">
                <a16:creationId xmlns:a16="http://schemas.microsoft.com/office/drawing/2014/main" id="{90125D89-6828-8417-F8BE-AEB7356EE993}"/>
              </a:ext>
            </a:extLst>
          </p:cNvPr>
          <p:cNvSpPr txBox="1"/>
          <p:nvPr/>
        </p:nvSpPr>
        <p:spPr>
          <a:xfrm>
            <a:off x="320307" y="1496260"/>
            <a:ext cx="5467650" cy="584775"/>
          </a:xfrm>
          <a:prstGeom prst="rect">
            <a:avLst/>
          </a:prstGeom>
          <a:noFill/>
        </p:spPr>
        <p:txBody>
          <a:bodyPr wrap="square" rtlCol="0">
            <a:spAutoFit/>
          </a:bodyPr>
          <a:lstStyle/>
          <a:p>
            <a:r>
              <a:rPr lang="ja-JP" altLang="en-US" sz="1600"/>
              <a:t>③以下画面の様に空フォルダが作成されますので、「</a:t>
            </a:r>
            <a:r>
              <a:rPr lang="en-US" altLang="ja-JP" sz="1600"/>
              <a:t>Entity</a:t>
            </a:r>
            <a:r>
              <a:rPr lang="ja-JP" altLang="en-US" sz="1600"/>
              <a:t>」と入力しフォルダを作成してください。</a:t>
            </a:r>
            <a:endParaRPr lang="en-US" altLang="ja-JP" sz="1600"/>
          </a:p>
        </p:txBody>
      </p:sp>
    </p:spTree>
    <p:extLst>
      <p:ext uri="{BB962C8B-B14F-4D97-AF65-F5344CB8AC3E}">
        <p14:creationId xmlns:p14="http://schemas.microsoft.com/office/powerpoint/2010/main" val="2971364097"/>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a:extLst>
              <a:ext uri="{FF2B5EF4-FFF2-40B4-BE49-F238E27FC236}">
                <a16:creationId xmlns:a16="http://schemas.microsoft.com/office/drawing/2014/main" id="{D3578072-553C-1E04-82AF-684422C5586E}"/>
              </a:ext>
            </a:extLst>
          </p:cNvPr>
          <p:cNvSpPr>
            <a:spLocks noGrp="1"/>
          </p:cNvSpPr>
          <p:nvPr>
            <p:ph type="title"/>
          </p:nvPr>
        </p:nvSpPr>
        <p:spPr/>
        <p:txBody>
          <a:bodyPr>
            <a:normAutofit/>
          </a:bodyPr>
          <a:lstStyle/>
          <a:p>
            <a:r>
              <a:rPr lang="en-US" altLang="ja-JP"/>
              <a:t>3-3-2.EntityFreamwork</a:t>
            </a:r>
            <a:r>
              <a:rPr lang="ja-JP" altLang="en-US"/>
              <a:t>オブジェクト設定</a:t>
            </a:r>
          </a:p>
        </p:txBody>
      </p:sp>
      <p:sp>
        <p:nvSpPr>
          <p:cNvPr id="2" name="テキスト プレースホルダー 7">
            <a:extLst>
              <a:ext uri="{FF2B5EF4-FFF2-40B4-BE49-F238E27FC236}">
                <a16:creationId xmlns:a16="http://schemas.microsoft.com/office/drawing/2014/main" id="{DF10B8C9-FDF0-F5F7-6E79-09B4D09A1973}"/>
              </a:ext>
            </a:extLst>
          </p:cNvPr>
          <p:cNvSpPr>
            <a:spLocks noGrp="1"/>
          </p:cNvSpPr>
          <p:nvPr>
            <p:ph type="body" sz="quarter" idx="14"/>
          </p:nvPr>
        </p:nvSpPr>
        <p:spPr>
          <a:xfrm>
            <a:off x="268288" y="806384"/>
            <a:ext cx="11637962" cy="373063"/>
          </a:xfrm>
        </p:spPr>
        <p:txBody>
          <a:bodyPr/>
          <a:lstStyle/>
          <a:p>
            <a:r>
              <a:rPr lang="ja-JP" altLang="en-US"/>
              <a:t>設定手順</a:t>
            </a:r>
          </a:p>
        </p:txBody>
      </p:sp>
      <p:sp>
        <p:nvSpPr>
          <p:cNvPr id="3" name="テキスト ボックス 2">
            <a:extLst>
              <a:ext uri="{FF2B5EF4-FFF2-40B4-BE49-F238E27FC236}">
                <a16:creationId xmlns:a16="http://schemas.microsoft.com/office/drawing/2014/main" id="{AE8725FB-E02D-293D-2C8C-46E6C3A14B8B}"/>
              </a:ext>
            </a:extLst>
          </p:cNvPr>
          <p:cNvSpPr txBox="1"/>
          <p:nvPr/>
        </p:nvSpPr>
        <p:spPr>
          <a:xfrm>
            <a:off x="348269" y="1179447"/>
            <a:ext cx="4265059" cy="307777"/>
          </a:xfrm>
          <a:prstGeom prst="rect">
            <a:avLst/>
          </a:prstGeom>
        </p:spPr>
        <p:style>
          <a:lnRef idx="0">
            <a:schemeClr val="accent1"/>
          </a:lnRef>
          <a:fillRef idx="3">
            <a:schemeClr val="accent1"/>
          </a:fillRef>
          <a:effectRef idx="3">
            <a:schemeClr val="accent1"/>
          </a:effectRef>
          <a:fontRef idx="minor">
            <a:schemeClr val="lt1"/>
          </a:fontRef>
        </p:style>
        <p:txBody>
          <a:bodyPr wrap="square" rtlCol="0">
            <a:spAutoFit/>
          </a:bodyPr>
          <a:lstStyle/>
          <a:p>
            <a:pPr algn="ctr"/>
            <a:r>
              <a:rPr kumimoji="1" lang="en-US" altLang="ja-JP" sz="1400"/>
              <a:t>【</a:t>
            </a:r>
            <a:r>
              <a:rPr kumimoji="1" lang="ja-JP" altLang="en-US" sz="1400"/>
              <a:t>クラス作成</a:t>
            </a:r>
            <a:r>
              <a:rPr kumimoji="1" lang="en-US" altLang="ja-JP" sz="1400"/>
              <a:t>】</a:t>
            </a:r>
            <a:endParaRPr kumimoji="1" lang="ja-JP" altLang="en-US" sz="1400"/>
          </a:p>
        </p:txBody>
      </p:sp>
      <p:pic>
        <p:nvPicPr>
          <p:cNvPr id="5" name="図 4">
            <a:extLst>
              <a:ext uri="{FF2B5EF4-FFF2-40B4-BE49-F238E27FC236}">
                <a16:creationId xmlns:a16="http://schemas.microsoft.com/office/drawing/2014/main" id="{8AD041D1-1716-A177-A6EE-7CBC8205CF26}"/>
              </a:ext>
            </a:extLst>
          </p:cNvPr>
          <p:cNvPicPr>
            <a:picLocks noChangeAspect="1"/>
          </p:cNvPicPr>
          <p:nvPr/>
        </p:nvPicPr>
        <p:blipFill>
          <a:blip r:embed="rId2"/>
          <a:stretch>
            <a:fillRect/>
          </a:stretch>
        </p:blipFill>
        <p:spPr>
          <a:xfrm>
            <a:off x="348269" y="2723745"/>
            <a:ext cx="4019941" cy="3618690"/>
          </a:xfrm>
          <a:prstGeom prst="rect">
            <a:avLst/>
          </a:prstGeom>
        </p:spPr>
      </p:pic>
      <p:pic>
        <p:nvPicPr>
          <p:cNvPr id="8" name="図 7">
            <a:extLst>
              <a:ext uri="{FF2B5EF4-FFF2-40B4-BE49-F238E27FC236}">
                <a16:creationId xmlns:a16="http://schemas.microsoft.com/office/drawing/2014/main" id="{FE8D2689-C02D-9C18-8F34-5F7402C11553}"/>
              </a:ext>
            </a:extLst>
          </p:cNvPr>
          <p:cNvPicPr>
            <a:picLocks noChangeAspect="1"/>
          </p:cNvPicPr>
          <p:nvPr/>
        </p:nvPicPr>
        <p:blipFill>
          <a:blip r:embed="rId3"/>
          <a:stretch>
            <a:fillRect/>
          </a:stretch>
        </p:blipFill>
        <p:spPr>
          <a:xfrm>
            <a:off x="6410022" y="2715087"/>
            <a:ext cx="5126982" cy="3568983"/>
          </a:xfrm>
          <a:prstGeom prst="rect">
            <a:avLst/>
          </a:prstGeom>
        </p:spPr>
      </p:pic>
      <p:sp>
        <p:nvSpPr>
          <p:cNvPr id="9" name="正方形/長方形 8">
            <a:extLst>
              <a:ext uri="{FF2B5EF4-FFF2-40B4-BE49-F238E27FC236}">
                <a16:creationId xmlns:a16="http://schemas.microsoft.com/office/drawing/2014/main" id="{0374702C-374A-4643-7877-B7A4595C29DB}"/>
              </a:ext>
            </a:extLst>
          </p:cNvPr>
          <p:cNvSpPr/>
          <p:nvPr/>
        </p:nvSpPr>
        <p:spPr>
          <a:xfrm>
            <a:off x="131442" y="3507834"/>
            <a:ext cx="1152610" cy="324865"/>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a:extLst>
              <a:ext uri="{FF2B5EF4-FFF2-40B4-BE49-F238E27FC236}">
                <a16:creationId xmlns:a16="http://schemas.microsoft.com/office/drawing/2014/main" id="{F2DDF3CA-B30B-88CE-9CC8-6A8D14142DBB}"/>
              </a:ext>
            </a:extLst>
          </p:cNvPr>
          <p:cNvSpPr/>
          <p:nvPr/>
        </p:nvSpPr>
        <p:spPr>
          <a:xfrm>
            <a:off x="1460889" y="4002017"/>
            <a:ext cx="1152610" cy="324865"/>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a:extLst>
              <a:ext uri="{FF2B5EF4-FFF2-40B4-BE49-F238E27FC236}">
                <a16:creationId xmlns:a16="http://schemas.microsoft.com/office/drawing/2014/main" id="{B05FB51E-F7F0-F507-83A5-B2C090F7666F}"/>
              </a:ext>
            </a:extLst>
          </p:cNvPr>
          <p:cNvSpPr/>
          <p:nvPr/>
        </p:nvSpPr>
        <p:spPr>
          <a:xfrm>
            <a:off x="6292293" y="4903447"/>
            <a:ext cx="1152610" cy="324865"/>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ボックス 11">
            <a:extLst>
              <a:ext uri="{FF2B5EF4-FFF2-40B4-BE49-F238E27FC236}">
                <a16:creationId xmlns:a16="http://schemas.microsoft.com/office/drawing/2014/main" id="{A9B03F73-8031-FFE7-1B91-735D1BD0AA75}"/>
              </a:ext>
            </a:extLst>
          </p:cNvPr>
          <p:cNvSpPr txBox="1"/>
          <p:nvPr/>
        </p:nvSpPr>
        <p:spPr>
          <a:xfrm>
            <a:off x="320307" y="1496260"/>
            <a:ext cx="5467650" cy="584775"/>
          </a:xfrm>
          <a:prstGeom prst="rect">
            <a:avLst/>
          </a:prstGeom>
          <a:noFill/>
        </p:spPr>
        <p:txBody>
          <a:bodyPr wrap="square" rtlCol="0">
            <a:spAutoFit/>
          </a:bodyPr>
          <a:lstStyle/>
          <a:p>
            <a:r>
              <a:rPr lang="ja-JP" altLang="en-US" sz="1600"/>
              <a:t>①「</a:t>
            </a:r>
            <a:r>
              <a:rPr lang="en-US" altLang="ja-JP" sz="1600"/>
              <a:t>Entity</a:t>
            </a:r>
            <a:r>
              <a:rPr lang="ja-JP" altLang="en-US" sz="1600"/>
              <a:t>」フォルダで右クリックし、表示されたメニューから「追加」をクリックしてください。</a:t>
            </a:r>
            <a:endParaRPr lang="en-US" altLang="ja-JP" sz="1600"/>
          </a:p>
        </p:txBody>
      </p:sp>
      <p:sp>
        <p:nvSpPr>
          <p:cNvPr id="13" name="テキスト ボックス 12">
            <a:extLst>
              <a:ext uri="{FF2B5EF4-FFF2-40B4-BE49-F238E27FC236}">
                <a16:creationId xmlns:a16="http://schemas.microsoft.com/office/drawing/2014/main" id="{0A129511-76A9-77A8-5526-C3D1AABA81B5}"/>
              </a:ext>
            </a:extLst>
          </p:cNvPr>
          <p:cNvSpPr txBox="1"/>
          <p:nvPr/>
        </p:nvSpPr>
        <p:spPr>
          <a:xfrm>
            <a:off x="6313250" y="1491712"/>
            <a:ext cx="5592999" cy="338554"/>
          </a:xfrm>
          <a:prstGeom prst="rect">
            <a:avLst/>
          </a:prstGeom>
          <a:noFill/>
        </p:spPr>
        <p:txBody>
          <a:bodyPr wrap="square" rtlCol="0">
            <a:spAutoFit/>
          </a:bodyPr>
          <a:lstStyle/>
          <a:p>
            <a:r>
              <a:rPr kumimoji="1" lang="ja-JP" altLang="en-US" sz="1600"/>
              <a:t>②</a:t>
            </a:r>
            <a:r>
              <a:rPr lang="ja-JP" altLang="en-US" sz="1600"/>
              <a:t>表示されたメニューから「クラス」をクリックしてください。</a:t>
            </a:r>
            <a:endParaRPr kumimoji="1" lang="ja-JP" altLang="en-US" sz="1600"/>
          </a:p>
        </p:txBody>
      </p:sp>
    </p:spTree>
    <p:extLst>
      <p:ext uri="{BB962C8B-B14F-4D97-AF65-F5344CB8AC3E}">
        <p14:creationId xmlns:p14="http://schemas.microsoft.com/office/powerpoint/2010/main" val="32349531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105EA2F-E7F2-ACF7-0833-6B93C7286CEA}"/>
              </a:ext>
            </a:extLst>
          </p:cNvPr>
          <p:cNvSpPr>
            <a:spLocks noGrp="1"/>
          </p:cNvSpPr>
          <p:nvPr>
            <p:ph type="title"/>
          </p:nvPr>
        </p:nvSpPr>
        <p:spPr/>
        <p:txBody>
          <a:bodyPr/>
          <a:lstStyle/>
          <a:p>
            <a:r>
              <a:rPr kumimoji="1" lang="en-US" altLang="ja-JP"/>
              <a:t>3-1-4.</a:t>
            </a:r>
            <a:r>
              <a:rPr kumimoji="1" lang="ja-JP" altLang="en-US"/>
              <a:t>要件定義</a:t>
            </a:r>
          </a:p>
        </p:txBody>
      </p:sp>
      <p:sp>
        <p:nvSpPr>
          <p:cNvPr id="5" name="正方形/長方形 4">
            <a:extLst>
              <a:ext uri="{FF2B5EF4-FFF2-40B4-BE49-F238E27FC236}">
                <a16:creationId xmlns:a16="http://schemas.microsoft.com/office/drawing/2014/main" id="{9D2A6C46-3413-ECE8-12F2-B7D6E77CB7A9}"/>
              </a:ext>
            </a:extLst>
          </p:cNvPr>
          <p:cNvSpPr/>
          <p:nvPr/>
        </p:nvSpPr>
        <p:spPr>
          <a:xfrm>
            <a:off x="267824" y="824754"/>
            <a:ext cx="5810250" cy="548639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3200">
                <a:solidFill>
                  <a:schemeClr val="tx1"/>
                </a:solidFill>
              </a:rPr>
              <a:t>要件定義書</a:t>
            </a:r>
          </a:p>
        </p:txBody>
      </p:sp>
      <p:sp>
        <p:nvSpPr>
          <p:cNvPr id="6" name="正方形/長方形 5">
            <a:extLst>
              <a:ext uri="{FF2B5EF4-FFF2-40B4-BE49-F238E27FC236}">
                <a16:creationId xmlns:a16="http://schemas.microsoft.com/office/drawing/2014/main" id="{AB55A3B3-81D1-77A7-EC7D-02A79279EB9B}"/>
              </a:ext>
            </a:extLst>
          </p:cNvPr>
          <p:cNvSpPr/>
          <p:nvPr/>
        </p:nvSpPr>
        <p:spPr>
          <a:xfrm>
            <a:off x="6265964" y="824754"/>
            <a:ext cx="5810249" cy="548640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kumimoji="1" lang="ja-JP" altLang="en-US" sz="1400">
                <a:solidFill>
                  <a:schemeClr val="tx1"/>
                </a:solidFill>
              </a:rPr>
              <a:t>■目次</a:t>
            </a:r>
            <a:endParaRPr kumimoji="1" lang="en-US" altLang="ja-JP" sz="1400">
              <a:solidFill>
                <a:schemeClr val="tx1"/>
              </a:solidFill>
            </a:endParaRPr>
          </a:p>
          <a:p>
            <a:r>
              <a:rPr lang="ja-JP" altLang="en-US" sz="1400">
                <a:solidFill>
                  <a:schemeClr val="tx1"/>
                </a:solidFill>
              </a:rPr>
              <a:t>　</a:t>
            </a:r>
            <a:r>
              <a:rPr lang="en-US" altLang="ja-JP" sz="1400">
                <a:solidFill>
                  <a:schemeClr val="tx1"/>
                </a:solidFill>
              </a:rPr>
              <a:t>1.</a:t>
            </a:r>
            <a:r>
              <a:rPr lang="ja-JP" altLang="en-US" sz="1400">
                <a:solidFill>
                  <a:schemeClr val="tx1"/>
                </a:solidFill>
              </a:rPr>
              <a:t>全体概要</a:t>
            </a:r>
            <a:endParaRPr lang="en-US" altLang="ja-JP" sz="1400">
              <a:solidFill>
                <a:schemeClr val="tx1"/>
              </a:solidFill>
            </a:endParaRPr>
          </a:p>
          <a:p>
            <a:r>
              <a:rPr kumimoji="1" lang="ja-JP" altLang="en-US" sz="1400">
                <a:solidFill>
                  <a:schemeClr val="tx1"/>
                </a:solidFill>
              </a:rPr>
              <a:t>　　　　</a:t>
            </a:r>
            <a:r>
              <a:rPr kumimoji="1" lang="en-US" altLang="ja-JP" sz="1400">
                <a:solidFill>
                  <a:schemeClr val="tx1"/>
                </a:solidFill>
              </a:rPr>
              <a:t>1.1.</a:t>
            </a:r>
            <a:r>
              <a:rPr kumimoji="1" lang="ja-JP" altLang="en-US" sz="1400">
                <a:solidFill>
                  <a:schemeClr val="tx1"/>
                </a:solidFill>
              </a:rPr>
              <a:t>目的と背景</a:t>
            </a:r>
            <a:endParaRPr kumimoji="1" lang="en-US" altLang="ja-JP" sz="1400">
              <a:solidFill>
                <a:schemeClr val="tx1"/>
              </a:solidFill>
            </a:endParaRPr>
          </a:p>
          <a:p>
            <a:r>
              <a:rPr lang="ja-JP" altLang="en-US" sz="1400">
                <a:solidFill>
                  <a:schemeClr val="tx1"/>
                </a:solidFill>
              </a:rPr>
              <a:t>　　　　</a:t>
            </a:r>
            <a:r>
              <a:rPr lang="en-US" altLang="ja-JP" sz="1400">
                <a:solidFill>
                  <a:schemeClr val="tx1"/>
                </a:solidFill>
              </a:rPr>
              <a:t>1.2.</a:t>
            </a:r>
            <a:r>
              <a:rPr lang="ja-JP" altLang="en-US" sz="1400">
                <a:solidFill>
                  <a:schemeClr val="tx1"/>
                </a:solidFill>
              </a:rPr>
              <a:t>稼働開始予定時期</a:t>
            </a:r>
            <a:endParaRPr lang="en-US" altLang="ja-JP" sz="1400">
              <a:solidFill>
                <a:schemeClr val="tx1"/>
              </a:solidFill>
            </a:endParaRPr>
          </a:p>
          <a:p>
            <a:r>
              <a:rPr kumimoji="1" lang="ja-JP" altLang="en-US" sz="1400">
                <a:solidFill>
                  <a:schemeClr val="tx1"/>
                </a:solidFill>
              </a:rPr>
              <a:t>　　　　</a:t>
            </a:r>
            <a:r>
              <a:rPr lang="en-US" altLang="ja-JP" sz="1400">
                <a:solidFill>
                  <a:schemeClr val="tx1"/>
                </a:solidFill>
              </a:rPr>
              <a:t>1.3.</a:t>
            </a:r>
            <a:r>
              <a:rPr kumimoji="1" lang="ja-JP" altLang="en-US" sz="1400">
                <a:solidFill>
                  <a:schemeClr val="tx1"/>
                </a:solidFill>
              </a:rPr>
              <a:t>対象範囲全体図</a:t>
            </a:r>
            <a:endParaRPr kumimoji="1" lang="en-US" altLang="ja-JP" sz="1400">
              <a:solidFill>
                <a:schemeClr val="tx1"/>
              </a:solidFill>
            </a:endParaRPr>
          </a:p>
          <a:p>
            <a:r>
              <a:rPr lang="ja-JP" altLang="en-US" sz="1400">
                <a:solidFill>
                  <a:schemeClr val="tx1"/>
                </a:solidFill>
              </a:rPr>
              <a:t>　　　　</a:t>
            </a:r>
            <a:r>
              <a:rPr lang="en-US" altLang="ja-JP" sz="1400">
                <a:solidFill>
                  <a:schemeClr val="tx1"/>
                </a:solidFill>
              </a:rPr>
              <a:t>1.4.</a:t>
            </a:r>
            <a:r>
              <a:rPr lang="ja-JP" altLang="en-US" sz="1400">
                <a:solidFill>
                  <a:schemeClr val="tx1"/>
                </a:solidFill>
              </a:rPr>
              <a:t>ドメイン</a:t>
            </a:r>
            <a:endParaRPr lang="en-US" altLang="ja-JP" sz="1400">
              <a:solidFill>
                <a:schemeClr val="tx1"/>
              </a:solidFill>
            </a:endParaRPr>
          </a:p>
          <a:p>
            <a:r>
              <a:rPr lang="ja-JP" altLang="en-US" sz="1400">
                <a:solidFill>
                  <a:schemeClr val="tx1"/>
                </a:solidFill>
              </a:rPr>
              <a:t>　　　　</a:t>
            </a:r>
            <a:r>
              <a:rPr lang="en-US" altLang="ja-JP" sz="1400">
                <a:solidFill>
                  <a:schemeClr val="tx1"/>
                </a:solidFill>
              </a:rPr>
              <a:t>1.5.</a:t>
            </a:r>
            <a:r>
              <a:rPr lang="ja-JP" altLang="en-US" sz="1400">
                <a:solidFill>
                  <a:schemeClr val="tx1"/>
                </a:solidFill>
              </a:rPr>
              <a:t>対象範囲　システム</a:t>
            </a:r>
            <a:endParaRPr lang="en-US" altLang="ja-JP" sz="1400">
              <a:solidFill>
                <a:schemeClr val="tx1"/>
              </a:solidFill>
            </a:endParaRPr>
          </a:p>
          <a:p>
            <a:r>
              <a:rPr lang="ja-JP" altLang="en-US" sz="1400">
                <a:solidFill>
                  <a:schemeClr val="tx1"/>
                </a:solidFill>
              </a:rPr>
              <a:t>　　　　</a:t>
            </a:r>
            <a:r>
              <a:rPr lang="en-US" altLang="ja-JP" sz="1400">
                <a:solidFill>
                  <a:schemeClr val="tx1"/>
                </a:solidFill>
              </a:rPr>
              <a:t>1.6.</a:t>
            </a:r>
            <a:r>
              <a:rPr lang="ja-JP" altLang="en-US" sz="1400">
                <a:solidFill>
                  <a:schemeClr val="tx1"/>
                </a:solidFill>
              </a:rPr>
              <a:t>対象範囲　システム内容</a:t>
            </a:r>
            <a:endParaRPr lang="en-US" altLang="ja-JP" sz="1400">
              <a:solidFill>
                <a:schemeClr val="tx1"/>
              </a:solidFill>
            </a:endParaRPr>
          </a:p>
          <a:p>
            <a:r>
              <a:rPr lang="ja-JP" altLang="en-US" sz="1400">
                <a:solidFill>
                  <a:schemeClr val="tx1"/>
                </a:solidFill>
              </a:rPr>
              <a:t>　</a:t>
            </a:r>
            <a:r>
              <a:rPr lang="en-US" altLang="ja-JP" sz="1400">
                <a:solidFill>
                  <a:schemeClr val="tx1"/>
                </a:solidFill>
              </a:rPr>
              <a:t>2.</a:t>
            </a:r>
            <a:r>
              <a:rPr lang="ja-JP" altLang="en-US" sz="1400">
                <a:solidFill>
                  <a:schemeClr val="tx1"/>
                </a:solidFill>
              </a:rPr>
              <a:t>運用体制</a:t>
            </a:r>
            <a:endParaRPr lang="en-US" altLang="ja-JP" sz="1400">
              <a:solidFill>
                <a:schemeClr val="tx1"/>
              </a:solidFill>
            </a:endParaRPr>
          </a:p>
          <a:p>
            <a:r>
              <a:rPr lang="ja-JP" altLang="en-US" sz="1400">
                <a:solidFill>
                  <a:schemeClr val="tx1"/>
                </a:solidFill>
              </a:rPr>
              <a:t>　　　　</a:t>
            </a:r>
            <a:r>
              <a:rPr lang="en-US" altLang="ja-JP" sz="1400">
                <a:solidFill>
                  <a:schemeClr val="tx1"/>
                </a:solidFill>
              </a:rPr>
              <a:t>2.1.</a:t>
            </a:r>
            <a:r>
              <a:rPr lang="ja-JP" altLang="en-US" sz="1400">
                <a:solidFill>
                  <a:schemeClr val="tx1"/>
                </a:solidFill>
              </a:rPr>
              <a:t>運用体制　体制</a:t>
            </a:r>
            <a:endParaRPr lang="en-US" altLang="ja-JP" sz="1400">
              <a:solidFill>
                <a:schemeClr val="tx1"/>
              </a:solidFill>
            </a:endParaRPr>
          </a:p>
          <a:p>
            <a:r>
              <a:rPr lang="ja-JP" altLang="en-US" sz="1400">
                <a:solidFill>
                  <a:schemeClr val="tx1"/>
                </a:solidFill>
              </a:rPr>
              <a:t>　　　　</a:t>
            </a:r>
            <a:r>
              <a:rPr lang="en-US" altLang="ja-JP" sz="1400">
                <a:solidFill>
                  <a:schemeClr val="tx1"/>
                </a:solidFill>
              </a:rPr>
              <a:t>2.2.</a:t>
            </a:r>
            <a:r>
              <a:rPr lang="ja-JP" altLang="en-US" sz="1400">
                <a:solidFill>
                  <a:schemeClr val="tx1"/>
                </a:solidFill>
              </a:rPr>
              <a:t>運用体制　範囲</a:t>
            </a:r>
            <a:endParaRPr lang="en-US" altLang="ja-JP" sz="1400">
              <a:solidFill>
                <a:schemeClr val="tx1"/>
              </a:solidFill>
            </a:endParaRPr>
          </a:p>
          <a:p>
            <a:r>
              <a:rPr lang="ja-JP" altLang="en-US" sz="1400">
                <a:solidFill>
                  <a:schemeClr val="tx1"/>
                </a:solidFill>
              </a:rPr>
              <a:t>　</a:t>
            </a:r>
            <a:r>
              <a:rPr lang="en-US" altLang="ja-JP" sz="1400">
                <a:solidFill>
                  <a:schemeClr val="tx1"/>
                </a:solidFill>
              </a:rPr>
              <a:t>3.</a:t>
            </a:r>
            <a:r>
              <a:rPr lang="ja-JP" altLang="en-US" sz="1400">
                <a:solidFill>
                  <a:schemeClr val="tx1"/>
                </a:solidFill>
              </a:rPr>
              <a:t>機能要件</a:t>
            </a:r>
            <a:endParaRPr lang="en-US" altLang="ja-JP" sz="1400">
              <a:solidFill>
                <a:schemeClr val="tx1"/>
              </a:solidFill>
            </a:endParaRPr>
          </a:p>
          <a:p>
            <a:r>
              <a:rPr lang="ja-JP" altLang="en-US" sz="1400">
                <a:solidFill>
                  <a:schemeClr val="tx1"/>
                </a:solidFill>
              </a:rPr>
              <a:t>　　　　</a:t>
            </a:r>
            <a:r>
              <a:rPr lang="en-US" altLang="ja-JP" sz="1400">
                <a:solidFill>
                  <a:schemeClr val="tx1"/>
                </a:solidFill>
              </a:rPr>
              <a:t>3.1.</a:t>
            </a:r>
            <a:r>
              <a:rPr lang="ja-JP" altLang="en-US" sz="1400">
                <a:solidFill>
                  <a:schemeClr val="tx1"/>
                </a:solidFill>
              </a:rPr>
              <a:t>前提</a:t>
            </a:r>
            <a:endParaRPr lang="en-US" altLang="ja-JP" sz="1400">
              <a:solidFill>
                <a:schemeClr val="tx1"/>
              </a:solidFill>
            </a:endParaRPr>
          </a:p>
          <a:p>
            <a:r>
              <a:rPr lang="ja-JP" altLang="en-US" sz="1400">
                <a:solidFill>
                  <a:schemeClr val="tx1"/>
                </a:solidFill>
              </a:rPr>
              <a:t>　　　　</a:t>
            </a:r>
            <a:r>
              <a:rPr lang="en-US" altLang="ja-JP" sz="1400">
                <a:solidFill>
                  <a:schemeClr val="tx1"/>
                </a:solidFill>
              </a:rPr>
              <a:t>3.2.</a:t>
            </a:r>
            <a:r>
              <a:rPr lang="ja-JP" altLang="en-US" sz="1400">
                <a:solidFill>
                  <a:schemeClr val="tx1"/>
                </a:solidFill>
              </a:rPr>
              <a:t>機能要件　一覧　フロント側機能</a:t>
            </a:r>
            <a:endParaRPr lang="en-US" altLang="ja-JP" sz="1400">
              <a:solidFill>
                <a:schemeClr val="tx1"/>
              </a:solidFill>
            </a:endParaRPr>
          </a:p>
          <a:p>
            <a:r>
              <a:rPr lang="ja-JP" altLang="en-US" sz="1400">
                <a:solidFill>
                  <a:schemeClr val="tx1"/>
                </a:solidFill>
              </a:rPr>
              <a:t>　　　　</a:t>
            </a:r>
            <a:r>
              <a:rPr lang="en-US" altLang="ja-JP" sz="1400">
                <a:solidFill>
                  <a:schemeClr val="tx1"/>
                </a:solidFill>
              </a:rPr>
              <a:t>3.3.</a:t>
            </a:r>
            <a:r>
              <a:rPr lang="ja-JP" altLang="en-US" sz="1400">
                <a:solidFill>
                  <a:schemeClr val="tx1"/>
                </a:solidFill>
              </a:rPr>
              <a:t>機能要件　詳細　フロント側詳細</a:t>
            </a:r>
            <a:endParaRPr lang="en-US" altLang="ja-JP" sz="1400">
              <a:solidFill>
                <a:schemeClr val="tx1"/>
              </a:solidFill>
            </a:endParaRPr>
          </a:p>
          <a:p>
            <a:r>
              <a:rPr lang="ja-JP" altLang="en-US" sz="1400">
                <a:solidFill>
                  <a:schemeClr val="tx1"/>
                </a:solidFill>
              </a:rPr>
              <a:t>　</a:t>
            </a:r>
            <a:r>
              <a:rPr lang="en-US" altLang="ja-JP" sz="1400">
                <a:solidFill>
                  <a:schemeClr val="tx1"/>
                </a:solidFill>
              </a:rPr>
              <a:t>4.</a:t>
            </a:r>
            <a:r>
              <a:rPr lang="ja-JP" altLang="en-US" sz="1400">
                <a:solidFill>
                  <a:schemeClr val="tx1"/>
                </a:solidFill>
              </a:rPr>
              <a:t>非機能要件</a:t>
            </a:r>
            <a:endParaRPr lang="en-US" altLang="ja-JP" sz="1400">
              <a:solidFill>
                <a:schemeClr val="tx1"/>
              </a:solidFill>
            </a:endParaRPr>
          </a:p>
          <a:p>
            <a:r>
              <a:rPr lang="ja-JP" altLang="en-US" sz="1400">
                <a:solidFill>
                  <a:schemeClr val="tx1"/>
                </a:solidFill>
              </a:rPr>
              <a:t>　　　　</a:t>
            </a:r>
            <a:r>
              <a:rPr lang="en-US" altLang="ja-JP" sz="1400">
                <a:solidFill>
                  <a:schemeClr val="tx1"/>
                </a:solidFill>
              </a:rPr>
              <a:t>4.1.</a:t>
            </a:r>
            <a:r>
              <a:rPr lang="ja-JP" altLang="en-US" sz="1400">
                <a:solidFill>
                  <a:schemeClr val="tx1"/>
                </a:solidFill>
              </a:rPr>
              <a:t>非機能要件　一覧</a:t>
            </a:r>
            <a:endParaRPr lang="en-US" altLang="ja-JP" sz="1400">
              <a:solidFill>
                <a:schemeClr val="tx1"/>
              </a:solidFill>
            </a:endParaRPr>
          </a:p>
          <a:p>
            <a:r>
              <a:rPr lang="ja-JP" altLang="en-US" sz="1400">
                <a:solidFill>
                  <a:schemeClr val="tx1"/>
                </a:solidFill>
              </a:rPr>
              <a:t>　　　　</a:t>
            </a:r>
            <a:r>
              <a:rPr lang="en-US" altLang="ja-JP" sz="1400">
                <a:solidFill>
                  <a:schemeClr val="tx1"/>
                </a:solidFill>
              </a:rPr>
              <a:t>4.2.</a:t>
            </a:r>
            <a:r>
              <a:rPr lang="ja-JP" altLang="en-US" sz="1400">
                <a:solidFill>
                  <a:schemeClr val="tx1"/>
                </a:solidFill>
              </a:rPr>
              <a:t>可用性</a:t>
            </a:r>
            <a:endParaRPr lang="en-US" altLang="ja-JP" sz="1400">
              <a:solidFill>
                <a:schemeClr val="tx1"/>
              </a:solidFill>
            </a:endParaRPr>
          </a:p>
          <a:p>
            <a:r>
              <a:rPr lang="ja-JP" altLang="en-US" sz="1400">
                <a:solidFill>
                  <a:schemeClr val="tx1"/>
                </a:solidFill>
              </a:rPr>
              <a:t>　　　　</a:t>
            </a:r>
            <a:r>
              <a:rPr lang="en-US" altLang="ja-JP" sz="1400">
                <a:solidFill>
                  <a:schemeClr val="tx1"/>
                </a:solidFill>
              </a:rPr>
              <a:t>4.3.</a:t>
            </a:r>
            <a:r>
              <a:rPr lang="ja-JP" altLang="en-US" sz="1400">
                <a:solidFill>
                  <a:schemeClr val="tx1"/>
                </a:solidFill>
              </a:rPr>
              <a:t>性能・拡張性</a:t>
            </a:r>
            <a:endParaRPr lang="en-US" altLang="ja-JP" sz="1400">
              <a:solidFill>
                <a:schemeClr val="tx1"/>
              </a:solidFill>
            </a:endParaRPr>
          </a:p>
          <a:p>
            <a:r>
              <a:rPr lang="ja-JP" altLang="en-US" sz="1400">
                <a:solidFill>
                  <a:schemeClr val="tx1"/>
                </a:solidFill>
              </a:rPr>
              <a:t>　　　　</a:t>
            </a:r>
            <a:r>
              <a:rPr lang="en-US" altLang="ja-JP" sz="1400">
                <a:solidFill>
                  <a:schemeClr val="tx1"/>
                </a:solidFill>
              </a:rPr>
              <a:t>4.4.</a:t>
            </a:r>
            <a:r>
              <a:rPr lang="ja-JP" altLang="en-US" sz="1400">
                <a:solidFill>
                  <a:schemeClr val="tx1"/>
                </a:solidFill>
              </a:rPr>
              <a:t>運用・保守性</a:t>
            </a:r>
            <a:endParaRPr lang="en-US" altLang="ja-JP" sz="1400">
              <a:solidFill>
                <a:schemeClr val="tx1"/>
              </a:solidFill>
            </a:endParaRPr>
          </a:p>
          <a:p>
            <a:r>
              <a:rPr lang="ja-JP" altLang="en-US" sz="1400">
                <a:solidFill>
                  <a:schemeClr val="tx1"/>
                </a:solidFill>
              </a:rPr>
              <a:t>　　　　</a:t>
            </a:r>
            <a:r>
              <a:rPr lang="en-US" altLang="ja-JP" sz="1400">
                <a:solidFill>
                  <a:schemeClr val="tx1"/>
                </a:solidFill>
              </a:rPr>
              <a:t>4.5.</a:t>
            </a:r>
            <a:r>
              <a:rPr lang="ja-JP" altLang="en-US" sz="1400">
                <a:solidFill>
                  <a:schemeClr val="tx1"/>
                </a:solidFill>
              </a:rPr>
              <a:t>移行性</a:t>
            </a:r>
            <a:endParaRPr lang="en-US" altLang="ja-JP" sz="1400">
              <a:solidFill>
                <a:schemeClr val="tx1"/>
              </a:solidFill>
            </a:endParaRPr>
          </a:p>
          <a:p>
            <a:r>
              <a:rPr lang="ja-JP" altLang="en-US" sz="1400">
                <a:solidFill>
                  <a:schemeClr val="tx1"/>
                </a:solidFill>
              </a:rPr>
              <a:t>　　　　</a:t>
            </a:r>
            <a:r>
              <a:rPr lang="en-US" altLang="ja-JP" sz="1400">
                <a:solidFill>
                  <a:schemeClr val="tx1"/>
                </a:solidFill>
              </a:rPr>
              <a:t>4.6.</a:t>
            </a:r>
            <a:r>
              <a:rPr lang="ja-JP" altLang="en-US" sz="1400">
                <a:solidFill>
                  <a:schemeClr val="tx1"/>
                </a:solidFill>
              </a:rPr>
              <a:t>セキュリティ</a:t>
            </a:r>
            <a:endParaRPr lang="en-US" altLang="ja-JP" sz="1400">
              <a:solidFill>
                <a:schemeClr val="tx1"/>
              </a:solidFill>
            </a:endParaRPr>
          </a:p>
          <a:p>
            <a:r>
              <a:rPr lang="ja-JP" altLang="en-US" sz="1400">
                <a:solidFill>
                  <a:schemeClr val="tx1"/>
                </a:solidFill>
              </a:rPr>
              <a:t>　　　　</a:t>
            </a:r>
            <a:r>
              <a:rPr lang="en-US" altLang="ja-JP" sz="1400">
                <a:solidFill>
                  <a:schemeClr val="tx1"/>
                </a:solidFill>
              </a:rPr>
              <a:t>4.7.</a:t>
            </a:r>
            <a:r>
              <a:rPr lang="ja-JP" altLang="en-US" sz="1400">
                <a:solidFill>
                  <a:schemeClr val="tx1"/>
                </a:solidFill>
              </a:rPr>
              <a:t>システム環境</a:t>
            </a:r>
            <a:endParaRPr lang="en-US" altLang="ja-JP" sz="1400">
              <a:solidFill>
                <a:schemeClr val="tx1"/>
              </a:solidFill>
            </a:endParaRPr>
          </a:p>
        </p:txBody>
      </p:sp>
    </p:spTree>
    <p:extLst>
      <p:ext uri="{BB962C8B-B14F-4D97-AF65-F5344CB8AC3E}">
        <p14:creationId xmlns:p14="http://schemas.microsoft.com/office/powerpoint/2010/main" val="1124197264"/>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a:extLst>
              <a:ext uri="{FF2B5EF4-FFF2-40B4-BE49-F238E27FC236}">
                <a16:creationId xmlns:a16="http://schemas.microsoft.com/office/drawing/2014/main" id="{D3578072-553C-1E04-82AF-684422C5586E}"/>
              </a:ext>
            </a:extLst>
          </p:cNvPr>
          <p:cNvSpPr>
            <a:spLocks noGrp="1"/>
          </p:cNvSpPr>
          <p:nvPr>
            <p:ph type="title"/>
          </p:nvPr>
        </p:nvSpPr>
        <p:spPr/>
        <p:txBody>
          <a:bodyPr>
            <a:normAutofit/>
          </a:bodyPr>
          <a:lstStyle/>
          <a:p>
            <a:r>
              <a:rPr lang="en-US" altLang="ja-JP"/>
              <a:t>3-3-2.EntityFreamwork</a:t>
            </a:r>
            <a:r>
              <a:rPr lang="ja-JP" altLang="en-US"/>
              <a:t>オブジェクト設定</a:t>
            </a:r>
          </a:p>
        </p:txBody>
      </p:sp>
      <p:sp>
        <p:nvSpPr>
          <p:cNvPr id="2" name="テキスト プレースホルダー 7">
            <a:extLst>
              <a:ext uri="{FF2B5EF4-FFF2-40B4-BE49-F238E27FC236}">
                <a16:creationId xmlns:a16="http://schemas.microsoft.com/office/drawing/2014/main" id="{DF10B8C9-FDF0-F5F7-6E79-09B4D09A1973}"/>
              </a:ext>
            </a:extLst>
          </p:cNvPr>
          <p:cNvSpPr>
            <a:spLocks noGrp="1"/>
          </p:cNvSpPr>
          <p:nvPr>
            <p:ph type="body" sz="quarter" idx="14"/>
          </p:nvPr>
        </p:nvSpPr>
        <p:spPr>
          <a:xfrm>
            <a:off x="268288" y="806384"/>
            <a:ext cx="11637962" cy="373063"/>
          </a:xfrm>
        </p:spPr>
        <p:txBody>
          <a:bodyPr/>
          <a:lstStyle/>
          <a:p>
            <a:r>
              <a:rPr lang="ja-JP" altLang="en-US"/>
              <a:t>設定手順</a:t>
            </a:r>
          </a:p>
        </p:txBody>
      </p:sp>
      <p:pic>
        <p:nvPicPr>
          <p:cNvPr id="4" name="図 3">
            <a:extLst>
              <a:ext uri="{FF2B5EF4-FFF2-40B4-BE49-F238E27FC236}">
                <a16:creationId xmlns:a16="http://schemas.microsoft.com/office/drawing/2014/main" id="{C57A4364-7FD0-9649-88F0-68B9EB36BFDB}"/>
              </a:ext>
            </a:extLst>
          </p:cNvPr>
          <p:cNvPicPr>
            <a:picLocks noChangeAspect="1"/>
          </p:cNvPicPr>
          <p:nvPr/>
        </p:nvPicPr>
        <p:blipFill>
          <a:blip r:embed="rId2"/>
          <a:stretch>
            <a:fillRect/>
          </a:stretch>
        </p:blipFill>
        <p:spPr>
          <a:xfrm>
            <a:off x="641722" y="2723745"/>
            <a:ext cx="5228682" cy="3628405"/>
          </a:xfrm>
          <a:prstGeom prst="rect">
            <a:avLst/>
          </a:prstGeom>
        </p:spPr>
      </p:pic>
      <p:pic>
        <p:nvPicPr>
          <p:cNvPr id="6" name="図 5">
            <a:extLst>
              <a:ext uri="{FF2B5EF4-FFF2-40B4-BE49-F238E27FC236}">
                <a16:creationId xmlns:a16="http://schemas.microsoft.com/office/drawing/2014/main" id="{6526E175-D5D1-6872-532C-F90236B0AAEB}"/>
              </a:ext>
            </a:extLst>
          </p:cNvPr>
          <p:cNvPicPr>
            <a:picLocks noChangeAspect="1"/>
          </p:cNvPicPr>
          <p:nvPr/>
        </p:nvPicPr>
        <p:blipFill>
          <a:blip r:embed="rId3"/>
          <a:stretch>
            <a:fillRect/>
          </a:stretch>
        </p:blipFill>
        <p:spPr>
          <a:xfrm>
            <a:off x="6643991" y="2723746"/>
            <a:ext cx="5395280" cy="3634186"/>
          </a:xfrm>
          <a:prstGeom prst="rect">
            <a:avLst/>
          </a:prstGeom>
        </p:spPr>
      </p:pic>
      <p:sp>
        <p:nvSpPr>
          <p:cNvPr id="8" name="正方形/長方形 7">
            <a:extLst>
              <a:ext uri="{FF2B5EF4-FFF2-40B4-BE49-F238E27FC236}">
                <a16:creationId xmlns:a16="http://schemas.microsoft.com/office/drawing/2014/main" id="{F602BF9B-6252-18C4-ECEA-EEBF31E7395C}"/>
              </a:ext>
            </a:extLst>
          </p:cNvPr>
          <p:cNvSpPr/>
          <p:nvPr/>
        </p:nvSpPr>
        <p:spPr>
          <a:xfrm>
            <a:off x="1227425" y="5889183"/>
            <a:ext cx="1152610" cy="324865"/>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CA491AB3-7750-A7A2-7402-2EDF5F28F6BE}"/>
              </a:ext>
            </a:extLst>
          </p:cNvPr>
          <p:cNvSpPr/>
          <p:nvPr/>
        </p:nvSpPr>
        <p:spPr>
          <a:xfrm>
            <a:off x="4717794" y="6090527"/>
            <a:ext cx="830216" cy="324865"/>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a:extLst>
              <a:ext uri="{FF2B5EF4-FFF2-40B4-BE49-F238E27FC236}">
                <a16:creationId xmlns:a16="http://schemas.microsoft.com/office/drawing/2014/main" id="{F7FF8EE1-5FE4-C0C2-428B-3601CE8F58CA}"/>
              </a:ext>
            </a:extLst>
          </p:cNvPr>
          <p:cNvSpPr/>
          <p:nvPr/>
        </p:nvSpPr>
        <p:spPr>
          <a:xfrm>
            <a:off x="7216421" y="2927330"/>
            <a:ext cx="3201902" cy="2315879"/>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a:extLst>
              <a:ext uri="{FF2B5EF4-FFF2-40B4-BE49-F238E27FC236}">
                <a16:creationId xmlns:a16="http://schemas.microsoft.com/office/drawing/2014/main" id="{7E1D71F5-DEA2-29AE-E4D0-F27A15692EFE}"/>
              </a:ext>
            </a:extLst>
          </p:cNvPr>
          <p:cNvSpPr/>
          <p:nvPr/>
        </p:nvSpPr>
        <p:spPr>
          <a:xfrm>
            <a:off x="10612877" y="4794693"/>
            <a:ext cx="1078386" cy="234508"/>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ボックス 11">
            <a:extLst>
              <a:ext uri="{FF2B5EF4-FFF2-40B4-BE49-F238E27FC236}">
                <a16:creationId xmlns:a16="http://schemas.microsoft.com/office/drawing/2014/main" id="{13C03A23-8980-DD53-8BEB-5EE51C343FA8}"/>
              </a:ext>
            </a:extLst>
          </p:cNvPr>
          <p:cNvSpPr txBox="1"/>
          <p:nvPr/>
        </p:nvSpPr>
        <p:spPr>
          <a:xfrm>
            <a:off x="320307" y="1496260"/>
            <a:ext cx="5558444" cy="584775"/>
          </a:xfrm>
          <a:prstGeom prst="rect">
            <a:avLst/>
          </a:prstGeom>
          <a:noFill/>
        </p:spPr>
        <p:txBody>
          <a:bodyPr wrap="square" rtlCol="0">
            <a:spAutoFit/>
          </a:bodyPr>
          <a:lstStyle/>
          <a:p>
            <a:r>
              <a:rPr lang="ja-JP" altLang="en-US" sz="1600"/>
              <a:t>③以下の画面が表示されるので、名前「</a:t>
            </a:r>
            <a:r>
              <a:rPr lang="en-US" altLang="ja-JP" sz="1600"/>
              <a:t>addressbook.cs</a:t>
            </a:r>
            <a:r>
              <a:rPr lang="ja-JP" altLang="en-US" sz="1600"/>
              <a:t>」を入力し、「追加」ボタンをクリックしてください。</a:t>
            </a:r>
            <a:endParaRPr lang="en-US" altLang="ja-JP" sz="1600"/>
          </a:p>
        </p:txBody>
      </p:sp>
      <p:sp>
        <p:nvSpPr>
          <p:cNvPr id="13" name="テキスト ボックス 12">
            <a:extLst>
              <a:ext uri="{FF2B5EF4-FFF2-40B4-BE49-F238E27FC236}">
                <a16:creationId xmlns:a16="http://schemas.microsoft.com/office/drawing/2014/main" id="{E61666C3-A1E3-E453-0028-F46965177907}"/>
              </a:ext>
            </a:extLst>
          </p:cNvPr>
          <p:cNvSpPr txBox="1"/>
          <p:nvPr/>
        </p:nvSpPr>
        <p:spPr>
          <a:xfrm>
            <a:off x="6313250" y="1491712"/>
            <a:ext cx="5592999" cy="584775"/>
          </a:xfrm>
          <a:prstGeom prst="rect">
            <a:avLst/>
          </a:prstGeom>
          <a:noFill/>
        </p:spPr>
        <p:txBody>
          <a:bodyPr wrap="square" rtlCol="0">
            <a:spAutoFit/>
          </a:bodyPr>
          <a:lstStyle/>
          <a:p>
            <a:r>
              <a:rPr lang="ja-JP" altLang="en-US" sz="1600"/>
              <a:t>④ソリューションエクスプローラーにファイルが追加され、メインウィンドウにファイルの内容が表示されます。</a:t>
            </a:r>
            <a:endParaRPr kumimoji="1" lang="ja-JP" altLang="en-US" sz="1600"/>
          </a:p>
        </p:txBody>
      </p:sp>
    </p:spTree>
    <p:extLst>
      <p:ext uri="{BB962C8B-B14F-4D97-AF65-F5344CB8AC3E}">
        <p14:creationId xmlns:p14="http://schemas.microsoft.com/office/powerpoint/2010/main" val="3663136908"/>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a:extLst>
              <a:ext uri="{FF2B5EF4-FFF2-40B4-BE49-F238E27FC236}">
                <a16:creationId xmlns:a16="http://schemas.microsoft.com/office/drawing/2014/main" id="{D3578072-553C-1E04-82AF-684422C5586E}"/>
              </a:ext>
            </a:extLst>
          </p:cNvPr>
          <p:cNvSpPr>
            <a:spLocks noGrp="1"/>
          </p:cNvSpPr>
          <p:nvPr>
            <p:ph type="title"/>
          </p:nvPr>
        </p:nvSpPr>
        <p:spPr/>
        <p:txBody>
          <a:bodyPr>
            <a:normAutofit/>
          </a:bodyPr>
          <a:lstStyle/>
          <a:p>
            <a:r>
              <a:rPr lang="en-US" altLang="ja-JP"/>
              <a:t>3-3-2.EntityFreamwork</a:t>
            </a:r>
            <a:r>
              <a:rPr lang="ja-JP" altLang="en-US"/>
              <a:t>オブジェクト設定</a:t>
            </a:r>
          </a:p>
        </p:txBody>
      </p:sp>
      <p:sp>
        <p:nvSpPr>
          <p:cNvPr id="2" name="テキスト プレースホルダー 7">
            <a:extLst>
              <a:ext uri="{FF2B5EF4-FFF2-40B4-BE49-F238E27FC236}">
                <a16:creationId xmlns:a16="http://schemas.microsoft.com/office/drawing/2014/main" id="{DF10B8C9-FDF0-F5F7-6E79-09B4D09A1973}"/>
              </a:ext>
            </a:extLst>
          </p:cNvPr>
          <p:cNvSpPr>
            <a:spLocks noGrp="1"/>
          </p:cNvSpPr>
          <p:nvPr>
            <p:ph type="body" sz="quarter" idx="14"/>
          </p:nvPr>
        </p:nvSpPr>
        <p:spPr>
          <a:xfrm>
            <a:off x="268288" y="806384"/>
            <a:ext cx="11637962" cy="373063"/>
          </a:xfrm>
        </p:spPr>
        <p:txBody>
          <a:bodyPr/>
          <a:lstStyle/>
          <a:p>
            <a:r>
              <a:rPr lang="ja-JP" altLang="en-US"/>
              <a:t>設定手順</a:t>
            </a:r>
          </a:p>
        </p:txBody>
      </p:sp>
      <p:sp>
        <p:nvSpPr>
          <p:cNvPr id="3" name="正方形/長方形 2">
            <a:extLst>
              <a:ext uri="{FF2B5EF4-FFF2-40B4-BE49-F238E27FC236}">
                <a16:creationId xmlns:a16="http://schemas.microsoft.com/office/drawing/2014/main" id="{DE8C968D-AEF9-2EA3-8690-1B943C4E7415}"/>
              </a:ext>
            </a:extLst>
          </p:cNvPr>
          <p:cNvSpPr/>
          <p:nvPr/>
        </p:nvSpPr>
        <p:spPr>
          <a:xfrm>
            <a:off x="267629" y="1475489"/>
            <a:ext cx="5828371" cy="4847490"/>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r>
              <a:rPr kumimoji="1" lang="en-US" altLang="ja-JP" sz="1000">
                <a:latin typeface="ＭＳ ゴシック" panose="020B0609070205080204" pitchFamily="49" charset="-128"/>
                <a:ea typeface="ＭＳ ゴシック" panose="020B0609070205080204" pitchFamily="49" charset="-128"/>
              </a:rPr>
              <a:t>using System;</a:t>
            </a:r>
          </a:p>
          <a:p>
            <a:r>
              <a:rPr kumimoji="1" lang="en-US" altLang="ja-JP" sz="1000">
                <a:latin typeface="ＭＳ ゴシック" panose="020B0609070205080204" pitchFamily="49" charset="-128"/>
                <a:ea typeface="ＭＳ ゴシック" panose="020B0609070205080204" pitchFamily="49" charset="-128"/>
              </a:rPr>
              <a:t>using System.Collections.Generic;</a:t>
            </a:r>
          </a:p>
          <a:p>
            <a:r>
              <a:rPr kumimoji="1" lang="en-US" altLang="ja-JP" sz="1000">
                <a:latin typeface="ＭＳ ゴシック" panose="020B0609070205080204" pitchFamily="49" charset="-128"/>
                <a:ea typeface="ＭＳ ゴシック" panose="020B0609070205080204" pitchFamily="49" charset="-128"/>
              </a:rPr>
              <a:t>using System.ComponentModel.DataAnnotations;</a:t>
            </a:r>
          </a:p>
          <a:p>
            <a:r>
              <a:rPr kumimoji="1" lang="en-US" altLang="ja-JP" sz="1000">
                <a:latin typeface="ＭＳ ゴシック" panose="020B0609070205080204" pitchFamily="49" charset="-128"/>
                <a:ea typeface="ＭＳ ゴシック" panose="020B0609070205080204" pitchFamily="49" charset="-128"/>
              </a:rPr>
              <a:t>using System.ComponentModel.DataAnnotations.Schema;</a:t>
            </a:r>
          </a:p>
          <a:p>
            <a:r>
              <a:rPr kumimoji="1" lang="en-US" altLang="ja-JP" sz="1000">
                <a:latin typeface="ＭＳ ゴシック" panose="020B0609070205080204" pitchFamily="49" charset="-128"/>
                <a:ea typeface="ＭＳ ゴシック" panose="020B0609070205080204" pitchFamily="49" charset="-128"/>
              </a:rPr>
              <a:t>using System.Linq;</a:t>
            </a:r>
          </a:p>
          <a:p>
            <a:r>
              <a:rPr kumimoji="1" lang="en-US" altLang="ja-JP" sz="1000">
                <a:latin typeface="ＭＳ ゴシック" panose="020B0609070205080204" pitchFamily="49" charset="-128"/>
                <a:ea typeface="ＭＳ ゴシック" panose="020B0609070205080204" pitchFamily="49" charset="-128"/>
              </a:rPr>
              <a:t>using System.Text;</a:t>
            </a:r>
          </a:p>
          <a:p>
            <a:r>
              <a:rPr kumimoji="1" lang="en-US" altLang="ja-JP" sz="1000">
                <a:latin typeface="ＭＳ ゴシック" panose="020B0609070205080204" pitchFamily="49" charset="-128"/>
                <a:ea typeface="ＭＳ ゴシック" panose="020B0609070205080204" pitchFamily="49" charset="-128"/>
              </a:rPr>
              <a:t>using System.Threading.Tasks;</a:t>
            </a:r>
          </a:p>
          <a:p>
            <a:endParaRPr kumimoji="1" lang="en-US" altLang="ja-JP" sz="1000">
              <a:latin typeface="ＭＳ ゴシック" panose="020B0609070205080204" pitchFamily="49" charset="-128"/>
              <a:ea typeface="ＭＳ ゴシック" panose="020B0609070205080204" pitchFamily="49" charset="-128"/>
            </a:endParaRPr>
          </a:p>
          <a:p>
            <a:r>
              <a:rPr kumimoji="1" lang="en-US" altLang="ja-JP" sz="1000">
                <a:latin typeface="ＭＳ ゴシック" panose="020B0609070205080204" pitchFamily="49" charset="-128"/>
                <a:ea typeface="ＭＳ ゴシック" panose="020B0609070205080204" pitchFamily="49" charset="-128"/>
              </a:rPr>
              <a:t>namespace addressbook.Server.Entity</a:t>
            </a:r>
          </a:p>
          <a:p>
            <a:r>
              <a:rPr kumimoji="1" lang="en-US" altLang="ja-JP" sz="1000">
                <a:latin typeface="ＭＳ ゴシック" panose="020B0609070205080204" pitchFamily="49" charset="-128"/>
                <a:ea typeface="ＭＳ ゴシック" panose="020B0609070205080204" pitchFamily="49" charset="-128"/>
              </a:rPr>
              <a:t>{</a:t>
            </a:r>
          </a:p>
          <a:p>
            <a:r>
              <a:rPr kumimoji="1" lang="en-US" altLang="ja-JP" sz="1000">
                <a:latin typeface="ＭＳ ゴシック" panose="020B0609070205080204" pitchFamily="49" charset="-128"/>
                <a:ea typeface="ＭＳ ゴシック" panose="020B0609070205080204" pitchFamily="49" charset="-128"/>
              </a:rPr>
              <a:t>    [Table("AddressBook")]</a:t>
            </a:r>
          </a:p>
          <a:p>
            <a:r>
              <a:rPr kumimoji="1" lang="en-US" altLang="ja-JP" sz="1000">
                <a:latin typeface="ＭＳ ゴシック" panose="020B0609070205080204" pitchFamily="49" charset="-128"/>
                <a:ea typeface="ＭＳ ゴシック" panose="020B0609070205080204" pitchFamily="49" charset="-128"/>
              </a:rPr>
              <a:t>    public class AddressBook</a:t>
            </a:r>
          </a:p>
          <a:p>
            <a:r>
              <a:rPr kumimoji="1" lang="en-US" altLang="ja-JP" sz="1000">
                <a:latin typeface="ＭＳ ゴシック" panose="020B0609070205080204" pitchFamily="49" charset="-128"/>
                <a:ea typeface="ＭＳ ゴシック" panose="020B0609070205080204" pitchFamily="49" charset="-128"/>
              </a:rPr>
              <a:t>    {</a:t>
            </a:r>
          </a:p>
          <a:p>
            <a:r>
              <a:rPr kumimoji="1" lang="en-US" altLang="ja-JP" sz="1000">
                <a:latin typeface="ＭＳ ゴシック" panose="020B0609070205080204" pitchFamily="49" charset="-128"/>
                <a:ea typeface="ＭＳ ゴシック" panose="020B0609070205080204" pitchFamily="49" charset="-128"/>
              </a:rPr>
              <a:t>        [Key]</a:t>
            </a:r>
          </a:p>
          <a:p>
            <a:r>
              <a:rPr kumimoji="1" lang="en-US" altLang="ja-JP" sz="1000">
                <a:latin typeface="ＭＳ ゴシック" panose="020B0609070205080204" pitchFamily="49" charset="-128"/>
                <a:ea typeface="ＭＳ ゴシック" panose="020B0609070205080204" pitchFamily="49" charset="-128"/>
              </a:rPr>
              <a:t>        [DatabaseGenerated(DatabaseGeneratedOption.Identity)]</a:t>
            </a:r>
          </a:p>
          <a:p>
            <a:r>
              <a:rPr kumimoji="1" lang="en-US" altLang="ja-JP" sz="1000">
                <a:latin typeface="ＭＳ ゴシック" panose="020B0609070205080204" pitchFamily="49" charset="-128"/>
                <a:ea typeface="ＭＳ ゴシック" panose="020B0609070205080204" pitchFamily="49" charset="-128"/>
              </a:rPr>
              <a:t>        [Column("No", TypeName = "int32")]</a:t>
            </a:r>
          </a:p>
          <a:p>
            <a:r>
              <a:rPr kumimoji="1" lang="en-US" altLang="ja-JP" sz="1000">
                <a:latin typeface="ＭＳ ゴシック" panose="020B0609070205080204" pitchFamily="49" charset="-128"/>
                <a:ea typeface="ＭＳ ゴシック" panose="020B0609070205080204" pitchFamily="49" charset="-128"/>
              </a:rPr>
              <a:t>        public Int32 No { get; set; }</a:t>
            </a:r>
          </a:p>
          <a:p>
            <a:endParaRPr kumimoji="1" lang="en-US" altLang="ja-JP" sz="1000">
              <a:latin typeface="ＭＳ ゴシック" panose="020B0609070205080204" pitchFamily="49" charset="-128"/>
              <a:ea typeface="ＭＳ ゴシック" panose="020B0609070205080204" pitchFamily="49" charset="-128"/>
            </a:endParaRPr>
          </a:p>
          <a:p>
            <a:r>
              <a:rPr kumimoji="1" lang="en-US" altLang="ja-JP" sz="1000">
                <a:latin typeface="ＭＳ ゴシック" panose="020B0609070205080204" pitchFamily="49" charset="-128"/>
                <a:ea typeface="ＭＳ ゴシック" panose="020B0609070205080204" pitchFamily="49" charset="-128"/>
              </a:rPr>
              <a:t>        public string Name { get; set; } = string.Empty;</a:t>
            </a:r>
          </a:p>
          <a:p>
            <a:endParaRPr kumimoji="1" lang="en-US" altLang="ja-JP" sz="1000">
              <a:latin typeface="ＭＳ ゴシック" panose="020B0609070205080204" pitchFamily="49" charset="-128"/>
              <a:ea typeface="ＭＳ ゴシック" panose="020B0609070205080204" pitchFamily="49" charset="-128"/>
            </a:endParaRPr>
          </a:p>
          <a:p>
            <a:r>
              <a:rPr kumimoji="1" lang="en-US" altLang="ja-JP" sz="1000">
                <a:latin typeface="ＭＳ ゴシック" panose="020B0609070205080204" pitchFamily="49" charset="-128"/>
                <a:ea typeface="ＭＳ ゴシック" panose="020B0609070205080204" pitchFamily="49" charset="-128"/>
              </a:rPr>
              <a:t>        public string Yubin { get; set; } = string.Empty;</a:t>
            </a:r>
          </a:p>
          <a:p>
            <a:r>
              <a:rPr kumimoji="1" lang="en-US" altLang="ja-JP" sz="1000">
                <a:latin typeface="ＭＳ ゴシック" panose="020B0609070205080204" pitchFamily="49" charset="-128"/>
                <a:ea typeface="ＭＳ ゴシック" panose="020B0609070205080204" pitchFamily="49" charset="-128"/>
              </a:rPr>
              <a:t>        public string Address1 { get; set; } = string.Empty;</a:t>
            </a:r>
          </a:p>
          <a:p>
            <a:r>
              <a:rPr kumimoji="1" lang="en-US" altLang="ja-JP" sz="1000">
                <a:latin typeface="ＭＳ ゴシック" panose="020B0609070205080204" pitchFamily="49" charset="-128"/>
                <a:ea typeface="ＭＳ ゴシック" panose="020B0609070205080204" pitchFamily="49" charset="-128"/>
              </a:rPr>
              <a:t>        public string Address2 { get; set; } = string.Empty;</a:t>
            </a:r>
          </a:p>
          <a:p>
            <a:r>
              <a:rPr kumimoji="1" lang="en-US" altLang="ja-JP" sz="1000">
                <a:latin typeface="ＭＳ ゴシック" panose="020B0609070205080204" pitchFamily="49" charset="-128"/>
                <a:ea typeface="ＭＳ ゴシック" panose="020B0609070205080204" pitchFamily="49" charset="-128"/>
              </a:rPr>
              <a:t>        public string Tel { get; set; } = null!;</a:t>
            </a:r>
          </a:p>
          <a:p>
            <a:r>
              <a:rPr kumimoji="1" lang="en-US" altLang="ja-JP" sz="1000">
                <a:latin typeface="ＭＳ ゴシック" panose="020B0609070205080204" pitchFamily="49" charset="-128"/>
                <a:ea typeface="ＭＳ ゴシック" panose="020B0609070205080204" pitchFamily="49" charset="-128"/>
              </a:rPr>
              <a:t>        public DateTime SaveDate { get; set; }</a:t>
            </a:r>
          </a:p>
          <a:p>
            <a:endParaRPr kumimoji="1" lang="en-US" altLang="ja-JP" sz="1000">
              <a:latin typeface="ＭＳ ゴシック" panose="020B0609070205080204" pitchFamily="49" charset="-128"/>
              <a:ea typeface="ＭＳ ゴシック" panose="020B0609070205080204" pitchFamily="49" charset="-128"/>
            </a:endParaRPr>
          </a:p>
          <a:p>
            <a:endParaRPr kumimoji="1" lang="en-US" altLang="ja-JP" sz="1000">
              <a:latin typeface="ＭＳ ゴシック" panose="020B0609070205080204" pitchFamily="49" charset="-128"/>
              <a:ea typeface="ＭＳ ゴシック" panose="020B0609070205080204" pitchFamily="49" charset="-128"/>
            </a:endParaRPr>
          </a:p>
          <a:p>
            <a:endParaRPr kumimoji="1" lang="en-US" altLang="ja-JP" sz="1000">
              <a:latin typeface="ＭＳ ゴシック" panose="020B0609070205080204" pitchFamily="49" charset="-128"/>
              <a:ea typeface="ＭＳ ゴシック" panose="020B0609070205080204" pitchFamily="49" charset="-128"/>
            </a:endParaRPr>
          </a:p>
          <a:p>
            <a:r>
              <a:rPr kumimoji="1" lang="en-US" altLang="ja-JP" sz="1000">
                <a:latin typeface="ＭＳ ゴシック" panose="020B0609070205080204" pitchFamily="49" charset="-128"/>
                <a:ea typeface="ＭＳ ゴシック" panose="020B0609070205080204" pitchFamily="49" charset="-128"/>
              </a:rPr>
              <a:t>    }</a:t>
            </a:r>
          </a:p>
          <a:p>
            <a:r>
              <a:rPr kumimoji="1" lang="en-US" altLang="ja-JP" sz="1000">
                <a:latin typeface="ＭＳ ゴシック" panose="020B0609070205080204" pitchFamily="49" charset="-128"/>
                <a:ea typeface="ＭＳ ゴシック" panose="020B0609070205080204" pitchFamily="49" charset="-128"/>
              </a:rPr>
              <a:t>}</a:t>
            </a:r>
            <a:endParaRPr kumimoji="1" lang="ja-JP" altLang="en-US" sz="1000">
              <a:latin typeface="ＭＳ ゴシック" panose="020B0609070205080204" pitchFamily="49" charset="-128"/>
              <a:ea typeface="ＭＳ ゴシック" panose="020B0609070205080204" pitchFamily="49" charset="-128"/>
            </a:endParaRPr>
          </a:p>
        </p:txBody>
      </p:sp>
      <p:sp>
        <p:nvSpPr>
          <p:cNvPr id="5" name="テキスト ボックス 4">
            <a:extLst>
              <a:ext uri="{FF2B5EF4-FFF2-40B4-BE49-F238E27FC236}">
                <a16:creationId xmlns:a16="http://schemas.microsoft.com/office/drawing/2014/main" id="{16C43D81-4F5F-1020-6596-1AABC7BECCBD}"/>
              </a:ext>
            </a:extLst>
          </p:cNvPr>
          <p:cNvSpPr txBox="1"/>
          <p:nvPr/>
        </p:nvSpPr>
        <p:spPr>
          <a:xfrm>
            <a:off x="267629" y="1170521"/>
            <a:ext cx="2263761" cy="307777"/>
          </a:xfrm>
          <a:prstGeom prst="rect">
            <a:avLst/>
          </a:prstGeom>
          <a:noFill/>
        </p:spPr>
        <p:txBody>
          <a:bodyPr wrap="none" rtlCol="0">
            <a:spAutoFit/>
          </a:bodyPr>
          <a:lstStyle/>
          <a:p>
            <a:r>
              <a:rPr kumimoji="1" lang="ja-JP" altLang="en-US" sz="1400"/>
              <a:t>・ファイル名：</a:t>
            </a:r>
            <a:r>
              <a:rPr kumimoji="1" lang="en-US" altLang="ja-JP" sz="1400"/>
              <a:t>Address.cs</a:t>
            </a:r>
            <a:endParaRPr kumimoji="1" lang="ja-JP" altLang="en-US" sz="1400"/>
          </a:p>
        </p:txBody>
      </p:sp>
      <p:sp>
        <p:nvSpPr>
          <p:cNvPr id="6" name="テキスト ボックス 5">
            <a:extLst>
              <a:ext uri="{FF2B5EF4-FFF2-40B4-BE49-F238E27FC236}">
                <a16:creationId xmlns:a16="http://schemas.microsoft.com/office/drawing/2014/main" id="{63EFB1F3-61AC-8557-0501-03214597D73E}"/>
              </a:ext>
            </a:extLst>
          </p:cNvPr>
          <p:cNvSpPr txBox="1"/>
          <p:nvPr/>
        </p:nvSpPr>
        <p:spPr>
          <a:xfrm>
            <a:off x="6445188" y="1475489"/>
            <a:ext cx="5396745" cy="646331"/>
          </a:xfrm>
          <a:prstGeom prst="rect">
            <a:avLst/>
          </a:prstGeom>
          <a:noFill/>
        </p:spPr>
        <p:txBody>
          <a:bodyPr wrap="square" rtlCol="0">
            <a:spAutoFit/>
          </a:bodyPr>
          <a:lstStyle/>
          <a:p>
            <a:r>
              <a:rPr kumimoji="1" lang="ja-JP" altLang="en-US"/>
              <a:t>クラス作成手順に従ってファイルを作成し、左側のコードを入力してください。</a:t>
            </a:r>
          </a:p>
        </p:txBody>
      </p:sp>
    </p:spTree>
    <p:extLst>
      <p:ext uri="{BB962C8B-B14F-4D97-AF65-F5344CB8AC3E}">
        <p14:creationId xmlns:p14="http://schemas.microsoft.com/office/powerpoint/2010/main" val="2592551878"/>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a:extLst>
              <a:ext uri="{FF2B5EF4-FFF2-40B4-BE49-F238E27FC236}">
                <a16:creationId xmlns:a16="http://schemas.microsoft.com/office/drawing/2014/main" id="{D3578072-553C-1E04-82AF-684422C5586E}"/>
              </a:ext>
            </a:extLst>
          </p:cNvPr>
          <p:cNvSpPr>
            <a:spLocks noGrp="1"/>
          </p:cNvSpPr>
          <p:nvPr>
            <p:ph type="title"/>
          </p:nvPr>
        </p:nvSpPr>
        <p:spPr/>
        <p:txBody>
          <a:bodyPr>
            <a:normAutofit/>
          </a:bodyPr>
          <a:lstStyle/>
          <a:p>
            <a:r>
              <a:rPr lang="en-US" altLang="ja-JP"/>
              <a:t>3-3-2.EntityFreamwork</a:t>
            </a:r>
            <a:r>
              <a:rPr lang="ja-JP" altLang="en-US"/>
              <a:t>オブジェクト設定</a:t>
            </a:r>
          </a:p>
        </p:txBody>
      </p:sp>
      <p:sp>
        <p:nvSpPr>
          <p:cNvPr id="2" name="テキスト プレースホルダー 7">
            <a:extLst>
              <a:ext uri="{FF2B5EF4-FFF2-40B4-BE49-F238E27FC236}">
                <a16:creationId xmlns:a16="http://schemas.microsoft.com/office/drawing/2014/main" id="{DF10B8C9-FDF0-F5F7-6E79-09B4D09A1973}"/>
              </a:ext>
            </a:extLst>
          </p:cNvPr>
          <p:cNvSpPr>
            <a:spLocks noGrp="1"/>
          </p:cNvSpPr>
          <p:nvPr>
            <p:ph type="body" sz="quarter" idx="14"/>
          </p:nvPr>
        </p:nvSpPr>
        <p:spPr>
          <a:xfrm>
            <a:off x="268288" y="806384"/>
            <a:ext cx="11637962" cy="373063"/>
          </a:xfrm>
        </p:spPr>
        <p:txBody>
          <a:bodyPr/>
          <a:lstStyle/>
          <a:p>
            <a:r>
              <a:rPr lang="ja-JP" altLang="en-US"/>
              <a:t>設定手順</a:t>
            </a:r>
          </a:p>
        </p:txBody>
      </p:sp>
      <p:sp>
        <p:nvSpPr>
          <p:cNvPr id="3" name="正方形/長方形 2">
            <a:extLst>
              <a:ext uri="{FF2B5EF4-FFF2-40B4-BE49-F238E27FC236}">
                <a16:creationId xmlns:a16="http://schemas.microsoft.com/office/drawing/2014/main" id="{DE8C968D-AEF9-2EA3-8690-1B943C4E7415}"/>
              </a:ext>
            </a:extLst>
          </p:cNvPr>
          <p:cNvSpPr/>
          <p:nvPr/>
        </p:nvSpPr>
        <p:spPr>
          <a:xfrm>
            <a:off x="267629" y="1984443"/>
            <a:ext cx="5828371" cy="4338536"/>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r>
              <a:rPr kumimoji="1" lang="en-US" altLang="ja-JP" sz="1000">
                <a:latin typeface="ＭＳ ゴシック" panose="020B0609070205080204" pitchFamily="49" charset="-128"/>
                <a:ea typeface="ＭＳ ゴシック" panose="020B0609070205080204" pitchFamily="49" charset="-128"/>
              </a:rPr>
              <a:t>using System.ComponentModel.DataAnnotations;</a:t>
            </a:r>
          </a:p>
          <a:p>
            <a:r>
              <a:rPr kumimoji="1" lang="en-US" altLang="ja-JP" sz="1000">
                <a:latin typeface="ＭＳ ゴシック" panose="020B0609070205080204" pitchFamily="49" charset="-128"/>
                <a:ea typeface="ＭＳ ゴシック" panose="020B0609070205080204" pitchFamily="49" charset="-128"/>
              </a:rPr>
              <a:t>using System.ComponentModel.DataAnnotations.Schema;</a:t>
            </a:r>
          </a:p>
          <a:p>
            <a:endParaRPr kumimoji="1" lang="en-US" altLang="ja-JP" sz="1000">
              <a:latin typeface="ＭＳ ゴシック" panose="020B0609070205080204" pitchFamily="49" charset="-128"/>
              <a:ea typeface="ＭＳ ゴシック" panose="020B0609070205080204" pitchFamily="49" charset="-128"/>
            </a:endParaRPr>
          </a:p>
          <a:p>
            <a:r>
              <a:rPr kumimoji="1" lang="en-US" altLang="ja-JP" sz="1000">
                <a:latin typeface="ＭＳ ゴシック" panose="020B0609070205080204" pitchFamily="49" charset="-128"/>
                <a:ea typeface="ＭＳ ゴシック" panose="020B0609070205080204" pitchFamily="49" charset="-128"/>
              </a:rPr>
              <a:t>namespace addressbook.Server.Entity</a:t>
            </a:r>
          </a:p>
          <a:p>
            <a:r>
              <a:rPr kumimoji="1" lang="en-US" altLang="ja-JP" sz="1000">
                <a:latin typeface="ＭＳ ゴシック" panose="020B0609070205080204" pitchFamily="49" charset="-128"/>
                <a:ea typeface="ＭＳ ゴシック" panose="020B0609070205080204" pitchFamily="49" charset="-128"/>
              </a:rPr>
              <a:t>{</a:t>
            </a:r>
          </a:p>
          <a:p>
            <a:r>
              <a:rPr kumimoji="1" lang="en-US" altLang="ja-JP" sz="1000">
                <a:latin typeface="ＭＳ ゴシック" panose="020B0609070205080204" pitchFamily="49" charset="-128"/>
                <a:ea typeface="ＭＳ ゴシック" panose="020B0609070205080204" pitchFamily="49" charset="-128"/>
              </a:rPr>
              <a:t>    [Table("ViewAddressList")]</a:t>
            </a:r>
          </a:p>
          <a:p>
            <a:r>
              <a:rPr kumimoji="1" lang="en-US" altLang="ja-JP" sz="1000">
                <a:latin typeface="ＭＳ ゴシック" panose="020B0609070205080204" pitchFamily="49" charset="-128"/>
                <a:ea typeface="ＭＳ ゴシック" panose="020B0609070205080204" pitchFamily="49" charset="-128"/>
              </a:rPr>
              <a:t>    public class ViewAddressList</a:t>
            </a:r>
          </a:p>
          <a:p>
            <a:r>
              <a:rPr kumimoji="1" lang="en-US" altLang="ja-JP" sz="1000">
                <a:latin typeface="ＭＳ ゴシック" panose="020B0609070205080204" pitchFamily="49" charset="-128"/>
                <a:ea typeface="ＭＳ ゴシック" panose="020B0609070205080204" pitchFamily="49" charset="-128"/>
              </a:rPr>
              <a:t>    {</a:t>
            </a:r>
          </a:p>
          <a:p>
            <a:r>
              <a:rPr kumimoji="1" lang="en-US" altLang="ja-JP" sz="1000">
                <a:latin typeface="ＭＳ ゴシック" panose="020B0609070205080204" pitchFamily="49" charset="-128"/>
                <a:ea typeface="ＭＳ ゴシック" panose="020B0609070205080204" pitchFamily="49" charset="-128"/>
              </a:rPr>
              <a:t>        [Key]</a:t>
            </a:r>
          </a:p>
          <a:p>
            <a:r>
              <a:rPr kumimoji="1" lang="en-US" altLang="ja-JP" sz="1000">
                <a:latin typeface="ＭＳ ゴシック" panose="020B0609070205080204" pitchFamily="49" charset="-128"/>
                <a:ea typeface="ＭＳ ゴシック" panose="020B0609070205080204" pitchFamily="49" charset="-128"/>
              </a:rPr>
              <a:t>        [DatabaseGenerated(DatabaseGeneratedOption.Identity)]</a:t>
            </a:r>
          </a:p>
          <a:p>
            <a:r>
              <a:rPr kumimoji="1" lang="en-US" altLang="ja-JP" sz="1000">
                <a:latin typeface="ＭＳ ゴシック" panose="020B0609070205080204" pitchFamily="49" charset="-128"/>
                <a:ea typeface="ＭＳ ゴシック" panose="020B0609070205080204" pitchFamily="49" charset="-128"/>
              </a:rPr>
              <a:t>        [Column("No", TypeName = "int32")]</a:t>
            </a:r>
          </a:p>
          <a:p>
            <a:r>
              <a:rPr kumimoji="1" lang="en-US" altLang="ja-JP" sz="1000">
                <a:latin typeface="ＭＳ ゴシック" panose="020B0609070205080204" pitchFamily="49" charset="-128"/>
                <a:ea typeface="ＭＳ ゴシック" panose="020B0609070205080204" pitchFamily="49" charset="-128"/>
              </a:rPr>
              <a:t>        public Int32 No { get; set; }</a:t>
            </a:r>
          </a:p>
          <a:p>
            <a:endParaRPr kumimoji="1" lang="en-US" altLang="ja-JP" sz="1000">
              <a:latin typeface="ＭＳ ゴシック" panose="020B0609070205080204" pitchFamily="49" charset="-128"/>
              <a:ea typeface="ＭＳ ゴシック" panose="020B0609070205080204" pitchFamily="49" charset="-128"/>
            </a:endParaRPr>
          </a:p>
          <a:p>
            <a:r>
              <a:rPr kumimoji="1" lang="en-US" altLang="ja-JP" sz="1000">
                <a:latin typeface="ＭＳ ゴシック" panose="020B0609070205080204" pitchFamily="49" charset="-128"/>
                <a:ea typeface="ＭＳ ゴシック" panose="020B0609070205080204" pitchFamily="49" charset="-128"/>
              </a:rPr>
              <a:t>        public string Name { get; set; } = string.Empty;</a:t>
            </a:r>
          </a:p>
          <a:p>
            <a:endParaRPr kumimoji="1" lang="en-US" altLang="ja-JP" sz="1000">
              <a:latin typeface="ＭＳ ゴシック" panose="020B0609070205080204" pitchFamily="49" charset="-128"/>
              <a:ea typeface="ＭＳ ゴシック" panose="020B0609070205080204" pitchFamily="49" charset="-128"/>
            </a:endParaRPr>
          </a:p>
          <a:p>
            <a:r>
              <a:rPr kumimoji="1" lang="en-US" altLang="ja-JP" sz="1000">
                <a:latin typeface="ＭＳ ゴシック" panose="020B0609070205080204" pitchFamily="49" charset="-128"/>
                <a:ea typeface="ＭＳ ゴシック" panose="020B0609070205080204" pitchFamily="49" charset="-128"/>
              </a:rPr>
              <a:t>        public string Yubin { get; set; } = string.Empty;</a:t>
            </a:r>
          </a:p>
          <a:p>
            <a:r>
              <a:rPr kumimoji="1" lang="en-US" altLang="ja-JP" sz="1000">
                <a:latin typeface="ＭＳ ゴシック" panose="020B0609070205080204" pitchFamily="49" charset="-128"/>
                <a:ea typeface="ＭＳ ゴシック" panose="020B0609070205080204" pitchFamily="49" charset="-128"/>
              </a:rPr>
              <a:t>        public string Address1 { get; set; } = string.Empty;</a:t>
            </a:r>
          </a:p>
          <a:p>
            <a:r>
              <a:rPr kumimoji="1" lang="en-US" altLang="ja-JP" sz="1000">
                <a:latin typeface="ＭＳ ゴシック" panose="020B0609070205080204" pitchFamily="49" charset="-128"/>
                <a:ea typeface="ＭＳ ゴシック" panose="020B0609070205080204" pitchFamily="49" charset="-128"/>
              </a:rPr>
              <a:t>        public string Address2 { get; set; } = string.Empty;</a:t>
            </a:r>
          </a:p>
          <a:p>
            <a:r>
              <a:rPr kumimoji="1" lang="en-US" altLang="ja-JP" sz="1000">
                <a:latin typeface="ＭＳ ゴシック" panose="020B0609070205080204" pitchFamily="49" charset="-128"/>
                <a:ea typeface="ＭＳ ゴシック" panose="020B0609070205080204" pitchFamily="49" charset="-128"/>
              </a:rPr>
              <a:t>        public string Tel { get; set; } = string.Empty;</a:t>
            </a:r>
          </a:p>
          <a:p>
            <a:endParaRPr kumimoji="1" lang="en-US" altLang="ja-JP" sz="1000">
              <a:latin typeface="ＭＳ ゴシック" panose="020B0609070205080204" pitchFamily="49" charset="-128"/>
              <a:ea typeface="ＭＳ ゴシック" panose="020B0609070205080204" pitchFamily="49" charset="-128"/>
            </a:endParaRPr>
          </a:p>
          <a:p>
            <a:endParaRPr kumimoji="1" lang="en-US" altLang="ja-JP" sz="1000">
              <a:latin typeface="ＭＳ ゴシック" panose="020B0609070205080204" pitchFamily="49" charset="-128"/>
              <a:ea typeface="ＭＳ ゴシック" panose="020B0609070205080204" pitchFamily="49" charset="-128"/>
            </a:endParaRPr>
          </a:p>
          <a:p>
            <a:r>
              <a:rPr kumimoji="1" lang="en-US" altLang="ja-JP" sz="1000">
                <a:latin typeface="ＭＳ ゴシック" panose="020B0609070205080204" pitchFamily="49" charset="-128"/>
                <a:ea typeface="ＭＳ ゴシック" panose="020B0609070205080204" pitchFamily="49" charset="-128"/>
              </a:rPr>
              <a:t>    }</a:t>
            </a:r>
          </a:p>
          <a:p>
            <a:r>
              <a:rPr kumimoji="1" lang="en-US" altLang="ja-JP" sz="1000">
                <a:latin typeface="ＭＳ ゴシック" panose="020B0609070205080204" pitchFamily="49" charset="-128"/>
                <a:ea typeface="ＭＳ ゴシック" panose="020B0609070205080204" pitchFamily="49" charset="-128"/>
              </a:rPr>
              <a:t>}</a:t>
            </a:r>
          </a:p>
          <a:p>
            <a:endParaRPr kumimoji="1" lang="ja-JP" altLang="en-US" sz="1000">
              <a:latin typeface="ＭＳ ゴシック" panose="020B0609070205080204" pitchFamily="49" charset="-128"/>
              <a:ea typeface="ＭＳ ゴシック" panose="020B0609070205080204" pitchFamily="49" charset="-128"/>
            </a:endParaRPr>
          </a:p>
        </p:txBody>
      </p:sp>
      <p:sp>
        <p:nvSpPr>
          <p:cNvPr id="5" name="テキスト ボックス 4">
            <a:extLst>
              <a:ext uri="{FF2B5EF4-FFF2-40B4-BE49-F238E27FC236}">
                <a16:creationId xmlns:a16="http://schemas.microsoft.com/office/drawing/2014/main" id="{16C43D81-4F5F-1020-6596-1AABC7BECCBD}"/>
              </a:ext>
            </a:extLst>
          </p:cNvPr>
          <p:cNvSpPr txBox="1"/>
          <p:nvPr/>
        </p:nvSpPr>
        <p:spPr>
          <a:xfrm>
            <a:off x="267629" y="1679475"/>
            <a:ext cx="2736647" cy="307777"/>
          </a:xfrm>
          <a:prstGeom prst="rect">
            <a:avLst/>
          </a:prstGeom>
          <a:noFill/>
        </p:spPr>
        <p:txBody>
          <a:bodyPr wrap="none" rtlCol="0">
            <a:spAutoFit/>
          </a:bodyPr>
          <a:lstStyle/>
          <a:p>
            <a:r>
              <a:rPr kumimoji="1" lang="ja-JP" altLang="en-US" sz="1400"/>
              <a:t>・ファイル名：</a:t>
            </a:r>
            <a:r>
              <a:rPr lang="en-US" altLang="ja-JP" sz="1400"/>
              <a:t>V</a:t>
            </a:r>
            <a:r>
              <a:rPr kumimoji="1" lang="en-US" altLang="ja-JP" sz="1400"/>
              <a:t>iewAddress.cs</a:t>
            </a:r>
            <a:endParaRPr kumimoji="1" lang="ja-JP" altLang="en-US" sz="1400"/>
          </a:p>
        </p:txBody>
      </p:sp>
      <p:sp>
        <p:nvSpPr>
          <p:cNvPr id="4" name="テキスト ボックス 3">
            <a:extLst>
              <a:ext uri="{FF2B5EF4-FFF2-40B4-BE49-F238E27FC236}">
                <a16:creationId xmlns:a16="http://schemas.microsoft.com/office/drawing/2014/main" id="{E68B98E3-5EAD-10A7-A6EB-9FD95ADF0EE4}"/>
              </a:ext>
            </a:extLst>
          </p:cNvPr>
          <p:cNvSpPr txBox="1"/>
          <p:nvPr/>
        </p:nvSpPr>
        <p:spPr>
          <a:xfrm>
            <a:off x="6409677" y="1910495"/>
            <a:ext cx="5396745" cy="646331"/>
          </a:xfrm>
          <a:prstGeom prst="rect">
            <a:avLst/>
          </a:prstGeom>
          <a:noFill/>
        </p:spPr>
        <p:txBody>
          <a:bodyPr wrap="square" rtlCol="0">
            <a:spAutoFit/>
          </a:bodyPr>
          <a:lstStyle/>
          <a:p>
            <a:r>
              <a:rPr kumimoji="1" lang="ja-JP" altLang="en-US"/>
              <a:t>クラス作成手順に従ってファイルを作成し、左側のコードを入力してください。</a:t>
            </a:r>
          </a:p>
        </p:txBody>
      </p:sp>
    </p:spTree>
    <p:extLst>
      <p:ext uri="{BB962C8B-B14F-4D97-AF65-F5344CB8AC3E}">
        <p14:creationId xmlns:p14="http://schemas.microsoft.com/office/powerpoint/2010/main" val="1870919713"/>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a:extLst>
              <a:ext uri="{FF2B5EF4-FFF2-40B4-BE49-F238E27FC236}">
                <a16:creationId xmlns:a16="http://schemas.microsoft.com/office/drawing/2014/main" id="{D3578072-553C-1E04-82AF-684422C5586E}"/>
              </a:ext>
            </a:extLst>
          </p:cNvPr>
          <p:cNvSpPr>
            <a:spLocks noGrp="1"/>
          </p:cNvSpPr>
          <p:nvPr>
            <p:ph type="title"/>
          </p:nvPr>
        </p:nvSpPr>
        <p:spPr/>
        <p:txBody>
          <a:bodyPr>
            <a:normAutofit/>
          </a:bodyPr>
          <a:lstStyle/>
          <a:p>
            <a:r>
              <a:rPr lang="en-US" altLang="ja-JP"/>
              <a:t>3-3-2.EntityFreamwork</a:t>
            </a:r>
            <a:r>
              <a:rPr lang="ja-JP" altLang="en-US"/>
              <a:t>オブジェクト設定</a:t>
            </a:r>
          </a:p>
        </p:txBody>
      </p:sp>
      <p:sp>
        <p:nvSpPr>
          <p:cNvPr id="2" name="テキスト プレースホルダー 7">
            <a:extLst>
              <a:ext uri="{FF2B5EF4-FFF2-40B4-BE49-F238E27FC236}">
                <a16:creationId xmlns:a16="http://schemas.microsoft.com/office/drawing/2014/main" id="{DF10B8C9-FDF0-F5F7-6E79-09B4D09A1973}"/>
              </a:ext>
            </a:extLst>
          </p:cNvPr>
          <p:cNvSpPr>
            <a:spLocks noGrp="1"/>
          </p:cNvSpPr>
          <p:nvPr>
            <p:ph type="body" sz="quarter" idx="14"/>
          </p:nvPr>
        </p:nvSpPr>
        <p:spPr>
          <a:xfrm>
            <a:off x="268288" y="806384"/>
            <a:ext cx="11637962" cy="373063"/>
          </a:xfrm>
        </p:spPr>
        <p:txBody>
          <a:bodyPr/>
          <a:lstStyle/>
          <a:p>
            <a:r>
              <a:rPr lang="ja-JP" altLang="en-US"/>
              <a:t>設定手順</a:t>
            </a:r>
          </a:p>
        </p:txBody>
      </p:sp>
      <p:sp>
        <p:nvSpPr>
          <p:cNvPr id="3" name="正方形/長方形 2">
            <a:extLst>
              <a:ext uri="{FF2B5EF4-FFF2-40B4-BE49-F238E27FC236}">
                <a16:creationId xmlns:a16="http://schemas.microsoft.com/office/drawing/2014/main" id="{DE8C968D-AEF9-2EA3-8690-1B943C4E7415}"/>
              </a:ext>
            </a:extLst>
          </p:cNvPr>
          <p:cNvSpPr/>
          <p:nvPr/>
        </p:nvSpPr>
        <p:spPr>
          <a:xfrm>
            <a:off x="267629" y="1984443"/>
            <a:ext cx="7892960" cy="319408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r>
              <a:rPr kumimoji="1" lang="en-US" altLang="ja-JP" sz="1000">
                <a:latin typeface="ＭＳ ゴシック" panose="020B0609070205080204" pitchFamily="49" charset="-128"/>
                <a:ea typeface="ＭＳ ゴシック" panose="020B0609070205080204" pitchFamily="49" charset="-128"/>
              </a:rPr>
              <a:t>using Microsoft.EntityFrameworkCore;</a:t>
            </a:r>
          </a:p>
          <a:p>
            <a:endParaRPr kumimoji="1" lang="en-US" altLang="ja-JP" sz="1000">
              <a:latin typeface="ＭＳ ゴシック" panose="020B0609070205080204" pitchFamily="49" charset="-128"/>
              <a:ea typeface="ＭＳ ゴシック" panose="020B0609070205080204" pitchFamily="49" charset="-128"/>
            </a:endParaRPr>
          </a:p>
          <a:p>
            <a:r>
              <a:rPr kumimoji="1" lang="en-US" altLang="ja-JP" sz="1000">
                <a:latin typeface="ＭＳ ゴシック" panose="020B0609070205080204" pitchFamily="49" charset="-128"/>
                <a:ea typeface="ＭＳ ゴシック" panose="020B0609070205080204" pitchFamily="49" charset="-128"/>
              </a:rPr>
              <a:t>namespace addressbook.Server.Entity </a:t>
            </a:r>
          </a:p>
          <a:p>
            <a:r>
              <a:rPr kumimoji="1" lang="en-US" altLang="ja-JP" sz="1000">
                <a:latin typeface="ＭＳ ゴシック" panose="020B0609070205080204" pitchFamily="49" charset="-128"/>
                <a:ea typeface="ＭＳ ゴシック" panose="020B0609070205080204" pitchFamily="49" charset="-128"/>
              </a:rPr>
              <a:t>{</a:t>
            </a:r>
          </a:p>
          <a:p>
            <a:r>
              <a:rPr kumimoji="1" lang="en-US" altLang="ja-JP" sz="1000">
                <a:latin typeface="ＭＳ ゴシック" panose="020B0609070205080204" pitchFamily="49" charset="-128"/>
                <a:ea typeface="ＭＳ ゴシック" panose="020B0609070205080204" pitchFamily="49" charset="-128"/>
              </a:rPr>
              <a:t>    public class AddressContext : DbContext</a:t>
            </a:r>
          </a:p>
          <a:p>
            <a:r>
              <a:rPr kumimoji="1" lang="en-US" altLang="ja-JP" sz="1000">
                <a:latin typeface="ＭＳ ゴシック" panose="020B0609070205080204" pitchFamily="49" charset="-128"/>
                <a:ea typeface="ＭＳ ゴシック" panose="020B0609070205080204" pitchFamily="49" charset="-128"/>
              </a:rPr>
              <a:t>    {</a:t>
            </a:r>
          </a:p>
          <a:p>
            <a:r>
              <a:rPr kumimoji="1" lang="en-US" altLang="ja-JP" sz="1000">
                <a:latin typeface="ＭＳ ゴシック" panose="020B0609070205080204" pitchFamily="49" charset="-128"/>
                <a:ea typeface="ＭＳ ゴシック" panose="020B0609070205080204" pitchFamily="49" charset="-128"/>
              </a:rPr>
              <a:t>        public DbSet&lt;ViewAddressList&gt;? ViewAddressList { get; set; }</a:t>
            </a:r>
          </a:p>
          <a:p>
            <a:endParaRPr kumimoji="1" lang="en-US" altLang="ja-JP" sz="1000">
              <a:latin typeface="ＭＳ ゴシック" panose="020B0609070205080204" pitchFamily="49" charset="-128"/>
              <a:ea typeface="ＭＳ ゴシック" panose="020B0609070205080204" pitchFamily="49" charset="-128"/>
            </a:endParaRPr>
          </a:p>
          <a:p>
            <a:r>
              <a:rPr kumimoji="1" lang="en-US" altLang="ja-JP" sz="1000">
                <a:latin typeface="ＭＳ ゴシック" panose="020B0609070205080204" pitchFamily="49" charset="-128"/>
                <a:ea typeface="ＭＳ ゴシック" panose="020B0609070205080204" pitchFamily="49" charset="-128"/>
              </a:rPr>
              <a:t>        public DbSet&lt;AddressBook&gt;? AddressBook { get; set; }</a:t>
            </a:r>
          </a:p>
          <a:p>
            <a:endParaRPr kumimoji="1" lang="en-US" altLang="ja-JP" sz="1000">
              <a:latin typeface="ＭＳ ゴシック" panose="020B0609070205080204" pitchFamily="49" charset="-128"/>
              <a:ea typeface="ＭＳ ゴシック" panose="020B0609070205080204" pitchFamily="49" charset="-128"/>
            </a:endParaRPr>
          </a:p>
          <a:p>
            <a:endParaRPr kumimoji="1" lang="en-US" altLang="ja-JP" sz="1000">
              <a:latin typeface="ＭＳ ゴシック" panose="020B0609070205080204" pitchFamily="49" charset="-128"/>
              <a:ea typeface="ＭＳ ゴシック" panose="020B0609070205080204" pitchFamily="49" charset="-128"/>
            </a:endParaRPr>
          </a:p>
          <a:p>
            <a:r>
              <a:rPr kumimoji="1" lang="en-US" altLang="ja-JP" sz="1000">
                <a:latin typeface="ＭＳ ゴシック" panose="020B0609070205080204" pitchFamily="49" charset="-128"/>
                <a:ea typeface="ＭＳ ゴシック" panose="020B0609070205080204" pitchFamily="49" charset="-128"/>
              </a:rPr>
              <a:t>        protected override void OnConfiguring(DbContextOptionsBuilder optionsBuilder)</a:t>
            </a:r>
          </a:p>
          <a:p>
            <a:r>
              <a:rPr kumimoji="1" lang="en-US" altLang="ja-JP" sz="1000">
                <a:latin typeface="ＭＳ ゴシック" panose="020B0609070205080204" pitchFamily="49" charset="-128"/>
                <a:ea typeface="ＭＳ ゴシック" panose="020B0609070205080204" pitchFamily="49" charset="-128"/>
              </a:rPr>
              <a:t>            =&gt; optionsBuilder.UseNpgsql("Host=localhost;Database=postgres;Username=postgres;Password=macro00");</a:t>
            </a:r>
          </a:p>
          <a:p>
            <a:endParaRPr kumimoji="1" lang="en-US" altLang="ja-JP" sz="1000">
              <a:latin typeface="ＭＳ ゴシック" panose="020B0609070205080204" pitchFamily="49" charset="-128"/>
              <a:ea typeface="ＭＳ ゴシック" panose="020B0609070205080204" pitchFamily="49" charset="-128"/>
            </a:endParaRPr>
          </a:p>
          <a:p>
            <a:r>
              <a:rPr kumimoji="1" lang="en-US" altLang="ja-JP" sz="1000">
                <a:latin typeface="ＭＳ ゴシック" panose="020B0609070205080204" pitchFamily="49" charset="-128"/>
                <a:ea typeface="ＭＳ ゴシック" panose="020B0609070205080204" pitchFamily="49" charset="-128"/>
              </a:rPr>
              <a:t>    }</a:t>
            </a:r>
          </a:p>
          <a:p>
            <a:r>
              <a:rPr kumimoji="1" lang="en-US" altLang="ja-JP" sz="1000">
                <a:latin typeface="ＭＳ ゴシック" panose="020B0609070205080204" pitchFamily="49" charset="-128"/>
                <a:ea typeface="ＭＳ ゴシック" panose="020B0609070205080204" pitchFamily="49" charset="-128"/>
              </a:rPr>
              <a:t>}</a:t>
            </a:r>
          </a:p>
          <a:p>
            <a:endParaRPr kumimoji="1" lang="ja-JP" altLang="en-US" sz="1000">
              <a:latin typeface="ＭＳ ゴシック" panose="020B0609070205080204" pitchFamily="49" charset="-128"/>
              <a:ea typeface="ＭＳ ゴシック" panose="020B0609070205080204" pitchFamily="49" charset="-128"/>
            </a:endParaRPr>
          </a:p>
        </p:txBody>
      </p:sp>
      <p:sp>
        <p:nvSpPr>
          <p:cNvPr id="5" name="テキスト ボックス 4">
            <a:extLst>
              <a:ext uri="{FF2B5EF4-FFF2-40B4-BE49-F238E27FC236}">
                <a16:creationId xmlns:a16="http://schemas.microsoft.com/office/drawing/2014/main" id="{16C43D81-4F5F-1020-6596-1AABC7BECCBD}"/>
              </a:ext>
            </a:extLst>
          </p:cNvPr>
          <p:cNvSpPr txBox="1"/>
          <p:nvPr/>
        </p:nvSpPr>
        <p:spPr>
          <a:xfrm>
            <a:off x="267629" y="1679475"/>
            <a:ext cx="3055645" cy="307777"/>
          </a:xfrm>
          <a:prstGeom prst="rect">
            <a:avLst/>
          </a:prstGeom>
          <a:noFill/>
        </p:spPr>
        <p:txBody>
          <a:bodyPr wrap="none" rtlCol="0">
            <a:spAutoFit/>
          </a:bodyPr>
          <a:lstStyle/>
          <a:p>
            <a:r>
              <a:rPr kumimoji="1" lang="ja-JP" altLang="en-US" sz="1400"/>
              <a:t>・ファイル名：</a:t>
            </a:r>
            <a:r>
              <a:rPr lang="en-US" altLang="ja-JP" sz="1400"/>
              <a:t>A</a:t>
            </a:r>
            <a:r>
              <a:rPr kumimoji="1" lang="en-US" altLang="ja-JP" sz="1400"/>
              <a:t>ddressContext.cs</a:t>
            </a:r>
            <a:endParaRPr kumimoji="1" lang="ja-JP" altLang="en-US" sz="1400"/>
          </a:p>
        </p:txBody>
      </p:sp>
      <p:sp>
        <p:nvSpPr>
          <p:cNvPr id="4" name="テキスト ボックス 3">
            <a:extLst>
              <a:ext uri="{FF2B5EF4-FFF2-40B4-BE49-F238E27FC236}">
                <a16:creationId xmlns:a16="http://schemas.microsoft.com/office/drawing/2014/main" id="{16F1D980-03C4-06B8-F440-66508BDC95BE}"/>
              </a:ext>
            </a:extLst>
          </p:cNvPr>
          <p:cNvSpPr txBox="1"/>
          <p:nvPr/>
        </p:nvSpPr>
        <p:spPr>
          <a:xfrm>
            <a:off x="8261612" y="855495"/>
            <a:ext cx="3681344" cy="923330"/>
          </a:xfrm>
          <a:prstGeom prst="rect">
            <a:avLst/>
          </a:prstGeom>
          <a:noFill/>
        </p:spPr>
        <p:txBody>
          <a:bodyPr wrap="square" rtlCol="0">
            <a:spAutoFit/>
          </a:bodyPr>
          <a:lstStyle/>
          <a:p>
            <a:r>
              <a:rPr kumimoji="1" lang="ja-JP" altLang="en-US"/>
              <a:t>クラス作成手順に従ってファイルを作成し、左側のコードを入力してください。</a:t>
            </a:r>
          </a:p>
        </p:txBody>
      </p:sp>
      <p:sp>
        <p:nvSpPr>
          <p:cNvPr id="6" name="右中かっこ 5">
            <a:extLst>
              <a:ext uri="{FF2B5EF4-FFF2-40B4-BE49-F238E27FC236}">
                <a16:creationId xmlns:a16="http://schemas.microsoft.com/office/drawing/2014/main" id="{B179CBA3-F525-D7CE-33F1-9486FFB7FAE5}"/>
              </a:ext>
            </a:extLst>
          </p:cNvPr>
          <p:cNvSpPr/>
          <p:nvPr/>
        </p:nvSpPr>
        <p:spPr>
          <a:xfrm>
            <a:off x="8261612" y="2849732"/>
            <a:ext cx="239697" cy="745724"/>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8" name="右中かっこ 7">
            <a:extLst>
              <a:ext uri="{FF2B5EF4-FFF2-40B4-BE49-F238E27FC236}">
                <a16:creationId xmlns:a16="http://schemas.microsoft.com/office/drawing/2014/main" id="{6DC37FC5-5E7B-FE1E-A010-D42A8A04D994}"/>
              </a:ext>
            </a:extLst>
          </p:cNvPr>
          <p:cNvSpPr/>
          <p:nvPr/>
        </p:nvSpPr>
        <p:spPr>
          <a:xfrm>
            <a:off x="8261611" y="3920639"/>
            <a:ext cx="239697" cy="460861"/>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58DD7FF7-88E5-22F8-3089-58E107C9840F}"/>
              </a:ext>
            </a:extLst>
          </p:cNvPr>
          <p:cNvSpPr txBox="1"/>
          <p:nvPr/>
        </p:nvSpPr>
        <p:spPr>
          <a:xfrm>
            <a:off x="8602332" y="3037928"/>
            <a:ext cx="2813591" cy="369332"/>
          </a:xfrm>
          <a:prstGeom prst="rect">
            <a:avLst/>
          </a:prstGeom>
          <a:noFill/>
        </p:spPr>
        <p:txBody>
          <a:bodyPr wrap="none" rtlCol="0">
            <a:spAutoFit/>
          </a:bodyPr>
          <a:lstStyle/>
          <a:p>
            <a:r>
              <a:rPr lang="ja-JP" altLang="en-US"/>
              <a:t>前ページで作成したクラス</a:t>
            </a:r>
            <a:endParaRPr kumimoji="1" lang="ja-JP" altLang="en-US"/>
          </a:p>
        </p:txBody>
      </p:sp>
      <p:sp>
        <p:nvSpPr>
          <p:cNvPr id="10" name="テキスト ボックス 9">
            <a:extLst>
              <a:ext uri="{FF2B5EF4-FFF2-40B4-BE49-F238E27FC236}">
                <a16:creationId xmlns:a16="http://schemas.microsoft.com/office/drawing/2014/main" id="{3EB56302-F88C-EA7C-5BEF-7A4507F750BF}"/>
              </a:ext>
            </a:extLst>
          </p:cNvPr>
          <p:cNvSpPr txBox="1"/>
          <p:nvPr/>
        </p:nvSpPr>
        <p:spPr>
          <a:xfrm>
            <a:off x="8602332" y="3966403"/>
            <a:ext cx="2419252" cy="369332"/>
          </a:xfrm>
          <a:prstGeom prst="rect">
            <a:avLst/>
          </a:prstGeom>
          <a:noFill/>
        </p:spPr>
        <p:txBody>
          <a:bodyPr wrap="none" rtlCol="0">
            <a:spAutoFit/>
          </a:bodyPr>
          <a:lstStyle/>
          <a:p>
            <a:r>
              <a:rPr kumimoji="1" lang="ja-JP" altLang="en-US"/>
              <a:t>データベース接続情報</a:t>
            </a:r>
          </a:p>
        </p:txBody>
      </p:sp>
      <p:sp>
        <p:nvSpPr>
          <p:cNvPr id="11" name="正方形/長方形 10">
            <a:extLst>
              <a:ext uri="{FF2B5EF4-FFF2-40B4-BE49-F238E27FC236}">
                <a16:creationId xmlns:a16="http://schemas.microsoft.com/office/drawing/2014/main" id="{D837AF29-A5A0-501B-348F-CD7CA82E1767}"/>
              </a:ext>
            </a:extLst>
          </p:cNvPr>
          <p:cNvSpPr/>
          <p:nvPr/>
        </p:nvSpPr>
        <p:spPr>
          <a:xfrm>
            <a:off x="4505325" y="5079176"/>
            <a:ext cx="6663288" cy="1631504"/>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kumimoji="1" lang="ja-JP" altLang="en-US"/>
          </a:p>
        </p:txBody>
      </p:sp>
      <p:sp>
        <p:nvSpPr>
          <p:cNvPr id="25" name="正方形/長方形 24">
            <a:extLst>
              <a:ext uri="{FF2B5EF4-FFF2-40B4-BE49-F238E27FC236}">
                <a16:creationId xmlns:a16="http://schemas.microsoft.com/office/drawing/2014/main" id="{3922E842-6C99-E184-0D67-D00581EAF222}"/>
              </a:ext>
            </a:extLst>
          </p:cNvPr>
          <p:cNvSpPr/>
          <p:nvPr/>
        </p:nvSpPr>
        <p:spPr>
          <a:xfrm>
            <a:off x="5665171" y="5465047"/>
            <a:ext cx="1864311" cy="74682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kumimoji="1" lang="ja-JP" altLang="en-US"/>
          </a:p>
        </p:txBody>
      </p:sp>
      <p:sp>
        <p:nvSpPr>
          <p:cNvPr id="26" name="正方形/長方形 25">
            <a:extLst>
              <a:ext uri="{FF2B5EF4-FFF2-40B4-BE49-F238E27FC236}">
                <a16:creationId xmlns:a16="http://schemas.microsoft.com/office/drawing/2014/main" id="{135975CC-63FD-5381-0E40-B933E7A89262}"/>
              </a:ext>
            </a:extLst>
          </p:cNvPr>
          <p:cNvSpPr/>
          <p:nvPr/>
        </p:nvSpPr>
        <p:spPr>
          <a:xfrm>
            <a:off x="8946950" y="5452408"/>
            <a:ext cx="1864311" cy="759459"/>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kumimoji="1" lang="ja-JP" altLang="en-US"/>
          </a:p>
        </p:txBody>
      </p:sp>
      <p:cxnSp>
        <p:nvCxnSpPr>
          <p:cNvPr id="27" name="直線コネクタ 26">
            <a:extLst>
              <a:ext uri="{FF2B5EF4-FFF2-40B4-BE49-F238E27FC236}">
                <a16:creationId xmlns:a16="http://schemas.microsoft.com/office/drawing/2014/main" id="{4D1DB7BD-02D9-C5D0-9710-38E9E36CF3A6}"/>
              </a:ext>
            </a:extLst>
          </p:cNvPr>
          <p:cNvCxnSpPr/>
          <p:nvPr/>
        </p:nvCxnSpPr>
        <p:spPr>
          <a:xfrm>
            <a:off x="6038034" y="6495953"/>
            <a:ext cx="429679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09055024-3828-B5FD-2154-55F3E2E1010D}"/>
              </a:ext>
            </a:extLst>
          </p:cNvPr>
          <p:cNvCxnSpPr>
            <a:stCxn id="25" idx="2"/>
          </p:cNvCxnSpPr>
          <p:nvPr/>
        </p:nvCxnSpPr>
        <p:spPr>
          <a:xfrm>
            <a:off x="6597327" y="6211867"/>
            <a:ext cx="0" cy="301841"/>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直線コネクタ 28">
            <a:extLst>
              <a:ext uri="{FF2B5EF4-FFF2-40B4-BE49-F238E27FC236}">
                <a16:creationId xmlns:a16="http://schemas.microsoft.com/office/drawing/2014/main" id="{2AAFC884-10B3-4120-32B2-3E8710D00CA7}"/>
              </a:ext>
            </a:extLst>
          </p:cNvPr>
          <p:cNvCxnSpPr>
            <a:stCxn id="26" idx="2"/>
          </p:cNvCxnSpPr>
          <p:nvPr/>
        </p:nvCxnSpPr>
        <p:spPr>
          <a:xfrm>
            <a:off x="9879106" y="6211867"/>
            <a:ext cx="2959" cy="284086"/>
          </a:xfrm>
          <a:prstGeom prst="line">
            <a:avLst/>
          </a:prstGeom>
        </p:spPr>
        <p:style>
          <a:lnRef idx="1">
            <a:schemeClr val="accent1"/>
          </a:lnRef>
          <a:fillRef idx="0">
            <a:schemeClr val="accent1"/>
          </a:fillRef>
          <a:effectRef idx="0">
            <a:schemeClr val="accent1"/>
          </a:effectRef>
          <a:fontRef idx="minor">
            <a:schemeClr val="tx1"/>
          </a:fontRef>
        </p:style>
      </p:cxnSp>
      <p:sp>
        <p:nvSpPr>
          <p:cNvPr id="30" name="テキスト ボックス 29">
            <a:extLst>
              <a:ext uri="{FF2B5EF4-FFF2-40B4-BE49-F238E27FC236}">
                <a16:creationId xmlns:a16="http://schemas.microsoft.com/office/drawing/2014/main" id="{8183670E-7082-9DFD-FC30-EFDF12D89694}"/>
              </a:ext>
            </a:extLst>
          </p:cNvPr>
          <p:cNvSpPr txBox="1"/>
          <p:nvPr/>
        </p:nvSpPr>
        <p:spPr>
          <a:xfrm>
            <a:off x="5060711" y="5253049"/>
            <a:ext cx="1359668" cy="261610"/>
          </a:xfrm>
          <a:prstGeom prst="rect">
            <a:avLst/>
          </a:prstGeom>
          <a:noFill/>
        </p:spPr>
        <p:txBody>
          <a:bodyPr wrap="none" rtlCol="0">
            <a:spAutoFit/>
          </a:bodyPr>
          <a:lstStyle/>
          <a:p>
            <a:r>
              <a:rPr kumimoji="1" lang="en-US" altLang="ja-JP" sz="1100"/>
              <a:t>windowsServer</a:t>
            </a:r>
            <a:endParaRPr kumimoji="1" lang="ja-JP" altLang="en-US" sz="1100"/>
          </a:p>
        </p:txBody>
      </p:sp>
      <p:sp>
        <p:nvSpPr>
          <p:cNvPr id="31" name="テキスト ボックス 30">
            <a:extLst>
              <a:ext uri="{FF2B5EF4-FFF2-40B4-BE49-F238E27FC236}">
                <a16:creationId xmlns:a16="http://schemas.microsoft.com/office/drawing/2014/main" id="{3AE37E59-DD51-5379-AAE0-BBC53BB83794}"/>
              </a:ext>
            </a:extLst>
          </p:cNvPr>
          <p:cNvSpPr txBox="1"/>
          <p:nvPr/>
        </p:nvSpPr>
        <p:spPr>
          <a:xfrm>
            <a:off x="8753169" y="5210249"/>
            <a:ext cx="824265" cy="261610"/>
          </a:xfrm>
          <a:prstGeom prst="rect">
            <a:avLst/>
          </a:prstGeom>
          <a:noFill/>
        </p:spPr>
        <p:txBody>
          <a:bodyPr wrap="none" rtlCol="0">
            <a:spAutoFit/>
          </a:bodyPr>
          <a:lstStyle/>
          <a:p>
            <a:r>
              <a:rPr kumimoji="1" lang="en-US" altLang="ja-JP" sz="1100"/>
              <a:t>DB</a:t>
            </a:r>
            <a:r>
              <a:rPr kumimoji="1" lang="ja-JP" altLang="en-US" sz="1100"/>
              <a:t>サーバ</a:t>
            </a:r>
          </a:p>
        </p:txBody>
      </p:sp>
      <p:sp>
        <p:nvSpPr>
          <p:cNvPr id="32" name="正方形/長方形 31">
            <a:extLst>
              <a:ext uri="{FF2B5EF4-FFF2-40B4-BE49-F238E27FC236}">
                <a16:creationId xmlns:a16="http://schemas.microsoft.com/office/drawing/2014/main" id="{8FD407A6-E4B6-0C23-46B4-1550E33B6101}"/>
              </a:ext>
            </a:extLst>
          </p:cNvPr>
          <p:cNvSpPr/>
          <p:nvPr/>
        </p:nvSpPr>
        <p:spPr>
          <a:xfrm>
            <a:off x="9199346" y="5714019"/>
            <a:ext cx="1448540" cy="376944"/>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kumimoji="1" lang="en-US" altLang="ja-JP" sz="1200"/>
              <a:t>postgresql</a:t>
            </a:r>
            <a:endParaRPr kumimoji="1" lang="ja-JP" altLang="en-US" sz="1200"/>
          </a:p>
        </p:txBody>
      </p:sp>
      <p:sp>
        <p:nvSpPr>
          <p:cNvPr id="33" name="テキスト ボックス 32">
            <a:extLst>
              <a:ext uri="{FF2B5EF4-FFF2-40B4-BE49-F238E27FC236}">
                <a16:creationId xmlns:a16="http://schemas.microsoft.com/office/drawing/2014/main" id="{D215E658-AD25-48A6-5B46-6BC832E3D957}"/>
              </a:ext>
            </a:extLst>
          </p:cNvPr>
          <p:cNvSpPr txBox="1"/>
          <p:nvPr/>
        </p:nvSpPr>
        <p:spPr>
          <a:xfrm>
            <a:off x="9867101" y="6037905"/>
            <a:ext cx="1173719" cy="430887"/>
          </a:xfrm>
          <a:prstGeom prst="rect">
            <a:avLst/>
          </a:prstGeom>
          <a:noFill/>
        </p:spPr>
        <p:txBody>
          <a:bodyPr wrap="none" rtlCol="0">
            <a:spAutoFit/>
          </a:bodyPr>
          <a:lstStyle/>
          <a:p>
            <a:r>
              <a:rPr kumimoji="1" lang="en-US" altLang="ja-JP" sz="1100"/>
              <a:t>IP</a:t>
            </a:r>
            <a:r>
              <a:rPr kumimoji="1" lang="ja-JP" altLang="en-US" sz="1100"/>
              <a:t>：</a:t>
            </a:r>
            <a:r>
              <a:rPr kumimoji="1" lang="en-US" altLang="ja-JP" sz="1100"/>
              <a:t>10.0.2.20</a:t>
            </a:r>
          </a:p>
          <a:p>
            <a:r>
              <a:rPr lang="ja-JP" altLang="en-US" sz="1100"/>
              <a:t>ポート：</a:t>
            </a:r>
            <a:r>
              <a:rPr lang="en-US" altLang="ja-JP" sz="1100"/>
              <a:t>5432</a:t>
            </a:r>
            <a:endParaRPr kumimoji="1" lang="ja-JP" altLang="en-US" sz="1100"/>
          </a:p>
        </p:txBody>
      </p:sp>
      <p:sp>
        <p:nvSpPr>
          <p:cNvPr id="34" name="テキスト ボックス 33">
            <a:extLst>
              <a:ext uri="{FF2B5EF4-FFF2-40B4-BE49-F238E27FC236}">
                <a16:creationId xmlns:a16="http://schemas.microsoft.com/office/drawing/2014/main" id="{FB7FE91F-7B73-0F91-FDA9-DEBF8F71BD90}"/>
              </a:ext>
            </a:extLst>
          </p:cNvPr>
          <p:cNvSpPr txBox="1"/>
          <p:nvPr/>
        </p:nvSpPr>
        <p:spPr>
          <a:xfrm>
            <a:off x="6420379" y="5541820"/>
            <a:ext cx="1154483" cy="430887"/>
          </a:xfrm>
          <a:prstGeom prst="rect">
            <a:avLst/>
          </a:prstGeom>
          <a:noFill/>
        </p:spPr>
        <p:txBody>
          <a:bodyPr wrap="none" rtlCol="0">
            <a:spAutoFit/>
          </a:bodyPr>
          <a:lstStyle/>
          <a:p>
            <a:r>
              <a:rPr kumimoji="1" lang="en-US" altLang="ja-JP" sz="1100"/>
              <a:t>IP</a:t>
            </a:r>
            <a:r>
              <a:rPr kumimoji="1" lang="ja-JP" altLang="en-US" sz="1100"/>
              <a:t>：</a:t>
            </a:r>
            <a:r>
              <a:rPr lang="en-US" altLang="ja-JP" sz="1100"/>
              <a:t>127.0.0.1</a:t>
            </a:r>
            <a:endParaRPr kumimoji="1" lang="en-US" altLang="ja-JP" sz="1100"/>
          </a:p>
          <a:p>
            <a:r>
              <a:rPr lang="ja-JP" altLang="en-US" sz="1100"/>
              <a:t>ポート：</a:t>
            </a:r>
            <a:r>
              <a:rPr lang="en-US" altLang="ja-JP" sz="1100"/>
              <a:t>5432</a:t>
            </a:r>
            <a:endParaRPr kumimoji="1" lang="ja-JP" altLang="en-US" sz="1100"/>
          </a:p>
        </p:txBody>
      </p:sp>
      <p:sp>
        <p:nvSpPr>
          <p:cNvPr id="35" name="正方形/長方形 34">
            <a:extLst>
              <a:ext uri="{FF2B5EF4-FFF2-40B4-BE49-F238E27FC236}">
                <a16:creationId xmlns:a16="http://schemas.microsoft.com/office/drawing/2014/main" id="{5E4BEC0D-B0C3-7008-98A2-DEC69A097631}"/>
              </a:ext>
            </a:extLst>
          </p:cNvPr>
          <p:cNvSpPr/>
          <p:nvPr/>
        </p:nvSpPr>
        <p:spPr>
          <a:xfrm>
            <a:off x="4793494" y="5684067"/>
            <a:ext cx="1103100" cy="71612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kumimoji="1" lang="en-US" altLang="ja-JP" sz="900"/>
              <a:t>addressbook.Server</a:t>
            </a:r>
            <a:endParaRPr kumimoji="1" lang="ja-JP" altLang="en-US" sz="900"/>
          </a:p>
        </p:txBody>
      </p:sp>
      <p:cxnSp>
        <p:nvCxnSpPr>
          <p:cNvPr id="36" name="コネクタ: カギ線 35">
            <a:extLst>
              <a:ext uri="{FF2B5EF4-FFF2-40B4-BE49-F238E27FC236}">
                <a16:creationId xmlns:a16="http://schemas.microsoft.com/office/drawing/2014/main" id="{10AF5519-4529-55AF-8AAC-A3D7CD5EDDFD}"/>
              </a:ext>
            </a:extLst>
          </p:cNvPr>
          <p:cNvCxnSpPr>
            <a:stCxn id="35" idx="3"/>
            <a:endCxn id="34" idx="1"/>
          </p:cNvCxnSpPr>
          <p:nvPr/>
        </p:nvCxnSpPr>
        <p:spPr>
          <a:xfrm flipV="1">
            <a:off x="5896594" y="5757264"/>
            <a:ext cx="523785" cy="284863"/>
          </a:xfrm>
          <a:prstGeom prst="bentConnector3">
            <a:avLst>
              <a:gd name="adj1" fmla="val 33634"/>
            </a:avLst>
          </a:prstGeom>
          <a:ln w="34925">
            <a:solidFill>
              <a:srgbClr val="FF0000">
                <a:alpha val="40000"/>
              </a:srgbClr>
            </a:solidFill>
            <a:tailEnd type="arrow"/>
          </a:ln>
        </p:spPr>
        <p:style>
          <a:lnRef idx="1">
            <a:schemeClr val="accent1"/>
          </a:lnRef>
          <a:fillRef idx="0">
            <a:schemeClr val="accent1"/>
          </a:fillRef>
          <a:effectRef idx="0">
            <a:schemeClr val="accent1"/>
          </a:effectRef>
          <a:fontRef idx="minor">
            <a:schemeClr val="tx1"/>
          </a:fontRef>
        </p:style>
      </p:cxnSp>
      <p:sp>
        <p:nvSpPr>
          <p:cNvPr id="37" name="フリーフォーム: 図形 36">
            <a:extLst>
              <a:ext uri="{FF2B5EF4-FFF2-40B4-BE49-F238E27FC236}">
                <a16:creationId xmlns:a16="http://schemas.microsoft.com/office/drawing/2014/main" id="{03C82D4C-43EF-71AA-E3CC-674B2C30120B}"/>
              </a:ext>
            </a:extLst>
          </p:cNvPr>
          <p:cNvSpPr/>
          <p:nvPr/>
        </p:nvSpPr>
        <p:spPr>
          <a:xfrm>
            <a:off x="7050088" y="6034314"/>
            <a:ext cx="2876365" cy="577672"/>
          </a:xfrm>
          <a:custGeom>
            <a:avLst/>
            <a:gdLst>
              <a:gd name="connsiteX0" fmla="*/ 0 w 2876365"/>
              <a:gd name="connsiteY0" fmla="*/ 0 h 577672"/>
              <a:gd name="connsiteX1" fmla="*/ 1083076 w 2876365"/>
              <a:gd name="connsiteY1" fmla="*/ 568171 h 577672"/>
              <a:gd name="connsiteX2" fmla="*/ 2876365 w 2876365"/>
              <a:gd name="connsiteY2" fmla="*/ 301841 h 577672"/>
            </a:gdLst>
            <a:ahLst/>
            <a:cxnLst>
              <a:cxn ang="0">
                <a:pos x="connsiteX0" y="connsiteY0"/>
              </a:cxn>
              <a:cxn ang="0">
                <a:pos x="connsiteX1" y="connsiteY1"/>
              </a:cxn>
              <a:cxn ang="0">
                <a:pos x="connsiteX2" y="connsiteY2"/>
              </a:cxn>
            </a:cxnLst>
            <a:rect l="l" t="t" r="r" b="b"/>
            <a:pathLst>
              <a:path w="2876365" h="577672">
                <a:moveTo>
                  <a:pt x="0" y="0"/>
                </a:moveTo>
                <a:cubicBezTo>
                  <a:pt x="301841" y="258932"/>
                  <a:pt x="603682" y="517864"/>
                  <a:pt x="1083076" y="568171"/>
                </a:cubicBezTo>
                <a:cubicBezTo>
                  <a:pt x="1562470" y="618478"/>
                  <a:pt x="2219417" y="460159"/>
                  <a:pt x="2876365" y="301841"/>
                </a:cubicBezTo>
              </a:path>
            </a:pathLst>
          </a:custGeom>
          <a:noFill/>
          <a:ln w="19050">
            <a:solidFill>
              <a:srgbClr val="FF0000"/>
            </a:solidFill>
            <a:prstDash val="sysDash"/>
            <a:tailEnd type="arrow"/>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テキスト ボックス 37">
            <a:extLst>
              <a:ext uri="{FF2B5EF4-FFF2-40B4-BE49-F238E27FC236}">
                <a16:creationId xmlns:a16="http://schemas.microsoft.com/office/drawing/2014/main" id="{4F3F8AF7-5A5F-B9A7-5448-DD1918964151}"/>
              </a:ext>
            </a:extLst>
          </p:cNvPr>
          <p:cNvSpPr txBox="1"/>
          <p:nvPr/>
        </p:nvSpPr>
        <p:spPr>
          <a:xfrm>
            <a:off x="8051960" y="6253348"/>
            <a:ext cx="646331" cy="369332"/>
          </a:xfrm>
          <a:prstGeom prst="rect">
            <a:avLst/>
          </a:prstGeom>
          <a:noFill/>
        </p:spPr>
        <p:txBody>
          <a:bodyPr wrap="none" rtlCol="0">
            <a:spAutoFit/>
          </a:bodyPr>
          <a:lstStyle/>
          <a:p>
            <a:r>
              <a:rPr kumimoji="1" lang="ja-JP" altLang="en-US"/>
              <a:t>転送</a:t>
            </a:r>
          </a:p>
        </p:txBody>
      </p:sp>
      <p:sp>
        <p:nvSpPr>
          <p:cNvPr id="39" name="テキスト ボックス 38">
            <a:extLst>
              <a:ext uri="{FF2B5EF4-FFF2-40B4-BE49-F238E27FC236}">
                <a16:creationId xmlns:a16="http://schemas.microsoft.com/office/drawing/2014/main" id="{3AD2D92F-C862-B62C-B881-16FE725147A3}"/>
              </a:ext>
            </a:extLst>
          </p:cNvPr>
          <p:cNvSpPr txBox="1"/>
          <p:nvPr/>
        </p:nvSpPr>
        <p:spPr>
          <a:xfrm rot="16200000">
            <a:off x="5700540" y="5730519"/>
            <a:ext cx="923651" cy="261610"/>
          </a:xfrm>
          <a:prstGeom prst="rect">
            <a:avLst/>
          </a:prstGeom>
          <a:noFill/>
        </p:spPr>
        <p:txBody>
          <a:bodyPr wrap="none" rtlCol="0">
            <a:spAutoFit/>
          </a:bodyPr>
          <a:lstStyle/>
          <a:p>
            <a:r>
              <a:rPr kumimoji="1" lang="en-US" altLang="ja-JP" sz="1050"/>
              <a:t>DB</a:t>
            </a:r>
            <a:r>
              <a:rPr kumimoji="1" lang="ja-JP" altLang="en-US" sz="1050"/>
              <a:t>アクセス</a:t>
            </a:r>
          </a:p>
        </p:txBody>
      </p:sp>
      <p:sp>
        <p:nvSpPr>
          <p:cNvPr id="40" name="テキスト ボックス 39">
            <a:extLst>
              <a:ext uri="{FF2B5EF4-FFF2-40B4-BE49-F238E27FC236}">
                <a16:creationId xmlns:a16="http://schemas.microsoft.com/office/drawing/2014/main" id="{48F52383-FE5F-A003-0096-54F699006BB1}"/>
              </a:ext>
            </a:extLst>
          </p:cNvPr>
          <p:cNvSpPr txBox="1"/>
          <p:nvPr/>
        </p:nvSpPr>
        <p:spPr>
          <a:xfrm>
            <a:off x="441324" y="5079176"/>
            <a:ext cx="4064001" cy="600164"/>
          </a:xfrm>
          <a:prstGeom prst="rect">
            <a:avLst/>
          </a:prstGeom>
        </p:spPr>
        <p:style>
          <a:lnRef idx="0">
            <a:schemeClr val="accent1"/>
          </a:lnRef>
          <a:fillRef idx="3">
            <a:schemeClr val="accent1"/>
          </a:fillRef>
          <a:effectRef idx="3">
            <a:schemeClr val="accent1"/>
          </a:effectRef>
          <a:fontRef idx="minor">
            <a:schemeClr val="lt1"/>
          </a:fontRef>
        </p:style>
        <p:txBody>
          <a:bodyPr wrap="square" rtlCol="0">
            <a:spAutoFit/>
          </a:bodyPr>
          <a:lstStyle/>
          <a:p>
            <a:r>
              <a:rPr kumimoji="1" lang="en-US" altLang="ja-JP" sz="1100"/>
              <a:t>localhost(127.0.0.1)/</a:t>
            </a:r>
            <a:r>
              <a:rPr kumimoji="1" lang="ja-JP" altLang="en-US" sz="1100"/>
              <a:t>ポート</a:t>
            </a:r>
            <a:r>
              <a:rPr kumimoji="1" lang="en-US" altLang="ja-JP" sz="1100"/>
              <a:t>5432</a:t>
            </a:r>
            <a:r>
              <a:rPr kumimoji="1" lang="ja-JP" altLang="en-US" sz="1100"/>
              <a:t>に</a:t>
            </a:r>
            <a:r>
              <a:rPr lang="ja-JP" altLang="en-US" sz="1100"/>
              <a:t>接続すると、仮想</a:t>
            </a:r>
            <a:r>
              <a:rPr lang="en-US" altLang="ja-JP" sz="1100"/>
              <a:t>NW</a:t>
            </a:r>
            <a:r>
              <a:rPr lang="ja-JP" altLang="en-US" sz="1100"/>
              <a:t>のポート転送機能で、</a:t>
            </a:r>
            <a:r>
              <a:rPr lang="en-US" altLang="ja-JP" sz="1100"/>
              <a:t>DB</a:t>
            </a:r>
            <a:r>
              <a:rPr lang="ja-JP" altLang="en-US" sz="1100"/>
              <a:t>サーバ</a:t>
            </a:r>
            <a:r>
              <a:rPr lang="en-US" altLang="ja-JP" sz="1100"/>
              <a:t>(10.0.2.20/</a:t>
            </a:r>
            <a:r>
              <a:rPr lang="ja-JP" altLang="en-US" sz="1100"/>
              <a:t>ポート</a:t>
            </a:r>
            <a:r>
              <a:rPr lang="en-US" altLang="ja-JP" sz="1100"/>
              <a:t>5432)</a:t>
            </a:r>
            <a:r>
              <a:rPr lang="ja-JP" altLang="en-US" sz="1100"/>
              <a:t>へ接続されます。</a:t>
            </a:r>
            <a:endParaRPr kumimoji="1" lang="ja-JP" altLang="en-US" sz="1100"/>
          </a:p>
        </p:txBody>
      </p:sp>
    </p:spTree>
    <p:extLst>
      <p:ext uri="{BB962C8B-B14F-4D97-AF65-F5344CB8AC3E}">
        <p14:creationId xmlns:p14="http://schemas.microsoft.com/office/powerpoint/2010/main" val="1733169734"/>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a:extLst>
              <a:ext uri="{FF2B5EF4-FFF2-40B4-BE49-F238E27FC236}">
                <a16:creationId xmlns:a16="http://schemas.microsoft.com/office/drawing/2014/main" id="{D3578072-553C-1E04-82AF-684422C5586E}"/>
              </a:ext>
            </a:extLst>
          </p:cNvPr>
          <p:cNvSpPr>
            <a:spLocks noGrp="1"/>
          </p:cNvSpPr>
          <p:nvPr>
            <p:ph type="title"/>
          </p:nvPr>
        </p:nvSpPr>
        <p:spPr/>
        <p:txBody>
          <a:bodyPr>
            <a:normAutofit/>
          </a:bodyPr>
          <a:lstStyle/>
          <a:p>
            <a:r>
              <a:rPr lang="en-US" altLang="ja-JP"/>
              <a:t>3-3-3.</a:t>
            </a:r>
            <a:r>
              <a:rPr lang="ja-JP" altLang="en-US"/>
              <a:t>「住所録リスト表示」機能作成</a:t>
            </a:r>
          </a:p>
        </p:txBody>
      </p:sp>
      <p:sp>
        <p:nvSpPr>
          <p:cNvPr id="10" name="正方形/長方形 9">
            <a:extLst>
              <a:ext uri="{FF2B5EF4-FFF2-40B4-BE49-F238E27FC236}">
                <a16:creationId xmlns:a16="http://schemas.microsoft.com/office/drawing/2014/main" id="{71DBDC10-6418-DC00-C303-1428DD1A8093}"/>
              </a:ext>
            </a:extLst>
          </p:cNvPr>
          <p:cNvSpPr/>
          <p:nvPr/>
        </p:nvSpPr>
        <p:spPr>
          <a:xfrm>
            <a:off x="561861" y="922285"/>
            <a:ext cx="11344390" cy="868416"/>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kumimoji="1" lang="ja-JP" altLang="en-US"/>
              <a:t>ここでは、テンプレートを使って住所録リスト</a:t>
            </a:r>
            <a:r>
              <a:rPr lang="ja-JP" altLang="en-US"/>
              <a:t>表示ページを作成します。</a:t>
            </a:r>
            <a:endParaRPr lang="en-US" altLang="ja-JP"/>
          </a:p>
        </p:txBody>
      </p:sp>
      <p:sp>
        <p:nvSpPr>
          <p:cNvPr id="2" name="テキスト プレースホルダー 7">
            <a:extLst>
              <a:ext uri="{FF2B5EF4-FFF2-40B4-BE49-F238E27FC236}">
                <a16:creationId xmlns:a16="http://schemas.microsoft.com/office/drawing/2014/main" id="{DF10B8C9-FDF0-F5F7-6E79-09B4D09A1973}"/>
              </a:ext>
            </a:extLst>
          </p:cNvPr>
          <p:cNvSpPr>
            <a:spLocks noGrp="1"/>
          </p:cNvSpPr>
          <p:nvPr>
            <p:ph type="body" sz="quarter" idx="14"/>
          </p:nvPr>
        </p:nvSpPr>
        <p:spPr>
          <a:xfrm>
            <a:off x="267629" y="2047396"/>
            <a:ext cx="11637962" cy="373063"/>
          </a:xfrm>
        </p:spPr>
        <p:txBody>
          <a:bodyPr/>
          <a:lstStyle/>
          <a:p>
            <a:r>
              <a:rPr lang="ja-JP" altLang="en-US"/>
              <a:t>概要</a:t>
            </a:r>
          </a:p>
        </p:txBody>
      </p:sp>
      <p:sp>
        <p:nvSpPr>
          <p:cNvPr id="5" name="正方形/長方形 4">
            <a:extLst>
              <a:ext uri="{FF2B5EF4-FFF2-40B4-BE49-F238E27FC236}">
                <a16:creationId xmlns:a16="http://schemas.microsoft.com/office/drawing/2014/main" id="{A276B443-0CAA-7C43-2045-9DEF29A1330C}"/>
              </a:ext>
            </a:extLst>
          </p:cNvPr>
          <p:cNvSpPr/>
          <p:nvPr/>
        </p:nvSpPr>
        <p:spPr>
          <a:xfrm>
            <a:off x="267629" y="2677154"/>
            <a:ext cx="5828371" cy="367665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BB6D1D8E-D866-4F55-10CE-E39D0E40906D}"/>
              </a:ext>
            </a:extLst>
          </p:cNvPr>
          <p:cNvSpPr/>
          <p:nvPr/>
        </p:nvSpPr>
        <p:spPr>
          <a:xfrm>
            <a:off x="6114585" y="2677154"/>
            <a:ext cx="5828371" cy="367665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8451BE7B-EEC7-0599-CEDA-5633D00F2E93}"/>
              </a:ext>
            </a:extLst>
          </p:cNvPr>
          <p:cNvSpPr txBox="1"/>
          <p:nvPr/>
        </p:nvSpPr>
        <p:spPr>
          <a:xfrm>
            <a:off x="6122700" y="2409445"/>
            <a:ext cx="1322798" cy="307777"/>
          </a:xfrm>
          <a:prstGeom prst="rect">
            <a:avLst/>
          </a:prstGeom>
        </p:spPr>
        <p:style>
          <a:lnRef idx="0">
            <a:schemeClr val="accent1"/>
          </a:lnRef>
          <a:fillRef idx="3">
            <a:schemeClr val="accent1"/>
          </a:fillRef>
          <a:effectRef idx="3">
            <a:schemeClr val="accent1"/>
          </a:effectRef>
          <a:fontRef idx="minor">
            <a:schemeClr val="lt1"/>
          </a:fontRef>
        </p:style>
        <p:txBody>
          <a:bodyPr wrap="none" rtlCol="0">
            <a:spAutoFit/>
          </a:bodyPr>
          <a:lstStyle/>
          <a:p>
            <a:r>
              <a:rPr kumimoji="1" lang="en-US" altLang="ja-JP" sz="1400"/>
              <a:t>【</a:t>
            </a:r>
            <a:r>
              <a:rPr kumimoji="1" lang="ja-JP" altLang="en-US" sz="1400"/>
              <a:t>バックエンド</a:t>
            </a:r>
            <a:r>
              <a:rPr kumimoji="1" lang="en-US" altLang="ja-JP" sz="1400"/>
              <a:t>】</a:t>
            </a:r>
            <a:endParaRPr kumimoji="1" lang="ja-JP" altLang="en-US" sz="1400"/>
          </a:p>
        </p:txBody>
      </p:sp>
      <p:sp>
        <p:nvSpPr>
          <p:cNvPr id="11" name="テキスト ボックス 10">
            <a:extLst>
              <a:ext uri="{FF2B5EF4-FFF2-40B4-BE49-F238E27FC236}">
                <a16:creationId xmlns:a16="http://schemas.microsoft.com/office/drawing/2014/main" id="{09914902-284D-E792-47A3-E9A8185E1E16}"/>
              </a:ext>
            </a:extLst>
          </p:cNvPr>
          <p:cNvSpPr txBox="1"/>
          <p:nvPr/>
        </p:nvSpPr>
        <p:spPr>
          <a:xfrm>
            <a:off x="273524" y="2427477"/>
            <a:ext cx="1467068" cy="307777"/>
          </a:xfrm>
          <a:prstGeom prst="rect">
            <a:avLst/>
          </a:prstGeom>
        </p:spPr>
        <p:style>
          <a:lnRef idx="0">
            <a:schemeClr val="accent1"/>
          </a:lnRef>
          <a:fillRef idx="3">
            <a:schemeClr val="accent1"/>
          </a:fillRef>
          <a:effectRef idx="3">
            <a:schemeClr val="accent1"/>
          </a:effectRef>
          <a:fontRef idx="minor">
            <a:schemeClr val="lt1"/>
          </a:fontRef>
        </p:style>
        <p:txBody>
          <a:bodyPr wrap="none" rtlCol="0">
            <a:spAutoFit/>
          </a:bodyPr>
          <a:lstStyle/>
          <a:p>
            <a:r>
              <a:rPr kumimoji="1" lang="en-US" altLang="ja-JP" sz="1400"/>
              <a:t>【</a:t>
            </a:r>
            <a:r>
              <a:rPr lang="ja-JP" altLang="en-US" sz="1400"/>
              <a:t>フロント</a:t>
            </a:r>
            <a:r>
              <a:rPr kumimoji="1" lang="ja-JP" altLang="en-US" sz="1400"/>
              <a:t>エンド</a:t>
            </a:r>
            <a:r>
              <a:rPr kumimoji="1" lang="en-US" altLang="ja-JP" sz="1400"/>
              <a:t>】</a:t>
            </a:r>
            <a:endParaRPr kumimoji="1" lang="ja-JP" altLang="en-US" sz="1400"/>
          </a:p>
        </p:txBody>
      </p:sp>
      <p:pic>
        <p:nvPicPr>
          <p:cNvPr id="6" name="Picture 2">
            <a:extLst>
              <a:ext uri="{FF2B5EF4-FFF2-40B4-BE49-F238E27FC236}">
                <a16:creationId xmlns:a16="http://schemas.microsoft.com/office/drawing/2014/main" id="{39F950AD-55DD-55FA-38BB-EFBCDF15367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9003" y="4122747"/>
            <a:ext cx="2433786" cy="2133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テキスト ボックス 11">
            <a:extLst>
              <a:ext uri="{FF2B5EF4-FFF2-40B4-BE49-F238E27FC236}">
                <a16:creationId xmlns:a16="http://schemas.microsoft.com/office/drawing/2014/main" id="{02023229-26BC-7786-A28B-319DD2C81EE3}"/>
              </a:ext>
            </a:extLst>
          </p:cNvPr>
          <p:cNvSpPr txBox="1"/>
          <p:nvPr/>
        </p:nvSpPr>
        <p:spPr>
          <a:xfrm>
            <a:off x="1007058" y="6064179"/>
            <a:ext cx="1114408" cy="338554"/>
          </a:xfrm>
          <a:prstGeom prst="rect">
            <a:avLst/>
          </a:prstGeom>
          <a:noFill/>
        </p:spPr>
        <p:txBody>
          <a:bodyPr wrap="none" rtlCol="0">
            <a:spAutoFit/>
          </a:bodyPr>
          <a:lstStyle/>
          <a:p>
            <a:r>
              <a:rPr lang="ja-JP" altLang="en-US" sz="1600" dirty="0">
                <a:latin typeface="BIZ UDPゴシック" panose="020B0400000000000000" pitchFamily="50" charset="-128"/>
                <a:ea typeface="BIZ UDPゴシック" panose="020B0400000000000000" pitchFamily="50" charset="-128"/>
              </a:rPr>
              <a:t>住所リスト</a:t>
            </a:r>
            <a:endParaRPr kumimoji="1" lang="ja-JP" altLang="en-US" sz="1600" dirty="0">
              <a:latin typeface="BIZ UDPゴシック" panose="020B0400000000000000" pitchFamily="50" charset="-128"/>
              <a:ea typeface="BIZ UDPゴシック" panose="020B0400000000000000" pitchFamily="50" charset="-128"/>
            </a:endParaRPr>
          </a:p>
        </p:txBody>
      </p:sp>
      <p:cxnSp>
        <p:nvCxnSpPr>
          <p:cNvPr id="3" name="直線矢印コネクタ 2">
            <a:extLst>
              <a:ext uri="{FF2B5EF4-FFF2-40B4-BE49-F238E27FC236}">
                <a16:creationId xmlns:a16="http://schemas.microsoft.com/office/drawing/2014/main" id="{50847AB6-725B-1031-3F80-E7EA624119DD}"/>
              </a:ext>
            </a:extLst>
          </p:cNvPr>
          <p:cNvCxnSpPr>
            <a:cxnSpLocks/>
          </p:cNvCxnSpPr>
          <p:nvPr/>
        </p:nvCxnSpPr>
        <p:spPr>
          <a:xfrm>
            <a:off x="4100329" y="3571654"/>
            <a:ext cx="3241300" cy="0"/>
          </a:xfrm>
          <a:prstGeom prst="straightConnector1">
            <a:avLst/>
          </a:prstGeom>
          <a:ln>
            <a:headEnd type="none"/>
            <a:tailEnd type="arrow"/>
          </a:ln>
        </p:spPr>
        <p:style>
          <a:lnRef idx="1">
            <a:schemeClr val="accent1"/>
          </a:lnRef>
          <a:fillRef idx="0">
            <a:schemeClr val="accent1"/>
          </a:fillRef>
          <a:effectRef idx="0">
            <a:schemeClr val="accent1"/>
          </a:effectRef>
          <a:fontRef idx="minor">
            <a:schemeClr val="tx1"/>
          </a:fontRef>
        </p:style>
      </p:cxnSp>
      <p:cxnSp>
        <p:nvCxnSpPr>
          <p:cNvPr id="13" name="直線矢印コネクタ 12">
            <a:extLst>
              <a:ext uri="{FF2B5EF4-FFF2-40B4-BE49-F238E27FC236}">
                <a16:creationId xmlns:a16="http://schemas.microsoft.com/office/drawing/2014/main" id="{D2CBC513-183B-55E5-A5F7-EEA5D878A31B}"/>
              </a:ext>
            </a:extLst>
          </p:cNvPr>
          <p:cNvCxnSpPr>
            <a:cxnSpLocks/>
          </p:cNvCxnSpPr>
          <p:nvPr/>
        </p:nvCxnSpPr>
        <p:spPr>
          <a:xfrm flipH="1">
            <a:off x="4100329" y="3665997"/>
            <a:ext cx="3241300" cy="0"/>
          </a:xfrm>
          <a:prstGeom prst="straightConnector1">
            <a:avLst/>
          </a:prstGeom>
          <a:ln>
            <a:headEnd type="none"/>
            <a:tailEnd type="arrow"/>
          </a:ln>
        </p:spPr>
        <p:style>
          <a:lnRef idx="1">
            <a:schemeClr val="accent1"/>
          </a:lnRef>
          <a:fillRef idx="0">
            <a:schemeClr val="accent1"/>
          </a:fillRef>
          <a:effectRef idx="0">
            <a:schemeClr val="accent1"/>
          </a:effectRef>
          <a:fontRef idx="minor">
            <a:schemeClr val="tx1"/>
          </a:fontRef>
        </p:style>
      </p:cxnSp>
      <p:sp>
        <p:nvSpPr>
          <p:cNvPr id="15" name="テキスト ボックス 14">
            <a:extLst>
              <a:ext uri="{FF2B5EF4-FFF2-40B4-BE49-F238E27FC236}">
                <a16:creationId xmlns:a16="http://schemas.microsoft.com/office/drawing/2014/main" id="{36467711-E03F-9562-0146-E03CBB4814F9}"/>
              </a:ext>
            </a:extLst>
          </p:cNvPr>
          <p:cNvSpPr txBox="1"/>
          <p:nvPr/>
        </p:nvSpPr>
        <p:spPr>
          <a:xfrm>
            <a:off x="4756867" y="3219721"/>
            <a:ext cx="2071401" cy="369332"/>
          </a:xfrm>
          <a:prstGeom prst="rect">
            <a:avLst/>
          </a:prstGeom>
          <a:noFill/>
        </p:spPr>
        <p:txBody>
          <a:bodyPr wrap="none" rtlCol="0">
            <a:spAutoFit/>
          </a:bodyPr>
          <a:lstStyle/>
          <a:p>
            <a:r>
              <a:rPr kumimoji="1" lang="en-US" altLang="ja-JP"/>
              <a:t>RestAPI</a:t>
            </a:r>
            <a:r>
              <a:rPr kumimoji="1" lang="ja-JP" altLang="en-US"/>
              <a:t>アクセス</a:t>
            </a:r>
          </a:p>
        </p:txBody>
      </p:sp>
      <p:pic>
        <p:nvPicPr>
          <p:cNvPr id="19" name="図 18">
            <a:extLst>
              <a:ext uri="{FF2B5EF4-FFF2-40B4-BE49-F238E27FC236}">
                <a16:creationId xmlns:a16="http://schemas.microsoft.com/office/drawing/2014/main" id="{F1362495-1FDC-F267-5E30-C02E5265D59F}"/>
              </a:ext>
            </a:extLst>
          </p:cNvPr>
          <p:cNvPicPr>
            <a:picLocks noChangeAspect="1"/>
          </p:cNvPicPr>
          <p:nvPr/>
        </p:nvPicPr>
        <p:blipFill>
          <a:blip r:embed="rId3"/>
          <a:stretch>
            <a:fillRect/>
          </a:stretch>
        </p:blipFill>
        <p:spPr>
          <a:xfrm>
            <a:off x="7604940" y="3619149"/>
            <a:ext cx="3340965" cy="2599835"/>
          </a:xfrm>
          <a:prstGeom prst="rect">
            <a:avLst/>
          </a:prstGeom>
        </p:spPr>
      </p:pic>
      <p:sp>
        <p:nvSpPr>
          <p:cNvPr id="20" name="テキスト ボックス 19">
            <a:extLst>
              <a:ext uri="{FF2B5EF4-FFF2-40B4-BE49-F238E27FC236}">
                <a16:creationId xmlns:a16="http://schemas.microsoft.com/office/drawing/2014/main" id="{937CE822-3ED7-BF5F-CCD9-B7EA8475C751}"/>
              </a:ext>
            </a:extLst>
          </p:cNvPr>
          <p:cNvSpPr txBox="1"/>
          <p:nvPr/>
        </p:nvSpPr>
        <p:spPr>
          <a:xfrm>
            <a:off x="7484806" y="3290500"/>
            <a:ext cx="1638590" cy="276999"/>
          </a:xfrm>
          <a:prstGeom prst="rect">
            <a:avLst/>
          </a:prstGeom>
          <a:noFill/>
        </p:spPr>
        <p:txBody>
          <a:bodyPr wrap="none" rtlCol="0">
            <a:spAutoFit/>
          </a:bodyPr>
          <a:lstStyle/>
          <a:p>
            <a:r>
              <a:rPr kumimoji="1" lang="ja-JP" altLang="en-US" sz="1200"/>
              <a:t>住所録リスト取得</a:t>
            </a:r>
            <a:r>
              <a:rPr kumimoji="1" lang="en-US" altLang="ja-JP" sz="1200"/>
              <a:t>API</a:t>
            </a:r>
            <a:endParaRPr kumimoji="1" lang="ja-JP" altLang="en-US" sz="1200"/>
          </a:p>
        </p:txBody>
      </p:sp>
    </p:spTree>
    <p:extLst>
      <p:ext uri="{BB962C8B-B14F-4D97-AF65-F5344CB8AC3E}">
        <p14:creationId xmlns:p14="http://schemas.microsoft.com/office/powerpoint/2010/main" val="787492903"/>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a:extLst>
              <a:ext uri="{FF2B5EF4-FFF2-40B4-BE49-F238E27FC236}">
                <a16:creationId xmlns:a16="http://schemas.microsoft.com/office/drawing/2014/main" id="{D3578072-553C-1E04-82AF-684422C5586E}"/>
              </a:ext>
            </a:extLst>
          </p:cNvPr>
          <p:cNvSpPr>
            <a:spLocks noGrp="1"/>
          </p:cNvSpPr>
          <p:nvPr>
            <p:ph type="title"/>
          </p:nvPr>
        </p:nvSpPr>
        <p:spPr/>
        <p:txBody>
          <a:bodyPr>
            <a:normAutofit/>
          </a:bodyPr>
          <a:lstStyle/>
          <a:p>
            <a:r>
              <a:rPr kumimoji="1" lang="en-US" altLang="ja-JP"/>
              <a:t>【</a:t>
            </a:r>
            <a:r>
              <a:rPr kumimoji="1" lang="ja-JP" altLang="en-US"/>
              <a:t>参考</a:t>
            </a:r>
            <a:r>
              <a:rPr kumimoji="1" lang="en-US" altLang="ja-JP"/>
              <a:t>】</a:t>
            </a:r>
            <a:endParaRPr kumimoji="1" lang="ja-JP" altLang="en-US" dirty="0"/>
          </a:p>
        </p:txBody>
      </p:sp>
      <p:cxnSp>
        <p:nvCxnSpPr>
          <p:cNvPr id="2" name="直線コネクタ 1">
            <a:extLst>
              <a:ext uri="{FF2B5EF4-FFF2-40B4-BE49-F238E27FC236}">
                <a16:creationId xmlns:a16="http://schemas.microsoft.com/office/drawing/2014/main" id="{B8F2043C-348E-A2BB-333F-0A505042850B}"/>
              </a:ext>
            </a:extLst>
          </p:cNvPr>
          <p:cNvCxnSpPr/>
          <p:nvPr/>
        </p:nvCxnSpPr>
        <p:spPr>
          <a:xfrm>
            <a:off x="249044" y="6314222"/>
            <a:ext cx="11675327" cy="0"/>
          </a:xfrm>
          <a:prstGeom prst="line">
            <a:avLst/>
          </a:prstGeom>
          <a:ln w="22225" cmpd="dbl"/>
        </p:spPr>
        <p:style>
          <a:lnRef idx="1">
            <a:schemeClr val="accent1"/>
          </a:lnRef>
          <a:fillRef idx="0">
            <a:schemeClr val="accent1"/>
          </a:fillRef>
          <a:effectRef idx="0">
            <a:schemeClr val="accent1"/>
          </a:effectRef>
          <a:fontRef idx="minor">
            <a:schemeClr val="tx1"/>
          </a:fontRef>
        </p:style>
      </p:cxnSp>
      <p:cxnSp>
        <p:nvCxnSpPr>
          <p:cNvPr id="3" name="直線コネクタ 2">
            <a:extLst>
              <a:ext uri="{FF2B5EF4-FFF2-40B4-BE49-F238E27FC236}">
                <a16:creationId xmlns:a16="http://schemas.microsoft.com/office/drawing/2014/main" id="{CA201A43-B114-6AA8-9E93-5875DD8A2042}"/>
              </a:ext>
            </a:extLst>
          </p:cNvPr>
          <p:cNvCxnSpPr>
            <a:cxnSpLocks/>
          </p:cNvCxnSpPr>
          <p:nvPr/>
        </p:nvCxnSpPr>
        <p:spPr>
          <a:xfrm>
            <a:off x="4436565" y="2929826"/>
            <a:ext cx="0" cy="3158799"/>
          </a:xfrm>
          <a:prstGeom prst="line">
            <a:avLst/>
          </a:prstGeom>
          <a:ln w="38100">
            <a:solidFill>
              <a:schemeClr val="bg1">
                <a:lumMod val="50000"/>
                <a:alpha val="32000"/>
              </a:schemeClr>
            </a:solidFill>
          </a:ln>
        </p:spPr>
        <p:style>
          <a:lnRef idx="1">
            <a:schemeClr val="accent1"/>
          </a:lnRef>
          <a:fillRef idx="0">
            <a:schemeClr val="accent1"/>
          </a:fillRef>
          <a:effectRef idx="0">
            <a:schemeClr val="accent1"/>
          </a:effectRef>
          <a:fontRef idx="minor">
            <a:schemeClr val="tx1"/>
          </a:fontRef>
        </p:style>
      </p:cxnSp>
      <p:pic>
        <p:nvPicPr>
          <p:cNvPr id="4" name="Picture 2">
            <a:extLst>
              <a:ext uri="{FF2B5EF4-FFF2-40B4-BE49-F238E27FC236}">
                <a16:creationId xmlns:a16="http://schemas.microsoft.com/office/drawing/2014/main" id="{2EFD6287-B107-221C-BDF4-AB20A16013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21650" y="3397858"/>
            <a:ext cx="1351849" cy="11848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テキスト ボックス 4">
            <a:extLst>
              <a:ext uri="{FF2B5EF4-FFF2-40B4-BE49-F238E27FC236}">
                <a16:creationId xmlns:a16="http://schemas.microsoft.com/office/drawing/2014/main" id="{BC9D3C52-8A5A-A405-5377-A31C3254000D}"/>
              </a:ext>
            </a:extLst>
          </p:cNvPr>
          <p:cNvSpPr txBox="1"/>
          <p:nvPr/>
        </p:nvSpPr>
        <p:spPr>
          <a:xfrm>
            <a:off x="4546654" y="2352072"/>
            <a:ext cx="2026517" cy="369332"/>
          </a:xfrm>
          <a:prstGeom prst="rect">
            <a:avLst/>
          </a:prstGeom>
          <a:noFill/>
        </p:spPr>
        <p:txBody>
          <a:bodyPr wrap="none" rtlCol="0">
            <a:spAutoFit/>
          </a:bodyPr>
          <a:lstStyle/>
          <a:p>
            <a:r>
              <a:rPr lang="ja-JP" altLang="en-US" dirty="0">
                <a:latin typeface="BIZ UDPゴシック" panose="020B0400000000000000" pitchFamily="50" charset="-128"/>
                <a:ea typeface="BIZ UDPゴシック" panose="020B0400000000000000" pitchFamily="50" charset="-128"/>
              </a:rPr>
              <a:t>■操作画面の流れ</a:t>
            </a:r>
            <a:endParaRPr kumimoji="1" lang="ja-JP" altLang="en-US" dirty="0">
              <a:latin typeface="BIZ UDPゴシック" panose="020B0400000000000000" pitchFamily="50" charset="-128"/>
              <a:ea typeface="BIZ UDPゴシック" panose="020B0400000000000000" pitchFamily="50" charset="-128"/>
            </a:endParaRPr>
          </a:p>
        </p:txBody>
      </p:sp>
      <p:pic>
        <p:nvPicPr>
          <p:cNvPr id="6" name="Picture 2">
            <a:extLst>
              <a:ext uri="{FF2B5EF4-FFF2-40B4-BE49-F238E27FC236}">
                <a16:creationId xmlns:a16="http://schemas.microsoft.com/office/drawing/2014/main" id="{72839CEA-67C8-4706-BF40-833C6A5571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15513" y="2327385"/>
            <a:ext cx="1362324" cy="11940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3">
            <a:extLst>
              <a:ext uri="{FF2B5EF4-FFF2-40B4-BE49-F238E27FC236}">
                <a16:creationId xmlns:a16="http://schemas.microsoft.com/office/drawing/2014/main" id="{204CF9BC-56D5-F771-A14F-585869C3DC8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49876" y="2318204"/>
            <a:ext cx="1372797" cy="12032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2">
            <a:extLst>
              <a:ext uri="{FF2B5EF4-FFF2-40B4-BE49-F238E27FC236}">
                <a16:creationId xmlns:a16="http://schemas.microsoft.com/office/drawing/2014/main" id="{5496D33E-5A57-B105-ABE7-D41516252DC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15514" y="3852660"/>
            <a:ext cx="1397610" cy="12249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3">
            <a:extLst>
              <a:ext uri="{FF2B5EF4-FFF2-40B4-BE49-F238E27FC236}">
                <a16:creationId xmlns:a16="http://schemas.microsoft.com/office/drawing/2014/main" id="{20CB28DC-E371-FD42-8F42-5191311001D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926810" y="3852724"/>
            <a:ext cx="1397612" cy="12249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5">
            <a:extLst>
              <a:ext uri="{FF2B5EF4-FFF2-40B4-BE49-F238E27FC236}">
                <a16:creationId xmlns:a16="http://schemas.microsoft.com/office/drawing/2014/main" id="{4A5FB6C2-7B61-3DEC-3F6A-BC3DD1857CF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704403" y="3852724"/>
            <a:ext cx="1397611" cy="12249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2">
            <a:extLst>
              <a:ext uri="{FF2B5EF4-FFF2-40B4-BE49-F238E27FC236}">
                <a16:creationId xmlns:a16="http://schemas.microsoft.com/office/drawing/2014/main" id="{BB542062-E40D-223F-249C-8AA7C024132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115513" y="5322906"/>
            <a:ext cx="1397608" cy="12249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 name="Picture 3">
            <a:extLst>
              <a:ext uri="{FF2B5EF4-FFF2-40B4-BE49-F238E27FC236}">
                <a16:creationId xmlns:a16="http://schemas.microsoft.com/office/drawing/2014/main" id="{13183CAB-4226-F4BE-686B-8F4E63F81DF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949876" y="5334312"/>
            <a:ext cx="1372796" cy="120324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5" name="コネクタ: カギ線 14">
            <a:extLst>
              <a:ext uri="{FF2B5EF4-FFF2-40B4-BE49-F238E27FC236}">
                <a16:creationId xmlns:a16="http://schemas.microsoft.com/office/drawing/2014/main" id="{258EB721-BB46-85E8-2A81-3C4DC66FBB7E}"/>
              </a:ext>
            </a:extLst>
          </p:cNvPr>
          <p:cNvCxnSpPr>
            <a:stCxn id="4" idx="3"/>
            <a:endCxn id="9" idx="1"/>
          </p:cNvCxnSpPr>
          <p:nvPr/>
        </p:nvCxnSpPr>
        <p:spPr>
          <a:xfrm>
            <a:off x="5873499" y="3990302"/>
            <a:ext cx="1242015" cy="474857"/>
          </a:xfrm>
          <a:prstGeom prst="bentConnector3">
            <a:avLst/>
          </a:prstGeom>
          <a:ln w="12700">
            <a:tailEnd type="arrow"/>
          </a:ln>
        </p:spPr>
        <p:style>
          <a:lnRef idx="1">
            <a:schemeClr val="accent1"/>
          </a:lnRef>
          <a:fillRef idx="0">
            <a:schemeClr val="accent1"/>
          </a:fillRef>
          <a:effectRef idx="0">
            <a:schemeClr val="accent1"/>
          </a:effectRef>
          <a:fontRef idx="minor">
            <a:schemeClr val="tx1"/>
          </a:fontRef>
        </p:style>
      </p:cxnSp>
      <p:cxnSp>
        <p:nvCxnSpPr>
          <p:cNvPr id="16" name="コネクタ: カギ線 15">
            <a:extLst>
              <a:ext uri="{FF2B5EF4-FFF2-40B4-BE49-F238E27FC236}">
                <a16:creationId xmlns:a16="http://schemas.microsoft.com/office/drawing/2014/main" id="{DB1DF728-F54F-9F6C-7339-52AD0EA309EF}"/>
              </a:ext>
            </a:extLst>
          </p:cNvPr>
          <p:cNvCxnSpPr>
            <a:stCxn id="4" idx="3"/>
            <a:endCxn id="13" idx="1"/>
          </p:cNvCxnSpPr>
          <p:nvPr/>
        </p:nvCxnSpPr>
        <p:spPr>
          <a:xfrm>
            <a:off x="5873499" y="3990302"/>
            <a:ext cx="1242014" cy="1945102"/>
          </a:xfrm>
          <a:prstGeom prst="bentConnector3">
            <a:avLst/>
          </a:prstGeom>
          <a:ln w="12700">
            <a:tailEnd type="arrow"/>
          </a:ln>
        </p:spPr>
        <p:style>
          <a:lnRef idx="1">
            <a:schemeClr val="accent1"/>
          </a:lnRef>
          <a:fillRef idx="0">
            <a:schemeClr val="accent1"/>
          </a:fillRef>
          <a:effectRef idx="0">
            <a:schemeClr val="accent1"/>
          </a:effectRef>
          <a:fontRef idx="minor">
            <a:schemeClr val="tx1"/>
          </a:fontRef>
        </p:style>
      </p:cxnSp>
      <p:cxnSp>
        <p:nvCxnSpPr>
          <p:cNvPr id="17" name="コネクタ: カギ線 16">
            <a:extLst>
              <a:ext uri="{FF2B5EF4-FFF2-40B4-BE49-F238E27FC236}">
                <a16:creationId xmlns:a16="http://schemas.microsoft.com/office/drawing/2014/main" id="{10BDF755-1B22-72DA-2803-8B4B04566B9E}"/>
              </a:ext>
            </a:extLst>
          </p:cNvPr>
          <p:cNvCxnSpPr>
            <a:stCxn id="4" idx="3"/>
            <a:endCxn id="6" idx="1"/>
          </p:cNvCxnSpPr>
          <p:nvPr/>
        </p:nvCxnSpPr>
        <p:spPr>
          <a:xfrm flipV="1">
            <a:off x="5873499" y="2924420"/>
            <a:ext cx="1242014" cy="1065882"/>
          </a:xfrm>
          <a:prstGeom prst="bentConnector3">
            <a:avLst/>
          </a:prstGeom>
          <a:ln w="12700">
            <a:tailEnd type="arrow"/>
          </a:ln>
        </p:spPr>
        <p:style>
          <a:lnRef idx="1">
            <a:schemeClr val="accent1"/>
          </a:lnRef>
          <a:fillRef idx="0">
            <a:schemeClr val="accent1"/>
          </a:fillRef>
          <a:effectRef idx="0">
            <a:schemeClr val="accent1"/>
          </a:effectRef>
          <a:fontRef idx="minor">
            <a:schemeClr val="tx1"/>
          </a:fontRef>
        </p:style>
      </p:cxnSp>
      <p:sp>
        <p:nvSpPr>
          <p:cNvPr id="18" name="テキスト ボックス 17">
            <a:extLst>
              <a:ext uri="{FF2B5EF4-FFF2-40B4-BE49-F238E27FC236}">
                <a16:creationId xmlns:a16="http://schemas.microsoft.com/office/drawing/2014/main" id="{77D421F1-FA9A-EE8E-1577-E58A34F68908}"/>
              </a:ext>
            </a:extLst>
          </p:cNvPr>
          <p:cNvSpPr txBox="1"/>
          <p:nvPr/>
        </p:nvSpPr>
        <p:spPr>
          <a:xfrm>
            <a:off x="5873498" y="2750551"/>
            <a:ext cx="595035" cy="338554"/>
          </a:xfrm>
          <a:prstGeom prst="rect">
            <a:avLst/>
          </a:prstGeom>
          <a:noFill/>
        </p:spPr>
        <p:txBody>
          <a:bodyPr wrap="none" rtlCol="0">
            <a:spAutoFit/>
          </a:bodyPr>
          <a:lstStyle/>
          <a:p>
            <a:r>
              <a:rPr kumimoji="1" lang="ja-JP" altLang="en-US" sz="1600" dirty="0">
                <a:latin typeface="BIZ UDPゴシック" panose="020B0400000000000000" pitchFamily="50" charset="-128"/>
                <a:ea typeface="BIZ UDPゴシック" panose="020B0400000000000000" pitchFamily="50" charset="-128"/>
              </a:rPr>
              <a:t>登録</a:t>
            </a:r>
          </a:p>
        </p:txBody>
      </p:sp>
      <p:sp>
        <p:nvSpPr>
          <p:cNvPr id="19" name="テキスト ボックス 18">
            <a:extLst>
              <a:ext uri="{FF2B5EF4-FFF2-40B4-BE49-F238E27FC236}">
                <a16:creationId xmlns:a16="http://schemas.microsoft.com/office/drawing/2014/main" id="{98F9D0C4-E8B5-3CD3-0EAD-8000D736AFD2}"/>
              </a:ext>
            </a:extLst>
          </p:cNvPr>
          <p:cNvSpPr txBox="1"/>
          <p:nvPr/>
        </p:nvSpPr>
        <p:spPr>
          <a:xfrm>
            <a:off x="5899471" y="4281657"/>
            <a:ext cx="595035" cy="338554"/>
          </a:xfrm>
          <a:prstGeom prst="rect">
            <a:avLst/>
          </a:prstGeom>
          <a:noFill/>
        </p:spPr>
        <p:txBody>
          <a:bodyPr wrap="none" rtlCol="0">
            <a:spAutoFit/>
          </a:bodyPr>
          <a:lstStyle/>
          <a:p>
            <a:r>
              <a:rPr kumimoji="1" lang="ja-JP" altLang="en-US" sz="1600" dirty="0">
                <a:latin typeface="BIZ UDPゴシック" panose="020B0400000000000000" pitchFamily="50" charset="-128"/>
                <a:ea typeface="BIZ UDPゴシック" panose="020B0400000000000000" pitchFamily="50" charset="-128"/>
              </a:rPr>
              <a:t>編集</a:t>
            </a:r>
          </a:p>
        </p:txBody>
      </p:sp>
      <p:sp>
        <p:nvSpPr>
          <p:cNvPr id="20" name="テキスト ボックス 19">
            <a:extLst>
              <a:ext uri="{FF2B5EF4-FFF2-40B4-BE49-F238E27FC236}">
                <a16:creationId xmlns:a16="http://schemas.microsoft.com/office/drawing/2014/main" id="{06B56C45-211F-0EFA-3CBF-DD2D9D05B01D}"/>
              </a:ext>
            </a:extLst>
          </p:cNvPr>
          <p:cNvSpPr txBox="1"/>
          <p:nvPr/>
        </p:nvSpPr>
        <p:spPr>
          <a:xfrm>
            <a:off x="5892317" y="5621600"/>
            <a:ext cx="595035" cy="338554"/>
          </a:xfrm>
          <a:prstGeom prst="rect">
            <a:avLst/>
          </a:prstGeom>
          <a:noFill/>
        </p:spPr>
        <p:txBody>
          <a:bodyPr wrap="none" rtlCol="0">
            <a:spAutoFit/>
          </a:bodyPr>
          <a:lstStyle/>
          <a:p>
            <a:r>
              <a:rPr kumimoji="1" lang="ja-JP" altLang="en-US" sz="1600" dirty="0">
                <a:latin typeface="BIZ UDPゴシック" panose="020B0400000000000000" pitchFamily="50" charset="-128"/>
                <a:ea typeface="BIZ UDPゴシック" panose="020B0400000000000000" pitchFamily="50" charset="-128"/>
              </a:rPr>
              <a:t>削除</a:t>
            </a:r>
          </a:p>
        </p:txBody>
      </p:sp>
      <p:sp>
        <p:nvSpPr>
          <p:cNvPr id="21" name="四角形: 角を丸くする 20">
            <a:extLst>
              <a:ext uri="{FF2B5EF4-FFF2-40B4-BE49-F238E27FC236}">
                <a16:creationId xmlns:a16="http://schemas.microsoft.com/office/drawing/2014/main" id="{1D6C8EC7-03E6-E8CA-57BE-7094D73EE3CE}"/>
              </a:ext>
            </a:extLst>
          </p:cNvPr>
          <p:cNvSpPr/>
          <p:nvPr/>
        </p:nvSpPr>
        <p:spPr>
          <a:xfrm>
            <a:off x="7164541" y="2924420"/>
            <a:ext cx="279333" cy="164685"/>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四角形: 角を丸くする 21">
            <a:extLst>
              <a:ext uri="{FF2B5EF4-FFF2-40B4-BE49-F238E27FC236}">
                <a16:creationId xmlns:a16="http://schemas.microsoft.com/office/drawing/2014/main" id="{A94BAF6D-1412-746F-7BE7-CBCC948208B3}"/>
              </a:ext>
            </a:extLst>
          </p:cNvPr>
          <p:cNvSpPr/>
          <p:nvPr/>
        </p:nvSpPr>
        <p:spPr>
          <a:xfrm>
            <a:off x="8985150" y="3238939"/>
            <a:ext cx="917829" cy="158919"/>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3" name="直線矢印コネクタ 22">
            <a:extLst>
              <a:ext uri="{FF2B5EF4-FFF2-40B4-BE49-F238E27FC236}">
                <a16:creationId xmlns:a16="http://schemas.microsoft.com/office/drawing/2014/main" id="{1293A7CA-9054-C2E5-6328-1DB5E5133936}"/>
              </a:ext>
            </a:extLst>
          </p:cNvPr>
          <p:cNvCxnSpPr>
            <a:stCxn id="6" idx="3"/>
            <a:endCxn id="8" idx="1"/>
          </p:cNvCxnSpPr>
          <p:nvPr/>
        </p:nvCxnSpPr>
        <p:spPr>
          <a:xfrm flipV="1">
            <a:off x="8477837" y="2919828"/>
            <a:ext cx="472039" cy="4592"/>
          </a:xfrm>
          <a:prstGeom prst="straightConnector1">
            <a:avLst/>
          </a:prstGeom>
          <a:ln w="12700">
            <a:tailEnd type="arrow"/>
          </a:ln>
        </p:spPr>
        <p:style>
          <a:lnRef idx="1">
            <a:schemeClr val="accent1"/>
          </a:lnRef>
          <a:fillRef idx="0">
            <a:schemeClr val="accent1"/>
          </a:fillRef>
          <a:effectRef idx="0">
            <a:schemeClr val="accent1"/>
          </a:effectRef>
          <a:fontRef idx="minor">
            <a:schemeClr val="tx1"/>
          </a:fontRef>
        </p:style>
      </p:cxnSp>
      <p:cxnSp>
        <p:nvCxnSpPr>
          <p:cNvPr id="24" name="直線矢印コネクタ 23">
            <a:extLst>
              <a:ext uri="{FF2B5EF4-FFF2-40B4-BE49-F238E27FC236}">
                <a16:creationId xmlns:a16="http://schemas.microsoft.com/office/drawing/2014/main" id="{44F32FBE-D7BF-8CD4-3793-934D9C5D888C}"/>
              </a:ext>
            </a:extLst>
          </p:cNvPr>
          <p:cNvCxnSpPr>
            <a:stCxn id="9" idx="3"/>
            <a:endCxn id="11" idx="1"/>
          </p:cNvCxnSpPr>
          <p:nvPr/>
        </p:nvCxnSpPr>
        <p:spPr>
          <a:xfrm>
            <a:off x="8513124" y="4465159"/>
            <a:ext cx="413686" cy="64"/>
          </a:xfrm>
          <a:prstGeom prst="straightConnector1">
            <a:avLst/>
          </a:prstGeom>
          <a:ln w="12700">
            <a:tailEnd type="arrow"/>
          </a:ln>
        </p:spPr>
        <p:style>
          <a:lnRef idx="1">
            <a:schemeClr val="accent1"/>
          </a:lnRef>
          <a:fillRef idx="0">
            <a:schemeClr val="accent1"/>
          </a:fillRef>
          <a:effectRef idx="0">
            <a:schemeClr val="accent1"/>
          </a:effectRef>
          <a:fontRef idx="minor">
            <a:schemeClr val="tx1"/>
          </a:fontRef>
        </p:style>
      </p:cxnSp>
      <p:cxnSp>
        <p:nvCxnSpPr>
          <p:cNvPr id="25" name="直線矢印コネクタ 24">
            <a:extLst>
              <a:ext uri="{FF2B5EF4-FFF2-40B4-BE49-F238E27FC236}">
                <a16:creationId xmlns:a16="http://schemas.microsoft.com/office/drawing/2014/main" id="{AB83A75A-13C0-DACA-5AE9-1BA7B84D8F55}"/>
              </a:ext>
            </a:extLst>
          </p:cNvPr>
          <p:cNvCxnSpPr>
            <a:stCxn id="11" idx="3"/>
            <a:endCxn id="12" idx="1"/>
          </p:cNvCxnSpPr>
          <p:nvPr/>
        </p:nvCxnSpPr>
        <p:spPr>
          <a:xfrm>
            <a:off x="10324422" y="4465223"/>
            <a:ext cx="379981" cy="0"/>
          </a:xfrm>
          <a:prstGeom prst="straightConnector1">
            <a:avLst/>
          </a:prstGeom>
          <a:ln w="12700">
            <a:tailEnd type="arrow"/>
          </a:ln>
        </p:spPr>
        <p:style>
          <a:lnRef idx="1">
            <a:schemeClr val="accent1"/>
          </a:lnRef>
          <a:fillRef idx="0">
            <a:schemeClr val="accent1"/>
          </a:fillRef>
          <a:effectRef idx="0">
            <a:schemeClr val="accent1"/>
          </a:effectRef>
          <a:fontRef idx="minor">
            <a:schemeClr val="tx1"/>
          </a:fontRef>
        </p:style>
      </p:cxnSp>
      <p:cxnSp>
        <p:nvCxnSpPr>
          <p:cNvPr id="26" name="直線矢印コネクタ 25">
            <a:extLst>
              <a:ext uri="{FF2B5EF4-FFF2-40B4-BE49-F238E27FC236}">
                <a16:creationId xmlns:a16="http://schemas.microsoft.com/office/drawing/2014/main" id="{50CE1717-7BE6-9370-E12F-A6B02B321D7F}"/>
              </a:ext>
            </a:extLst>
          </p:cNvPr>
          <p:cNvCxnSpPr>
            <a:stCxn id="13" idx="3"/>
            <a:endCxn id="14" idx="1"/>
          </p:cNvCxnSpPr>
          <p:nvPr/>
        </p:nvCxnSpPr>
        <p:spPr>
          <a:xfrm>
            <a:off x="8513121" y="5935404"/>
            <a:ext cx="436755" cy="532"/>
          </a:xfrm>
          <a:prstGeom prst="straightConnector1">
            <a:avLst/>
          </a:prstGeom>
          <a:ln w="12700">
            <a:tailEnd type="arrow"/>
          </a:ln>
        </p:spPr>
        <p:style>
          <a:lnRef idx="1">
            <a:schemeClr val="accent1"/>
          </a:lnRef>
          <a:fillRef idx="0">
            <a:schemeClr val="accent1"/>
          </a:fillRef>
          <a:effectRef idx="0">
            <a:schemeClr val="accent1"/>
          </a:effectRef>
          <a:fontRef idx="minor">
            <a:schemeClr val="tx1"/>
          </a:fontRef>
        </p:style>
      </p:cxnSp>
      <p:sp>
        <p:nvSpPr>
          <p:cNvPr id="27" name="四角形: 角を丸くする 26">
            <a:extLst>
              <a:ext uri="{FF2B5EF4-FFF2-40B4-BE49-F238E27FC236}">
                <a16:creationId xmlns:a16="http://schemas.microsoft.com/office/drawing/2014/main" id="{FCFA89E5-1741-B8B7-AAE1-8B50E446CEA2}"/>
              </a:ext>
            </a:extLst>
          </p:cNvPr>
          <p:cNvSpPr/>
          <p:nvPr/>
        </p:nvSpPr>
        <p:spPr>
          <a:xfrm>
            <a:off x="7115513" y="4710388"/>
            <a:ext cx="901516" cy="123400"/>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四角形: 角を丸くする 27">
            <a:extLst>
              <a:ext uri="{FF2B5EF4-FFF2-40B4-BE49-F238E27FC236}">
                <a16:creationId xmlns:a16="http://schemas.microsoft.com/office/drawing/2014/main" id="{B0050FFA-3CC5-6FF3-0EAA-6B311ED80A66}"/>
              </a:ext>
            </a:extLst>
          </p:cNvPr>
          <p:cNvSpPr/>
          <p:nvPr/>
        </p:nvSpPr>
        <p:spPr>
          <a:xfrm>
            <a:off x="8985150" y="4223898"/>
            <a:ext cx="722566" cy="225858"/>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四角形: 角を丸くする 28">
            <a:extLst>
              <a:ext uri="{FF2B5EF4-FFF2-40B4-BE49-F238E27FC236}">
                <a16:creationId xmlns:a16="http://schemas.microsoft.com/office/drawing/2014/main" id="{F13C4755-6785-C939-5769-71C727F28218}"/>
              </a:ext>
            </a:extLst>
          </p:cNvPr>
          <p:cNvSpPr/>
          <p:nvPr/>
        </p:nvSpPr>
        <p:spPr>
          <a:xfrm>
            <a:off x="7141213" y="2695637"/>
            <a:ext cx="722566" cy="225858"/>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四角形: 角を丸くする 29">
            <a:extLst>
              <a:ext uri="{FF2B5EF4-FFF2-40B4-BE49-F238E27FC236}">
                <a16:creationId xmlns:a16="http://schemas.microsoft.com/office/drawing/2014/main" id="{C8A528A2-E96E-C85C-DB3E-1F8E217E1251}"/>
              </a:ext>
            </a:extLst>
          </p:cNvPr>
          <p:cNvSpPr/>
          <p:nvPr/>
        </p:nvSpPr>
        <p:spPr>
          <a:xfrm>
            <a:off x="9227887" y="4484530"/>
            <a:ext cx="189317" cy="98216"/>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四角形: 角を丸くする 30">
            <a:extLst>
              <a:ext uri="{FF2B5EF4-FFF2-40B4-BE49-F238E27FC236}">
                <a16:creationId xmlns:a16="http://schemas.microsoft.com/office/drawing/2014/main" id="{7D80EB8C-0804-7607-CA51-94B40F5FDA15}"/>
              </a:ext>
            </a:extLst>
          </p:cNvPr>
          <p:cNvSpPr/>
          <p:nvPr/>
        </p:nvSpPr>
        <p:spPr>
          <a:xfrm>
            <a:off x="10704403" y="4716081"/>
            <a:ext cx="901516" cy="123400"/>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四角形: 角を丸くする 31">
            <a:extLst>
              <a:ext uri="{FF2B5EF4-FFF2-40B4-BE49-F238E27FC236}">
                <a16:creationId xmlns:a16="http://schemas.microsoft.com/office/drawing/2014/main" id="{536B133B-E87A-F33C-559F-783965E90DF3}"/>
              </a:ext>
            </a:extLst>
          </p:cNvPr>
          <p:cNvSpPr/>
          <p:nvPr/>
        </p:nvSpPr>
        <p:spPr>
          <a:xfrm>
            <a:off x="7164541" y="6108861"/>
            <a:ext cx="901516" cy="123400"/>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四角形: 角を丸くする 32">
            <a:extLst>
              <a:ext uri="{FF2B5EF4-FFF2-40B4-BE49-F238E27FC236}">
                <a16:creationId xmlns:a16="http://schemas.microsoft.com/office/drawing/2014/main" id="{0AAFD751-9555-4CE7-43BF-CA6BC642A1EF}"/>
              </a:ext>
            </a:extLst>
          </p:cNvPr>
          <p:cNvSpPr/>
          <p:nvPr/>
        </p:nvSpPr>
        <p:spPr>
          <a:xfrm>
            <a:off x="9417204" y="5951462"/>
            <a:ext cx="189317" cy="98216"/>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四角形: 角を丸くする 33">
            <a:extLst>
              <a:ext uri="{FF2B5EF4-FFF2-40B4-BE49-F238E27FC236}">
                <a16:creationId xmlns:a16="http://schemas.microsoft.com/office/drawing/2014/main" id="{ABD6DABB-4480-6BAA-A1BF-D57BB7B33CEE}"/>
              </a:ext>
            </a:extLst>
          </p:cNvPr>
          <p:cNvSpPr/>
          <p:nvPr/>
        </p:nvSpPr>
        <p:spPr>
          <a:xfrm>
            <a:off x="7164541" y="5701650"/>
            <a:ext cx="722566" cy="225858"/>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5" name="直線矢印コネクタ 34">
            <a:extLst>
              <a:ext uri="{FF2B5EF4-FFF2-40B4-BE49-F238E27FC236}">
                <a16:creationId xmlns:a16="http://schemas.microsoft.com/office/drawing/2014/main" id="{D5DF7F1B-3434-3119-43DF-7CF458989837}"/>
              </a:ext>
            </a:extLst>
          </p:cNvPr>
          <p:cNvCxnSpPr>
            <a:cxnSpLocks/>
          </p:cNvCxnSpPr>
          <p:nvPr/>
        </p:nvCxnSpPr>
        <p:spPr>
          <a:xfrm flipV="1">
            <a:off x="7836625" y="5908507"/>
            <a:ext cx="0" cy="209486"/>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6" name="直線矢印コネクタ 35">
            <a:extLst>
              <a:ext uri="{FF2B5EF4-FFF2-40B4-BE49-F238E27FC236}">
                <a16:creationId xmlns:a16="http://schemas.microsoft.com/office/drawing/2014/main" id="{A7CB9CBC-744D-7544-B9B8-F9CAEBD3F3D4}"/>
              </a:ext>
            </a:extLst>
          </p:cNvPr>
          <p:cNvCxnSpPr>
            <a:cxnSpLocks/>
          </p:cNvCxnSpPr>
          <p:nvPr/>
        </p:nvCxnSpPr>
        <p:spPr>
          <a:xfrm flipV="1">
            <a:off x="7827671" y="4449756"/>
            <a:ext cx="0" cy="260632"/>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7" name="四角形: 角を丸くする 36">
            <a:extLst>
              <a:ext uri="{FF2B5EF4-FFF2-40B4-BE49-F238E27FC236}">
                <a16:creationId xmlns:a16="http://schemas.microsoft.com/office/drawing/2014/main" id="{A3D8E5B9-0B51-22CE-2420-D80974E22252}"/>
              </a:ext>
            </a:extLst>
          </p:cNvPr>
          <p:cNvSpPr/>
          <p:nvPr/>
        </p:nvSpPr>
        <p:spPr>
          <a:xfrm>
            <a:off x="7151928" y="4223898"/>
            <a:ext cx="722566" cy="225858"/>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テキスト ボックス 37">
            <a:extLst>
              <a:ext uri="{FF2B5EF4-FFF2-40B4-BE49-F238E27FC236}">
                <a16:creationId xmlns:a16="http://schemas.microsoft.com/office/drawing/2014/main" id="{0BAD22C4-E15E-18BA-7436-D0CBE8DB809C}"/>
              </a:ext>
            </a:extLst>
          </p:cNvPr>
          <p:cNvSpPr txBox="1"/>
          <p:nvPr/>
        </p:nvSpPr>
        <p:spPr>
          <a:xfrm>
            <a:off x="6721212" y="3466239"/>
            <a:ext cx="2303836" cy="307777"/>
          </a:xfrm>
          <a:prstGeom prst="rect">
            <a:avLst/>
          </a:prstGeom>
          <a:noFill/>
        </p:spPr>
        <p:txBody>
          <a:bodyPr wrap="none" rtlCol="0">
            <a:spAutoFit/>
          </a:bodyPr>
          <a:lstStyle/>
          <a:p>
            <a:r>
              <a:rPr kumimoji="1" lang="ja-JP" altLang="en-US" sz="1400" dirty="0">
                <a:solidFill>
                  <a:schemeClr val="accent5">
                    <a:lumMod val="75000"/>
                  </a:schemeClr>
                </a:solidFill>
                <a:latin typeface="BIZ UDPゴシック" panose="020B0400000000000000" pitchFamily="50" charset="-128"/>
                <a:ea typeface="BIZ UDPゴシック" panose="020B0400000000000000" pitchFamily="50" charset="-128"/>
              </a:rPr>
              <a:t>入力後、登録ボタンクリック</a:t>
            </a:r>
          </a:p>
        </p:txBody>
      </p:sp>
      <p:sp>
        <p:nvSpPr>
          <p:cNvPr id="39" name="テキスト ボックス 38">
            <a:extLst>
              <a:ext uri="{FF2B5EF4-FFF2-40B4-BE49-F238E27FC236}">
                <a16:creationId xmlns:a16="http://schemas.microsoft.com/office/drawing/2014/main" id="{8FF550BE-E0C3-B5EE-D094-27CAC212C226}"/>
              </a:ext>
            </a:extLst>
          </p:cNvPr>
          <p:cNvSpPr txBox="1"/>
          <p:nvPr/>
        </p:nvSpPr>
        <p:spPr>
          <a:xfrm>
            <a:off x="10357947" y="2735353"/>
            <a:ext cx="1407439" cy="523220"/>
          </a:xfrm>
          <a:prstGeom prst="rect">
            <a:avLst/>
          </a:prstGeom>
          <a:noFill/>
        </p:spPr>
        <p:txBody>
          <a:bodyPr wrap="square" rtlCol="0">
            <a:spAutoFit/>
          </a:bodyPr>
          <a:lstStyle/>
          <a:p>
            <a:r>
              <a:rPr kumimoji="1" lang="ja-JP" altLang="en-US" sz="1400" dirty="0">
                <a:solidFill>
                  <a:schemeClr val="accent5">
                    <a:lumMod val="75000"/>
                  </a:schemeClr>
                </a:solidFill>
                <a:latin typeface="BIZ UDPゴシック" panose="020B0400000000000000" pitchFamily="50" charset="-128"/>
                <a:ea typeface="BIZ UDPゴシック" panose="020B0400000000000000" pitchFamily="50" charset="-128"/>
              </a:rPr>
              <a:t>下部リストに追加される</a:t>
            </a:r>
          </a:p>
        </p:txBody>
      </p:sp>
      <p:sp>
        <p:nvSpPr>
          <p:cNvPr id="40" name="テキスト ボックス 39">
            <a:extLst>
              <a:ext uri="{FF2B5EF4-FFF2-40B4-BE49-F238E27FC236}">
                <a16:creationId xmlns:a16="http://schemas.microsoft.com/office/drawing/2014/main" id="{49AC500F-0A05-A60C-7C00-BCF5B62CADEF}"/>
              </a:ext>
            </a:extLst>
          </p:cNvPr>
          <p:cNvSpPr txBox="1"/>
          <p:nvPr/>
        </p:nvSpPr>
        <p:spPr>
          <a:xfrm>
            <a:off x="6756374" y="5003068"/>
            <a:ext cx="3834704" cy="307777"/>
          </a:xfrm>
          <a:prstGeom prst="rect">
            <a:avLst/>
          </a:prstGeom>
          <a:noFill/>
        </p:spPr>
        <p:txBody>
          <a:bodyPr wrap="none" rtlCol="0">
            <a:spAutoFit/>
          </a:bodyPr>
          <a:lstStyle/>
          <a:p>
            <a:r>
              <a:rPr lang="ja-JP" altLang="en-US" sz="1400" dirty="0">
                <a:solidFill>
                  <a:schemeClr val="accent5">
                    <a:lumMod val="75000"/>
                  </a:schemeClr>
                </a:solidFill>
                <a:latin typeface="BIZ UDPゴシック" panose="020B0400000000000000" pitchFamily="50" charset="-128"/>
                <a:ea typeface="BIZ UDPゴシック" panose="020B0400000000000000" pitchFamily="50" charset="-128"/>
              </a:rPr>
              <a:t>リスト行をクリック後、編集、編集ボタンクリック</a:t>
            </a:r>
            <a:endParaRPr kumimoji="1" lang="ja-JP" altLang="en-US" sz="1400" dirty="0">
              <a:solidFill>
                <a:schemeClr val="accent5">
                  <a:lumMod val="75000"/>
                </a:schemeClr>
              </a:solidFill>
              <a:latin typeface="BIZ UDPゴシック" panose="020B0400000000000000" pitchFamily="50" charset="-128"/>
              <a:ea typeface="BIZ UDPゴシック" panose="020B0400000000000000" pitchFamily="50" charset="-128"/>
            </a:endParaRPr>
          </a:p>
        </p:txBody>
      </p:sp>
      <p:sp>
        <p:nvSpPr>
          <p:cNvPr id="41" name="テキスト ボックス 40">
            <a:extLst>
              <a:ext uri="{FF2B5EF4-FFF2-40B4-BE49-F238E27FC236}">
                <a16:creationId xmlns:a16="http://schemas.microsoft.com/office/drawing/2014/main" id="{DCCCCDCF-51DE-A12E-7175-03EEECF3F1BA}"/>
              </a:ext>
            </a:extLst>
          </p:cNvPr>
          <p:cNvSpPr txBox="1"/>
          <p:nvPr/>
        </p:nvSpPr>
        <p:spPr>
          <a:xfrm>
            <a:off x="10768320" y="4898073"/>
            <a:ext cx="1407439" cy="523220"/>
          </a:xfrm>
          <a:prstGeom prst="rect">
            <a:avLst/>
          </a:prstGeom>
          <a:noFill/>
        </p:spPr>
        <p:txBody>
          <a:bodyPr wrap="square" rtlCol="0">
            <a:spAutoFit/>
          </a:bodyPr>
          <a:lstStyle/>
          <a:p>
            <a:r>
              <a:rPr kumimoji="1" lang="ja-JP" altLang="en-US" sz="1400" dirty="0">
                <a:solidFill>
                  <a:schemeClr val="accent5">
                    <a:lumMod val="75000"/>
                  </a:schemeClr>
                </a:solidFill>
                <a:latin typeface="BIZ UDPゴシック" panose="020B0400000000000000" pitchFamily="50" charset="-128"/>
                <a:ea typeface="BIZ UDPゴシック" panose="020B0400000000000000" pitchFamily="50" charset="-128"/>
              </a:rPr>
              <a:t>下部リスト行が変更される</a:t>
            </a:r>
          </a:p>
        </p:txBody>
      </p:sp>
      <p:sp>
        <p:nvSpPr>
          <p:cNvPr id="42" name="テキスト ボックス 41">
            <a:extLst>
              <a:ext uri="{FF2B5EF4-FFF2-40B4-BE49-F238E27FC236}">
                <a16:creationId xmlns:a16="http://schemas.microsoft.com/office/drawing/2014/main" id="{43361274-8524-BA24-156E-49882BF5B3BF}"/>
              </a:ext>
            </a:extLst>
          </p:cNvPr>
          <p:cNvSpPr txBox="1"/>
          <p:nvPr/>
        </p:nvSpPr>
        <p:spPr>
          <a:xfrm>
            <a:off x="7064878" y="6484689"/>
            <a:ext cx="3368230" cy="307777"/>
          </a:xfrm>
          <a:prstGeom prst="rect">
            <a:avLst/>
          </a:prstGeom>
          <a:noFill/>
        </p:spPr>
        <p:txBody>
          <a:bodyPr wrap="none" rtlCol="0">
            <a:spAutoFit/>
          </a:bodyPr>
          <a:lstStyle/>
          <a:p>
            <a:r>
              <a:rPr lang="ja-JP" altLang="en-US" sz="1400" dirty="0">
                <a:solidFill>
                  <a:schemeClr val="accent5">
                    <a:lumMod val="75000"/>
                  </a:schemeClr>
                </a:solidFill>
                <a:latin typeface="BIZ UDPゴシック" panose="020B0400000000000000" pitchFamily="50" charset="-128"/>
                <a:ea typeface="BIZ UDPゴシック" panose="020B0400000000000000" pitchFamily="50" charset="-128"/>
              </a:rPr>
              <a:t>リスト行をクリック後、削除ボタンクリック</a:t>
            </a:r>
            <a:endParaRPr kumimoji="1" lang="ja-JP" altLang="en-US" sz="1400" dirty="0">
              <a:solidFill>
                <a:schemeClr val="accent5">
                  <a:lumMod val="75000"/>
                </a:schemeClr>
              </a:solidFill>
              <a:latin typeface="BIZ UDPゴシック" panose="020B0400000000000000" pitchFamily="50" charset="-128"/>
              <a:ea typeface="BIZ UDPゴシック" panose="020B0400000000000000" pitchFamily="50" charset="-128"/>
            </a:endParaRPr>
          </a:p>
        </p:txBody>
      </p:sp>
      <p:sp>
        <p:nvSpPr>
          <p:cNvPr id="43" name="テキスト ボックス 42">
            <a:extLst>
              <a:ext uri="{FF2B5EF4-FFF2-40B4-BE49-F238E27FC236}">
                <a16:creationId xmlns:a16="http://schemas.microsoft.com/office/drawing/2014/main" id="{7076D5B6-DADC-F423-836F-79A5852BF65C}"/>
              </a:ext>
            </a:extLst>
          </p:cNvPr>
          <p:cNvSpPr txBox="1"/>
          <p:nvPr/>
        </p:nvSpPr>
        <p:spPr>
          <a:xfrm>
            <a:off x="10283129" y="5732410"/>
            <a:ext cx="1622657" cy="523220"/>
          </a:xfrm>
          <a:prstGeom prst="rect">
            <a:avLst/>
          </a:prstGeom>
          <a:noFill/>
        </p:spPr>
        <p:txBody>
          <a:bodyPr wrap="square" rtlCol="0">
            <a:spAutoFit/>
          </a:bodyPr>
          <a:lstStyle/>
          <a:p>
            <a:r>
              <a:rPr kumimoji="1" lang="ja-JP" altLang="en-US" sz="1400" dirty="0">
                <a:solidFill>
                  <a:schemeClr val="accent5">
                    <a:lumMod val="75000"/>
                  </a:schemeClr>
                </a:solidFill>
                <a:latin typeface="BIZ UDPゴシック" panose="020B0400000000000000" pitchFamily="50" charset="-128"/>
                <a:ea typeface="BIZ UDPゴシック" panose="020B0400000000000000" pitchFamily="50" charset="-128"/>
              </a:rPr>
              <a:t>下部リストから指定行が削除される</a:t>
            </a:r>
          </a:p>
        </p:txBody>
      </p:sp>
      <p:sp>
        <p:nvSpPr>
          <p:cNvPr id="44" name="テキスト ボックス 43">
            <a:extLst>
              <a:ext uri="{FF2B5EF4-FFF2-40B4-BE49-F238E27FC236}">
                <a16:creationId xmlns:a16="http://schemas.microsoft.com/office/drawing/2014/main" id="{3A1B4508-6226-6E40-7B8A-4254BD963EC4}"/>
              </a:ext>
            </a:extLst>
          </p:cNvPr>
          <p:cNvSpPr txBox="1"/>
          <p:nvPr/>
        </p:nvSpPr>
        <p:spPr>
          <a:xfrm>
            <a:off x="141017" y="2352072"/>
            <a:ext cx="1800493" cy="369332"/>
          </a:xfrm>
          <a:prstGeom prst="rect">
            <a:avLst/>
          </a:prstGeom>
          <a:noFill/>
        </p:spPr>
        <p:txBody>
          <a:bodyPr wrap="none" rtlCol="0">
            <a:spAutoFit/>
          </a:bodyPr>
          <a:lstStyle/>
          <a:p>
            <a:r>
              <a:rPr lang="ja-JP" altLang="en-US" dirty="0">
                <a:latin typeface="BIZ UDPゴシック" panose="020B0400000000000000" pitchFamily="50" charset="-128"/>
                <a:ea typeface="BIZ UDPゴシック" panose="020B0400000000000000" pitchFamily="50" charset="-128"/>
              </a:rPr>
              <a:t>■動作環境構成</a:t>
            </a:r>
            <a:endParaRPr kumimoji="1" lang="ja-JP" altLang="en-US" dirty="0">
              <a:latin typeface="BIZ UDPゴシック" panose="020B0400000000000000" pitchFamily="50" charset="-128"/>
              <a:ea typeface="BIZ UDPゴシック" panose="020B0400000000000000" pitchFamily="50" charset="-128"/>
            </a:endParaRPr>
          </a:p>
        </p:txBody>
      </p:sp>
      <p:pic>
        <p:nvPicPr>
          <p:cNvPr id="45" name="Picture 6" descr="後ろから見たパソコンを使う人のイラスト（男性） | かわいいフリー素材集 いらすとや">
            <a:extLst>
              <a:ext uri="{FF2B5EF4-FFF2-40B4-BE49-F238E27FC236}">
                <a16:creationId xmlns:a16="http://schemas.microsoft.com/office/drawing/2014/main" id="{89018061-5E74-C9CD-8E9B-6864EA8FE75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flipH="1">
            <a:off x="110262" y="3626177"/>
            <a:ext cx="956754" cy="796879"/>
          </a:xfrm>
          <a:prstGeom prst="rect">
            <a:avLst/>
          </a:prstGeom>
          <a:noFill/>
          <a:extLst>
            <a:ext uri="{909E8E84-426E-40DD-AFC4-6F175D3DCCD1}">
              <a14:hiddenFill xmlns:a14="http://schemas.microsoft.com/office/drawing/2010/main">
                <a:solidFill>
                  <a:srgbClr val="FFFFFF"/>
                </a:solidFill>
              </a14:hiddenFill>
            </a:ext>
          </a:extLst>
        </p:spPr>
      </p:pic>
      <p:sp>
        <p:nvSpPr>
          <p:cNvPr id="46" name="四角形: 角を丸くする 45">
            <a:extLst>
              <a:ext uri="{FF2B5EF4-FFF2-40B4-BE49-F238E27FC236}">
                <a16:creationId xmlns:a16="http://schemas.microsoft.com/office/drawing/2014/main" id="{F43D81B1-EDA5-843D-35E4-02D24320553B}"/>
              </a:ext>
            </a:extLst>
          </p:cNvPr>
          <p:cNvSpPr/>
          <p:nvPr/>
        </p:nvSpPr>
        <p:spPr>
          <a:xfrm>
            <a:off x="1542305" y="3625604"/>
            <a:ext cx="1175432" cy="796876"/>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kumimoji="1" lang="en-US" altLang="ja-JP" dirty="0">
                <a:latin typeface="BIZ UDPゴシック" panose="020B0400000000000000" pitchFamily="50" charset="-128"/>
                <a:ea typeface="BIZ UDPゴシック" panose="020B0400000000000000" pitchFamily="50" charset="-128"/>
              </a:rPr>
              <a:t>Web</a:t>
            </a:r>
            <a:r>
              <a:rPr kumimoji="1" lang="ja-JP" altLang="en-US" dirty="0">
                <a:latin typeface="BIZ UDPゴシック" panose="020B0400000000000000" pitchFamily="50" charset="-128"/>
                <a:ea typeface="BIZ UDPゴシック" panose="020B0400000000000000" pitchFamily="50" charset="-128"/>
              </a:rPr>
              <a:t>サーバ</a:t>
            </a:r>
          </a:p>
        </p:txBody>
      </p:sp>
      <p:sp>
        <p:nvSpPr>
          <p:cNvPr id="47" name="四角形: 角を丸くする 46">
            <a:extLst>
              <a:ext uri="{FF2B5EF4-FFF2-40B4-BE49-F238E27FC236}">
                <a16:creationId xmlns:a16="http://schemas.microsoft.com/office/drawing/2014/main" id="{6804884B-67D2-EC1F-5788-DC0F37AC45B9}"/>
              </a:ext>
            </a:extLst>
          </p:cNvPr>
          <p:cNvSpPr/>
          <p:nvPr/>
        </p:nvSpPr>
        <p:spPr>
          <a:xfrm>
            <a:off x="3167900" y="3625604"/>
            <a:ext cx="1175432" cy="796876"/>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kumimoji="1" lang="en-US" altLang="ja-JP" dirty="0">
                <a:latin typeface="BIZ UDPゴシック" panose="020B0400000000000000" pitchFamily="50" charset="-128"/>
                <a:ea typeface="BIZ UDPゴシック" panose="020B0400000000000000" pitchFamily="50" charset="-128"/>
              </a:rPr>
              <a:t>DB</a:t>
            </a:r>
          </a:p>
          <a:p>
            <a:pPr algn="ctr"/>
            <a:r>
              <a:rPr kumimoji="1" lang="ja-JP" altLang="en-US" dirty="0">
                <a:latin typeface="BIZ UDPゴシック" panose="020B0400000000000000" pitchFamily="50" charset="-128"/>
                <a:ea typeface="BIZ UDPゴシック" panose="020B0400000000000000" pitchFamily="50" charset="-128"/>
              </a:rPr>
              <a:t>サーバ</a:t>
            </a:r>
          </a:p>
        </p:txBody>
      </p:sp>
      <p:cxnSp>
        <p:nvCxnSpPr>
          <p:cNvPr id="48" name="直線矢印コネクタ 47">
            <a:extLst>
              <a:ext uri="{FF2B5EF4-FFF2-40B4-BE49-F238E27FC236}">
                <a16:creationId xmlns:a16="http://schemas.microsoft.com/office/drawing/2014/main" id="{A0E616F0-2190-7E6F-3ED0-02E16A499D94}"/>
              </a:ext>
            </a:extLst>
          </p:cNvPr>
          <p:cNvCxnSpPr>
            <a:stCxn id="45" idx="1"/>
            <a:endCxn id="46" idx="1"/>
          </p:cNvCxnSpPr>
          <p:nvPr/>
        </p:nvCxnSpPr>
        <p:spPr>
          <a:xfrm flipV="1">
            <a:off x="1067016" y="4024042"/>
            <a:ext cx="475289" cy="5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直線矢印コネクタ 48">
            <a:extLst>
              <a:ext uri="{FF2B5EF4-FFF2-40B4-BE49-F238E27FC236}">
                <a16:creationId xmlns:a16="http://schemas.microsoft.com/office/drawing/2014/main" id="{B71AE395-5FE9-25ED-521B-B2BF403080CE}"/>
              </a:ext>
            </a:extLst>
          </p:cNvPr>
          <p:cNvCxnSpPr>
            <a:stCxn id="46" idx="3"/>
            <a:endCxn id="47" idx="1"/>
          </p:cNvCxnSpPr>
          <p:nvPr/>
        </p:nvCxnSpPr>
        <p:spPr>
          <a:xfrm>
            <a:off x="2717737" y="4024042"/>
            <a:ext cx="45016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50" name="Picture 2">
            <a:extLst>
              <a:ext uri="{FF2B5EF4-FFF2-40B4-BE49-F238E27FC236}">
                <a16:creationId xmlns:a16="http://schemas.microsoft.com/office/drawing/2014/main" id="{BE48E37C-0A5B-9139-91D8-9A85DA1D1C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4657" y="3216373"/>
            <a:ext cx="774304" cy="6786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1" name="テキスト ボックス 50">
            <a:extLst>
              <a:ext uri="{FF2B5EF4-FFF2-40B4-BE49-F238E27FC236}">
                <a16:creationId xmlns:a16="http://schemas.microsoft.com/office/drawing/2014/main" id="{4E5F23F6-7AB9-6BEB-E18C-74AA5365FF7B}"/>
              </a:ext>
            </a:extLst>
          </p:cNvPr>
          <p:cNvSpPr txBox="1"/>
          <p:nvPr/>
        </p:nvSpPr>
        <p:spPr>
          <a:xfrm>
            <a:off x="1395267" y="3321072"/>
            <a:ext cx="1757212" cy="307777"/>
          </a:xfrm>
          <a:prstGeom prst="rect">
            <a:avLst/>
          </a:prstGeom>
          <a:noFill/>
        </p:spPr>
        <p:txBody>
          <a:bodyPr wrap="none" rtlCol="0">
            <a:spAutoFit/>
          </a:bodyPr>
          <a:lstStyle/>
          <a:p>
            <a:r>
              <a:rPr kumimoji="1" lang="en-US" altLang="ja-JP" sz="1400" dirty="0">
                <a:latin typeface="BIZ UDPゴシック" panose="020B0400000000000000" pitchFamily="50" charset="-128"/>
                <a:ea typeface="BIZ UDPゴシック" panose="020B0400000000000000" pitchFamily="50" charset="-128"/>
              </a:rPr>
              <a:t>Windows Server</a:t>
            </a:r>
            <a:endParaRPr kumimoji="1" lang="ja-JP" altLang="en-US" sz="1400" dirty="0">
              <a:latin typeface="BIZ UDPゴシック" panose="020B0400000000000000" pitchFamily="50" charset="-128"/>
              <a:ea typeface="BIZ UDPゴシック" panose="020B0400000000000000" pitchFamily="50" charset="-128"/>
            </a:endParaRPr>
          </a:p>
        </p:txBody>
      </p:sp>
      <p:sp>
        <p:nvSpPr>
          <p:cNvPr id="52" name="テキスト ボックス 51">
            <a:extLst>
              <a:ext uri="{FF2B5EF4-FFF2-40B4-BE49-F238E27FC236}">
                <a16:creationId xmlns:a16="http://schemas.microsoft.com/office/drawing/2014/main" id="{20E173FB-1467-C10E-39B5-95F81DB66D6C}"/>
              </a:ext>
            </a:extLst>
          </p:cNvPr>
          <p:cNvSpPr txBox="1"/>
          <p:nvPr/>
        </p:nvSpPr>
        <p:spPr>
          <a:xfrm>
            <a:off x="3417661" y="3338407"/>
            <a:ext cx="707245" cy="307777"/>
          </a:xfrm>
          <a:prstGeom prst="rect">
            <a:avLst/>
          </a:prstGeom>
          <a:noFill/>
        </p:spPr>
        <p:txBody>
          <a:bodyPr wrap="none" rtlCol="0">
            <a:spAutoFit/>
          </a:bodyPr>
          <a:lstStyle/>
          <a:p>
            <a:r>
              <a:rPr kumimoji="1" lang="en-US" altLang="ja-JP" sz="1400" dirty="0">
                <a:latin typeface="BIZ UDPゴシック" panose="020B0400000000000000" pitchFamily="50" charset="-128"/>
                <a:ea typeface="BIZ UDPゴシック" panose="020B0400000000000000" pitchFamily="50" charset="-128"/>
              </a:rPr>
              <a:t>Linux</a:t>
            </a:r>
            <a:endParaRPr kumimoji="1" lang="ja-JP" altLang="en-US" sz="1400" dirty="0">
              <a:latin typeface="BIZ UDPゴシック" panose="020B0400000000000000" pitchFamily="50" charset="-128"/>
              <a:ea typeface="BIZ UDPゴシック" panose="020B0400000000000000" pitchFamily="50" charset="-128"/>
            </a:endParaRPr>
          </a:p>
        </p:txBody>
      </p:sp>
      <p:sp>
        <p:nvSpPr>
          <p:cNvPr id="53" name="テキスト ボックス 52">
            <a:extLst>
              <a:ext uri="{FF2B5EF4-FFF2-40B4-BE49-F238E27FC236}">
                <a16:creationId xmlns:a16="http://schemas.microsoft.com/office/drawing/2014/main" id="{10FD1BE7-35C6-D92D-ACD6-68FB25913A59}"/>
              </a:ext>
            </a:extLst>
          </p:cNvPr>
          <p:cNvSpPr txBox="1"/>
          <p:nvPr/>
        </p:nvSpPr>
        <p:spPr>
          <a:xfrm>
            <a:off x="-59632" y="4336827"/>
            <a:ext cx="1864613" cy="307777"/>
          </a:xfrm>
          <a:prstGeom prst="rect">
            <a:avLst/>
          </a:prstGeom>
          <a:noFill/>
        </p:spPr>
        <p:txBody>
          <a:bodyPr wrap="none" rtlCol="0">
            <a:spAutoFit/>
          </a:bodyPr>
          <a:lstStyle/>
          <a:p>
            <a:r>
              <a:rPr kumimoji="1" lang="ja-JP" altLang="en-US" sz="1400" dirty="0">
                <a:latin typeface="BIZ UDPゴシック" panose="020B0400000000000000" pitchFamily="50" charset="-128"/>
                <a:ea typeface="BIZ UDPゴシック" panose="020B0400000000000000" pitchFamily="50" charset="-128"/>
              </a:rPr>
              <a:t>ブラウザからアクセス</a:t>
            </a:r>
          </a:p>
        </p:txBody>
      </p:sp>
      <p:sp>
        <p:nvSpPr>
          <p:cNvPr id="54" name="正方形/長方形 53">
            <a:extLst>
              <a:ext uri="{FF2B5EF4-FFF2-40B4-BE49-F238E27FC236}">
                <a16:creationId xmlns:a16="http://schemas.microsoft.com/office/drawing/2014/main" id="{7C591841-021F-C252-C35B-5C40F28E4820}"/>
              </a:ext>
            </a:extLst>
          </p:cNvPr>
          <p:cNvSpPr/>
          <p:nvPr/>
        </p:nvSpPr>
        <p:spPr>
          <a:xfrm>
            <a:off x="2074826" y="4284669"/>
            <a:ext cx="860282" cy="632303"/>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ja-JP" altLang="en-US" sz="1200" dirty="0">
                <a:latin typeface="BIZ UDPゴシック" panose="020B0400000000000000" pitchFamily="50" charset="-128"/>
                <a:ea typeface="BIZ UDPゴシック" panose="020B0400000000000000" pitchFamily="50" charset="-128"/>
              </a:rPr>
              <a:t>開発プログラム</a:t>
            </a:r>
          </a:p>
        </p:txBody>
      </p:sp>
      <p:sp>
        <p:nvSpPr>
          <p:cNvPr id="55" name="テキスト ボックス 54">
            <a:extLst>
              <a:ext uri="{FF2B5EF4-FFF2-40B4-BE49-F238E27FC236}">
                <a16:creationId xmlns:a16="http://schemas.microsoft.com/office/drawing/2014/main" id="{FF487814-ECBB-931C-52E4-C349CD1AAEF6}"/>
              </a:ext>
            </a:extLst>
          </p:cNvPr>
          <p:cNvSpPr txBox="1"/>
          <p:nvPr/>
        </p:nvSpPr>
        <p:spPr>
          <a:xfrm>
            <a:off x="267628" y="5026099"/>
            <a:ext cx="4168933" cy="646331"/>
          </a:xfrm>
          <a:prstGeom prst="rect">
            <a:avLst/>
          </a:prstGeom>
          <a:noFill/>
        </p:spPr>
        <p:txBody>
          <a:bodyPr wrap="square" rtlCol="0">
            <a:spAutoFit/>
          </a:bodyPr>
          <a:lstStyle/>
          <a:p>
            <a:r>
              <a:rPr kumimoji="1" lang="ja-JP" altLang="en-US" dirty="0">
                <a:latin typeface="BIZ UDPゴシック" panose="020B0400000000000000" pitchFamily="50" charset="-128"/>
                <a:ea typeface="BIZ UDPゴシック" panose="020B0400000000000000" pitchFamily="50" charset="-128"/>
              </a:rPr>
              <a:t>開発したプログラムを</a:t>
            </a:r>
            <a:r>
              <a:rPr kumimoji="1" lang="en-US" altLang="ja-JP" dirty="0">
                <a:latin typeface="BIZ UDPゴシック" panose="020B0400000000000000" pitchFamily="50" charset="-128"/>
                <a:ea typeface="BIZ UDPゴシック" panose="020B0400000000000000" pitchFamily="50" charset="-128"/>
              </a:rPr>
              <a:t>web</a:t>
            </a:r>
            <a:r>
              <a:rPr kumimoji="1" lang="ja-JP" altLang="en-US" dirty="0">
                <a:latin typeface="BIZ UDPゴシック" panose="020B0400000000000000" pitchFamily="50" charset="-128"/>
                <a:ea typeface="BIZ UDPゴシック" panose="020B0400000000000000" pitchFamily="50" charset="-128"/>
              </a:rPr>
              <a:t>サーバにインストールし</a:t>
            </a:r>
            <a:r>
              <a:rPr kumimoji="1" lang="ja-JP" altLang="en-US">
                <a:latin typeface="BIZ UDPゴシック" panose="020B0400000000000000" pitchFamily="50" charset="-128"/>
                <a:ea typeface="BIZ UDPゴシック" panose="020B0400000000000000" pitchFamily="50" charset="-128"/>
              </a:rPr>
              <a:t>、システム</a:t>
            </a:r>
            <a:r>
              <a:rPr lang="ja-JP" altLang="en-US">
                <a:latin typeface="BIZ UDPゴシック" panose="020B0400000000000000" pitchFamily="50" charset="-128"/>
                <a:ea typeface="BIZ UDPゴシック" panose="020B0400000000000000" pitchFamily="50" charset="-128"/>
              </a:rPr>
              <a:t>の動作確認をする。</a:t>
            </a:r>
            <a:endParaRPr kumimoji="1" lang="ja-JP" altLang="en-US" dirty="0">
              <a:latin typeface="BIZ UDPゴシック" panose="020B0400000000000000" pitchFamily="50" charset="-128"/>
              <a:ea typeface="BIZ UDPゴシック" panose="020B0400000000000000" pitchFamily="50" charset="-128"/>
            </a:endParaRPr>
          </a:p>
        </p:txBody>
      </p:sp>
      <p:sp>
        <p:nvSpPr>
          <p:cNvPr id="56" name="テキスト ボックス 55">
            <a:extLst>
              <a:ext uri="{FF2B5EF4-FFF2-40B4-BE49-F238E27FC236}">
                <a16:creationId xmlns:a16="http://schemas.microsoft.com/office/drawing/2014/main" id="{A730D1E9-B460-E159-E117-D12AD243DFB0}"/>
              </a:ext>
            </a:extLst>
          </p:cNvPr>
          <p:cNvSpPr txBox="1"/>
          <p:nvPr/>
        </p:nvSpPr>
        <p:spPr>
          <a:xfrm>
            <a:off x="4591519" y="4609708"/>
            <a:ext cx="1114408" cy="338554"/>
          </a:xfrm>
          <a:prstGeom prst="rect">
            <a:avLst/>
          </a:prstGeom>
          <a:noFill/>
        </p:spPr>
        <p:txBody>
          <a:bodyPr wrap="none" rtlCol="0">
            <a:spAutoFit/>
          </a:bodyPr>
          <a:lstStyle/>
          <a:p>
            <a:r>
              <a:rPr lang="ja-JP" altLang="en-US" sz="1600" dirty="0">
                <a:latin typeface="BIZ UDPゴシック" panose="020B0400000000000000" pitchFamily="50" charset="-128"/>
                <a:ea typeface="BIZ UDPゴシック" panose="020B0400000000000000" pitchFamily="50" charset="-128"/>
              </a:rPr>
              <a:t>住所リスト</a:t>
            </a:r>
            <a:endParaRPr kumimoji="1" lang="ja-JP" altLang="en-US" sz="1600" dirty="0">
              <a:latin typeface="BIZ UDPゴシック" panose="020B0400000000000000" pitchFamily="50" charset="-128"/>
              <a:ea typeface="BIZ UDPゴシック" panose="020B0400000000000000" pitchFamily="50" charset="-128"/>
            </a:endParaRPr>
          </a:p>
        </p:txBody>
      </p:sp>
      <p:sp>
        <p:nvSpPr>
          <p:cNvPr id="58" name="正方形/長方形 57">
            <a:extLst>
              <a:ext uri="{FF2B5EF4-FFF2-40B4-BE49-F238E27FC236}">
                <a16:creationId xmlns:a16="http://schemas.microsoft.com/office/drawing/2014/main" id="{E766FD90-CC48-B48C-BEBF-2A14363C9171}"/>
              </a:ext>
            </a:extLst>
          </p:cNvPr>
          <p:cNvSpPr/>
          <p:nvPr/>
        </p:nvSpPr>
        <p:spPr>
          <a:xfrm>
            <a:off x="509666" y="1004341"/>
            <a:ext cx="11255718" cy="705939"/>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ja-JP" altLang="en-US"/>
              <a:t>概要は以下の通り。</a:t>
            </a:r>
          </a:p>
        </p:txBody>
      </p:sp>
      <p:sp>
        <p:nvSpPr>
          <p:cNvPr id="10" name="正方形/長方形 9">
            <a:extLst>
              <a:ext uri="{FF2B5EF4-FFF2-40B4-BE49-F238E27FC236}">
                <a16:creationId xmlns:a16="http://schemas.microsoft.com/office/drawing/2014/main" id="{C7BAF522-8FB1-1593-9F48-23097B4C9257}"/>
              </a:ext>
            </a:extLst>
          </p:cNvPr>
          <p:cNvSpPr/>
          <p:nvPr/>
        </p:nvSpPr>
        <p:spPr>
          <a:xfrm>
            <a:off x="4494705" y="2779996"/>
            <a:ext cx="1441498" cy="3534223"/>
          </a:xfrm>
          <a:prstGeom prst="rect">
            <a:avLst/>
          </a:prstGeom>
          <a:solidFill>
            <a:srgbClr val="FFFF00">
              <a:alpha val="25000"/>
            </a:srgbClr>
          </a:solidFill>
          <a:ln w="50800">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44602522"/>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a:extLst>
              <a:ext uri="{FF2B5EF4-FFF2-40B4-BE49-F238E27FC236}">
                <a16:creationId xmlns:a16="http://schemas.microsoft.com/office/drawing/2014/main" id="{D3578072-553C-1E04-82AF-684422C5586E}"/>
              </a:ext>
            </a:extLst>
          </p:cNvPr>
          <p:cNvSpPr>
            <a:spLocks noGrp="1"/>
          </p:cNvSpPr>
          <p:nvPr>
            <p:ph type="title"/>
          </p:nvPr>
        </p:nvSpPr>
        <p:spPr/>
        <p:txBody>
          <a:bodyPr>
            <a:normAutofit/>
          </a:bodyPr>
          <a:lstStyle/>
          <a:p>
            <a:r>
              <a:rPr lang="en-US" altLang="ja-JP"/>
              <a:t>3-3-3.</a:t>
            </a:r>
            <a:r>
              <a:rPr lang="ja-JP" altLang="en-US"/>
              <a:t>「住所録リスト表示」機能作成</a:t>
            </a:r>
          </a:p>
        </p:txBody>
      </p:sp>
      <p:sp>
        <p:nvSpPr>
          <p:cNvPr id="2" name="テキスト プレースホルダー 7">
            <a:extLst>
              <a:ext uri="{FF2B5EF4-FFF2-40B4-BE49-F238E27FC236}">
                <a16:creationId xmlns:a16="http://schemas.microsoft.com/office/drawing/2014/main" id="{DF10B8C9-FDF0-F5F7-6E79-09B4D09A1973}"/>
              </a:ext>
            </a:extLst>
          </p:cNvPr>
          <p:cNvSpPr>
            <a:spLocks noGrp="1"/>
          </p:cNvSpPr>
          <p:nvPr>
            <p:ph type="body" sz="quarter" idx="14"/>
          </p:nvPr>
        </p:nvSpPr>
        <p:spPr>
          <a:xfrm>
            <a:off x="268288" y="806384"/>
            <a:ext cx="11637962" cy="373063"/>
          </a:xfrm>
        </p:spPr>
        <p:txBody>
          <a:bodyPr/>
          <a:lstStyle/>
          <a:p>
            <a:r>
              <a:rPr lang="ja-JP" altLang="en-US"/>
              <a:t>仕様</a:t>
            </a:r>
          </a:p>
        </p:txBody>
      </p:sp>
      <p:pic>
        <p:nvPicPr>
          <p:cNvPr id="3" name="図 2">
            <a:extLst>
              <a:ext uri="{FF2B5EF4-FFF2-40B4-BE49-F238E27FC236}">
                <a16:creationId xmlns:a16="http://schemas.microsoft.com/office/drawing/2014/main" id="{6F0F9380-8DD9-5335-B7FB-E708DC1CFDDC}"/>
              </a:ext>
            </a:extLst>
          </p:cNvPr>
          <p:cNvPicPr>
            <a:picLocks noChangeAspect="1"/>
          </p:cNvPicPr>
          <p:nvPr/>
        </p:nvPicPr>
        <p:blipFill>
          <a:blip r:embed="rId2"/>
          <a:stretch>
            <a:fillRect/>
          </a:stretch>
        </p:blipFill>
        <p:spPr>
          <a:xfrm>
            <a:off x="2882963" y="1320241"/>
            <a:ext cx="5024252" cy="4935416"/>
          </a:xfrm>
          <a:prstGeom prst="rect">
            <a:avLst/>
          </a:prstGeom>
        </p:spPr>
      </p:pic>
    </p:spTree>
    <p:extLst>
      <p:ext uri="{BB962C8B-B14F-4D97-AF65-F5344CB8AC3E}">
        <p14:creationId xmlns:p14="http://schemas.microsoft.com/office/powerpoint/2010/main" val="745222470"/>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a:extLst>
              <a:ext uri="{FF2B5EF4-FFF2-40B4-BE49-F238E27FC236}">
                <a16:creationId xmlns:a16="http://schemas.microsoft.com/office/drawing/2014/main" id="{D3578072-553C-1E04-82AF-684422C5586E}"/>
              </a:ext>
            </a:extLst>
          </p:cNvPr>
          <p:cNvSpPr>
            <a:spLocks noGrp="1"/>
          </p:cNvSpPr>
          <p:nvPr>
            <p:ph type="title"/>
          </p:nvPr>
        </p:nvSpPr>
        <p:spPr/>
        <p:txBody>
          <a:bodyPr>
            <a:normAutofit/>
          </a:bodyPr>
          <a:lstStyle/>
          <a:p>
            <a:r>
              <a:rPr lang="en-US" altLang="ja-JP"/>
              <a:t>3-3-3.</a:t>
            </a:r>
            <a:r>
              <a:rPr lang="ja-JP" altLang="en-US"/>
              <a:t>「住所録リスト表示」機能作成</a:t>
            </a:r>
          </a:p>
        </p:txBody>
      </p:sp>
      <p:sp>
        <p:nvSpPr>
          <p:cNvPr id="2" name="テキスト プレースホルダー 7">
            <a:extLst>
              <a:ext uri="{FF2B5EF4-FFF2-40B4-BE49-F238E27FC236}">
                <a16:creationId xmlns:a16="http://schemas.microsoft.com/office/drawing/2014/main" id="{DF10B8C9-FDF0-F5F7-6E79-09B4D09A1973}"/>
              </a:ext>
            </a:extLst>
          </p:cNvPr>
          <p:cNvSpPr>
            <a:spLocks noGrp="1"/>
          </p:cNvSpPr>
          <p:nvPr>
            <p:ph type="body" sz="quarter" idx="14"/>
          </p:nvPr>
        </p:nvSpPr>
        <p:spPr>
          <a:xfrm>
            <a:off x="268288" y="806384"/>
            <a:ext cx="11637962" cy="373063"/>
          </a:xfrm>
        </p:spPr>
        <p:txBody>
          <a:bodyPr/>
          <a:lstStyle/>
          <a:p>
            <a:r>
              <a:rPr lang="ja-JP" altLang="en-US"/>
              <a:t>ソースコード：フロントエンド</a:t>
            </a:r>
          </a:p>
        </p:txBody>
      </p:sp>
      <p:pic>
        <p:nvPicPr>
          <p:cNvPr id="3" name="図 2">
            <a:extLst>
              <a:ext uri="{FF2B5EF4-FFF2-40B4-BE49-F238E27FC236}">
                <a16:creationId xmlns:a16="http://schemas.microsoft.com/office/drawing/2014/main" id="{45BF55B6-4AB9-4E53-5E4F-8EE3581D3195}"/>
              </a:ext>
            </a:extLst>
          </p:cNvPr>
          <p:cNvPicPr>
            <a:picLocks noChangeAspect="1"/>
          </p:cNvPicPr>
          <p:nvPr/>
        </p:nvPicPr>
        <p:blipFill>
          <a:blip r:embed="rId2"/>
          <a:stretch>
            <a:fillRect/>
          </a:stretch>
        </p:blipFill>
        <p:spPr>
          <a:xfrm>
            <a:off x="423839" y="2171252"/>
            <a:ext cx="4216741" cy="4142182"/>
          </a:xfrm>
          <a:prstGeom prst="rect">
            <a:avLst/>
          </a:prstGeom>
        </p:spPr>
      </p:pic>
      <p:sp>
        <p:nvSpPr>
          <p:cNvPr id="5" name="正方形/長方形 4">
            <a:extLst>
              <a:ext uri="{FF2B5EF4-FFF2-40B4-BE49-F238E27FC236}">
                <a16:creationId xmlns:a16="http://schemas.microsoft.com/office/drawing/2014/main" id="{767DA651-8927-17AA-98DF-7E44E8B752ED}"/>
              </a:ext>
            </a:extLst>
          </p:cNvPr>
          <p:cNvSpPr/>
          <p:nvPr/>
        </p:nvSpPr>
        <p:spPr>
          <a:xfrm>
            <a:off x="267629" y="2548890"/>
            <a:ext cx="4521541" cy="1897380"/>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DFBE762E-BE74-9C08-1182-3903B31686B5}"/>
              </a:ext>
            </a:extLst>
          </p:cNvPr>
          <p:cNvSpPr/>
          <p:nvPr/>
        </p:nvSpPr>
        <p:spPr>
          <a:xfrm>
            <a:off x="267629" y="4552950"/>
            <a:ext cx="4521541" cy="1897380"/>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7CBD7F21-3928-6331-AC4A-DF88D1176639}"/>
              </a:ext>
            </a:extLst>
          </p:cNvPr>
          <p:cNvSpPr txBox="1"/>
          <p:nvPr/>
        </p:nvSpPr>
        <p:spPr>
          <a:xfrm>
            <a:off x="3134155" y="3244334"/>
            <a:ext cx="2300630" cy="369332"/>
          </a:xfrm>
          <a:prstGeom prst="rect">
            <a:avLst/>
          </a:prstGeom>
          <a:solidFill>
            <a:schemeClr val="bg1"/>
          </a:solidFill>
        </p:spPr>
        <p:txBody>
          <a:bodyPr wrap="none" rtlCol="0">
            <a:spAutoFit/>
          </a:bodyPr>
          <a:lstStyle/>
          <a:p>
            <a:r>
              <a:rPr kumimoji="1" lang="ja-JP" altLang="en-US"/>
              <a:t>画面上部：　編集画面</a:t>
            </a:r>
          </a:p>
        </p:txBody>
      </p:sp>
      <p:sp>
        <p:nvSpPr>
          <p:cNvPr id="9" name="テキスト ボックス 8">
            <a:extLst>
              <a:ext uri="{FF2B5EF4-FFF2-40B4-BE49-F238E27FC236}">
                <a16:creationId xmlns:a16="http://schemas.microsoft.com/office/drawing/2014/main" id="{9A77A1AB-9D76-B90D-0BDB-C42FAED28912}"/>
              </a:ext>
            </a:extLst>
          </p:cNvPr>
          <p:cNvSpPr txBox="1"/>
          <p:nvPr/>
        </p:nvSpPr>
        <p:spPr>
          <a:xfrm>
            <a:off x="1858165" y="5316974"/>
            <a:ext cx="3576620" cy="369332"/>
          </a:xfrm>
          <a:prstGeom prst="rect">
            <a:avLst/>
          </a:prstGeom>
          <a:solidFill>
            <a:schemeClr val="bg1"/>
          </a:solidFill>
        </p:spPr>
        <p:txBody>
          <a:bodyPr wrap="none" rtlCol="0">
            <a:spAutoFit/>
          </a:bodyPr>
          <a:lstStyle/>
          <a:p>
            <a:r>
              <a:rPr kumimoji="1" lang="ja-JP" altLang="en-US"/>
              <a:t>画面下部：　住所録リスト表示画面</a:t>
            </a:r>
          </a:p>
        </p:txBody>
      </p:sp>
      <p:sp>
        <p:nvSpPr>
          <p:cNvPr id="10" name="正方形/長方形 9">
            <a:extLst>
              <a:ext uri="{FF2B5EF4-FFF2-40B4-BE49-F238E27FC236}">
                <a16:creationId xmlns:a16="http://schemas.microsoft.com/office/drawing/2014/main" id="{E2484129-1FC4-A32B-3BDD-04F9FDE9187A}"/>
              </a:ext>
            </a:extLst>
          </p:cNvPr>
          <p:cNvSpPr/>
          <p:nvPr/>
        </p:nvSpPr>
        <p:spPr>
          <a:xfrm>
            <a:off x="7805090" y="3613666"/>
            <a:ext cx="2938326" cy="2699768"/>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kumimoji="1" lang="en-US" altLang="ja-JP" sz="1200">
                <a:solidFill>
                  <a:schemeClr val="tx1"/>
                </a:solidFill>
                <a:highlight>
                  <a:srgbClr val="00FFFF"/>
                </a:highlight>
              </a:rPr>
              <a:t>&lt;script</a:t>
            </a:r>
            <a:r>
              <a:rPr kumimoji="1" lang="ja-JP" altLang="en-US" sz="1200">
                <a:solidFill>
                  <a:schemeClr val="tx1"/>
                </a:solidFill>
                <a:highlight>
                  <a:srgbClr val="00FFFF"/>
                </a:highlight>
              </a:rPr>
              <a:t>　</a:t>
            </a:r>
            <a:r>
              <a:rPr kumimoji="1" lang="en-US" altLang="ja-JP" sz="1200">
                <a:solidFill>
                  <a:schemeClr val="tx1"/>
                </a:solidFill>
                <a:highlight>
                  <a:srgbClr val="00FFFF"/>
                </a:highlight>
              </a:rPr>
              <a:t>setup&gt;&lt;/script&gt;</a:t>
            </a:r>
          </a:p>
          <a:p>
            <a:endParaRPr kumimoji="1" lang="en-US" altLang="ja-JP" sz="1200">
              <a:solidFill>
                <a:schemeClr val="tx1"/>
              </a:solidFill>
            </a:endParaRPr>
          </a:p>
          <a:p>
            <a:r>
              <a:rPr kumimoji="1" lang="en-US" altLang="ja-JP" sz="1200">
                <a:solidFill>
                  <a:schemeClr val="tx1"/>
                </a:solidFill>
                <a:highlight>
                  <a:srgbClr val="00FF00"/>
                </a:highlight>
              </a:rPr>
              <a:t>&lt;template&gt;</a:t>
            </a:r>
          </a:p>
          <a:p>
            <a:r>
              <a:rPr lang="ja-JP" altLang="en-US" sz="1200">
                <a:solidFill>
                  <a:schemeClr val="tx1"/>
                </a:solidFill>
                <a:highlight>
                  <a:srgbClr val="00FF00"/>
                </a:highlight>
              </a:rPr>
              <a:t>　　　　　～</a:t>
            </a:r>
            <a:endParaRPr lang="en-US" altLang="ja-JP" sz="1200">
              <a:solidFill>
                <a:schemeClr val="tx1"/>
              </a:solidFill>
              <a:highlight>
                <a:srgbClr val="00FF00"/>
              </a:highlight>
            </a:endParaRPr>
          </a:p>
          <a:p>
            <a:r>
              <a:rPr lang="ja-JP" altLang="en-US" sz="1200">
                <a:solidFill>
                  <a:schemeClr val="tx1"/>
                </a:solidFill>
                <a:highlight>
                  <a:srgbClr val="00FF00"/>
                </a:highlight>
              </a:rPr>
              <a:t>　　　　　～</a:t>
            </a:r>
            <a:endParaRPr lang="en-US" altLang="ja-JP" sz="1200">
              <a:solidFill>
                <a:schemeClr val="tx1"/>
              </a:solidFill>
              <a:highlight>
                <a:srgbClr val="00FF00"/>
              </a:highlight>
            </a:endParaRPr>
          </a:p>
          <a:p>
            <a:r>
              <a:rPr kumimoji="1" lang="en-US" altLang="ja-JP" sz="1200">
                <a:solidFill>
                  <a:schemeClr val="tx1"/>
                </a:solidFill>
                <a:highlight>
                  <a:srgbClr val="00FF00"/>
                </a:highlight>
              </a:rPr>
              <a:t>&lt;/template&gt;</a:t>
            </a:r>
          </a:p>
          <a:p>
            <a:endParaRPr lang="en-US" altLang="ja-JP" sz="1200">
              <a:solidFill>
                <a:schemeClr val="tx1"/>
              </a:solidFill>
            </a:endParaRPr>
          </a:p>
          <a:p>
            <a:endParaRPr lang="en-US" altLang="ja-JP" sz="1200">
              <a:solidFill>
                <a:schemeClr val="tx1"/>
              </a:solidFill>
            </a:endParaRPr>
          </a:p>
          <a:p>
            <a:r>
              <a:rPr lang="en-US" altLang="ja-JP" sz="1200">
                <a:solidFill>
                  <a:schemeClr val="tx1"/>
                </a:solidFill>
                <a:highlight>
                  <a:srgbClr val="00FFFF"/>
                </a:highlight>
              </a:rPr>
              <a:t>&lt;script&gt;</a:t>
            </a:r>
          </a:p>
          <a:p>
            <a:r>
              <a:rPr kumimoji="1" lang="ja-JP" altLang="en-US" sz="1200">
                <a:solidFill>
                  <a:schemeClr val="tx1"/>
                </a:solidFill>
                <a:highlight>
                  <a:srgbClr val="00FFFF"/>
                </a:highlight>
              </a:rPr>
              <a:t>　　　～</a:t>
            </a:r>
            <a:endParaRPr kumimoji="1" lang="en-US" altLang="ja-JP" sz="1200">
              <a:solidFill>
                <a:schemeClr val="tx1"/>
              </a:solidFill>
              <a:highlight>
                <a:srgbClr val="00FFFF"/>
              </a:highlight>
            </a:endParaRPr>
          </a:p>
          <a:p>
            <a:r>
              <a:rPr lang="ja-JP" altLang="en-US" sz="1200">
                <a:solidFill>
                  <a:schemeClr val="tx1"/>
                </a:solidFill>
                <a:highlight>
                  <a:srgbClr val="00FFFF"/>
                </a:highlight>
              </a:rPr>
              <a:t>　　　～</a:t>
            </a:r>
            <a:endParaRPr kumimoji="1" lang="en-US" altLang="ja-JP" sz="1200">
              <a:solidFill>
                <a:schemeClr val="tx1"/>
              </a:solidFill>
              <a:highlight>
                <a:srgbClr val="00FFFF"/>
              </a:highlight>
            </a:endParaRPr>
          </a:p>
          <a:p>
            <a:r>
              <a:rPr kumimoji="1" lang="en-US" altLang="ja-JP" sz="1200">
                <a:solidFill>
                  <a:schemeClr val="tx1"/>
                </a:solidFill>
                <a:highlight>
                  <a:srgbClr val="00FFFF"/>
                </a:highlight>
              </a:rPr>
              <a:t>&lt;/script&gt;</a:t>
            </a:r>
            <a:endParaRPr kumimoji="1" lang="ja-JP" altLang="en-US" sz="1200">
              <a:solidFill>
                <a:schemeClr val="tx1"/>
              </a:solidFill>
              <a:highlight>
                <a:srgbClr val="00FFFF"/>
              </a:highlight>
            </a:endParaRPr>
          </a:p>
        </p:txBody>
      </p:sp>
      <p:sp>
        <p:nvSpPr>
          <p:cNvPr id="11" name="テキスト ボックス 10">
            <a:extLst>
              <a:ext uri="{FF2B5EF4-FFF2-40B4-BE49-F238E27FC236}">
                <a16:creationId xmlns:a16="http://schemas.microsoft.com/office/drawing/2014/main" id="{65EBD641-8BDE-585F-16E3-A5A0B06053BA}"/>
              </a:ext>
            </a:extLst>
          </p:cNvPr>
          <p:cNvSpPr txBox="1"/>
          <p:nvPr/>
        </p:nvSpPr>
        <p:spPr>
          <a:xfrm>
            <a:off x="1596092" y="1665024"/>
            <a:ext cx="1864613" cy="369332"/>
          </a:xfrm>
          <a:prstGeom prst="rect">
            <a:avLst/>
          </a:prstGeom>
          <a:noFill/>
        </p:spPr>
        <p:txBody>
          <a:bodyPr wrap="none" rtlCol="0">
            <a:spAutoFit/>
          </a:bodyPr>
          <a:lstStyle/>
          <a:p>
            <a:r>
              <a:rPr lang="en-US" altLang="ja-JP"/>
              <a:t>【web</a:t>
            </a:r>
            <a:r>
              <a:rPr lang="ja-JP" altLang="en-US"/>
              <a:t>画面構成</a:t>
            </a:r>
            <a:r>
              <a:rPr lang="en-US" altLang="ja-JP"/>
              <a:t>】</a:t>
            </a:r>
            <a:endParaRPr kumimoji="1" lang="ja-JP" altLang="en-US"/>
          </a:p>
        </p:txBody>
      </p:sp>
      <p:sp>
        <p:nvSpPr>
          <p:cNvPr id="12" name="テキスト ボックス 11">
            <a:extLst>
              <a:ext uri="{FF2B5EF4-FFF2-40B4-BE49-F238E27FC236}">
                <a16:creationId xmlns:a16="http://schemas.microsoft.com/office/drawing/2014/main" id="{18EC24AB-7407-0CF1-69BC-F90550D0EB5F}"/>
              </a:ext>
            </a:extLst>
          </p:cNvPr>
          <p:cNvSpPr txBox="1"/>
          <p:nvPr/>
        </p:nvSpPr>
        <p:spPr>
          <a:xfrm>
            <a:off x="7845788" y="1689277"/>
            <a:ext cx="2484976" cy="369332"/>
          </a:xfrm>
          <a:prstGeom prst="rect">
            <a:avLst/>
          </a:prstGeom>
          <a:noFill/>
        </p:spPr>
        <p:txBody>
          <a:bodyPr wrap="none" rtlCol="0">
            <a:spAutoFit/>
          </a:bodyPr>
          <a:lstStyle/>
          <a:p>
            <a:r>
              <a:rPr lang="en-US" altLang="ja-JP"/>
              <a:t>【web</a:t>
            </a:r>
            <a:r>
              <a:rPr lang="ja-JP" altLang="en-US"/>
              <a:t>画面コード定義</a:t>
            </a:r>
            <a:r>
              <a:rPr lang="en-US" altLang="ja-JP"/>
              <a:t>】</a:t>
            </a:r>
            <a:endParaRPr kumimoji="1" lang="ja-JP" altLang="en-US"/>
          </a:p>
        </p:txBody>
      </p:sp>
      <p:sp>
        <p:nvSpPr>
          <p:cNvPr id="13" name="テキスト ボックス 12">
            <a:extLst>
              <a:ext uri="{FF2B5EF4-FFF2-40B4-BE49-F238E27FC236}">
                <a16:creationId xmlns:a16="http://schemas.microsoft.com/office/drawing/2014/main" id="{B3DC162E-B1B1-E8B5-B5CA-8F8CFA7561F1}"/>
              </a:ext>
            </a:extLst>
          </p:cNvPr>
          <p:cNvSpPr txBox="1"/>
          <p:nvPr/>
        </p:nvSpPr>
        <p:spPr>
          <a:xfrm>
            <a:off x="6768781" y="2151654"/>
            <a:ext cx="5010944" cy="1384995"/>
          </a:xfrm>
          <a:prstGeom prst="rect">
            <a:avLst/>
          </a:prstGeom>
          <a:noFill/>
        </p:spPr>
        <p:txBody>
          <a:bodyPr wrap="square" rtlCol="0">
            <a:spAutoFit/>
          </a:bodyPr>
          <a:lstStyle/>
          <a:p>
            <a:r>
              <a:rPr kumimoji="1" lang="en-US" altLang="ja-JP" sz="1400"/>
              <a:t>web</a:t>
            </a:r>
            <a:r>
              <a:rPr kumimoji="1" lang="ja-JP" altLang="en-US" sz="1400"/>
              <a:t>画面を定義するコードは、大まかに以下のような構造をしています。</a:t>
            </a:r>
            <a:endParaRPr kumimoji="1" lang="en-US" altLang="ja-JP" sz="1400"/>
          </a:p>
          <a:p>
            <a:r>
              <a:rPr lang="en-US" altLang="ja-JP" sz="1400">
                <a:highlight>
                  <a:srgbClr val="00FF00"/>
                </a:highlight>
              </a:rPr>
              <a:t>&lt;template&gt;</a:t>
            </a:r>
            <a:r>
              <a:rPr lang="ja-JP" altLang="en-US" sz="1400">
                <a:highlight>
                  <a:srgbClr val="00FF00"/>
                </a:highlight>
              </a:rPr>
              <a:t>部分</a:t>
            </a:r>
            <a:r>
              <a:rPr lang="ja-JP" altLang="en-US" sz="1400"/>
              <a:t>では、入力ボックスやボタンなどのコンポーネントを</a:t>
            </a:r>
            <a:r>
              <a:rPr lang="en-US" altLang="ja-JP" sz="1400"/>
              <a:t>vue</a:t>
            </a:r>
            <a:r>
              <a:rPr lang="ja-JP" altLang="en-US" sz="1400"/>
              <a:t>形式で記載します。</a:t>
            </a:r>
            <a:endParaRPr lang="en-US" altLang="ja-JP" sz="1400"/>
          </a:p>
          <a:p>
            <a:r>
              <a:rPr kumimoji="1" lang="en-US" altLang="ja-JP" sz="1400">
                <a:highlight>
                  <a:srgbClr val="00FFFF"/>
                </a:highlight>
              </a:rPr>
              <a:t>&lt;script&gt;</a:t>
            </a:r>
            <a:r>
              <a:rPr kumimoji="1" lang="ja-JP" altLang="en-US" sz="1400">
                <a:highlight>
                  <a:srgbClr val="00FFFF"/>
                </a:highlight>
              </a:rPr>
              <a:t>部分</a:t>
            </a:r>
            <a:r>
              <a:rPr kumimoji="1" lang="ja-JP" altLang="en-US" sz="1400"/>
              <a:t>では、ボタンがクリックされた時のアクションや、テキストボックスに表示するデータ変数を定義します。</a:t>
            </a:r>
          </a:p>
        </p:txBody>
      </p:sp>
    </p:spTree>
    <p:extLst>
      <p:ext uri="{BB962C8B-B14F-4D97-AF65-F5344CB8AC3E}">
        <p14:creationId xmlns:p14="http://schemas.microsoft.com/office/powerpoint/2010/main" val="1391252336"/>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a:extLst>
              <a:ext uri="{FF2B5EF4-FFF2-40B4-BE49-F238E27FC236}">
                <a16:creationId xmlns:a16="http://schemas.microsoft.com/office/drawing/2014/main" id="{D3578072-553C-1E04-82AF-684422C5586E}"/>
              </a:ext>
            </a:extLst>
          </p:cNvPr>
          <p:cNvSpPr>
            <a:spLocks noGrp="1"/>
          </p:cNvSpPr>
          <p:nvPr>
            <p:ph type="title"/>
          </p:nvPr>
        </p:nvSpPr>
        <p:spPr/>
        <p:txBody>
          <a:bodyPr>
            <a:normAutofit/>
          </a:bodyPr>
          <a:lstStyle/>
          <a:p>
            <a:r>
              <a:rPr lang="en-US" altLang="ja-JP"/>
              <a:t>3-3-3.</a:t>
            </a:r>
            <a:r>
              <a:rPr lang="ja-JP" altLang="en-US"/>
              <a:t>「住所録リスト表示」機能作成</a:t>
            </a:r>
          </a:p>
        </p:txBody>
      </p:sp>
      <p:sp>
        <p:nvSpPr>
          <p:cNvPr id="2" name="テキスト プレースホルダー 7">
            <a:extLst>
              <a:ext uri="{FF2B5EF4-FFF2-40B4-BE49-F238E27FC236}">
                <a16:creationId xmlns:a16="http://schemas.microsoft.com/office/drawing/2014/main" id="{DF10B8C9-FDF0-F5F7-6E79-09B4D09A1973}"/>
              </a:ext>
            </a:extLst>
          </p:cNvPr>
          <p:cNvSpPr>
            <a:spLocks noGrp="1"/>
          </p:cNvSpPr>
          <p:nvPr>
            <p:ph type="body" sz="quarter" idx="14"/>
          </p:nvPr>
        </p:nvSpPr>
        <p:spPr>
          <a:xfrm>
            <a:off x="268288" y="806384"/>
            <a:ext cx="11637962" cy="373063"/>
          </a:xfrm>
        </p:spPr>
        <p:txBody>
          <a:bodyPr/>
          <a:lstStyle/>
          <a:p>
            <a:r>
              <a:rPr lang="ja-JP" altLang="en-US"/>
              <a:t>ソースコード：フロントエンド</a:t>
            </a:r>
          </a:p>
        </p:txBody>
      </p:sp>
      <p:sp>
        <p:nvSpPr>
          <p:cNvPr id="4" name="正方形/長方形 3">
            <a:extLst>
              <a:ext uri="{FF2B5EF4-FFF2-40B4-BE49-F238E27FC236}">
                <a16:creationId xmlns:a16="http://schemas.microsoft.com/office/drawing/2014/main" id="{324F4D88-D162-FEEE-8D57-029EC1236CD7}"/>
              </a:ext>
            </a:extLst>
          </p:cNvPr>
          <p:cNvSpPr/>
          <p:nvPr/>
        </p:nvSpPr>
        <p:spPr>
          <a:xfrm>
            <a:off x="354330" y="1934189"/>
            <a:ext cx="8630013" cy="4829468"/>
          </a:xfrm>
          <a:prstGeom prst="rect">
            <a:avLst/>
          </a:prstGeom>
        </p:spPr>
        <p:style>
          <a:lnRef idx="2">
            <a:schemeClr val="accent5"/>
          </a:lnRef>
          <a:fillRef idx="1">
            <a:schemeClr val="lt1"/>
          </a:fillRef>
          <a:effectRef idx="0">
            <a:schemeClr val="accent5"/>
          </a:effectRef>
          <a:fontRef idx="minor">
            <a:schemeClr val="dk1"/>
          </a:fontRef>
        </p:style>
        <p:txBody>
          <a:bodyPr rtlCol="0" anchor="t"/>
          <a:lstStyle/>
          <a:p>
            <a:r>
              <a:rPr lang="en-US" altLang="ja-JP" sz="1200">
                <a:solidFill>
                  <a:srgbClr val="0000FF"/>
                </a:solidFill>
                <a:latin typeface="ＭＳ ゴシック" panose="020B0609070205080204" pitchFamily="49" charset="-128"/>
                <a:ea typeface="ＭＳ ゴシック" panose="020B0609070205080204" pitchFamily="49" charset="-128"/>
              </a:rPr>
              <a:t>&lt;template&gt;</a:t>
            </a:r>
          </a:p>
          <a:p>
            <a:r>
              <a:rPr lang="en-US" altLang="ja-JP" sz="1200">
                <a:solidFill>
                  <a:srgbClr val="0000FF"/>
                </a:solidFill>
                <a:latin typeface="ＭＳ ゴシック" panose="020B0609070205080204" pitchFamily="49" charset="-128"/>
                <a:ea typeface="ＭＳ ゴシック" panose="020B0609070205080204" pitchFamily="49" charset="-128"/>
              </a:rPr>
              <a:t>    &lt;!-- ----------------------------------------------------   --&gt;</a:t>
            </a:r>
          </a:p>
          <a:p>
            <a:r>
              <a:rPr lang="en-US" altLang="ja-JP" sz="1200">
                <a:solidFill>
                  <a:srgbClr val="0000FF"/>
                </a:solidFill>
                <a:latin typeface="ＭＳ ゴシック" panose="020B0609070205080204" pitchFamily="49" charset="-128"/>
                <a:ea typeface="ＭＳ ゴシック" panose="020B0609070205080204" pitchFamily="49" charset="-128"/>
              </a:rPr>
              <a:t>    &lt;!-- </a:t>
            </a:r>
            <a:r>
              <a:rPr lang="ja-JP" altLang="en-US" sz="1200">
                <a:solidFill>
                  <a:srgbClr val="0000FF"/>
                </a:solidFill>
                <a:latin typeface="ＭＳ ゴシック" panose="020B0609070205080204" pitchFamily="49" charset="-128"/>
                <a:ea typeface="ＭＳ ゴシック" panose="020B0609070205080204" pitchFamily="49" charset="-128"/>
              </a:rPr>
              <a:t>画面上部：　住所録　編集画面                           </a:t>
            </a:r>
            <a:r>
              <a:rPr lang="en-US" altLang="ja-JP" sz="1200">
                <a:solidFill>
                  <a:srgbClr val="0000FF"/>
                </a:solidFill>
                <a:latin typeface="ＭＳ ゴシック" panose="020B0609070205080204" pitchFamily="49" charset="-128"/>
                <a:ea typeface="ＭＳ ゴシック" panose="020B0609070205080204" pitchFamily="49" charset="-128"/>
              </a:rPr>
              <a:t>--&gt;</a:t>
            </a:r>
          </a:p>
          <a:p>
            <a:r>
              <a:rPr lang="en-US" altLang="ja-JP" sz="1200">
                <a:solidFill>
                  <a:srgbClr val="0000FF"/>
                </a:solidFill>
                <a:latin typeface="ＭＳ ゴシック" panose="020B0609070205080204" pitchFamily="49" charset="-128"/>
                <a:ea typeface="ＭＳ ゴシック" panose="020B0609070205080204" pitchFamily="49" charset="-128"/>
              </a:rPr>
              <a:t>    &lt;!-- ----------------------------------------------------   --&gt;</a:t>
            </a:r>
          </a:p>
          <a:p>
            <a:r>
              <a:rPr lang="en-US" altLang="ja-JP" sz="1200">
                <a:solidFill>
                  <a:srgbClr val="0000FF"/>
                </a:solidFill>
                <a:latin typeface="ＭＳ ゴシック" panose="020B0609070205080204" pitchFamily="49" charset="-128"/>
                <a:ea typeface="ＭＳ ゴシック" panose="020B0609070205080204" pitchFamily="49" charset="-128"/>
              </a:rPr>
              <a:t>    &lt;div class="wrapper"&gt;</a:t>
            </a:r>
          </a:p>
          <a:p>
            <a:r>
              <a:rPr lang="en-US" altLang="ja-JP" sz="1200">
                <a:solidFill>
                  <a:srgbClr val="0000FF"/>
                </a:solidFill>
                <a:latin typeface="ＭＳ ゴシック" panose="020B0609070205080204" pitchFamily="49" charset="-128"/>
                <a:ea typeface="ＭＳ ゴシック" panose="020B0609070205080204" pitchFamily="49" charset="-128"/>
              </a:rPr>
              <a:t>        &lt;!-- ----------------------------------------------------   --&gt;</a:t>
            </a:r>
          </a:p>
          <a:p>
            <a:r>
              <a:rPr lang="en-US" altLang="ja-JP" sz="1200">
                <a:solidFill>
                  <a:srgbClr val="0000FF"/>
                </a:solidFill>
                <a:latin typeface="ＭＳ ゴシック" panose="020B0609070205080204" pitchFamily="49" charset="-128"/>
                <a:ea typeface="ＭＳ ゴシック" panose="020B0609070205080204" pitchFamily="49" charset="-128"/>
              </a:rPr>
              <a:t>        &lt;!-- </a:t>
            </a:r>
            <a:r>
              <a:rPr lang="ja-JP" altLang="en-US" sz="1200">
                <a:solidFill>
                  <a:srgbClr val="0000FF"/>
                </a:solidFill>
                <a:latin typeface="ＭＳ ゴシック" panose="020B0609070205080204" pitchFamily="49" charset="-128"/>
                <a:ea typeface="ＭＳ ゴシック" panose="020B0609070205080204" pitchFamily="49" charset="-128"/>
              </a:rPr>
              <a:t>入力項目                                               </a:t>
            </a:r>
            <a:r>
              <a:rPr lang="en-US" altLang="ja-JP" sz="1200">
                <a:solidFill>
                  <a:srgbClr val="0000FF"/>
                </a:solidFill>
                <a:latin typeface="ＭＳ ゴシック" panose="020B0609070205080204" pitchFamily="49" charset="-128"/>
                <a:ea typeface="ＭＳ ゴシック" panose="020B0609070205080204" pitchFamily="49" charset="-128"/>
              </a:rPr>
              <a:t>--&gt;</a:t>
            </a:r>
          </a:p>
          <a:p>
            <a:r>
              <a:rPr lang="en-US" altLang="ja-JP" sz="1200">
                <a:solidFill>
                  <a:srgbClr val="0000FF"/>
                </a:solidFill>
                <a:latin typeface="ＭＳ ゴシック" panose="020B0609070205080204" pitchFamily="49" charset="-128"/>
                <a:ea typeface="ＭＳ ゴシック" panose="020B0609070205080204" pitchFamily="49" charset="-128"/>
              </a:rPr>
              <a:t>        &lt;div class="AddressBook"&gt;</a:t>
            </a:r>
          </a:p>
          <a:p>
            <a:r>
              <a:rPr lang="en-US" altLang="ja-JP" sz="1200">
                <a:solidFill>
                  <a:srgbClr val="0000FF"/>
                </a:solidFill>
                <a:latin typeface="ＭＳ ゴシック" panose="020B0609070205080204" pitchFamily="49" charset="-128"/>
                <a:ea typeface="ＭＳ ゴシック" panose="020B0609070205080204" pitchFamily="49" charset="-128"/>
              </a:rPr>
              <a:t>            &lt;v-card class="inputAddr"</a:t>
            </a:r>
          </a:p>
          <a:p>
            <a:r>
              <a:rPr lang="en-US" altLang="ja-JP" sz="1200">
                <a:solidFill>
                  <a:srgbClr val="0000FF"/>
                </a:solidFill>
                <a:latin typeface="ＭＳ ゴシック" panose="020B0609070205080204" pitchFamily="49" charset="-128"/>
                <a:ea typeface="ＭＳ ゴシック" panose="020B0609070205080204" pitchFamily="49" charset="-128"/>
              </a:rPr>
              <a:t>                    max-width="500"</a:t>
            </a:r>
          </a:p>
          <a:p>
            <a:r>
              <a:rPr lang="en-US" altLang="ja-JP" sz="1200">
                <a:solidFill>
                  <a:srgbClr val="0000FF"/>
                </a:solidFill>
                <a:latin typeface="ＭＳ ゴシック" panose="020B0609070205080204" pitchFamily="49" charset="-128"/>
                <a:ea typeface="ＭＳ ゴシック" panose="020B0609070205080204" pitchFamily="49" charset="-128"/>
              </a:rPr>
              <a:t>                    title="</a:t>
            </a:r>
            <a:r>
              <a:rPr lang="ja-JP" altLang="en-US" sz="1200">
                <a:solidFill>
                  <a:srgbClr val="0000FF"/>
                </a:solidFill>
                <a:latin typeface="ＭＳ ゴシック" panose="020B0609070205080204" pitchFamily="49" charset="-128"/>
                <a:ea typeface="ＭＳ ゴシック" panose="020B0609070205080204" pitchFamily="49" charset="-128"/>
              </a:rPr>
              <a:t>住所録データベース</a:t>
            </a:r>
            <a:r>
              <a:rPr lang="en-US" altLang="ja-JP" sz="1200">
                <a:solidFill>
                  <a:srgbClr val="0000FF"/>
                </a:solidFill>
                <a:latin typeface="ＭＳ ゴシック" panose="020B0609070205080204" pitchFamily="49" charset="-128"/>
                <a:ea typeface="ＭＳ ゴシック" panose="020B0609070205080204" pitchFamily="49" charset="-128"/>
              </a:rPr>
              <a:t>"&gt;</a:t>
            </a:r>
          </a:p>
          <a:p>
            <a:r>
              <a:rPr lang="en-US" altLang="ja-JP" sz="1200">
                <a:solidFill>
                  <a:srgbClr val="0000FF"/>
                </a:solidFill>
                <a:latin typeface="ＭＳ ゴシック" panose="020B0609070205080204" pitchFamily="49" charset="-128"/>
                <a:ea typeface="ＭＳ ゴシック" panose="020B0609070205080204" pitchFamily="49" charset="-128"/>
              </a:rPr>
              <a:t>                &lt;v-container&gt;</a:t>
            </a:r>
          </a:p>
          <a:p>
            <a:r>
              <a:rPr lang="en-US" altLang="ja-JP" sz="1200">
                <a:solidFill>
                  <a:srgbClr val="0000FF"/>
                </a:solidFill>
                <a:latin typeface="ＭＳ ゴシック" panose="020B0609070205080204" pitchFamily="49" charset="-128"/>
                <a:ea typeface="ＭＳ ゴシック" panose="020B0609070205080204" pitchFamily="49" charset="-128"/>
              </a:rPr>
              <a:t>                    &lt;v-row&gt;</a:t>
            </a:r>
          </a:p>
          <a:p>
            <a:r>
              <a:rPr lang="en-US" altLang="ja-JP" sz="1200">
                <a:solidFill>
                  <a:srgbClr val="0000FF"/>
                </a:solidFill>
                <a:latin typeface="ＭＳ ゴシック" panose="020B0609070205080204" pitchFamily="49" charset="-128"/>
                <a:ea typeface="ＭＳ ゴシック" panose="020B0609070205080204" pitchFamily="49" charset="-128"/>
              </a:rPr>
              <a:t>                        &lt;v-col cols="5" sm="6"&gt;</a:t>
            </a:r>
          </a:p>
          <a:p>
            <a:r>
              <a:rPr lang="en-US" altLang="ja-JP" sz="1200">
                <a:solidFill>
                  <a:srgbClr val="0000FF"/>
                </a:solidFill>
                <a:latin typeface="ＭＳ ゴシック" panose="020B0609070205080204" pitchFamily="49" charset="-128"/>
                <a:ea typeface="ＭＳ ゴシック" panose="020B0609070205080204" pitchFamily="49" charset="-128"/>
              </a:rPr>
              <a:t>                            &lt;v-text-field v-model="no"</a:t>
            </a:r>
          </a:p>
          <a:p>
            <a:r>
              <a:rPr lang="en-US" altLang="ja-JP" sz="1200">
                <a:solidFill>
                  <a:srgbClr val="0000FF"/>
                </a:solidFill>
                <a:latin typeface="ＭＳ ゴシック" panose="020B0609070205080204" pitchFamily="49" charset="-128"/>
                <a:ea typeface="ＭＳ ゴシック" panose="020B0609070205080204" pitchFamily="49" charset="-128"/>
              </a:rPr>
              <a:t>                                          color="primary"</a:t>
            </a:r>
          </a:p>
          <a:p>
            <a:r>
              <a:rPr lang="en-US" altLang="ja-JP" sz="1200">
                <a:solidFill>
                  <a:srgbClr val="0000FF"/>
                </a:solidFill>
                <a:latin typeface="ＭＳ ゴシック" panose="020B0609070205080204" pitchFamily="49" charset="-128"/>
                <a:ea typeface="ＭＳ ゴシック" panose="020B0609070205080204" pitchFamily="49" charset="-128"/>
              </a:rPr>
              <a:t>                                          label="No"</a:t>
            </a:r>
          </a:p>
          <a:p>
            <a:r>
              <a:rPr lang="en-US" altLang="ja-JP" sz="1200">
                <a:solidFill>
                  <a:srgbClr val="0000FF"/>
                </a:solidFill>
                <a:latin typeface="ＭＳ ゴシック" panose="020B0609070205080204" pitchFamily="49" charset="-128"/>
                <a:ea typeface="ＭＳ ゴシック" panose="020B0609070205080204" pitchFamily="49" charset="-128"/>
              </a:rPr>
              <a:t>                                          variant="underlined" disabled&gt;&lt;/v-text-field&gt;</a:t>
            </a:r>
          </a:p>
          <a:p>
            <a:r>
              <a:rPr lang="en-US" altLang="ja-JP" sz="1200">
                <a:solidFill>
                  <a:srgbClr val="0000FF"/>
                </a:solidFill>
                <a:latin typeface="ＭＳ ゴシック" panose="020B0609070205080204" pitchFamily="49" charset="-128"/>
                <a:ea typeface="ＭＳ ゴシック" panose="020B0609070205080204" pitchFamily="49" charset="-128"/>
              </a:rPr>
              <a:t>                        &lt;/v-col&gt;</a:t>
            </a:r>
          </a:p>
          <a:p>
            <a:r>
              <a:rPr lang="en-US" altLang="ja-JP" sz="1200">
                <a:solidFill>
                  <a:srgbClr val="0000FF"/>
                </a:solidFill>
                <a:latin typeface="ＭＳ ゴシック" panose="020B0609070205080204" pitchFamily="49" charset="-128"/>
                <a:ea typeface="ＭＳ ゴシック" panose="020B0609070205080204" pitchFamily="49" charset="-128"/>
              </a:rPr>
              <a:t>                        &lt;v-col cols="20" sm="6"&gt;</a:t>
            </a:r>
          </a:p>
          <a:p>
            <a:r>
              <a:rPr lang="en-US" altLang="ja-JP" sz="1200">
                <a:solidFill>
                  <a:srgbClr val="0000FF"/>
                </a:solidFill>
                <a:latin typeface="ＭＳ ゴシック" panose="020B0609070205080204" pitchFamily="49" charset="-128"/>
                <a:ea typeface="ＭＳ ゴシック" panose="020B0609070205080204" pitchFamily="49" charset="-128"/>
              </a:rPr>
              <a:t>                                &lt;v-text-field v-model="name"</a:t>
            </a:r>
          </a:p>
          <a:p>
            <a:r>
              <a:rPr lang="en-US" altLang="ja-JP" sz="1200">
                <a:solidFill>
                  <a:srgbClr val="0000FF"/>
                </a:solidFill>
                <a:latin typeface="ＭＳ ゴシック" panose="020B0609070205080204" pitchFamily="49" charset="-128"/>
                <a:ea typeface="ＭＳ ゴシック" panose="020B0609070205080204" pitchFamily="49" charset="-128"/>
              </a:rPr>
              <a:t>                                              color="primary"</a:t>
            </a:r>
          </a:p>
          <a:p>
            <a:r>
              <a:rPr lang="en-US" altLang="ja-JP" sz="1200">
                <a:solidFill>
                  <a:srgbClr val="0000FF"/>
                </a:solidFill>
                <a:latin typeface="ＭＳ ゴシック" panose="020B0609070205080204" pitchFamily="49" charset="-128"/>
                <a:ea typeface="ＭＳ ゴシック" panose="020B0609070205080204" pitchFamily="49" charset="-128"/>
              </a:rPr>
              <a:t>                                              label="</a:t>
            </a:r>
            <a:r>
              <a:rPr lang="ja-JP" altLang="en-US" sz="1200">
                <a:solidFill>
                  <a:srgbClr val="0000FF"/>
                </a:solidFill>
                <a:latin typeface="ＭＳ ゴシック" panose="020B0609070205080204" pitchFamily="49" charset="-128"/>
                <a:ea typeface="ＭＳ ゴシック" panose="020B0609070205080204" pitchFamily="49" charset="-128"/>
              </a:rPr>
              <a:t>名前</a:t>
            </a:r>
            <a:r>
              <a:rPr lang="en-US" altLang="ja-JP" sz="1200">
                <a:solidFill>
                  <a:srgbClr val="0000FF"/>
                </a:solidFill>
                <a:latin typeface="ＭＳ ゴシック" panose="020B0609070205080204" pitchFamily="49" charset="-128"/>
                <a:ea typeface="ＭＳ ゴシック" panose="020B0609070205080204" pitchFamily="49" charset="-128"/>
              </a:rPr>
              <a:t>"</a:t>
            </a:r>
          </a:p>
          <a:p>
            <a:r>
              <a:rPr lang="en-US" altLang="ja-JP" sz="1200">
                <a:solidFill>
                  <a:srgbClr val="0000FF"/>
                </a:solidFill>
                <a:latin typeface="ＭＳ ゴシック" panose="020B0609070205080204" pitchFamily="49" charset="-128"/>
                <a:ea typeface="ＭＳ ゴシック" panose="020B0609070205080204" pitchFamily="49" charset="-128"/>
              </a:rPr>
              <a:t>                                              variant="underlined"&gt;&lt;/v-text-field&gt;</a:t>
            </a:r>
          </a:p>
          <a:p>
            <a:r>
              <a:rPr lang="en-US" altLang="ja-JP" sz="1200">
                <a:solidFill>
                  <a:srgbClr val="0000FF"/>
                </a:solidFill>
                <a:latin typeface="ＭＳ ゴシック" panose="020B0609070205080204" pitchFamily="49" charset="-128"/>
                <a:ea typeface="ＭＳ ゴシック" panose="020B0609070205080204" pitchFamily="49" charset="-128"/>
              </a:rPr>
              <a:t>                        &lt;/v-col&gt;</a:t>
            </a:r>
          </a:p>
          <a:p>
            <a:r>
              <a:rPr lang="en-US" altLang="ja-JP" sz="1200">
                <a:solidFill>
                  <a:srgbClr val="0000FF"/>
                </a:solidFill>
                <a:latin typeface="ＭＳ ゴシック" panose="020B0609070205080204" pitchFamily="49" charset="-128"/>
                <a:ea typeface="ＭＳ ゴシック" panose="020B0609070205080204" pitchFamily="49" charset="-128"/>
              </a:rPr>
              <a:t>                    &lt;/v-row&gt;</a:t>
            </a:r>
          </a:p>
        </p:txBody>
      </p:sp>
      <p:sp>
        <p:nvSpPr>
          <p:cNvPr id="5" name="テキスト ボックス 4">
            <a:extLst>
              <a:ext uri="{FF2B5EF4-FFF2-40B4-BE49-F238E27FC236}">
                <a16:creationId xmlns:a16="http://schemas.microsoft.com/office/drawing/2014/main" id="{756F3BE7-2CEB-BDEC-E485-92EE1EBE4DCC}"/>
              </a:ext>
            </a:extLst>
          </p:cNvPr>
          <p:cNvSpPr txBox="1"/>
          <p:nvPr/>
        </p:nvSpPr>
        <p:spPr>
          <a:xfrm>
            <a:off x="9013371" y="1948701"/>
            <a:ext cx="3077027" cy="369332"/>
          </a:xfrm>
          <a:prstGeom prst="rect">
            <a:avLst/>
          </a:prstGeom>
        </p:spPr>
        <p:style>
          <a:lnRef idx="0">
            <a:schemeClr val="accent1"/>
          </a:lnRef>
          <a:fillRef idx="3">
            <a:schemeClr val="accent1"/>
          </a:fillRef>
          <a:effectRef idx="3">
            <a:schemeClr val="accent1"/>
          </a:effectRef>
          <a:fontRef idx="minor">
            <a:schemeClr val="lt1"/>
          </a:fontRef>
        </p:style>
        <p:txBody>
          <a:bodyPr wrap="square" rtlCol="0">
            <a:spAutoFit/>
          </a:bodyPr>
          <a:lstStyle/>
          <a:p>
            <a:pPr algn="ctr"/>
            <a:r>
              <a:rPr kumimoji="1" lang="en-US" altLang="ja-JP"/>
              <a:t>【&lt;template&gt;</a:t>
            </a:r>
            <a:r>
              <a:rPr kumimoji="1" lang="ja-JP" altLang="en-US"/>
              <a:t>部分</a:t>
            </a:r>
            <a:r>
              <a:rPr kumimoji="1" lang="en-US" altLang="ja-JP"/>
              <a:t>】</a:t>
            </a:r>
            <a:endParaRPr kumimoji="1" lang="ja-JP" altLang="en-US"/>
          </a:p>
        </p:txBody>
      </p:sp>
      <p:sp>
        <p:nvSpPr>
          <p:cNvPr id="6" name="テキスト ボックス 5">
            <a:extLst>
              <a:ext uri="{FF2B5EF4-FFF2-40B4-BE49-F238E27FC236}">
                <a16:creationId xmlns:a16="http://schemas.microsoft.com/office/drawing/2014/main" id="{F6D7D3D3-1671-8C3E-CCF4-2A69E499DB1E}"/>
              </a:ext>
            </a:extLst>
          </p:cNvPr>
          <p:cNvSpPr txBox="1"/>
          <p:nvPr/>
        </p:nvSpPr>
        <p:spPr>
          <a:xfrm>
            <a:off x="354330" y="1466690"/>
            <a:ext cx="3765774" cy="461665"/>
          </a:xfrm>
          <a:prstGeom prst="rect">
            <a:avLst/>
          </a:prstGeom>
          <a:noFill/>
        </p:spPr>
        <p:txBody>
          <a:bodyPr wrap="none" rtlCol="0">
            <a:spAutoFit/>
          </a:bodyPr>
          <a:lstStyle/>
          <a:p>
            <a:r>
              <a:rPr kumimoji="1" lang="ja-JP" altLang="en-US" sz="1200"/>
              <a:t>プロジェクト名：</a:t>
            </a:r>
            <a:r>
              <a:rPr kumimoji="1" lang="en-US" altLang="ja-JP" sz="1200"/>
              <a:t>addressbook.client</a:t>
            </a:r>
          </a:p>
          <a:p>
            <a:r>
              <a:rPr kumimoji="1" lang="ja-JP" altLang="en-US" sz="1200"/>
              <a:t>ファイル名：</a:t>
            </a:r>
            <a:r>
              <a:rPr kumimoji="1" lang="en-US" altLang="ja-JP" sz="1200"/>
              <a:t>src/components/AddressList.vue</a:t>
            </a:r>
            <a:endParaRPr kumimoji="1" lang="ja-JP" altLang="en-US" sz="1200"/>
          </a:p>
        </p:txBody>
      </p:sp>
      <p:sp>
        <p:nvSpPr>
          <p:cNvPr id="3" name="テキスト ボックス 2">
            <a:extLst>
              <a:ext uri="{FF2B5EF4-FFF2-40B4-BE49-F238E27FC236}">
                <a16:creationId xmlns:a16="http://schemas.microsoft.com/office/drawing/2014/main" id="{5F6F1EC6-A4E9-CC85-8C41-B4BC3E2873F6}"/>
              </a:ext>
            </a:extLst>
          </p:cNvPr>
          <p:cNvSpPr txBox="1"/>
          <p:nvPr/>
        </p:nvSpPr>
        <p:spPr>
          <a:xfrm>
            <a:off x="8071897" y="1669662"/>
            <a:ext cx="912446" cy="261610"/>
          </a:xfrm>
          <a:prstGeom prst="rect">
            <a:avLst/>
          </a:prstGeom>
        </p:spPr>
        <p:style>
          <a:lnRef idx="0">
            <a:schemeClr val="accent1"/>
          </a:lnRef>
          <a:fillRef idx="3">
            <a:schemeClr val="accent1"/>
          </a:fillRef>
          <a:effectRef idx="3">
            <a:schemeClr val="accent1"/>
          </a:effectRef>
          <a:fontRef idx="minor">
            <a:schemeClr val="lt1"/>
          </a:fontRef>
        </p:style>
        <p:txBody>
          <a:bodyPr wrap="square" rtlCol="0">
            <a:spAutoFit/>
          </a:bodyPr>
          <a:lstStyle/>
          <a:p>
            <a:pPr algn="ctr"/>
            <a:r>
              <a:rPr kumimoji="1" lang="en-US" altLang="ja-JP" sz="1100"/>
              <a:t>1/10</a:t>
            </a:r>
            <a:endParaRPr kumimoji="1" lang="ja-JP" altLang="en-US" sz="1100"/>
          </a:p>
        </p:txBody>
      </p:sp>
      <p:sp>
        <p:nvSpPr>
          <p:cNvPr id="8" name="テキスト ボックス 7">
            <a:extLst>
              <a:ext uri="{FF2B5EF4-FFF2-40B4-BE49-F238E27FC236}">
                <a16:creationId xmlns:a16="http://schemas.microsoft.com/office/drawing/2014/main" id="{0CC03862-3CF1-592E-A7BC-BFA60182B98F}"/>
              </a:ext>
            </a:extLst>
          </p:cNvPr>
          <p:cNvSpPr txBox="1"/>
          <p:nvPr/>
        </p:nvSpPr>
        <p:spPr>
          <a:xfrm>
            <a:off x="719847" y="1119068"/>
            <a:ext cx="11223109" cy="307777"/>
          </a:xfrm>
          <a:prstGeom prst="rect">
            <a:avLst/>
          </a:prstGeom>
          <a:noFill/>
        </p:spPr>
        <p:txBody>
          <a:bodyPr wrap="square" rtlCol="0">
            <a:spAutoFit/>
          </a:bodyPr>
          <a:lstStyle/>
          <a:p>
            <a:r>
              <a:rPr kumimoji="1" lang="en-US" altLang="ja-JP" sz="1400"/>
              <a:t>AddressList.vue</a:t>
            </a:r>
            <a:r>
              <a:rPr kumimoji="1" lang="ja-JP" altLang="en-US" sz="1400"/>
              <a:t>を以下の内容でファイルを作成してください。</a:t>
            </a:r>
            <a:endParaRPr kumimoji="1" lang="en-US" altLang="ja-JP" sz="1400"/>
          </a:p>
        </p:txBody>
      </p:sp>
      <p:sp>
        <p:nvSpPr>
          <p:cNvPr id="9" name="テキスト ボックス 8">
            <a:extLst>
              <a:ext uri="{FF2B5EF4-FFF2-40B4-BE49-F238E27FC236}">
                <a16:creationId xmlns:a16="http://schemas.microsoft.com/office/drawing/2014/main" id="{5D06887F-F65C-4140-5AB8-77402CD01DA6}"/>
              </a:ext>
            </a:extLst>
          </p:cNvPr>
          <p:cNvSpPr txBox="1"/>
          <p:nvPr/>
        </p:nvSpPr>
        <p:spPr>
          <a:xfrm>
            <a:off x="9201500" y="4170636"/>
            <a:ext cx="2741456" cy="369332"/>
          </a:xfrm>
          <a:prstGeom prst="rect">
            <a:avLst/>
          </a:prstGeom>
          <a:noFill/>
        </p:spPr>
        <p:txBody>
          <a:bodyPr wrap="none" rtlCol="0">
            <a:spAutoFit/>
          </a:bodyPr>
          <a:lstStyle/>
          <a:p>
            <a:r>
              <a:rPr kumimoji="1" lang="en-US" altLang="ja-JP"/>
              <a:t>No</a:t>
            </a:r>
            <a:r>
              <a:rPr kumimoji="1" lang="ja-JP" altLang="en-US"/>
              <a:t>項目を表示するコード</a:t>
            </a:r>
          </a:p>
        </p:txBody>
      </p:sp>
      <p:sp>
        <p:nvSpPr>
          <p:cNvPr id="10" name="テキスト ボックス 9">
            <a:extLst>
              <a:ext uri="{FF2B5EF4-FFF2-40B4-BE49-F238E27FC236}">
                <a16:creationId xmlns:a16="http://schemas.microsoft.com/office/drawing/2014/main" id="{7A987CEF-D6B7-D00B-A0C7-9D105A57A910}"/>
              </a:ext>
            </a:extLst>
          </p:cNvPr>
          <p:cNvSpPr txBox="1"/>
          <p:nvPr/>
        </p:nvSpPr>
        <p:spPr>
          <a:xfrm>
            <a:off x="9181156" y="5415766"/>
            <a:ext cx="2741456" cy="646331"/>
          </a:xfrm>
          <a:prstGeom prst="rect">
            <a:avLst/>
          </a:prstGeom>
          <a:noFill/>
        </p:spPr>
        <p:txBody>
          <a:bodyPr wrap="square" rtlCol="0">
            <a:spAutoFit/>
          </a:bodyPr>
          <a:lstStyle/>
          <a:p>
            <a:r>
              <a:rPr kumimoji="1" lang="ja-JP" altLang="en-US"/>
              <a:t>「名前」入力ボックスを表示するコード</a:t>
            </a:r>
          </a:p>
        </p:txBody>
      </p:sp>
    </p:spTree>
    <p:extLst>
      <p:ext uri="{BB962C8B-B14F-4D97-AF65-F5344CB8AC3E}">
        <p14:creationId xmlns:p14="http://schemas.microsoft.com/office/powerpoint/2010/main" val="3256062224"/>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a:extLst>
              <a:ext uri="{FF2B5EF4-FFF2-40B4-BE49-F238E27FC236}">
                <a16:creationId xmlns:a16="http://schemas.microsoft.com/office/drawing/2014/main" id="{D3578072-553C-1E04-82AF-684422C5586E}"/>
              </a:ext>
            </a:extLst>
          </p:cNvPr>
          <p:cNvSpPr>
            <a:spLocks noGrp="1"/>
          </p:cNvSpPr>
          <p:nvPr>
            <p:ph type="title"/>
          </p:nvPr>
        </p:nvSpPr>
        <p:spPr/>
        <p:txBody>
          <a:bodyPr>
            <a:normAutofit/>
          </a:bodyPr>
          <a:lstStyle/>
          <a:p>
            <a:r>
              <a:rPr lang="en-US" altLang="ja-JP"/>
              <a:t>3-3-3.</a:t>
            </a:r>
            <a:r>
              <a:rPr lang="ja-JP" altLang="en-US"/>
              <a:t>「住所録リスト表示」機能作成</a:t>
            </a:r>
          </a:p>
        </p:txBody>
      </p:sp>
      <p:sp>
        <p:nvSpPr>
          <p:cNvPr id="4" name="正方形/長方形 3">
            <a:extLst>
              <a:ext uri="{FF2B5EF4-FFF2-40B4-BE49-F238E27FC236}">
                <a16:creationId xmlns:a16="http://schemas.microsoft.com/office/drawing/2014/main" id="{324F4D88-D162-FEEE-8D57-029EC1236CD7}"/>
              </a:ext>
            </a:extLst>
          </p:cNvPr>
          <p:cNvSpPr/>
          <p:nvPr/>
        </p:nvSpPr>
        <p:spPr>
          <a:xfrm>
            <a:off x="354330" y="1083716"/>
            <a:ext cx="8630013" cy="4756896"/>
          </a:xfrm>
          <a:prstGeom prst="rect">
            <a:avLst/>
          </a:prstGeom>
        </p:spPr>
        <p:style>
          <a:lnRef idx="2">
            <a:schemeClr val="accent5"/>
          </a:lnRef>
          <a:fillRef idx="1">
            <a:schemeClr val="lt1"/>
          </a:fillRef>
          <a:effectRef idx="0">
            <a:schemeClr val="accent5"/>
          </a:effectRef>
          <a:fontRef idx="minor">
            <a:schemeClr val="dk1"/>
          </a:fontRef>
        </p:style>
        <p:txBody>
          <a:bodyPr rtlCol="0" anchor="t"/>
          <a:lstStyle/>
          <a:p>
            <a:r>
              <a:rPr lang="en-US" altLang="ja-JP" sz="1200">
                <a:solidFill>
                  <a:srgbClr val="0000FF"/>
                </a:solidFill>
                <a:latin typeface="ＭＳ ゴシック" panose="020B0609070205080204" pitchFamily="49" charset="-128"/>
                <a:ea typeface="ＭＳ ゴシック" panose="020B0609070205080204" pitchFamily="49" charset="-128"/>
              </a:rPr>
              <a:t>                    &lt;v-row&gt;</a:t>
            </a:r>
          </a:p>
          <a:p>
            <a:r>
              <a:rPr lang="en-US" altLang="ja-JP" sz="1200">
                <a:solidFill>
                  <a:srgbClr val="0000FF"/>
                </a:solidFill>
                <a:latin typeface="ＭＳ ゴシック" panose="020B0609070205080204" pitchFamily="49" charset="-128"/>
                <a:ea typeface="ＭＳ ゴシック" panose="020B0609070205080204" pitchFamily="49" charset="-128"/>
              </a:rPr>
              <a:t>                        &lt;v-col cols="10" sm="5"&gt;</a:t>
            </a:r>
          </a:p>
          <a:p>
            <a:r>
              <a:rPr lang="en-US" altLang="ja-JP" sz="1200">
                <a:solidFill>
                  <a:srgbClr val="0000FF"/>
                </a:solidFill>
                <a:latin typeface="ＭＳ ゴシック" panose="020B0609070205080204" pitchFamily="49" charset="-128"/>
                <a:ea typeface="ＭＳ ゴシック" panose="020B0609070205080204" pitchFamily="49" charset="-128"/>
              </a:rPr>
              <a:t>                            &lt;v-text-field v-model="yubin"</a:t>
            </a:r>
          </a:p>
          <a:p>
            <a:r>
              <a:rPr lang="en-US" altLang="ja-JP" sz="1200">
                <a:solidFill>
                  <a:srgbClr val="0000FF"/>
                </a:solidFill>
                <a:latin typeface="ＭＳ ゴシック" panose="020B0609070205080204" pitchFamily="49" charset="-128"/>
                <a:ea typeface="ＭＳ ゴシック" panose="020B0609070205080204" pitchFamily="49" charset="-128"/>
              </a:rPr>
              <a:t>                                          color="primary"</a:t>
            </a:r>
          </a:p>
          <a:p>
            <a:r>
              <a:rPr lang="en-US" altLang="ja-JP" sz="1200">
                <a:solidFill>
                  <a:srgbClr val="0000FF"/>
                </a:solidFill>
                <a:latin typeface="ＭＳ ゴシック" panose="020B0609070205080204" pitchFamily="49" charset="-128"/>
                <a:ea typeface="ＭＳ ゴシック" panose="020B0609070205080204" pitchFamily="49" charset="-128"/>
              </a:rPr>
              <a:t>                                          label="</a:t>
            </a:r>
            <a:r>
              <a:rPr lang="ja-JP" altLang="en-US" sz="1200">
                <a:solidFill>
                  <a:srgbClr val="0000FF"/>
                </a:solidFill>
                <a:latin typeface="ＭＳ ゴシック" panose="020B0609070205080204" pitchFamily="49" charset="-128"/>
                <a:ea typeface="ＭＳ ゴシック" panose="020B0609070205080204" pitchFamily="49" charset="-128"/>
              </a:rPr>
              <a:t>郵便番号</a:t>
            </a:r>
            <a:r>
              <a:rPr lang="en-US" altLang="ja-JP" sz="1200">
                <a:solidFill>
                  <a:srgbClr val="0000FF"/>
                </a:solidFill>
                <a:latin typeface="ＭＳ ゴシック" panose="020B0609070205080204" pitchFamily="49" charset="-128"/>
                <a:ea typeface="ＭＳ ゴシック" panose="020B0609070205080204" pitchFamily="49" charset="-128"/>
              </a:rPr>
              <a:t>"</a:t>
            </a:r>
          </a:p>
          <a:p>
            <a:r>
              <a:rPr lang="en-US" altLang="ja-JP" sz="1200">
                <a:solidFill>
                  <a:srgbClr val="0000FF"/>
                </a:solidFill>
                <a:latin typeface="ＭＳ ゴシック" panose="020B0609070205080204" pitchFamily="49" charset="-128"/>
                <a:ea typeface="ＭＳ ゴシック" panose="020B0609070205080204" pitchFamily="49" charset="-128"/>
              </a:rPr>
              <a:t>                                          variant="underlined"&gt;&lt;/v-text-field&gt;</a:t>
            </a:r>
          </a:p>
          <a:p>
            <a:r>
              <a:rPr lang="en-US" altLang="ja-JP" sz="1200">
                <a:solidFill>
                  <a:srgbClr val="0000FF"/>
                </a:solidFill>
                <a:latin typeface="ＭＳ ゴシック" panose="020B0609070205080204" pitchFamily="49" charset="-128"/>
                <a:ea typeface="ＭＳ ゴシック" panose="020B0609070205080204" pitchFamily="49" charset="-128"/>
              </a:rPr>
              <a:t>                        &lt;/v-col&gt;</a:t>
            </a:r>
          </a:p>
          <a:p>
            <a:r>
              <a:rPr lang="en-US" altLang="ja-JP" sz="1200">
                <a:solidFill>
                  <a:srgbClr val="0000FF"/>
                </a:solidFill>
                <a:latin typeface="ＭＳ ゴシック" panose="020B0609070205080204" pitchFamily="49" charset="-128"/>
                <a:ea typeface="ＭＳ ゴシック" panose="020B0609070205080204" pitchFamily="49" charset="-128"/>
              </a:rPr>
              <a:t>                        &lt;v-col cols="20" sm="5"&gt;</a:t>
            </a:r>
          </a:p>
          <a:p>
            <a:r>
              <a:rPr lang="en-US" altLang="ja-JP" sz="1200">
                <a:solidFill>
                  <a:srgbClr val="0000FF"/>
                </a:solidFill>
                <a:latin typeface="ＭＳ ゴシック" panose="020B0609070205080204" pitchFamily="49" charset="-128"/>
                <a:ea typeface="ＭＳ ゴシック" panose="020B0609070205080204" pitchFamily="49" charset="-128"/>
              </a:rPr>
              <a:t>                            &lt;v-text-field v-model="address1"</a:t>
            </a:r>
          </a:p>
          <a:p>
            <a:r>
              <a:rPr lang="en-US" altLang="ja-JP" sz="1200">
                <a:solidFill>
                  <a:srgbClr val="0000FF"/>
                </a:solidFill>
                <a:latin typeface="ＭＳ ゴシック" panose="020B0609070205080204" pitchFamily="49" charset="-128"/>
                <a:ea typeface="ＭＳ ゴシック" panose="020B0609070205080204" pitchFamily="49" charset="-128"/>
              </a:rPr>
              <a:t>                                          color="primary"</a:t>
            </a:r>
          </a:p>
          <a:p>
            <a:r>
              <a:rPr lang="en-US" altLang="ja-JP" sz="1200">
                <a:solidFill>
                  <a:srgbClr val="0000FF"/>
                </a:solidFill>
                <a:latin typeface="ＭＳ ゴシック" panose="020B0609070205080204" pitchFamily="49" charset="-128"/>
                <a:ea typeface="ＭＳ ゴシック" panose="020B0609070205080204" pitchFamily="49" charset="-128"/>
              </a:rPr>
              <a:t>                                          label="</a:t>
            </a:r>
            <a:r>
              <a:rPr lang="ja-JP" altLang="en-US" sz="1200">
                <a:solidFill>
                  <a:srgbClr val="0000FF"/>
                </a:solidFill>
                <a:latin typeface="ＭＳ ゴシック" panose="020B0609070205080204" pitchFamily="49" charset="-128"/>
                <a:ea typeface="ＭＳ ゴシック" panose="020B0609070205080204" pitchFamily="49" charset="-128"/>
              </a:rPr>
              <a:t>住所１</a:t>
            </a:r>
            <a:r>
              <a:rPr lang="en-US" altLang="ja-JP" sz="1200">
                <a:solidFill>
                  <a:srgbClr val="0000FF"/>
                </a:solidFill>
                <a:latin typeface="ＭＳ ゴシック" panose="020B0609070205080204" pitchFamily="49" charset="-128"/>
                <a:ea typeface="ＭＳ ゴシック" panose="020B0609070205080204" pitchFamily="49" charset="-128"/>
              </a:rPr>
              <a:t>"</a:t>
            </a:r>
          </a:p>
          <a:p>
            <a:r>
              <a:rPr lang="en-US" altLang="ja-JP" sz="1200">
                <a:solidFill>
                  <a:srgbClr val="0000FF"/>
                </a:solidFill>
                <a:latin typeface="ＭＳ ゴシック" panose="020B0609070205080204" pitchFamily="49" charset="-128"/>
                <a:ea typeface="ＭＳ ゴシック" panose="020B0609070205080204" pitchFamily="49" charset="-128"/>
              </a:rPr>
              <a:t>                                          variant="underlined"&gt;&lt;/v-text-field&gt;</a:t>
            </a:r>
          </a:p>
          <a:p>
            <a:r>
              <a:rPr lang="en-US" altLang="ja-JP" sz="1200">
                <a:solidFill>
                  <a:srgbClr val="0000FF"/>
                </a:solidFill>
                <a:latin typeface="ＭＳ ゴシック" panose="020B0609070205080204" pitchFamily="49" charset="-128"/>
                <a:ea typeface="ＭＳ ゴシック" panose="020B0609070205080204" pitchFamily="49" charset="-128"/>
              </a:rPr>
              <a:t>                        &lt;/v-col&gt;</a:t>
            </a:r>
          </a:p>
          <a:p>
            <a:r>
              <a:rPr lang="en-US" altLang="ja-JP" sz="1200">
                <a:solidFill>
                  <a:srgbClr val="0000FF"/>
                </a:solidFill>
                <a:latin typeface="ＭＳ ゴシック" panose="020B0609070205080204" pitchFamily="49" charset="-128"/>
                <a:ea typeface="ＭＳ ゴシック" panose="020B0609070205080204" pitchFamily="49" charset="-128"/>
              </a:rPr>
              <a:t>                    &lt;/v-row&gt;</a:t>
            </a:r>
          </a:p>
          <a:p>
            <a:r>
              <a:rPr lang="en-US" altLang="ja-JP" sz="1200">
                <a:solidFill>
                  <a:srgbClr val="0000FF"/>
                </a:solidFill>
                <a:latin typeface="ＭＳ ゴシック" panose="020B0609070205080204" pitchFamily="49" charset="-128"/>
                <a:ea typeface="ＭＳ ゴシック" panose="020B0609070205080204" pitchFamily="49" charset="-128"/>
              </a:rPr>
              <a:t>                    &lt;v-text-field v-model="address2"</a:t>
            </a:r>
          </a:p>
          <a:p>
            <a:r>
              <a:rPr lang="en-US" altLang="ja-JP" sz="1200">
                <a:solidFill>
                  <a:srgbClr val="0000FF"/>
                </a:solidFill>
                <a:latin typeface="ＭＳ ゴシック" panose="020B0609070205080204" pitchFamily="49" charset="-128"/>
                <a:ea typeface="ＭＳ ゴシック" panose="020B0609070205080204" pitchFamily="49" charset="-128"/>
              </a:rPr>
              <a:t>                                  color="primary"</a:t>
            </a:r>
          </a:p>
          <a:p>
            <a:r>
              <a:rPr lang="en-US" altLang="ja-JP" sz="1200">
                <a:solidFill>
                  <a:srgbClr val="0000FF"/>
                </a:solidFill>
                <a:latin typeface="ＭＳ ゴシック" panose="020B0609070205080204" pitchFamily="49" charset="-128"/>
                <a:ea typeface="ＭＳ ゴシック" panose="020B0609070205080204" pitchFamily="49" charset="-128"/>
              </a:rPr>
              <a:t>                                  label="</a:t>
            </a:r>
            <a:r>
              <a:rPr lang="ja-JP" altLang="en-US" sz="1200">
                <a:solidFill>
                  <a:srgbClr val="0000FF"/>
                </a:solidFill>
                <a:latin typeface="ＭＳ ゴシック" panose="020B0609070205080204" pitchFamily="49" charset="-128"/>
                <a:ea typeface="ＭＳ ゴシック" panose="020B0609070205080204" pitchFamily="49" charset="-128"/>
              </a:rPr>
              <a:t>住所２</a:t>
            </a:r>
            <a:r>
              <a:rPr lang="en-US" altLang="ja-JP" sz="1200">
                <a:solidFill>
                  <a:srgbClr val="0000FF"/>
                </a:solidFill>
                <a:latin typeface="ＭＳ ゴシック" panose="020B0609070205080204" pitchFamily="49" charset="-128"/>
                <a:ea typeface="ＭＳ ゴシック" panose="020B0609070205080204" pitchFamily="49" charset="-128"/>
              </a:rPr>
              <a:t>"</a:t>
            </a:r>
          </a:p>
          <a:p>
            <a:r>
              <a:rPr lang="en-US" altLang="ja-JP" sz="1200">
                <a:solidFill>
                  <a:srgbClr val="0000FF"/>
                </a:solidFill>
                <a:latin typeface="ＭＳ ゴシック" panose="020B0609070205080204" pitchFamily="49" charset="-128"/>
                <a:ea typeface="ＭＳ ゴシック" panose="020B0609070205080204" pitchFamily="49" charset="-128"/>
              </a:rPr>
              <a:t>                                  variant="underlined"&gt;&lt;/v-text-field&gt;</a:t>
            </a:r>
          </a:p>
          <a:p>
            <a:r>
              <a:rPr lang="en-US" altLang="ja-JP" sz="1200">
                <a:solidFill>
                  <a:srgbClr val="0000FF"/>
                </a:solidFill>
                <a:latin typeface="ＭＳ ゴシック" panose="020B0609070205080204" pitchFamily="49" charset="-128"/>
                <a:ea typeface="ＭＳ ゴシック" panose="020B0609070205080204" pitchFamily="49" charset="-128"/>
              </a:rPr>
              <a:t>                    &lt;v-text-field v-model="tel"</a:t>
            </a:r>
          </a:p>
          <a:p>
            <a:r>
              <a:rPr lang="en-US" altLang="ja-JP" sz="1200">
                <a:solidFill>
                  <a:srgbClr val="0000FF"/>
                </a:solidFill>
                <a:latin typeface="ＭＳ ゴシック" panose="020B0609070205080204" pitchFamily="49" charset="-128"/>
                <a:ea typeface="ＭＳ ゴシック" panose="020B0609070205080204" pitchFamily="49" charset="-128"/>
              </a:rPr>
              <a:t>                                  color="primary"</a:t>
            </a:r>
          </a:p>
          <a:p>
            <a:r>
              <a:rPr lang="en-US" altLang="ja-JP" sz="1200">
                <a:solidFill>
                  <a:srgbClr val="0000FF"/>
                </a:solidFill>
                <a:latin typeface="ＭＳ ゴシック" panose="020B0609070205080204" pitchFamily="49" charset="-128"/>
                <a:ea typeface="ＭＳ ゴシック" panose="020B0609070205080204" pitchFamily="49" charset="-128"/>
              </a:rPr>
              <a:t>                                  label="</a:t>
            </a:r>
            <a:r>
              <a:rPr lang="ja-JP" altLang="en-US" sz="1200">
                <a:solidFill>
                  <a:srgbClr val="0000FF"/>
                </a:solidFill>
                <a:latin typeface="ＭＳ ゴシック" panose="020B0609070205080204" pitchFamily="49" charset="-128"/>
                <a:ea typeface="ＭＳ ゴシック" panose="020B0609070205080204" pitchFamily="49" charset="-128"/>
              </a:rPr>
              <a:t>電話番号</a:t>
            </a:r>
            <a:r>
              <a:rPr lang="en-US" altLang="ja-JP" sz="1200">
                <a:solidFill>
                  <a:srgbClr val="0000FF"/>
                </a:solidFill>
                <a:latin typeface="ＭＳ ゴシック" panose="020B0609070205080204" pitchFamily="49" charset="-128"/>
                <a:ea typeface="ＭＳ ゴシック" panose="020B0609070205080204" pitchFamily="49" charset="-128"/>
              </a:rPr>
              <a:t>"</a:t>
            </a:r>
          </a:p>
          <a:p>
            <a:r>
              <a:rPr lang="en-US" altLang="ja-JP" sz="1200">
                <a:solidFill>
                  <a:srgbClr val="0000FF"/>
                </a:solidFill>
                <a:latin typeface="ＭＳ ゴシック" panose="020B0609070205080204" pitchFamily="49" charset="-128"/>
                <a:ea typeface="ＭＳ ゴシック" panose="020B0609070205080204" pitchFamily="49" charset="-128"/>
              </a:rPr>
              <a:t>                                  variant="underlined"&gt;&lt;/v-text-field&gt;</a:t>
            </a:r>
          </a:p>
          <a:p>
            <a:r>
              <a:rPr lang="en-US" altLang="ja-JP" sz="1200">
                <a:solidFill>
                  <a:srgbClr val="0000FF"/>
                </a:solidFill>
                <a:latin typeface="ＭＳ ゴシック" panose="020B0609070205080204" pitchFamily="49" charset="-128"/>
                <a:ea typeface="ＭＳ ゴシック" panose="020B0609070205080204" pitchFamily="49" charset="-128"/>
              </a:rPr>
              <a:t>                    &lt;pre&gt;{{ outputMsg }}&lt;/pre&gt;</a:t>
            </a:r>
          </a:p>
          <a:p>
            <a:r>
              <a:rPr lang="en-US" altLang="ja-JP" sz="1200">
                <a:solidFill>
                  <a:srgbClr val="0000FF"/>
                </a:solidFill>
                <a:latin typeface="ＭＳ ゴシック" panose="020B0609070205080204" pitchFamily="49" charset="-128"/>
                <a:ea typeface="ＭＳ ゴシック" panose="020B0609070205080204" pitchFamily="49" charset="-128"/>
              </a:rPr>
              <a:t>                &lt;/v-container&gt;</a:t>
            </a:r>
          </a:p>
          <a:p>
            <a:r>
              <a:rPr lang="en-US" altLang="ja-JP" sz="1200">
                <a:solidFill>
                  <a:srgbClr val="0000FF"/>
                </a:solidFill>
                <a:latin typeface="ＭＳ ゴシック" panose="020B0609070205080204" pitchFamily="49" charset="-128"/>
                <a:ea typeface="ＭＳ ゴシック" panose="020B0609070205080204" pitchFamily="49" charset="-128"/>
              </a:rPr>
              <a:t>                &lt;v-divider&gt;&lt;/v-divider&gt;</a:t>
            </a:r>
          </a:p>
          <a:p>
            <a:endParaRPr lang="en-US" altLang="ja-JP" sz="1200">
              <a:solidFill>
                <a:srgbClr val="0000FF"/>
              </a:solidFill>
              <a:latin typeface="ＭＳ ゴシック" panose="020B0609070205080204" pitchFamily="49" charset="-128"/>
              <a:ea typeface="ＭＳ ゴシック" panose="020B0609070205080204" pitchFamily="49" charset="-128"/>
            </a:endParaRPr>
          </a:p>
        </p:txBody>
      </p:sp>
      <p:sp>
        <p:nvSpPr>
          <p:cNvPr id="2" name="テキスト ボックス 1">
            <a:extLst>
              <a:ext uri="{FF2B5EF4-FFF2-40B4-BE49-F238E27FC236}">
                <a16:creationId xmlns:a16="http://schemas.microsoft.com/office/drawing/2014/main" id="{2E36C97C-2B73-F984-BE19-DA57890E7623}"/>
              </a:ext>
            </a:extLst>
          </p:cNvPr>
          <p:cNvSpPr txBox="1"/>
          <p:nvPr/>
        </p:nvSpPr>
        <p:spPr>
          <a:xfrm>
            <a:off x="8071897" y="813631"/>
            <a:ext cx="912446" cy="261610"/>
          </a:xfrm>
          <a:prstGeom prst="rect">
            <a:avLst/>
          </a:prstGeom>
        </p:spPr>
        <p:style>
          <a:lnRef idx="0">
            <a:schemeClr val="accent1"/>
          </a:lnRef>
          <a:fillRef idx="3">
            <a:schemeClr val="accent1"/>
          </a:fillRef>
          <a:effectRef idx="3">
            <a:schemeClr val="accent1"/>
          </a:effectRef>
          <a:fontRef idx="minor">
            <a:schemeClr val="lt1"/>
          </a:fontRef>
        </p:style>
        <p:txBody>
          <a:bodyPr wrap="square" rtlCol="0">
            <a:spAutoFit/>
          </a:bodyPr>
          <a:lstStyle/>
          <a:p>
            <a:pPr algn="ctr"/>
            <a:r>
              <a:rPr lang="en-US" altLang="ja-JP" sz="1100"/>
              <a:t>2</a:t>
            </a:r>
            <a:r>
              <a:rPr kumimoji="1" lang="en-US" altLang="ja-JP" sz="1100"/>
              <a:t>/10</a:t>
            </a:r>
            <a:endParaRPr kumimoji="1" lang="ja-JP" altLang="en-US" sz="1100"/>
          </a:p>
        </p:txBody>
      </p:sp>
      <p:sp>
        <p:nvSpPr>
          <p:cNvPr id="3" name="テキスト ボックス 2">
            <a:extLst>
              <a:ext uri="{FF2B5EF4-FFF2-40B4-BE49-F238E27FC236}">
                <a16:creationId xmlns:a16="http://schemas.microsoft.com/office/drawing/2014/main" id="{0FBB2327-7446-4695-E389-05231157D3AA}"/>
              </a:ext>
            </a:extLst>
          </p:cNvPr>
          <p:cNvSpPr txBox="1"/>
          <p:nvPr/>
        </p:nvSpPr>
        <p:spPr>
          <a:xfrm>
            <a:off x="9181156" y="1309935"/>
            <a:ext cx="2741456" cy="646331"/>
          </a:xfrm>
          <a:prstGeom prst="rect">
            <a:avLst/>
          </a:prstGeom>
          <a:noFill/>
        </p:spPr>
        <p:txBody>
          <a:bodyPr wrap="square" rtlCol="0">
            <a:spAutoFit/>
          </a:bodyPr>
          <a:lstStyle/>
          <a:p>
            <a:r>
              <a:rPr kumimoji="1" lang="ja-JP" altLang="en-US"/>
              <a:t>「郵便番号」入力ボックスを表示するコード</a:t>
            </a:r>
          </a:p>
        </p:txBody>
      </p:sp>
      <p:sp>
        <p:nvSpPr>
          <p:cNvPr id="5" name="テキスト ボックス 4">
            <a:extLst>
              <a:ext uri="{FF2B5EF4-FFF2-40B4-BE49-F238E27FC236}">
                <a16:creationId xmlns:a16="http://schemas.microsoft.com/office/drawing/2014/main" id="{84E46CE1-122E-72B2-E286-5A589916C364}"/>
              </a:ext>
            </a:extLst>
          </p:cNvPr>
          <p:cNvSpPr txBox="1"/>
          <p:nvPr/>
        </p:nvSpPr>
        <p:spPr>
          <a:xfrm>
            <a:off x="9190124" y="2322943"/>
            <a:ext cx="2741456" cy="646331"/>
          </a:xfrm>
          <a:prstGeom prst="rect">
            <a:avLst/>
          </a:prstGeom>
          <a:noFill/>
        </p:spPr>
        <p:txBody>
          <a:bodyPr wrap="square" rtlCol="0">
            <a:spAutoFit/>
          </a:bodyPr>
          <a:lstStyle/>
          <a:p>
            <a:r>
              <a:rPr kumimoji="1" lang="ja-JP" altLang="en-US"/>
              <a:t>「住所１」入力ボックスを表示するコード</a:t>
            </a:r>
          </a:p>
        </p:txBody>
      </p:sp>
      <p:sp>
        <p:nvSpPr>
          <p:cNvPr id="6" name="テキスト ボックス 5">
            <a:extLst>
              <a:ext uri="{FF2B5EF4-FFF2-40B4-BE49-F238E27FC236}">
                <a16:creationId xmlns:a16="http://schemas.microsoft.com/office/drawing/2014/main" id="{EE85E6F4-C3FB-9B34-90D6-D043362CFA6E}"/>
              </a:ext>
            </a:extLst>
          </p:cNvPr>
          <p:cNvSpPr txBox="1"/>
          <p:nvPr/>
        </p:nvSpPr>
        <p:spPr>
          <a:xfrm>
            <a:off x="9181163" y="3658679"/>
            <a:ext cx="2741456" cy="646331"/>
          </a:xfrm>
          <a:prstGeom prst="rect">
            <a:avLst/>
          </a:prstGeom>
          <a:noFill/>
        </p:spPr>
        <p:txBody>
          <a:bodyPr wrap="square" rtlCol="0">
            <a:spAutoFit/>
          </a:bodyPr>
          <a:lstStyle/>
          <a:p>
            <a:r>
              <a:rPr kumimoji="1" lang="ja-JP" altLang="en-US"/>
              <a:t>「住所２」入力ボックスを表示するコード</a:t>
            </a:r>
          </a:p>
        </p:txBody>
      </p:sp>
      <p:sp>
        <p:nvSpPr>
          <p:cNvPr id="8" name="テキスト ボックス 7">
            <a:extLst>
              <a:ext uri="{FF2B5EF4-FFF2-40B4-BE49-F238E27FC236}">
                <a16:creationId xmlns:a16="http://schemas.microsoft.com/office/drawing/2014/main" id="{ADC97BA6-8737-D4BB-DC75-C2C6068469FB}"/>
              </a:ext>
            </a:extLst>
          </p:cNvPr>
          <p:cNvSpPr txBox="1"/>
          <p:nvPr/>
        </p:nvSpPr>
        <p:spPr>
          <a:xfrm>
            <a:off x="9190129" y="4474471"/>
            <a:ext cx="2741456" cy="646331"/>
          </a:xfrm>
          <a:prstGeom prst="rect">
            <a:avLst/>
          </a:prstGeom>
          <a:noFill/>
        </p:spPr>
        <p:txBody>
          <a:bodyPr wrap="square" rtlCol="0">
            <a:spAutoFit/>
          </a:bodyPr>
          <a:lstStyle/>
          <a:p>
            <a:r>
              <a:rPr kumimoji="1" lang="ja-JP" altLang="en-US"/>
              <a:t>「電話番号」入力ボックスを表示するコード</a:t>
            </a:r>
          </a:p>
        </p:txBody>
      </p:sp>
    </p:spTree>
    <p:extLst>
      <p:ext uri="{BB962C8B-B14F-4D97-AF65-F5344CB8AC3E}">
        <p14:creationId xmlns:p14="http://schemas.microsoft.com/office/powerpoint/2010/main" val="9874270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105EA2F-E7F2-ACF7-0833-6B93C7286CEA}"/>
              </a:ext>
            </a:extLst>
          </p:cNvPr>
          <p:cNvSpPr>
            <a:spLocks noGrp="1"/>
          </p:cNvSpPr>
          <p:nvPr>
            <p:ph type="title"/>
          </p:nvPr>
        </p:nvSpPr>
        <p:spPr/>
        <p:txBody>
          <a:bodyPr/>
          <a:lstStyle/>
          <a:p>
            <a:r>
              <a:rPr kumimoji="1" lang="en-US" altLang="ja-JP"/>
              <a:t>3-1-4.</a:t>
            </a:r>
            <a:r>
              <a:rPr kumimoji="1" lang="ja-JP" altLang="en-US"/>
              <a:t>要件定義</a:t>
            </a:r>
          </a:p>
        </p:txBody>
      </p:sp>
      <p:sp>
        <p:nvSpPr>
          <p:cNvPr id="5" name="正方形/長方形 4">
            <a:extLst>
              <a:ext uri="{FF2B5EF4-FFF2-40B4-BE49-F238E27FC236}">
                <a16:creationId xmlns:a16="http://schemas.microsoft.com/office/drawing/2014/main" id="{9D2A6C46-3413-ECE8-12F2-B7D6E77CB7A9}"/>
              </a:ext>
            </a:extLst>
          </p:cNvPr>
          <p:cNvSpPr/>
          <p:nvPr/>
        </p:nvSpPr>
        <p:spPr>
          <a:xfrm>
            <a:off x="196106" y="824754"/>
            <a:ext cx="5810249" cy="548640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altLang="ja-JP" sz="1400">
                <a:solidFill>
                  <a:schemeClr val="tx1"/>
                </a:solidFill>
              </a:rPr>
              <a:t>1.</a:t>
            </a:r>
            <a:r>
              <a:rPr lang="ja-JP" altLang="en-US" sz="1400">
                <a:solidFill>
                  <a:schemeClr val="tx1"/>
                </a:solidFill>
              </a:rPr>
              <a:t>全体概要</a:t>
            </a:r>
            <a:endParaRPr lang="en-US" altLang="ja-JP" sz="1400">
              <a:solidFill>
                <a:schemeClr val="tx1"/>
              </a:solidFill>
            </a:endParaRPr>
          </a:p>
          <a:p>
            <a:r>
              <a:rPr kumimoji="1" lang="ja-JP" altLang="en-US" sz="1400">
                <a:solidFill>
                  <a:schemeClr val="tx1"/>
                </a:solidFill>
              </a:rPr>
              <a:t>　</a:t>
            </a:r>
            <a:r>
              <a:rPr kumimoji="1" lang="en-US" altLang="ja-JP" sz="1400">
                <a:solidFill>
                  <a:schemeClr val="tx1"/>
                </a:solidFill>
              </a:rPr>
              <a:t>1.1.</a:t>
            </a:r>
            <a:r>
              <a:rPr kumimoji="1" lang="ja-JP" altLang="en-US" sz="1400">
                <a:solidFill>
                  <a:schemeClr val="tx1"/>
                </a:solidFill>
              </a:rPr>
              <a:t>目的と背景</a:t>
            </a:r>
            <a:endParaRPr kumimoji="1" lang="en-US" altLang="ja-JP" sz="1400">
              <a:solidFill>
                <a:schemeClr val="tx1"/>
              </a:solidFill>
            </a:endParaRPr>
          </a:p>
          <a:p>
            <a:endParaRPr kumimoji="1" lang="en-US" altLang="ja-JP" sz="1400">
              <a:solidFill>
                <a:schemeClr val="tx1"/>
              </a:solidFill>
            </a:endParaRPr>
          </a:p>
          <a:p>
            <a:r>
              <a:rPr lang="ja-JP" altLang="en-US" sz="1400">
                <a:solidFill>
                  <a:schemeClr val="tx1"/>
                </a:solidFill>
              </a:rPr>
              <a:t>■サイトの目的</a:t>
            </a:r>
            <a:endParaRPr lang="en-US" altLang="ja-JP" sz="1400">
              <a:solidFill>
                <a:schemeClr val="tx1"/>
              </a:solidFill>
            </a:endParaRPr>
          </a:p>
          <a:p>
            <a:r>
              <a:rPr lang="ja-JP" altLang="en-US" sz="1400">
                <a:solidFill>
                  <a:schemeClr val="tx1"/>
                </a:solidFill>
              </a:rPr>
              <a:t>　　自社営業担当の訪問先（顧客）を一元管理することにより、営業先へのアポイントメントの担当割、専任化することによって顧客へのサービス提供を強化する。</a:t>
            </a:r>
            <a:endParaRPr lang="en-US" altLang="ja-JP" sz="1400">
              <a:solidFill>
                <a:schemeClr val="tx1"/>
              </a:solidFill>
            </a:endParaRPr>
          </a:p>
          <a:p>
            <a:endParaRPr kumimoji="1" lang="en-US" altLang="ja-JP" sz="1400">
              <a:solidFill>
                <a:schemeClr val="tx1"/>
              </a:solidFill>
            </a:endParaRPr>
          </a:p>
          <a:p>
            <a:r>
              <a:rPr lang="ja-JP" altLang="en-US" sz="1400">
                <a:solidFill>
                  <a:schemeClr val="tx1"/>
                </a:solidFill>
              </a:rPr>
              <a:t>■背景</a:t>
            </a:r>
            <a:endParaRPr lang="en-US" altLang="ja-JP" sz="1400">
              <a:solidFill>
                <a:schemeClr val="tx1"/>
              </a:solidFill>
            </a:endParaRPr>
          </a:p>
          <a:p>
            <a:r>
              <a:rPr kumimoji="1" lang="ja-JP" altLang="en-US" sz="1400">
                <a:solidFill>
                  <a:schemeClr val="tx1"/>
                </a:solidFill>
              </a:rPr>
              <a:t>　　今までは、営業担当が個々に営業実績を伸ばすため、重複して顧客にアクセスしていた。そのため、営業担当が個々に交渉していたことから、　人によっていうことが違っていたりして顧客からは不審に思われていた。そのため、顧客情報を一元管理することによって担当を明確化し、記録を残すことによって、重複を排除することとした。</a:t>
            </a:r>
            <a:endParaRPr kumimoji="1" lang="en-US" altLang="ja-JP" sz="1400">
              <a:solidFill>
                <a:schemeClr val="tx1"/>
              </a:solidFill>
            </a:endParaRPr>
          </a:p>
          <a:p>
            <a:r>
              <a:rPr lang="ja-JP" altLang="en-US" sz="1400">
                <a:solidFill>
                  <a:schemeClr val="tx1"/>
                </a:solidFill>
              </a:rPr>
              <a:t>今回はその第一弾で、住所のみ登録するシステムを作る。</a:t>
            </a:r>
            <a:endParaRPr lang="en-US" altLang="ja-JP" sz="1400">
              <a:solidFill>
                <a:schemeClr val="tx1"/>
              </a:solidFill>
            </a:endParaRPr>
          </a:p>
          <a:p>
            <a:endParaRPr kumimoji="1" lang="en-US" altLang="ja-JP" sz="1400">
              <a:solidFill>
                <a:schemeClr val="tx1"/>
              </a:solidFill>
            </a:endParaRPr>
          </a:p>
          <a:p>
            <a:r>
              <a:rPr kumimoji="1" lang="ja-JP" altLang="en-US" sz="1400">
                <a:solidFill>
                  <a:schemeClr val="tx1"/>
                </a:solidFill>
              </a:rPr>
              <a:t>■第一弾の目的</a:t>
            </a:r>
            <a:endParaRPr kumimoji="1" lang="en-US" altLang="ja-JP" sz="1400">
              <a:solidFill>
                <a:schemeClr val="tx1"/>
              </a:solidFill>
            </a:endParaRPr>
          </a:p>
          <a:p>
            <a:r>
              <a:rPr lang="ja-JP" altLang="en-US" sz="1400">
                <a:solidFill>
                  <a:schemeClr val="tx1"/>
                </a:solidFill>
              </a:rPr>
              <a:t>　・誰でもわかりやすいインターフェイス</a:t>
            </a:r>
            <a:endParaRPr lang="en-US" altLang="ja-JP" sz="1400">
              <a:solidFill>
                <a:schemeClr val="tx1"/>
              </a:solidFill>
            </a:endParaRPr>
          </a:p>
          <a:p>
            <a:r>
              <a:rPr kumimoji="1" lang="ja-JP" altLang="en-US" sz="1400">
                <a:solidFill>
                  <a:schemeClr val="tx1"/>
                </a:solidFill>
              </a:rPr>
              <a:t>　・</a:t>
            </a:r>
            <a:endParaRPr kumimoji="1" lang="en-US" altLang="ja-JP" sz="1400">
              <a:solidFill>
                <a:schemeClr val="tx1"/>
              </a:solidFill>
            </a:endParaRPr>
          </a:p>
        </p:txBody>
      </p:sp>
      <p:sp>
        <p:nvSpPr>
          <p:cNvPr id="7" name="正方形/長方形 6">
            <a:extLst>
              <a:ext uri="{FF2B5EF4-FFF2-40B4-BE49-F238E27FC236}">
                <a16:creationId xmlns:a16="http://schemas.microsoft.com/office/drawing/2014/main" id="{6FA3BC9C-E302-E096-5080-5E73352773AE}"/>
              </a:ext>
            </a:extLst>
          </p:cNvPr>
          <p:cNvSpPr/>
          <p:nvPr/>
        </p:nvSpPr>
        <p:spPr>
          <a:xfrm>
            <a:off x="6258210" y="824754"/>
            <a:ext cx="5810249" cy="548640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altLang="ja-JP" sz="1400">
                <a:solidFill>
                  <a:schemeClr val="tx1"/>
                </a:solidFill>
              </a:rPr>
              <a:t>1.2.</a:t>
            </a:r>
            <a:r>
              <a:rPr lang="ja-JP" altLang="en-US" sz="1400">
                <a:solidFill>
                  <a:schemeClr val="tx1"/>
                </a:solidFill>
              </a:rPr>
              <a:t>稼働開始予定時期</a:t>
            </a:r>
            <a:endParaRPr lang="en-US" altLang="ja-JP" sz="1400">
              <a:solidFill>
                <a:schemeClr val="tx1"/>
              </a:solidFill>
            </a:endParaRPr>
          </a:p>
          <a:p>
            <a:r>
              <a:rPr lang="ja-JP" altLang="en-US" sz="1400">
                <a:solidFill>
                  <a:schemeClr val="tx1"/>
                </a:solidFill>
              </a:rPr>
              <a:t>　・</a:t>
            </a:r>
            <a:r>
              <a:rPr lang="en-US" altLang="ja-JP" sz="1400">
                <a:solidFill>
                  <a:schemeClr val="tx1"/>
                </a:solidFill>
              </a:rPr>
              <a:t>2023</a:t>
            </a:r>
            <a:r>
              <a:rPr lang="ja-JP" altLang="en-US" sz="1400">
                <a:solidFill>
                  <a:schemeClr val="tx1"/>
                </a:solidFill>
              </a:rPr>
              <a:t>年４月１日運用開始予定</a:t>
            </a:r>
            <a:endParaRPr lang="en-US" altLang="ja-JP" sz="1400">
              <a:solidFill>
                <a:schemeClr val="tx1"/>
              </a:solidFill>
            </a:endParaRPr>
          </a:p>
        </p:txBody>
      </p:sp>
      <p:graphicFrame>
        <p:nvGraphicFramePr>
          <p:cNvPr id="4" name="表 3">
            <a:extLst>
              <a:ext uri="{FF2B5EF4-FFF2-40B4-BE49-F238E27FC236}">
                <a16:creationId xmlns:a16="http://schemas.microsoft.com/office/drawing/2014/main" id="{B85EC09A-255F-18EF-F111-2A04F82E4CB6}"/>
              </a:ext>
            </a:extLst>
          </p:cNvPr>
          <p:cNvGraphicFramePr>
            <a:graphicFrameLocks noGrp="1"/>
          </p:cNvGraphicFramePr>
          <p:nvPr>
            <p:extLst>
              <p:ext uri="{D42A27DB-BD31-4B8C-83A1-F6EECF244321}">
                <p14:modId xmlns:p14="http://schemas.microsoft.com/office/powerpoint/2010/main" val="2525721973"/>
              </p:ext>
            </p:extLst>
          </p:nvPr>
        </p:nvGraphicFramePr>
        <p:xfrm>
          <a:off x="6458856" y="1779207"/>
          <a:ext cx="5484101" cy="3329824"/>
        </p:xfrm>
        <a:graphic>
          <a:graphicData uri="http://schemas.openxmlformats.org/drawingml/2006/table">
            <a:tbl>
              <a:tblPr firstRow="1" bandRow="1">
                <a:tableStyleId>{5C22544A-7EE6-4342-B048-85BDC9FD1C3A}</a:tableStyleId>
              </a:tblPr>
              <a:tblGrid>
                <a:gridCol w="1291773">
                  <a:extLst>
                    <a:ext uri="{9D8B030D-6E8A-4147-A177-3AD203B41FA5}">
                      <a16:colId xmlns:a16="http://schemas.microsoft.com/office/drawing/2014/main" val="312394613"/>
                    </a:ext>
                  </a:extLst>
                </a:gridCol>
                <a:gridCol w="1048082">
                  <a:extLst>
                    <a:ext uri="{9D8B030D-6E8A-4147-A177-3AD203B41FA5}">
                      <a16:colId xmlns:a16="http://schemas.microsoft.com/office/drawing/2014/main" val="3339607464"/>
                    </a:ext>
                  </a:extLst>
                </a:gridCol>
                <a:gridCol w="1048082">
                  <a:extLst>
                    <a:ext uri="{9D8B030D-6E8A-4147-A177-3AD203B41FA5}">
                      <a16:colId xmlns:a16="http://schemas.microsoft.com/office/drawing/2014/main" val="918765447"/>
                    </a:ext>
                  </a:extLst>
                </a:gridCol>
                <a:gridCol w="1048082">
                  <a:extLst>
                    <a:ext uri="{9D8B030D-6E8A-4147-A177-3AD203B41FA5}">
                      <a16:colId xmlns:a16="http://schemas.microsoft.com/office/drawing/2014/main" val="1207200595"/>
                    </a:ext>
                  </a:extLst>
                </a:gridCol>
                <a:gridCol w="1048082">
                  <a:extLst>
                    <a:ext uri="{9D8B030D-6E8A-4147-A177-3AD203B41FA5}">
                      <a16:colId xmlns:a16="http://schemas.microsoft.com/office/drawing/2014/main" val="1269390540"/>
                    </a:ext>
                  </a:extLst>
                </a:gridCol>
              </a:tblGrid>
              <a:tr h="416228">
                <a:tc>
                  <a:txBody>
                    <a:bodyPr/>
                    <a:lstStyle/>
                    <a:p>
                      <a:endParaRPr kumimoji="1" lang="ja-JP" altLang="en-US" sz="1200"/>
                    </a:p>
                  </a:txBody>
                  <a:tcPr anchor="ctr"/>
                </a:tc>
                <a:tc>
                  <a:txBody>
                    <a:bodyPr/>
                    <a:lstStyle/>
                    <a:p>
                      <a:pPr algn="ctr"/>
                      <a:r>
                        <a:rPr kumimoji="1" lang="ja-JP" altLang="en-US" sz="1200"/>
                        <a:t>１月</a:t>
                      </a:r>
                    </a:p>
                  </a:txBody>
                  <a:tcPr anchor="ctr"/>
                </a:tc>
                <a:tc>
                  <a:txBody>
                    <a:bodyPr/>
                    <a:lstStyle/>
                    <a:p>
                      <a:pPr algn="ctr"/>
                      <a:r>
                        <a:rPr kumimoji="1" lang="ja-JP" altLang="en-US" sz="1200"/>
                        <a:t>２月</a:t>
                      </a:r>
                    </a:p>
                  </a:txBody>
                  <a:tcPr anchor="ctr"/>
                </a:tc>
                <a:tc>
                  <a:txBody>
                    <a:bodyPr/>
                    <a:lstStyle/>
                    <a:p>
                      <a:pPr algn="ctr"/>
                      <a:r>
                        <a:rPr kumimoji="1" lang="ja-JP" altLang="en-US" sz="1200"/>
                        <a:t>３月</a:t>
                      </a:r>
                    </a:p>
                  </a:txBody>
                  <a:tcPr anchor="ctr"/>
                </a:tc>
                <a:tc>
                  <a:txBody>
                    <a:bodyPr/>
                    <a:lstStyle/>
                    <a:p>
                      <a:pPr algn="ctr"/>
                      <a:r>
                        <a:rPr kumimoji="1" lang="ja-JP" altLang="en-US" sz="1200"/>
                        <a:t>４月</a:t>
                      </a:r>
                    </a:p>
                  </a:txBody>
                  <a:tcPr anchor="ctr"/>
                </a:tc>
                <a:extLst>
                  <a:ext uri="{0D108BD9-81ED-4DB2-BD59-A6C34878D82A}">
                    <a16:rowId xmlns:a16="http://schemas.microsoft.com/office/drawing/2014/main" val="2867414510"/>
                  </a:ext>
                </a:extLst>
              </a:tr>
              <a:tr h="416228">
                <a:tc>
                  <a:txBody>
                    <a:bodyPr/>
                    <a:lstStyle/>
                    <a:p>
                      <a:r>
                        <a:rPr kumimoji="1" lang="ja-JP" altLang="en-US" sz="1200"/>
                        <a:t>要件定義</a:t>
                      </a:r>
                    </a:p>
                  </a:txBody>
                  <a:tcPr anchor="ctr"/>
                </a:tc>
                <a:tc>
                  <a:txBody>
                    <a:bodyPr/>
                    <a:lstStyle/>
                    <a:p>
                      <a:endParaRPr kumimoji="1" lang="ja-JP" altLang="en-US" sz="1200"/>
                    </a:p>
                  </a:txBody>
                  <a:tcPr anchor="ctr"/>
                </a:tc>
                <a:tc>
                  <a:txBody>
                    <a:bodyPr/>
                    <a:lstStyle/>
                    <a:p>
                      <a:endParaRPr kumimoji="1" lang="ja-JP" altLang="en-US" sz="1200"/>
                    </a:p>
                  </a:txBody>
                  <a:tcPr anchor="ctr"/>
                </a:tc>
                <a:tc>
                  <a:txBody>
                    <a:bodyPr/>
                    <a:lstStyle/>
                    <a:p>
                      <a:endParaRPr kumimoji="1" lang="ja-JP" altLang="en-US" sz="1200"/>
                    </a:p>
                  </a:txBody>
                  <a:tcPr anchor="ctr"/>
                </a:tc>
                <a:tc>
                  <a:txBody>
                    <a:bodyPr/>
                    <a:lstStyle/>
                    <a:p>
                      <a:endParaRPr kumimoji="1" lang="ja-JP" altLang="en-US" sz="1200"/>
                    </a:p>
                  </a:txBody>
                  <a:tcPr anchor="ctr"/>
                </a:tc>
                <a:extLst>
                  <a:ext uri="{0D108BD9-81ED-4DB2-BD59-A6C34878D82A}">
                    <a16:rowId xmlns:a16="http://schemas.microsoft.com/office/drawing/2014/main" val="3462216116"/>
                  </a:ext>
                </a:extLst>
              </a:tr>
              <a:tr h="416228">
                <a:tc>
                  <a:txBody>
                    <a:bodyPr/>
                    <a:lstStyle/>
                    <a:p>
                      <a:r>
                        <a:rPr kumimoji="1" lang="ja-JP" altLang="en-US" sz="1200"/>
                        <a:t>概要設計書</a:t>
                      </a:r>
                    </a:p>
                  </a:txBody>
                  <a:tcPr anchor="ctr"/>
                </a:tc>
                <a:tc>
                  <a:txBody>
                    <a:bodyPr/>
                    <a:lstStyle/>
                    <a:p>
                      <a:endParaRPr kumimoji="1" lang="ja-JP" altLang="en-US" sz="1200"/>
                    </a:p>
                  </a:txBody>
                  <a:tcPr anchor="ctr"/>
                </a:tc>
                <a:tc>
                  <a:txBody>
                    <a:bodyPr/>
                    <a:lstStyle/>
                    <a:p>
                      <a:endParaRPr kumimoji="1" lang="ja-JP" altLang="en-US" sz="1200"/>
                    </a:p>
                  </a:txBody>
                  <a:tcPr anchor="ctr"/>
                </a:tc>
                <a:tc>
                  <a:txBody>
                    <a:bodyPr/>
                    <a:lstStyle/>
                    <a:p>
                      <a:endParaRPr kumimoji="1" lang="ja-JP" altLang="en-US" sz="1200"/>
                    </a:p>
                  </a:txBody>
                  <a:tcPr anchor="ctr"/>
                </a:tc>
                <a:tc>
                  <a:txBody>
                    <a:bodyPr/>
                    <a:lstStyle/>
                    <a:p>
                      <a:endParaRPr kumimoji="1" lang="ja-JP" altLang="en-US" sz="1200"/>
                    </a:p>
                  </a:txBody>
                  <a:tcPr anchor="ctr"/>
                </a:tc>
                <a:extLst>
                  <a:ext uri="{0D108BD9-81ED-4DB2-BD59-A6C34878D82A}">
                    <a16:rowId xmlns:a16="http://schemas.microsoft.com/office/drawing/2014/main" val="163287958"/>
                  </a:ext>
                </a:extLst>
              </a:tr>
              <a:tr h="416228">
                <a:tc>
                  <a:txBody>
                    <a:bodyPr/>
                    <a:lstStyle/>
                    <a:p>
                      <a:r>
                        <a:rPr kumimoji="1" lang="ja-JP" altLang="en-US" sz="1200"/>
                        <a:t>開発</a:t>
                      </a:r>
                    </a:p>
                  </a:txBody>
                  <a:tcPr anchor="ctr"/>
                </a:tc>
                <a:tc>
                  <a:txBody>
                    <a:bodyPr/>
                    <a:lstStyle/>
                    <a:p>
                      <a:endParaRPr kumimoji="1" lang="ja-JP" altLang="en-US" sz="1200"/>
                    </a:p>
                  </a:txBody>
                  <a:tcPr anchor="ctr"/>
                </a:tc>
                <a:tc>
                  <a:txBody>
                    <a:bodyPr/>
                    <a:lstStyle/>
                    <a:p>
                      <a:endParaRPr kumimoji="1" lang="ja-JP" altLang="en-US" sz="1200"/>
                    </a:p>
                  </a:txBody>
                  <a:tcPr anchor="ctr"/>
                </a:tc>
                <a:tc>
                  <a:txBody>
                    <a:bodyPr/>
                    <a:lstStyle/>
                    <a:p>
                      <a:endParaRPr kumimoji="1" lang="ja-JP" altLang="en-US" sz="1200"/>
                    </a:p>
                  </a:txBody>
                  <a:tcPr anchor="ctr"/>
                </a:tc>
                <a:tc>
                  <a:txBody>
                    <a:bodyPr/>
                    <a:lstStyle/>
                    <a:p>
                      <a:endParaRPr kumimoji="1" lang="ja-JP" altLang="en-US" sz="1200"/>
                    </a:p>
                  </a:txBody>
                  <a:tcPr anchor="ctr"/>
                </a:tc>
                <a:extLst>
                  <a:ext uri="{0D108BD9-81ED-4DB2-BD59-A6C34878D82A}">
                    <a16:rowId xmlns:a16="http://schemas.microsoft.com/office/drawing/2014/main" val="786090524"/>
                  </a:ext>
                </a:extLst>
              </a:tr>
              <a:tr h="416228">
                <a:tc>
                  <a:txBody>
                    <a:bodyPr/>
                    <a:lstStyle/>
                    <a:p>
                      <a:r>
                        <a:rPr kumimoji="1" lang="ja-JP" altLang="en-US" sz="1200"/>
                        <a:t>総合試験</a:t>
                      </a:r>
                    </a:p>
                  </a:txBody>
                  <a:tcPr anchor="ctr"/>
                </a:tc>
                <a:tc>
                  <a:txBody>
                    <a:bodyPr/>
                    <a:lstStyle/>
                    <a:p>
                      <a:endParaRPr kumimoji="1" lang="ja-JP" altLang="en-US" sz="1200"/>
                    </a:p>
                  </a:txBody>
                  <a:tcPr anchor="ctr"/>
                </a:tc>
                <a:tc>
                  <a:txBody>
                    <a:bodyPr/>
                    <a:lstStyle/>
                    <a:p>
                      <a:endParaRPr kumimoji="1" lang="ja-JP" altLang="en-US" sz="1200"/>
                    </a:p>
                  </a:txBody>
                  <a:tcPr anchor="ctr"/>
                </a:tc>
                <a:tc>
                  <a:txBody>
                    <a:bodyPr/>
                    <a:lstStyle/>
                    <a:p>
                      <a:endParaRPr kumimoji="1" lang="ja-JP" altLang="en-US" sz="1200"/>
                    </a:p>
                  </a:txBody>
                  <a:tcPr anchor="ctr"/>
                </a:tc>
                <a:tc>
                  <a:txBody>
                    <a:bodyPr/>
                    <a:lstStyle/>
                    <a:p>
                      <a:endParaRPr kumimoji="1" lang="ja-JP" altLang="en-US" sz="1200"/>
                    </a:p>
                  </a:txBody>
                  <a:tcPr anchor="ctr"/>
                </a:tc>
                <a:extLst>
                  <a:ext uri="{0D108BD9-81ED-4DB2-BD59-A6C34878D82A}">
                    <a16:rowId xmlns:a16="http://schemas.microsoft.com/office/drawing/2014/main" val="4055735219"/>
                  </a:ext>
                </a:extLst>
              </a:tr>
              <a:tr h="416228">
                <a:tc>
                  <a:txBody>
                    <a:bodyPr/>
                    <a:lstStyle/>
                    <a:p>
                      <a:r>
                        <a:rPr kumimoji="1" lang="ja-JP" altLang="en-US" sz="1200"/>
                        <a:t>試験運用</a:t>
                      </a:r>
                    </a:p>
                  </a:txBody>
                  <a:tcPr anchor="ctr"/>
                </a:tc>
                <a:tc>
                  <a:txBody>
                    <a:bodyPr/>
                    <a:lstStyle/>
                    <a:p>
                      <a:endParaRPr kumimoji="1" lang="ja-JP" altLang="en-US" sz="1200"/>
                    </a:p>
                  </a:txBody>
                  <a:tcPr anchor="ctr"/>
                </a:tc>
                <a:tc>
                  <a:txBody>
                    <a:bodyPr/>
                    <a:lstStyle/>
                    <a:p>
                      <a:endParaRPr kumimoji="1" lang="ja-JP" altLang="en-US" sz="1200"/>
                    </a:p>
                  </a:txBody>
                  <a:tcPr anchor="ctr"/>
                </a:tc>
                <a:tc>
                  <a:txBody>
                    <a:bodyPr/>
                    <a:lstStyle/>
                    <a:p>
                      <a:endParaRPr kumimoji="1" lang="ja-JP" altLang="en-US" sz="1200"/>
                    </a:p>
                  </a:txBody>
                  <a:tcPr anchor="ctr"/>
                </a:tc>
                <a:tc>
                  <a:txBody>
                    <a:bodyPr/>
                    <a:lstStyle/>
                    <a:p>
                      <a:endParaRPr kumimoji="1" lang="ja-JP" altLang="en-US" sz="1200"/>
                    </a:p>
                  </a:txBody>
                  <a:tcPr anchor="ctr"/>
                </a:tc>
                <a:extLst>
                  <a:ext uri="{0D108BD9-81ED-4DB2-BD59-A6C34878D82A}">
                    <a16:rowId xmlns:a16="http://schemas.microsoft.com/office/drawing/2014/main" val="1690449921"/>
                  </a:ext>
                </a:extLst>
              </a:tr>
              <a:tr h="416228">
                <a:tc>
                  <a:txBody>
                    <a:bodyPr/>
                    <a:lstStyle/>
                    <a:p>
                      <a:r>
                        <a:rPr kumimoji="1" lang="ja-JP" altLang="en-US" sz="1200"/>
                        <a:t>マニュアル作成</a:t>
                      </a:r>
                    </a:p>
                  </a:txBody>
                  <a:tcPr anchor="ctr"/>
                </a:tc>
                <a:tc>
                  <a:txBody>
                    <a:bodyPr/>
                    <a:lstStyle/>
                    <a:p>
                      <a:endParaRPr kumimoji="1" lang="ja-JP" altLang="en-US" sz="1200"/>
                    </a:p>
                  </a:txBody>
                  <a:tcPr anchor="ctr"/>
                </a:tc>
                <a:tc>
                  <a:txBody>
                    <a:bodyPr/>
                    <a:lstStyle/>
                    <a:p>
                      <a:endParaRPr kumimoji="1" lang="ja-JP" altLang="en-US" sz="1200"/>
                    </a:p>
                  </a:txBody>
                  <a:tcPr anchor="ctr"/>
                </a:tc>
                <a:tc>
                  <a:txBody>
                    <a:bodyPr/>
                    <a:lstStyle/>
                    <a:p>
                      <a:endParaRPr kumimoji="1" lang="ja-JP" altLang="en-US" sz="1200"/>
                    </a:p>
                  </a:txBody>
                  <a:tcPr anchor="ctr"/>
                </a:tc>
                <a:tc>
                  <a:txBody>
                    <a:bodyPr/>
                    <a:lstStyle/>
                    <a:p>
                      <a:endParaRPr kumimoji="1" lang="ja-JP" altLang="en-US" sz="1200"/>
                    </a:p>
                  </a:txBody>
                  <a:tcPr anchor="ctr"/>
                </a:tc>
                <a:extLst>
                  <a:ext uri="{0D108BD9-81ED-4DB2-BD59-A6C34878D82A}">
                    <a16:rowId xmlns:a16="http://schemas.microsoft.com/office/drawing/2014/main" val="3746017456"/>
                  </a:ext>
                </a:extLst>
              </a:tr>
              <a:tr h="416228">
                <a:tc>
                  <a:txBody>
                    <a:bodyPr/>
                    <a:lstStyle/>
                    <a:p>
                      <a:r>
                        <a:rPr kumimoji="1" lang="ja-JP" altLang="en-US" sz="1200"/>
                        <a:t>運用開始</a:t>
                      </a:r>
                    </a:p>
                  </a:txBody>
                  <a:tcPr anchor="ctr"/>
                </a:tc>
                <a:tc>
                  <a:txBody>
                    <a:bodyPr/>
                    <a:lstStyle/>
                    <a:p>
                      <a:endParaRPr kumimoji="1" lang="ja-JP" altLang="en-US" sz="1200"/>
                    </a:p>
                  </a:txBody>
                  <a:tcPr anchor="ctr"/>
                </a:tc>
                <a:tc>
                  <a:txBody>
                    <a:bodyPr/>
                    <a:lstStyle/>
                    <a:p>
                      <a:endParaRPr kumimoji="1" lang="ja-JP" altLang="en-US" sz="1200"/>
                    </a:p>
                  </a:txBody>
                  <a:tcPr anchor="ctr"/>
                </a:tc>
                <a:tc>
                  <a:txBody>
                    <a:bodyPr/>
                    <a:lstStyle/>
                    <a:p>
                      <a:endParaRPr kumimoji="1" lang="ja-JP" altLang="en-US" sz="1200"/>
                    </a:p>
                  </a:txBody>
                  <a:tcPr anchor="ctr"/>
                </a:tc>
                <a:tc>
                  <a:txBody>
                    <a:bodyPr/>
                    <a:lstStyle/>
                    <a:p>
                      <a:endParaRPr kumimoji="1" lang="ja-JP" altLang="en-US" sz="1200"/>
                    </a:p>
                  </a:txBody>
                  <a:tcPr anchor="ctr"/>
                </a:tc>
                <a:extLst>
                  <a:ext uri="{0D108BD9-81ED-4DB2-BD59-A6C34878D82A}">
                    <a16:rowId xmlns:a16="http://schemas.microsoft.com/office/drawing/2014/main" val="47639310"/>
                  </a:ext>
                </a:extLst>
              </a:tr>
            </a:tbl>
          </a:graphicData>
        </a:graphic>
      </p:graphicFrame>
      <p:sp>
        <p:nvSpPr>
          <p:cNvPr id="6" name="テキスト ボックス 5">
            <a:extLst>
              <a:ext uri="{FF2B5EF4-FFF2-40B4-BE49-F238E27FC236}">
                <a16:creationId xmlns:a16="http://schemas.microsoft.com/office/drawing/2014/main" id="{5C8A8FD0-BC82-9416-5F2E-410C25DC967E}"/>
              </a:ext>
            </a:extLst>
          </p:cNvPr>
          <p:cNvSpPr txBox="1"/>
          <p:nvPr/>
        </p:nvSpPr>
        <p:spPr>
          <a:xfrm>
            <a:off x="10726056" y="4601028"/>
            <a:ext cx="415498" cy="369332"/>
          </a:xfrm>
          <a:prstGeom prst="rect">
            <a:avLst/>
          </a:prstGeom>
          <a:noFill/>
        </p:spPr>
        <p:txBody>
          <a:bodyPr wrap="none" rtlCol="0">
            <a:spAutoFit/>
          </a:bodyPr>
          <a:lstStyle/>
          <a:p>
            <a:r>
              <a:rPr lang="ja-JP" altLang="en-US"/>
              <a:t>▼</a:t>
            </a:r>
            <a:endParaRPr kumimoji="1" lang="ja-JP" altLang="en-US"/>
          </a:p>
        </p:txBody>
      </p:sp>
      <p:cxnSp>
        <p:nvCxnSpPr>
          <p:cNvPr id="9" name="直線矢印コネクタ 8">
            <a:extLst>
              <a:ext uri="{FF2B5EF4-FFF2-40B4-BE49-F238E27FC236}">
                <a16:creationId xmlns:a16="http://schemas.microsoft.com/office/drawing/2014/main" id="{8DA14AAB-1CA9-B820-7A75-ACF227ACBC57}"/>
              </a:ext>
            </a:extLst>
          </p:cNvPr>
          <p:cNvCxnSpPr>
            <a:cxnSpLocks/>
          </p:cNvCxnSpPr>
          <p:nvPr/>
        </p:nvCxnSpPr>
        <p:spPr>
          <a:xfrm>
            <a:off x="7765143" y="2380342"/>
            <a:ext cx="515257" cy="0"/>
          </a:xfrm>
          <a:prstGeom prst="straightConnector1">
            <a:avLst/>
          </a:prstGeom>
          <a:ln w="53975">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 name="直線矢印コネクタ 10">
            <a:extLst>
              <a:ext uri="{FF2B5EF4-FFF2-40B4-BE49-F238E27FC236}">
                <a16:creationId xmlns:a16="http://schemas.microsoft.com/office/drawing/2014/main" id="{94D9DEAA-6C3B-D6C3-BC0B-16A44719E9E0}"/>
              </a:ext>
            </a:extLst>
          </p:cNvPr>
          <p:cNvCxnSpPr>
            <a:cxnSpLocks/>
          </p:cNvCxnSpPr>
          <p:nvPr/>
        </p:nvCxnSpPr>
        <p:spPr>
          <a:xfrm>
            <a:off x="8280400" y="2837542"/>
            <a:ext cx="882934" cy="0"/>
          </a:xfrm>
          <a:prstGeom prst="straightConnector1">
            <a:avLst/>
          </a:prstGeom>
          <a:ln w="53975">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 name="直線矢印コネクタ 12">
            <a:extLst>
              <a:ext uri="{FF2B5EF4-FFF2-40B4-BE49-F238E27FC236}">
                <a16:creationId xmlns:a16="http://schemas.microsoft.com/office/drawing/2014/main" id="{CDA2EA1A-FD8C-95AE-74CD-FA5AAA1EC27F}"/>
              </a:ext>
            </a:extLst>
          </p:cNvPr>
          <p:cNvCxnSpPr>
            <a:cxnSpLocks/>
          </p:cNvCxnSpPr>
          <p:nvPr/>
        </p:nvCxnSpPr>
        <p:spPr>
          <a:xfrm>
            <a:off x="8721867" y="3222170"/>
            <a:ext cx="882934" cy="0"/>
          </a:xfrm>
          <a:prstGeom prst="straightConnector1">
            <a:avLst/>
          </a:prstGeom>
          <a:ln w="53975">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4" name="直線矢印コネクタ 13">
            <a:extLst>
              <a:ext uri="{FF2B5EF4-FFF2-40B4-BE49-F238E27FC236}">
                <a16:creationId xmlns:a16="http://schemas.microsoft.com/office/drawing/2014/main" id="{78FC2A46-0CD5-14D3-1BBA-D8186C05F8A0}"/>
              </a:ext>
            </a:extLst>
          </p:cNvPr>
          <p:cNvCxnSpPr>
            <a:cxnSpLocks/>
          </p:cNvCxnSpPr>
          <p:nvPr/>
        </p:nvCxnSpPr>
        <p:spPr>
          <a:xfrm>
            <a:off x="9604801" y="4492170"/>
            <a:ext cx="1324401" cy="0"/>
          </a:xfrm>
          <a:prstGeom prst="straightConnector1">
            <a:avLst/>
          </a:prstGeom>
          <a:ln w="53975">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 name="直線矢印コネクタ 15">
            <a:extLst>
              <a:ext uri="{FF2B5EF4-FFF2-40B4-BE49-F238E27FC236}">
                <a16:creationId xmlns:a16="http://schemas.microsoft.com/office/drawing/2014/main" id="{5AFB4E7A-5DD0-3520-7E36-96F4C4FAECA6}"/>
              </a:ext>
            </a:extLst>
          </p:cNvPr>
          <p:cNvCxnSpPr>
            <a:cxnSpLocks/>
          </p:cNvCxnSpPr>
          <p:nvPr/>
        </p:nvCxnSpPr>
        <p:spPr>
          <a:xfrm>
            <a:off x="10267001" y="4107542"/>
            <a:ext cx="662200" cy="0"/>
          </a:xfrm>
          <a:prstGeom prst="straightConnector1">
            <a:avLst/>
          </a:prstGeom>
          <a:ln w="53975">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 name="直線矢印コネクタ 17">
            <a:extLst>
              <a:ext uri="{FF2B5EF4-FFF2-40B4-BE49-F238E27FC236}">
                <a16:creationId xmlns:a16="http://schemas.microsoft.com/office/drawing/2014/main" id="{F455AF3E-8680-C5DD-C94A-B4088DD7FA91}"/>
              </a:ext>
            </a:extLst>
          </p:cNvPr>
          <p:cNvCxnSpPr>
            <a:cxnSpLocks/>
          </p:cNvCxnSpPr>
          <p:nvPr/>
        </p:nvCxnSpPr>
        <p:spPr>
          <a:xfrm>
            <a:off x="9465696" y="3693885"/>
            <a:ext cx="728096" cy="0"/>
          </a:xfrm>
          <a:prstGeom prst="straightConnector1">
            <a:avLst/>
          </a:prstGeom>
          <a:ln w="53975">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31825590"/>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a:extLst>
              <a:ext uri="{FF2B5EF4-FFF2-40B4-BE49-F238E27FC236}">
                <a16:creationId xmlns:a16="http://schemas.microsoft.com/office/drawing/2014/main" id="{D3578072-553C-1E04-82AF-684422C5586E}"/>
              </a:ext>
            </a:extLst>
          </p:cNvPr>
          <p:cNvSpPr>
            <a:spLocks noGrp="1"/>
          </p:cNvSpPr>
          <p:nvPr>
            <p:ph type="title"/>
          </p:nvPr>
        </p:nvSpPr>
        <p:spPr/>
        <p:txBody>
          <a:bodyPr>
            <a:normAutofit/>
          </a:bodyPr>
          <a:lstStyle/>
          <a:p>
            <a:r>
              <a:rPr lang="en-US" altLang="ja-JP"/>
              <a:t>3-3-3.</a:t>
            </a:r>
            <a:r>
              <a:rPr lang="ja-JP" altLang="en-US"/>
              <a:t>「住所録リスト表示」機能作成</a:t>
            </a:r>
          </a:p>
        </p:txBody>
      </p:sp>
      <p:sp>
        <p:nvSpPr>
          <p:cNvPr id="4" name="正方形/長方形 3">
            <a:extLst>
              <a:ext uri="{FF2B5EF4-FFF2-40B4-BE49-F238E27FC236}">
                <a16:creationId xmlns:a16="http://schemas.microsoft.com/office/drawing/2014/main" id="{324F4D88-D162-FEEE-8D57-029EC1236CD7}"/>
              </a:ext>
            </a:extLst>
          </p:cNvPr>
          <p:cNvSpPr/>
          <p:nvPr/>
        </p:nvSpPr>
        <p:spPr>
          <a:xfrm>
            <a:off x="354330" y="874649"/>
            <a:ext cx="8644527" cy="5449953"/>
          </a:xfrm>
          <a:prstGeom prst="rect">
            <a:avLst/>
          </a:prstGeom>
        </p:spPr>
        <p:style>
          <a:lnRef idx="2">
            <a:schemeClr val="accent5"/>
          </a:lnRef>
          <a:fillRef idx="1">
            <a:schemeClr val="lt1"/>
          </a:fillRef>
          <a:effectRef idx="0">
            <a:schemeClr val="accent5"/>
          </a:effectRef>
          <a:fontRef idx="minor">
            <a:schemeClr val="dk1"/>
          </a:fontRef>
        </p:style>
        <p:txBody>
          <a:bodyPr rtlCol="0" anchor="t"/>
          <a:lstStyle/>
          <a:p>
            <a:r>
              <a:rPr lang="en-US" altLang="ja-JP" sz="1200">
                <a:solidFill>
                  <a:srgbClr val="0000FF"/>
                </a:solidFill>
                <a:latin typeface="ＭＳ ゴシック" panose="020B0609070205080204" pitchFamily="49" charset="-128"/>
                <a:ea typeface="ＭＳ ゴシック" panose="020B0609070205080204" pitchFamily="49" charset="-128"/>
              </a:rPr>
              <a:t>                &lt;!-- ----------------------------------------------------   --&gt;</a:t>
            </a:r>
          </a:p>
          <a:p>
            <a:r>
              <a:rPr lang="en-US" altLang="ja-JP" sz="1200">
                <a:solidFill>
                  <a:srgbClr val="0000FF"/>
                </a:solidFill>
                <a:latin typeface="ＭＳ ゴシック" panose="020B0609070205080204" pitchFamily="49" charset="-128"/>
                <a:ea typeface="ＭＳ ゴシック" panose="020B0609070205080204" pitchFamily="49" charset="-128"/>
              </a:rPr>
              <a:t>                &lt;!-- </a:t>
            </a:r>
            <a:r>
              <a:rPr lang="ja-JP" altLang="en-US" sz="1200">
                <a:solidFill>
                  <a:srgbClr val="0000FF"/>
                </a:solidFill>
                <a:latin typeface="ＭＳ ゴシック" panose="020B0609070205080204" pitchFamily="49" charset="-128"/>
                <a:ea typeface="ＭＳ ゴシック" panose="020B0609070205080204" pitchFamily="49" charset="-128"/>
              </a:rPr>
              <a:t>コマンド・ボタン                                       </a:t>
            </a:r>
            <a:r>
              <a:rPr lang="en-US" altLang="ja-JP" sz="1200">
                <a:solidFill>
                  <a:srgbClr val="0000FF"/>
                </a:solidFill>
                <a:latin typeface="ＭＳ ゴシック" panose="020B0609070205080204" pitchFamily="49" charset="-128"/>
                <a:ea typeface="ＭＳ ゴシック" panose="020B0609070205080204" pitchFamily="49" charset="-128"/>
              </a:rPr>
              <a:t>--&gt;</a:t>
            </a:r>
          </a:p>
          <a:p>
            <a:r>
              <a:rPr lang="en-US" altLang="ja-JP" sz="1200">
                <a:solidFill>
                  <a:srgbClr val="0000FF"/>
                </a:solidFill>
                <a:latin typeface="ＭＳ ゴシック" panose="020B0609070205080204" pitchFamily="49" charset="-128"/>
                <a:ea typeface="ＭＳ ゴシック" panose="020B0609070205080204" pitchFamily="49" charset="-128"/>
              </a:rPr>
              <a:t>                &lt;v-container&gt;</a:t>
            </a:r>
          </a:p>
          <a:p>
            <a:r>
              <a:rPr lang="en-US" altLang="ja-JP" sz="1200">
                <a:solidFill>
                  <a:srgbClr val="0000FF"/>
                </a:solidFill>
                <a:latin typeface="ＭＳ ゴシック" panose="020B0609070205080204" pitchFamily="49" charset="-128"/>
                <a:ea typeface="ＭＳ ゴシック" panose="020B0609070205080204" pitchFamily="49" charset="-128"/>
              </a:rPr>
              <a:t>                    &lt;v-row justify="center" align="center"&gt;</a:t>
            </a:r>
          </a:p>
          <a:p>
            <a:r>
              <a:rPr lang="en-US" altLang="ja-JP" sz="1200">
                <a:solidFill>
                  <a:srgbClr val="0000FF"/>
                </a:solidFill>
                <a:latin typeface="ＭＳ ゴシック" panose="020B0609070205080204" pitchFamily="49" charset="-128"/>
                <a:ea typeface="ＭＳ ゴシック" panose="020B0609070205080204" pitchFamily="49" charset="-128"/>
              </a:rPr>
              <a:t>                        &lt;v-col&gt;&lt;/v-col&gt;</a:t>
            </a:r>
          </a:p>
          <a:p>
            <a:r>
              <a:rPr lang="en-US" altLang="ja-JP" sz="1200">
                <a:solidFill>
                  <a:srgbClr val="0000FF"/>
                </a:solidFill>
                <a:latin typeface="ＭＳ ゴシック" panose="020B0609070205080204" pitchFamily="49" charset="-128"/>
                <a:ea typeface="ＭＳ ゴシック" panose="020B0609070205080204" pitchFamily="49" charset="-128"/>
              </a:rPr>
              <a:t>                        &lt;!-- --------------------------------------------------- --&gt;</a:t>
            </a:r>
          </a:p>
          <a:p>
            <a:r>
              <a:rPr lang="en-US" altLang="ja-JP" sz="1200">
                <a:solidFill>
                  <a:srgbClr val="0000FF"/>
                </a:solidFill>
                <a:latin typeface="ＭＳ ゴシック" panose="020B0609070205080204" pitchFamily="49" charset="-128"/>
                <a:ea typeface="ＭＳ ゴシック" panose="020B0609070205080204" pitchFamily="49" charset="-128"/>
              </a:rPr>
              <a:t>                        &lt;v-col cols&gt;</a:t>
            </a:r>
          </a:p>
          <a:p>
            <a:r>
              <a:rPr lang="en-US" altLang="ja-JP" sz="1200">
                <a:solidFill>
                  <a:srgbClr val="0000FF"/>
                </a:solidFill>
                <a:latin typeface="ＭＳ ゴシック" panose="020B0609070205080204" pitchFamily="49" charset="-128"/>
                <a:ea typeface="ＭＳ ゴシック" panose="020B0609070205080204" pitchFamily="49" charset="-128"/>
              </a:rPr>
              <a:t>                            &lt;v-row justify="center"&gt;</a:t>
            </a:r>
          </a:p>
          <a:p>
            <a:r>
              <a:rPr lang="en-US" altLang="ja-JP" sz="1200">
                <a:solidFill>
                  <a:srgbClr val="0000FF"/>
                </a:solidFill>
                <a:latin typeface="ＭＳ ゴシック" panose="020B0609070205080204" pitchFamily="49" charset="-128"/>
                <a:ea typeface="ＭＳ ゴシック" panose="020B0609070205080204" pitchFamily="49" charset="-128"/>
              </a:rPr>
              <a:t>                                &lt;v-dialog v-model="dialogSave"</a:t>
            </a:r>
          </a:p>
          <a:p>
            <a:r>
              <a:rPr lang="en-US" altLang="ja-JP" sz="1200">
                <a:solidFill>
                  <a:srgbClr val="0000FF"/>
                </a:solidFill>
                <a:latin typeface="ＭＳ ゴシック" panose="020B0609070205080204" pitchFamily="49" charset="-128"/>
                <a:ea typeface="ＭＳ ゴシック" panose="020B0609070205080204" pitchFamily="49" charset="-128"/>
              </a:rPr>
              <a:t>                                          persistent</a:t>
            </a:r>
          </a:p>
          <a:p>
            <a:r>
              <a:rPr lang="en-US" altLang="ja-JP" sz="1200">
                <a:solidFill>
                  <a:srgbClr val="0000FF"/>
                </a:solidFill>
                <a:latin typeface="ＭＳ ゴシック" panose="020B0609070205080204" pitchFamily="49" charset="-128"/>
                <a:ea typeface="ＭＳ ゴシック" panose="020B0609070205080204" pitchFamily="49" charset="-128"/>
              </a:rPr>
              <a:t>                                          width="auto"&gt;</a:t>
            </a:r>
          </a:p>
          <a:p>
            <a:r>
              <a:rPr lang="en-US" altLang="ja-JP" sz="1200">
                <a:solidFill>
                  <a:srgbClr val="0000FF"/>
                </a:solidFill>
                <a:latin typeface="ＭＳ ゴシック" panose="020B0609070205080204" pitchFamily="49" charset="-128"/>
                <a:ea typeface="ＭＳ ゴシック" panose="020B0609070205080204" pitchFamily="49" charset="-128"/>
              </a:rPr>
              <a:t>                                    &lt;template v-slot:activator="{ props }"&gt;</a:t>
            </a:r>
          </a:p>
          <a:p>
            <a:r>
              <a:rPr lang="en-US" altLang="ja-JP" sz="1200">
                <a:solidFill>
                  <a:srgbClr val="0000FF"/>
                </a:solidFill>
                <a:latin typeface="ＭＳ ゴシック" panose="020B0609070205080204" pitchFamily="49" charset="-128"/>
                <a:ea typeface="ＭＳ ゴシック" panose="020B0609070205080204" pitchFamily="49" charset="-128"/>
              </a:rPr>
              <a:t>                                        &lt;v-btn color="primary"</a:t>
            </a:r>
          </a:p>
          <a:p>
            <a:r>
              <a:rPr lang="en-US" altLang="ja-JP" sz="1200">
                <a:solidFill>
                  <a:srgbClr val="0000FF"/>
                </a:solidFill>
                <a:latin typeface="ＭＳ ゴシック" panose="020B0609070205080204" pitchFamily="49" charset="-128"/>
                <a:ea typeface="ＭＳ ゴシック" panose="020B0609070205080204" pitchFamily="49" charset="-128"/>
              </a:rPr>
              <a:t>                                               v-bind="props"&gt;</a:t>
            </a:r>
          </a:p>
          <a:p>
            <a:r>
              <a:rPr lang="en-US" altLang="ja-JP" sz="1200">
                <a:solidFill>
                  <a:srgbClr val="0000FF"/>
                </a:solidFill>
                <a:latin typeface="ＭＳ ゴシック" panose="020B0609070205080204" pitchFamily="49" charset="-128"/>
                <a:ea typeface="ＭＳ ゴシック" panose="020B0609070205080204" pitchFamily="49" charset="-128"/>
              </a:rPr>
              <a:t>                                            </a:t>
            </a:r>
            <a:r>
              <a:rPr lang="ja-JP" altLang="en-US" sz="1200">
                <a:solidFill>
                  <a:srgbClr val="0000FF"/>
                </a:solidFill>
                <a:latin typeface="ＭＳ ゴシック" panose="020B0609070205080204" pitchFamily="49" charset="-128"/>
                <a:ea typeface="ＭＳ ゴシック" panose="020B0609070205080204" pitchFamily="49" charset="-128"/>
              </a:rPr>
              <a:t>新規登録</a:t>
            </a:r>
          </a:p>
          <a:p>
            <a:r>
              <a:rPr lang="ja-JP" altLang="en-US" sz="1200">
                <a:solidFill>
                  <a:srgbClr val="0000FF"/>
                </a:solidFill>
                <a:latin typeface="ＭＳ ゴシック" panose="020B0609070205080204" pitchFamily="49" charset="-128"/>
                <a:ea typeface="ＭＳ ゴシック" panose="020B0609070205080204" pitchFamily="49" charset="-128"/>
              </a:rPr>
              <a:t>                                        </a:t>
            </a:r>
            <a:r>
              <a:rPr lang="en-US" altLang="ja-JP" sz="1200">
                <a:solidFill>
                  <a:srgbClr val="0000FF"/>
                </a:solidFill>
                <a:latin typeface="ＭＳ ゴシック" panose="020B0609070205080204" pitchFamily="49" charset="-128"/>
                <a:ea typeface="ＭＳ ゴシック" panose="020B0609070205080204" pitchFamily="49" charset="-128"/>
              </a:rPr>
              <a:t>&lt;/v-btn&gt;</a:t>
            </a:r>
          </a:p>
          <a:p>
            <a:r>
              <a:rPr lang="en-US" altLang="ja-JP" sz="1200">
                <a:solidFill>
                  <a:srgbClr val="0000FF"/>
                </a:solidFill>
                <a:latin typeface="ＭＳ ゴシック" panose="020B0609070205080204" pitchFamily="49" charset="-128"/>
                <a:ea typeface="ＭＳ ゴシック" panose="020B0609070205080204" pitchFamily="49" charset="-128"/>
              </a:rPr>
              <a:t>                                    &lt;/template&gt;</a:t>
            </a:r>
          </a:p>
          <a:p>
            <a:r>
              <a:rPr lang="en-US" altLang="ja-JP" sz="1200">
                <a:solidFill>
                  <a:srgbClr val="0000FF"/>
                </a:solidFill>
                <a:latin typeface="ＭＳ ゴシック" panose="020B0609070205080204" pitchFamily="49" charset="-128"/>
                <a:ea typeface="ＭＳ ゴシック" panose="020B0609070205080204" pitchFamily="49" charset="-128"/>
              </a:rPr>
              <a:t>                                    &lt;v-card&gt;</a:t>
            </a:r>
          </a:p>
          <a:p>
            <a:r>
              <a:rPr lang="en-US" altLang="ja-JP" sz="1200">
                <a:solidFill>
                  <a:srgbClr val="0000FF"/>
                </a:solidFill>
                <a:latin typeface="ＭＳ ゴシック" panose="020B0609070205080204" pitchFamily="49" charset="-128"/>
                <a:ea typeface="ＭＳ ゴシック" panose="020B0609070205080204" pitchFamily="49" charset="-128"/>
              </a:rPr>
              <a:t>                                        &lt;v-card-title class="text-h5"&gt;</a:t>
            </a:r>
          </a:p>
          <a:p>
            <a:r>
              <a:rPr lang="en-US" altLang="ja-JP" sz="1200">
                <a:solidFill>
                  <a:srgbClr val="0000FF"/>
                </a:solidFill>
                <a:latin typeface="ＭＳ ゴシック" panose="020B0609070205080204" pitchFamily="49" charset="-128"/>
                <a:ea typeface="ＭＳ ゴシック" panose="020B0609070205080204" pitchFamily="49" charset="-128"/>
              </a:rPr>
              <a:t>                                            【</a:t>
            </a:r>
            <a:r>
              <a:rPr lang="ja-JP" altLang="en-US" sz="1200">
                <a:solidFill>
                  <a:srgbClr val="0000FF"/>
                </a:solidFill>
                <a:latin typeface="ＭＳ ゴシック" panose="020B0609070205080204" pitchFamily="49" charset="-128"/>
                <a:ea typeface="ＭＳ ゴシック" panose="020B0609070205080204" pitchFamily="49" charset="-128"/>
              </a:rPr>
              <a:t>新規登録</a:t>
            </a:r>
            <a:r>
              <a:rPr lang="en-US" altLang="ja-JP" sz="1200">
                <a:solidFill>
                  <a:srgbClr val="0000FF"/>
                </a:solidFill>
                <a:latin typeface="ＭＳ ゴシック" panose="020B0609070205080204" pitchFamily="49" charset="-128"/>
                <a:ea typeface="ＭＳ ゴシック" panose="020B0609070205080204" pitchFamily="49" charset="-128"/>
              </a:rPr>
              <a:t>】</a:t>
            </a:r>
          </a:p>
          <a:p>
            <a:r>
              <a:rPr lang="en-US" altLang="ja-JP" sz="1200">
                <a:solidFill>
                  <a:srgbClr val="0000FF"/>
                </a:solidFill>
                <a:latin typeface="ＭＳ ゴシック" panose="020B0609070205080204" pitchFamily="49" charset="-128"/>
                <a:ea typeface="ＭＳ ゴシック" panose="020B0609070205080204" pitchFamily="49" charset="-128"/>
              </a:rPr>
              <a:t>                                        &lt;/v-card-title&gt;</a:t>
            </a:r>
          </a:p>
          <a:p>
            <a:r>
              <a:rPr lang="en-US" altLang="ja-JP" sz="1200">
                <a:solidFill>
                  <a:srgbClr val="0000FF"/>
                </a:solidFill>
                <a:latin typeface="ＭＳ ゴシック" panose="020B0609070205080204" pitchFamily="49" charset="-128"/>
                <a:ea typeface="ＭＳ ゴシック" panose="020B0609070205080204" pitchFamily="49" charset="-128"/>
              </a:rPr>
              <a:t>                                        &lt;v-card-text&gt;</a:t>
            </a:r>
            <a:r>
              <a:rPr lang="ja-JP" altLang="en-US" sz="1200">
                <a:solidFill>
                  <a:srgbClr val="0000FF"/>
                </a:solidFill>
                <a:latin typeface="ＭＳ ゴシック" panose="020B0609070205080204" pitchFamily="49" charset="-128"/>
                <a:ea typeface="ＭＳ ゴシック" panose="020B0609070205080204" pitchFamily="49" charset="-128"/>
              </a:rPr>
              <a:t>入力された住所データを登録しますか？</a:t>
            </a:r>
            <a:r>
              <a:rPr lang="en-US" altLang="ja-JP" sz="1200">
                <a:solidFill>
                  <a:srgbClr val="0000FF"/>
                </a:solidFill>
                <a:latin typeface="ＭＳ ゴシック" panose="020B0609070205080204" pitchFamily="49" charset="-128"/>
                <a:ea typeface="ＭＳ ゴシック" panose="020B0609070205080204" pitchFamily="49" charset="-128"/>
              </a:rPr>
              <a:t>&lt;/v-card-text&gt;</a:t>
            </a:r>
          </a:p>
          <a:p>
            <a:r>
              <a:rPr lang="en-US" altLang="ja-JP" sz="1200">
                <a:solidFill>
                  <a:srgbClr val="0000FF"/>
                </a:solidFill>
                <a:latin typeface="ＭＳ ゴシック" panose="020B0609070205080204" pitchFamily="49" charset="-128"/>
                <a:ea typeface="ＭＳ ゴシック" panose="020B0609070205080204" pitchFamily="49" charset="-128"/>
              </a:rPr>
              <a:t>                                        &lt;v-card-actions&gt;</a:t>
            </a:r>
          </a:p>
          <a:p>
            <a:r>
              <a:rPr lang="en-US" altLang="ja-JP" sz="1200">
                <a:solidFill>
                  <a:srgbClr val="0000FF"/>
                </a:solidFill>
                <a:latin typeface="ＭＳ ゴシック" panose="020B0609070205080204" pitchFamily="49" charset="-128"/>
                <a:ea typeface="ＭＳ ゴシック" panose="020B0609070205080204" pitchFamily="49" charset="-128"/>
              </a:rPr>
              <a:t>                                            &lt;v-spacer&gt;&lt;/v-spacer&gt;</a:t>
            </a:r>
          </a:p>
          <a:p>
            <a:r>
              <a:rPr lang="en-US" altLang="ja-JP" sz="1200">
                <a:solidFill>
                  <a:srgbClr val="0000FF"/>
                </a:solidFill>
                <a:latin typeface="ＭＳ ゴシック" panose="020B0609070205080204" pitchFamily="49" charset="-128"/>
                <a:ea typeface="ＭＳ ゴシック" panose="020B0609070205080204" pitchFamily="49" charset="-128"/>
              </a:rPr>
              <a:t>                                            &lt;v-btn color="green-darken-1"</a:t>
            </a:r>
          </a:p>
          <a:p>
            <a:r>
              <a:rPr lang="en-US" altLang="ja-JP" sz="1200">
                <a:solidFill>
                  <a:srgbClr val="0000FF"/>
                </a:solidFill>
                <a:latin typeface="ＭＳ ゴシック" panose="020B0609070205080204" pitchFamily="49" charset="-128"/>
                <a:ea typeface="ＭＳ ゴシック" panose="020B0609070205080204" pitchFamily="49" charset="-128"/>
              </a:rPr>
              <a:t>                                                   variant="text"</a:t>
            </a:r>
          </a:p>
          <a:p>
            <a:r>
              <a:rPr lang="en-US" altLang="ja-JP" sz="1200">
                <a:solidFill>
                  <a:srgbClr val="0000FF"/>
                </a:solidFill>
                <a:latin typeface="ＭＳ ゴシック" panose="020B0609070205080204" pitchFamily="49" charset="-128"/>
                <a:ea typeface="ＭＳ ゴシック" panose="020B0609070205080204" pitchFamily="49" charset="-128"/>
              </a:rPr>
              <a:t>                                                   @click="dialogSave = false"&gt;</a:t>
            </a:r>
          </a:p>
          <a:p>
            <a:r>
              <a:rPr lang="en-US" altLang="ja-JP" sz="1200">
                <a:solidFill>
                  <a:srgbClr val="0000FF"/>
                </a:solidFill>
                <a:latin typeface="ＭＳ ゴシック" panose="020B0609070205080204" pitchFamily="49" charset="-128"/>
                <a:ea typeface="ＭＳ ゴシック" panose="020B0609070205080204" pitchFamily="49" charset="-128"/>
              </a:rPr>
              <a:t>                                                </a:t>
            </a:r>
            <a:r>
              <a:rPr lang="ja-JP" altLang="en-US" sz="1200">
                <a:solidFill>
                  <a:srgbClr val="0000FF"/>
                </a:solidFill>
                <a:latin typeface="ＭＳ ゴシック" panose="020B0609070205080204" pitchFamily="49" charset="-128"/>
                <a:ea typeface="ＭＳ ゴシック" panose="020B0609070205080204" pitchFamily="49" charset="-128"/>
              </a:rPr>
              <a:t>いいえ</a:t>
            </a:r>
          </a:p>
          <a:p>
            <a:r>
              <a:rPr lang="ja-JP" altLang="en-US" sz="1200">
                <a:solidFill>
                  <a:srgbClr val="0000FF"/>
                </a:solidFill>
                <a:latin typeface="ＭＳ ゴシック" panose="020B0609070205080204" pitchFamily="49" charset="-128"/>
                <a:ea typeface="ＭＳ ゴシック" panose="020B0609070205080204" pitchFamily="49" charset="-128"/>
              </a:rPr>
              <a:t>                                            </a:t>
            </a:r>
            <a:r>
              <a:rPr lang="en-US" altLang="ja-JP" sz="1200">
                <a:solidFill>
                  <a:srgbClr val="0000FF"/>
                </a:solidFill>
                <a:latin typeface="ＭＳ ゴシック" panose="020B0609070205080204" pitchFamily="49" charset="-128"/>
                <a:ea typeface="ＭＳ ゴシック" panose="020B0609070205080204" pitchFamily="49" charset="-128"/>
              </a:rPr>
              <a:t>&lt;/v-btn&gt;</a:t>
            </a:r>
          </a:p>
        </p:txBody>
      </p:sp>
      <p:sp>
        <p:nvSpPr>
          <p:cNvPr id="2" name="テキスト ボックス 1">
            <a:extLst>
              <a:ext uri="{FF2B5EF4-FFF2-40B4-BE49-F238E27FC236}">
                <a16:creationId xmlns:a16="http://schemas.microsoft.com/office/drawing/2014/main" id="{CA8115A1-E579-C42F-72B3-C91F48DE2457}"/>
              </a:ext>
            </a:extLst>
          </p:cNvPr>
          <p:cNvSpPr txBox="1"/>
          <p:nvPr/>
        </p:nvSpPr>
        <p:spPr>
          <a:xfrm>
            <a:off x="8071897" y="609348"/>
            <a:ext cx="912446" cy="261610"/>
          </a:xfrm>
          <a:prstGeom prst="rect">
            <a:avLst/>
          </a:prstGeom>
        </p:spPr>
        <p:style>
          <a:lnRef idx="0">
            <a:schemeClr val="accent1"/>
          </a:lnRef>
          <a:fillRef idx="3">
            <a:schemeClr val="accent1"/>
          </a:fillRef>
          <a:effectRef idx="3">
            <a:schemeClr val="accent1"/>
          </a:effectRef>
          <a:fontRef idx="minor">
            <a:schemeClr val="lt1"/>
          </a:fontRef>
        </p:style>
        <p:txBody>
          <a:bodyPr wrap="square" rtlCol="0">
            <a:spAutoFit/>
          </a:bodyPr>
          <a:lstStyle/>
          <a:p>
            <a:pPr algn="ctr"/>
            <a:r>
              <a:rPr kumimoji="1" lang="en-US" altLang="ja-JP" sz="1100"/>
              <a:t>3/10</a:t>
            </a:r>
            <a:endParaRPr kumimoji="1" lang="ja-JP" altLang="en-US" sz="1100"/>
          </a:p>
        </p:txBody>
      </p:sp>
      <p:sp>
        <p:nvSpPr>
          <p:cNvPr id="3" name="テキスト ボックス 2">
            <a:extLst>
              <a:ext uri="{FF2B5EF4-FFF2-40B4-BE49-F238E27FC236}">
                <a16:creationId xmlns:a16="http://schemas.microsoft.com/office/drawing/2014/main" id="{5781D36B-8B0B-AC53-F71C-16F46F30AB14}"/>
              </a:ext>
            </a:extLst>
          </p:cNvPr>
          <p:cNvSpPr txBox="1"/>
          <p:nvPr/>
        </p:nvSpPr>
        <p:spPr>
          <a:xfrm>
            <a:off x="9181163" y="2260189"/>
            <a:ext cx="2741456" cy="1754326"/>
          </a:xfrm>
          <a:prstGeom prst="rect">
            <a:avLst/>
          </a:prstGeom>
          <a:noFill/>
        </p:spPr>
        <p:txBody>
          <a:bodyPr wrap="square" rtlCol="0">
            <a:spAutoFit/>
          </a:bodyPr>
          <a:lstStyle/>
          <a:p>
            <a:r>
              <a:rPr kumimoji="1" lang="ja-JP" altLang="en-US"/>
              <a:t>「新規登録」ボタンを表示するコード</a:t>
            </a:r>
            <a:endParaRPr kumimoji="1" lang="en-US" altLang="ja-JP"/>
          </a:p>
          <a:p>
            <a:endParaRPr kumimoji="1" lang="en-US" altLang="ja-JP"/>
          </a:p>
          <a:p>
            <a:r>
              <a:rPr lang="en-US" altLang="ja-JP"/>
              <a:t>※</a:t>
            </a:r>
            <a:r>
              <a:rPr lang="ja-JP" altLang="en-US"/>
              <a:t>ボタンクリック後の確認画面もここで定義しています。</a:t>
            </a:r>
            <a:endParaRPr kumimoji="1" lang="ja-JP" altLang="en-US"/>
          </a:p>
        </p:txBody>
      </p:sp>
    </p:spTree>
    <p:extLst>
      <p:ext uri="{BB962C8B-B14F-4D97-AF65-F5344CB8AC3E}">
        <p14:creationId xmlns:p14="http://schemas.microsoft.com/office/powerpoint/2010/main" val="2824016139"/>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a:extLst>
              <a:ext uri="{FF2B5EF4-FFF2-40B4-BE49-F238E27FC236}">
                <a16:creationId xmlns:a16="http://schemas.microsoft.com/office/drawing/2014/main" id="{D3578072-553C-1E04-82AF-684422C5586E}"/>
              </a:ext>
            </a:extLst>
          </p:cNvPr>
          <p:cNvSpPr>
            <a:spLocks noGrp="1"/>
          </p:cNvSpPr>
          <p:nvPr>
            <p:ph type="title"/>
          </p:nvPr>
        </p:nvSpPr>
        <p:spPr/>
        <p:txBody>
          <a:bodyPr>
            <a:normAutofit/>
          </a:bodyPr>
          <a:lstStyle/>
          <a:p>
            <a:r>
              <a:rPr lang="en-US" altLang="ja-JP"/>
              <a:t>3-3-3.</a:t>
            </a:r>
            <a:r>
              <a:rPr lang="ja-JP" altLang="en-US"/>
              <a:t>「住所録リスト表示」機能作成</a:t>
            </a:r>
          </a:p>
        </p:txBody>
      </p:sp>
      <p:sp>
        <p:nvSpPr>
          <p:cNvPr id="4" name="正方形/長方形 3">
            <a:extLst>
              <a:ext uri="{FF2B5EF4-FFF2-40B4-BE49-F238E27FC236}">
                <a16:creationId xmlns:a16="http://schemas.microsoft.com/office/drawing/2014/main" id="{324F4D88-D162-FEEE-8D57-029EC1236CD7}"/>
              </a:ext>
            </a:extLst>
          </p:cNvPr>
          <p:cNvSpPr/>
          <p:nvPr/>
        </p:nvSpPr>
        <p:spPr>
          <a:xfrm>
            <a:off x="354330" y="845618"/>
            <a:ext cx="8644527" cy="5449953"/>
          </a:xfrm>
          <a:prstGeom prst="rect">
            <a:avLst/>
          </a:prstGeom>
        </p:spPr>
        <p:style>
          <a:lnRef idx="2">
            <a:schemeClr val="accent5"/>
          </a:lnRef>
          <a:fillRef idx="1">
            <a:schemeClr val="lt1"/>
          </a:fillRef>
          <a:effectRef idx="0">
            <a:schemeClr val="accent5"/>
          </a:effectRef>
          <a:fontRef idx="minor">
            <a:schemeClr val="dk1"/>
          </a:fontRef>
        </p:style>
        <p:txBody>
          <a:bodyPr rtlCol="0" anchor="t"/>
          <a:lstStyle/>
          <a:p>
            <a:r>
              <a:rPr lang="en-US" altLang="ja-JP" sz="1200">
                <a:solidFill>
                  <a:srgbClr val="0000FF"/>
                </a:solidFill>
                <a:latin typeface="ＭＳ ゴシック" panose="020B0609070205080204" pitchFamily="49" charset="-128"/>
                <a:ea typeface="ＭＳ ゴシック" panose="020B0609070205080204" pitchFamily="49" charset="-128"/>
              </a:rPr>
              <a:t>                                            &lt;v-btn color="green-darken-1"</a:t>
            </a:r>
          </a:p>
          <a:p>
            <a:r>
              <a:rPr lang="en-US" altLang="ja-JP" sz="1200">
                <a:solidFill>
                  <a:srgbClr val="0000FF"/>
                </a:solidFill>
                <a:latin typeface="ＭＳ ゴシック" panose="020B0609070205080204" pitchFamily="49" charset="-128"/>
                <a:ea typeface="ＭＳ ゴシック" panose="020B0609070205080204" pitchFamily="49" charset="-128"/>
              </a:rPr>
              <a:t>                                                   variant="text"</a:t>
            </a:r>
          </a:p>
          <a:p>
            <a:r>
              <a:rPr lang="en-US" altLang="ja-JP" sz="1200">
                <a:solidFill>
                  <a:srgbClr val="0000FF"/>
                </a:solidFill>
                <a:latin typeface="ＭＳ ゴシック" panose="020B0609070205080204" pitchFamily="49" charset="-128"/>
                <a:ea typeface="ＭＳ ゴシック" panose="020B0609070205080204" pitchFamily="49" charset="-128"/>
              </a:rPr>
              <a:t>                                                   @click="clickSave"&gt;</a:t>
            </a:r>
          </a:p>
          <a:p>
            <a:r>
              <a:rPr lang="en-US" altLang="ja-JP" sz="1200">
                <a:solidFill>
                  <a:srgbClr val="0000FF"/>
                </a:solidFill>
                <a:latin typeface="ＭＳ ゴシック" panose="020B0609070205080204" pitchFamily="49" charset="-128"/>
                <a:ea typeface="ＭＳ ゴシック" panose="020B0609070205080204" pitchFamily="49" charset="-128"/>
              </a:rPr>
              <a:t>                                                </a:t>
            </a:r>
            <a:r>
              <a:rPr lang="ja-JP" altLang="en-US" sz="1200">
                <a:solidFill>
                  <a:srgbClr val="0000FF"/>
                </a:solidFill>
                <a:latin typeface="ＭＳ ゴシック" panose="020B0609070205080204" pitchFamily="49" charset="-128"/>
                <a:ea typeface="ＭＳ ゴシック" panose="020B0609070205080204" pitchFamily="49" charset="-128"/>
              </a:rPr>
              <a:t>はい</a:t>
            </a:r>
          </a:p>
          <a:p>
            <a:r>
              <a:rPr lang="ja-JP" altLang="en-US" sz="1200">
                <a:solidFill>
                  <a:srgbClr val="0000FF"/>
                </a:solidFill>
                <a:latin typeface="ＭＳ ゴシック" panose="020B0609070205080204" pitchFamily="49" charset="-128"/>
                <a:ea typeface="ＭＳ ゴシック" panose="020B0609070205080204" pitchFamily="49" charset="-128"/>
              </a:rPr>
              <a:t>                                            </a:t>
            </a:r>
            <a:r>
              <a:rPr lang="en-US" altLang="ja-JP" sz="1200">
                <a:solidFill>
                  <a:srgbClr val="0000FF"/>
                </a:solidFill>
                <a:latin typeface="ＭＳ ゴシック" panose="020B0609070205080204" pitchFamily="49" charset="-128"/>
                <a:ea typeface="ＭＳ ゴシック" panose="020B0609070205080204" pitchFamily="49" charset="-128"/>
              </a:rPr>
              <a:t>&lt;/v-btn&gt;</a:t>
            </a:r>
          </a:p>
          <a:p>
            <a:r>
              <a:rPr lang="en-US" altLang="ja-JP" sz="1200">
                <a:solidFill>
                  <a:srgbClr val="0000FF"/>
                </a:solidFill>
                <a:latin typeface="ＭＳ ゴシック" panose="020B0609070205080204" pitchFamily="49" charset="-128"/>
                <a:ea typeface="ＭＳ ゴシック" panose="020B0609070205080204" pitchFamily="49" charset="-128"/>
              </a:rPr>
              <a:t>                                        &lt;/v-card-actions&gt;</a:t>
            </a:r>
          </a:p>
          <a:p>
            <a:r>
              <a:rPr lang="en-US" altLang="ja-JP" sz="1200">
                <a:solidFill>
                  <a:srgbClr val="0000FF"/>
                </a:solidFill>
                <a:latin typeface="ＭＳ ゴシック" panose="020B0609070205080204" pitchFamily="49" charset="-128"/>
                <a:ea typeface="ＭＳ ゴシック" panose="020B0609070205080204" pitchFamily="49" charset="-128"/>
              </a:rPr>
              <a:t>                                    &lt;/v-card&gt;</a:t>
            </a:r>
          </a:p>
          <a:p>
            <a:r>
              <a:rPr lang="en-US" altLang="ja-JP" sz="1200">
                <a:solidFill>
                  <a:srgbClr val="0000FF"/>
                </a:solidFill>
                <a:latin typeface="ＭＳ ゴシック" panose="020B0609070205080204" pitchFamily="49" charset="-128"/>
                <a:ea typeface="ＭＳ ゴシック" panose="020B0609070205080204" pitchFamily="49" charset="-128"/>
              </a:rPr>
              <a:t>                                &lt;/v-dialog&gt;</a:t>
            </a:r>
          </a:p>
          <a:p>
            <a:r>
              <a:rPr lang="en-US" altLang="ja-JP" sz="1200">
                <a:solidFill>
                  <a:srgbClr val="0000FF"/>
                </a:solidFill>
                <a:latin typeface="ＭＳ ゴシック" panose="020B0609070205080204" pitchFamily="49" charset="-128"/>
                <a:ea typeface="ＭＳ ゴシック" panose="020B0609070205080204" pitchFamily="49" charset="-128"/>
              </a:rPr>
              <a:t>                            &lt;/v-row&gt;</a:t>
            </a:r>
          </a:p>
          <a:p>
            <a:r>
              <a:rPr lang="en-US" altLang="ja-JP" sz="1200">
                <a:solidFill>
                  <a:srgbClr val="0000FF"/>
                </a:solidFill>
                <a:latin typeface="ＭＳ ゴシック" panose="020B0609070205080204" pitchFamily="49" charset="-128"/>
                <a:ea typeface="ＭＳ ゴシック" panose="020B0609070205080204" pitchFamily="49" charset="-128"/>
              </a:rPr>
              <a:t>                        &lt;/v-col&gt;</a:t>
            </a:r>
          </a:p>
          <a:p>
            <a:r>
              <a:rPr lang="en-US" altLang="ja-JP" sz="1200">
                <a:solidFill>
                  <a:srgbClr val="0000FF"/>
                </a:solidFill>
                <a:latin typeface="ＭＳ ゴシック" panose="020B0609070205080204" pitchFamily="49" charset="-128"/>
                <a:ea typeface="ＭＳ ゴシック" panose="020B0609070205080204" pitchFamily="49" charset="-128"/>
              </a:rPr>
              <a:t>                        &lt;!-- --------------------------------------------------- --&gt;</a:t>
            </a:r>
          </a:p>
          <a:p>
            <a:r>
              <a:rPr lang="en-US" altLang="ja-JP" sz="1200">
                <a:solidFill>
                  <a:srgbClr val="0000FF"/>
                </a:solidFill>
                <a:latin typeface="ＭＳ ゴシック" panose="020B0609070205080204" pitchFamily="49" charset="-128"/>
                <a:ea typeface="ＭＳ ゴシック" panose="020B0609070205080204" pitchFamily="49" charset="-128"/>
              </a:rPr>
              <a:t>                        &lt;v-col cols&gt;</a:t>
            </a:r>
          </a:p>
          <a:p>
            <a:r>
              <a:rPr lang="en-US" altLang="ja-JP" sz="1200">
                <a:solidFill>
                  <a:srgbClr val="0000FF"/>
                </a:solidFill>
                <a:latin typeface="ＭＳ ゴシック" panose="020B0609070205080204" pitchFamily="49" charset="-128"/>
                <a:ea typeface="ＭＳ ゴシック" panose="020B0609070205080204" pitchFamily="49" charset="-128"/>
              </a:rPr>
              <a:t>                            &lt;v-row justify="center"&gt;</a:t>
            </a:r>
          </a:p>
          <a:p>
            <a:r>
              <a:rPr lang="en-US" altLang="ja-JP" sz="1200">
                <a:solidFill>
                  <a:srgbClr val="0000FF"/>
                </a:solidFill>
                <a:latin typeface="ＭＳ ゴシック" panose="020B0609070205080204" pitchFamily="49" charset="-128"/>
                <a:ea typeface="ＭＳ ゴシック" panose="020B0609070205080204" pitchFamily="49" charset="-128"/>
              </a:rPr>
              <a:t>                                &lt;v-dialog v-model="dialogModify"</a:t>
            </a:r>
          </a:p>
          <a:p>
            <a:r>
              <a:rPr lang="en-US" altLang="ja-JP" sz="1200">
                <a:solidFill>
                  <a:srgbClr val="0000FF"/>
                </a:solidFill>
                <a:latin typeface="ＭＳ ゴシック" panose="020B0609070205080204" pitchFamily="49" charset="-128"/>
                <a:ea typeface="ＭＳ ゴシック" panose="020B0609070205080204" pitchFamily="49" charset="-128"/>
              </a:rPr>
              <a:t>                                          persistent</a:t>
            </a:r>
          </a:p>
          <a:p>
            <a:r>
              <a:rPr lang="en-US" altLang="ja-JP" sz="1200">
                <a:solidFill>
                  <a:srgbClr val="0000FF"/>
                </a:solidFill>
                <a:latin typeface="ＭＳ ゴシック" panose="020B0609070205080204" pitchFamily="49" charset="-128"/>
                <a:ea typeface="ＭＳ ゴシック" panose="020B0609070205080204" pitchFamily="49" charset="-128"/>
              </a:rPr>
              <a:t>                                          width="auto"&gt;</a:t>
            </a:r>
          </a:p>
          <a:p>
            <a:r>
              <a:rPr lang="en-US" altLang="ja-JP" sz="1200">
                <a:solidFill>
                  <a:srgbClr val="0000FF"/>
                </a:solidFill>
                <a:latin typeface="ＭＳ ゴシック" panose="020B0609070205080204" pitchFamily="49" charset="-128"/>
                <a:ea typeface="ＭＳ ゴシック" panose="020B0609070205080204" pitchFamily="49" charset="-128"/>
              </a:rPr>
              <a:t>                                    &lt;template v-slot:activator="{ props }"&gt;</a:t>
            </a:r>
          </a:p>
          <a:p>
            <a:r>
              <a:rPr lang="en-US" altLang="ja-JP" sz="1200">
                <a:solidFill>
                  <a:srgbClr val="0000FF"/>
                </a:solidFill>
                <a:latin typeface="ＭＳ ゴシック" panose="020B0609070205080204" pitchFamily="49" charset="-128"/>
                <a:ea typeface="ＭＳ ゴシック" panose="020B0609070205080204" pitchFamily="49" charset="-128"/>
              </a:rPr>
              <a:t>                                        &lt;v-btn color="primary"</a:t>
            </a:r>
          </a:p>
          <a:p>
            <a:r>
              <a:rPr lang="en-US" altLang="ja-JP" sz="1200">
                <a:solidFill>
                  <a:srgbClr val="0000FF"/>
                </a:solidFill>
                <a:latin typeface="ＭＳ ゴシック" panose="020B0609070205080204" pitchFamily="49" charset="-128"/>
                <a:ea typeface="ＭＳ ゴシック" panose="020B0609070205080204" pitchFamily="49" charset="-128"/>
              </a:rPr>
              <a:t>                                               v-bind="props"&gt;</a:t>
            </a:r>
          </a:p>
          <a:p>
            <a:r>
              <a:rPr lang="en-US" altLang="ja-JP" sz="1200">
                <a:solidFill>
                  <a:srgbClr val="0000FF"/>
                </a:solidFill>
                <a:latin typeface="ＭＳ ゴシック" panose="020B0609070205080204" pitchFamily="49" charset="-128"/>
                <a:ea typeface="ＭＳ ゴシック" panose="020B0609070205080204" pitchFamily="49" charset="-128"/>
              </a:rPr>
              <a:t>                                            </a:t>
            </a:r>
            <a:r>
              <a:rPr lang="ja-JP" altLang="en-US" sz="1200">
                <a:solidFill>
                  <a:srgbClr val="0000FF"/>
                </a:solidFill>
                <a:latin typeface="ＭＳ ゴシック" panose="020B0609070205080204" pitchFamily="49" charset="-128"/>
                <a:ea typeface="ＭＳ ゴシック" panose="020B0609070205080204" pitchFamily="49" charset="-128"/>
              </a:rPr>
              <a:t>変更</a:t>
            </a:r>
          </a:p>
          <a:p>
            <a:r>
              <a:rPr lang="ja-JP" altLang="en-US" sz="1200">
                <a:solidFill>
                  <a:srgbClr val="0000FF"/>
                </a:solidFill>
                <a:latin typeface="ＭＳ ゴシック" panose="020B0609070205080204" pitchFamily="49" charset="-128"/>
                <a:ea typeface="ＭＳ ゴシック" panose="020B0609070205080204" pitchFamily="49" charset="-128"/>
              </a:rPr>
              <a:t>                                        </a:t>
            </a:r>
            <a:r>
              <a:rPr lang="en-US" altLang="ja-JP" sz="1200">
                <a:solidFill>
                  <a:srgbClr val="0000FF"/>
                </a:solidFill>
                <a:latin typeface="ＭＳ ゴシック" panose="020B0609070205080204" pitchFamily="49" charset="-128"/>
                <a:ea typeface="ＭＳ ゴシック" panose="020B0609070205080204" pitchFamily="49" charset="-128"/>
              </a:rPr>
              <a:t>&lt;/v-btn&gt;</a:t>
            </a:r>
          </a:p>
          <a:p>
            <a:r>
              <a:rPr lang="en-US" altLang="ja-JP" sz="1200">
                <a:solidFill>
                  <a:srgbClr val="0000FF"/>
                </a:solidFill>
                <a:latin typeface="ＭＳ ゴシック" panose="020B0609070205080204" pitchFamily="49" charset="-128"/>
                <a:ea typeface="ＭＳ ゴシック" panose="020B0609070205080204" pitchFamily="49" charset="-128"/>
              </a:rPr>
              <a:t>                                    &lt;/template&gt;</a:t>
            </a:r>
          </a:p>
          <a:p>
            <a:r>
              <a:rPr lang="en-US" altLang="ja-JP" sz="1200">
                <a:solidFill>
                  <a:srgbClr val="0000FF"/>
                </a:solidFill>
                <a:latin typeface="ＭＳ ゴシック" panose="020B0609070205080204" pitchFamily="49" charset="-128"/>
                <a:ea typeface="ＭＳ ゴシック" panose="020B0609070205080204" pitchFamily="49" charset="-128"/>
              </a:rPr>
              <a:t>                                    &lt;v-card&gt;</a:t>
            </a:r>
          </a:p>
          <a:p>
            <a:r>
              <a:rPr lang="en-US" altLang="ja-JP" sz="1200">
                <a:solidFill>
                  <a:srgbClr val="0000FF"/>
                </a:solidFill>
                <a:latin typeface="ＭＳ ゴシック" panose="020B0609070205080204" pitchFamily="49" charset="-128"/>
                <a:ea typeface="ＭＳ ゴシック" panose="020B0609070205080204" pitchFamily="49" charset="-128"/>
              </a:rPr>
              <a:t>                                        &lt;v-card-title class="text-h5"&gt;</a:t>
            </a:r>
          </a:p>
          <a:p>
            <a:r>
              <a:rPr lang="en-US" altLang="ja-JP" sz="1200">
                <a:solidFill>
                  <a:srgbClr val="0000FF"/>
                </a:solidFill>
                <a:latin typeface="ＭＳ ゴシック" panose="020B0609070205080204" pitchFamily="49" charset="-128"/>
                <a:ea typeface="ＭＳ ゴシック" panose="020B0609070205080204" pitchFamily="49" charset="-128"/>
              </a:rPr>
              <a:t>                                            【</a:t>
            </a:r>
            <a:r>
              <a:rPr lang="ja-JP" altLang="en-US" sz="1200">
                <a:solidFill>
                  <a:srgbClr val="0000FF"/>
                </a:solidFill>
                <a:latin typeface="ＭＳ ゴシック" panose="020B0609070205080204" pitchFamily="49" charset="-128"/>
                <a:ea typeface="ＭＳ ゴシック" panose="020B0609070205080204" pitchFamily="49" charset="-128"/>
              </a:rPr>
              <a:t>変更</a:t>
            </a:r>
            <a:r>
              <a:rPr lang="en-US" altLang="ja-JP" sz="1200">
                <a:solidFill>
                  <a:srgbClr val="0000FF"/>
                </a:solidFill>
                <a:latin typeface="ＭＳ ゴシック" panose="020B0609070205080204" pitchFamily="49" charset="-128"/>
                <a:ea typeface="ＭＳ ゴシック" panose="020B0609070205080204" pitchFamily="49" charset="-128"/>
              </a:rPr>
              <a:t>】</a:t>
            </a:r>
          </a:p>
          <a:p>
            <a:r>
              <a:rPr lang="en-US" altLang="ja-JP" sz="1200">
                <a:solidFill>
                  <a:srgbClr val="0000FF"/>
                </a:solidFill>
                <a:latin typeface="ＭＳ ゴシック" panose="020B0609070205080204" pitchFamily="49" charset="-128"/>
                <a:ea typeface="ＭＳ ゴシック" panose="020B0609070205080204" pitchFamily="49" charset="-128"/>
              </a:rPr>
              <a:t>                                        &lt;/v-card-title&gt;</a:t>
            </a:r>
          </a:p>
          <a:p>
            <a:r>
              <a:rPr lang="en-US" altLang="ja-JP" sz="1200">
                <a:solidFill>
                  <a:srgbClr val="0000FF"/>
                </a:solidFill>
                <a:latin typeface="ＭＳ ゴシック" panose="020B0609070205080204" pitchFamily="49" charset="-128"/>
                <a:ea typeface="ＭＳ ゴシック" panose="020B0609070205080204" pitchFamily="49" charset="-128"/>
              </a:rPr>
              <a:t>                                        &lt;v-card-text&gt;</a:t>
            </a:r>
            <a:r>
              <a:rPr lang="ja-JP" altLang="en-US" sz="1200">
                <a:solidFill>
                  <a:srgbClr val="0000FF"/>
                </a:solidFill>
                <a:latin typeface="ＭＳ ゴシック" panose="020B0609070205080204" pitchFamily="49" charset="-128"/>
                <a:ea typeface="ＭＳ ゴシック" panose="020B0609070205080204" pitchFamily="49" charset="-128"/>
              </a:rPr>
              <a:t>現在表示されているデータを更新しますか？</a:t>
            </a:r>
            <a:r>
              <a:rPr lang="en-US" altLang="ja-JP" sz="1200">
                <a:solidFill>
                  <a:srgbClr val="0000FF"/>
                </a:solidFill>
                <a:latin typeface="ＭＳ ゴシック" panose="020B0609070205080204" pitchFamily="49" charset="-128"/>
                <a:ea typeface="ＭＳ ゴシック" panose="020B0609070205080204" pitchFamily="49" charset="-128"/>
              </a:rPr>
              <a:t>&lt;/v-card-text&gt;</a:t>
            </a:r>
          </a:p>
          <a:p>
            <a:r>
              <a:rPr lang="en-US" altLang="ja-JP" sz="1200">
                <a:solidFill>
                  <a:srgbClr val="0000FF"/>
                </a:solidFill>
                <a:latin typeface="ＭＳ ゴシック" panose="020B0609070205080204" pitchFamily="49" charset="-128"/>
                <a:ea typeface="ＭＳ ゴシック" panose="020B0609070205080204" pitchFamily="49" charset="-128"/>
              </a:rPr>
              <a:t>                                        &lt;v-card-actions&gt;</a:t>
            </a:r>
          </a:p>
          <a:p>
            <a:r>
              <a:rPr lang="en-US" altLang="ja-JP" sz="1200">
                <a:solidFill>
                  <a:srgbClr val="0000FF"/>
                </a:solidFill>
                <a:latin typeface="ＭＳ ゴシック" panose="020B0609070205080204" pitchFamily="49" charset="-128"/>
                <a:ea typeface="ＭＳ ゴシック" panose="020B0609070205080204" pitchFamily="49" charset="-128"/>
              </a:rPr>
              <a:t>                                            &lt;v-spacer&gt;&lt;/v-spacer&gt;</a:t>
            </a:r>
          </a:p>
        </p:txBody>
      </p:sp>
      <p:sp>
        <p:nvSpPr>
          <p:cNvPr id="2" name="テキスト ボックス 1">
            <a:extLst>
              <a:ext uri="{FF2B5EF4-FFF2-40B4-BE49-F238E27FC236}">
                <a16:creationId xmlns:a16="http://schemas.microsoft.com/office/drawing/2014/main" id="{D0FC210E-1988-99F2-77AA-E24A287BAAB9}"/>
              </a:ext>
            </a:extLst>
          </p:cNvPr>
          <p:cNvSpPr txBox="1"/>
          <p:nvPr/>
        </p:nvSpPr>
        <p:spPr>
          <a:xfrm>
            <a:off x="8091353" y="589892"/>
            <a:ext cx="912446" cy="261610"/>
          </a:xfrm>
          <a:prstGeom prst="rect">
            <a:avLst/>
          </a:prstGeom>
        </p:spPr>
        <p:style>
          <a:lnRef idx="0">
            <a:schemeClr val="accent1"/>
          </a:lnRef>
          <a:fillRef idx="3">
            <a:schemeClr val="accent1"/>
          </a:fillRef>
          <a:effectRef idx="3">
            <a:schemeClr val="accent1"/>
          </a:effectRef>
          <a:fontRef idx="minor">
            <a:schemeClr val="lt1"/>
          </a:fontRef>
        </p:style>
        <p:txBody>
          <a:bodyPr wrap="square" rtlCol="0">
            <a:spAutoFit/>
          </a:bodyPr>
          <a:lstStyle/>
          <a:p>
            <a:pPr algn="ctr"/>
            <a:r>
              <a:rPr lang="en-US" altLang="ja-JP" sz="1100"/>
              <a:t>4</a:t>
            </a:r>
            <a:r>
              <a:rPr kumimoji="1" lang="en-US" altLang="ja-JP" sz="1100"/>
              <a:t>/10</a:t>
            </a:r>
            <a:endParaRPr kumimoji="1" lang="ja-JP" altLang="en-US" sz="1100"/>
          </a:p>
        </p:txBody>
      </p:sp>
      <p:sp>
        <p:nvSpPr>
          <p:cNvPr id="3" name="テキスト ボックス 2">
            <a:extLst>
              <a:ext uri="{FF2B5EF4-FFF2-40B4-BE49-F238E27FC236}">
                <a16:creationId xmlns:a16="http://schemas.microsoft.com/office/drawing/2014/main" id="{2AF3BDC3-2F41-10DF-DAB5-09E87B516C41}"/>
              </a:ext>
            </a:extLst>
          </p:cNvPr>
          <p:cNvSpPr txBox="1"/>
          <p:nvPr/>
        </p:nvSpPr>
        <p:spPr>
          <a:xfrm>
            <a:off x="9181163" y="2941505"/>
            <a:ext cx="2741456" cy="1754326"/>
          </a:xfrm>
          <a:prstGeom prst="rect">
            <a:avLst/>
          </a:prstGeom>
          <a:noFill/>
        </p:spPr>
        <p:txBody>
          <a:bodyPr wrap="square" rtlCol="0">
            <a:spAutoFit/>
          </a:bodyPr>
          <a:lstStyle/>
          <a:p>
            <a:r>
              <a:rPr kumimoji="1" lang="ja-JP" altLang="en-US"/>
              <a:t>「更新」ボタンを表示するコード</a:t>
            </a:r>
            <a:endParaRPr kumimoji="1" lang="en-US" altLang="ja-JP"/>
          </a:p>
          <a:p>
            <a:endParaRPr kumimoji="1" lang="en-US" altLang="ja-JP"/>
          </a:p>
          <a:p>
            <a:r>
              <a:rPr lang="en-US" altLang="ja-JP"/>
              <a:t>※</a:t>
            </a:r>
            <a:r>
              <a:rPr lang="ja-JP" altLang="en-US"/>
              <a:t>ボタンクリック後の確認画面もここで定義しています。</a:t>
            </a:r>
            <a:endParaRPr kumimoji="1" lang="ja-JP" altLang="en-US"/>
          </a:p>
        </p:txBody>
      </p:sp>
    </p:spTree>
    <p:extLst>
      <p:ext uri="{BB962C8B-B14F-4D97-AF65-F5344CB8AC3E}">
        <p14:creationId xmlns:p14="http://schemas.microsoft.com/office/powerpoint/2010/main" val="1856037289"/>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a:extLst>
              <a:ext uri="{FF2B5EF4-FFF2-40B4-BE49-F238E27FC236}">
                <a16:creationId xmlns:a16="http://schemas.microsoft.com/office/drawing/2014/main" id="{D3578072-553C-1E04-82AF-684422C5586E}"/>
              </a:ext>
            </a:extLst>
          </p:cNvPr>
          <p:cNvSpPr>
            <a:spLocks noGrp="1"/>
          </p:cNvSpPr>
          <p:nvPr>
            <p:ph type="title"/>
          </p:nvPr>
        </p:nvSpPr>
        <p:spPr/>
        <p:txBody>
          <a:bodyPr>
            <a:normAutofit/>
          </a:bodyPr>
          <a:lstStyle/>
          <a:p>
            <a:r>
              <a:rPr lang="en-US" altLang="ja-JP"/>
              <a:t>3-3-3.</a:t>
            </a:r>
            <a:r>
              <a:rPr lang="ja-JP" altLang="en-US"/>
              <a:t>「住所録リスト表示」機能作成</a:t>
            </a:r>
          </a:p>
        </p:txBody>
      </p:sp>
      <p:sp>
        <p:nvSpPr>
          <p:cNvPr id="4" name="正方形/長方形 3">
            <a:extLst>
              <a:ext uri="{FF2B5EF4-FFF2-40B4-BE49-F238E27FC236}">
                <a16:creationId xmlns:a16="http://schemas.microsoft.com/office/drawing/2014/main" id="{324F4D88-D162-FEEE-8D57-029EC1236CD7}"/>
              </a:ext>
            </a:extLst>
          </p:cNvPr>
          <p:cNvSpPr/>
          <p:nvPr/>
        </p:nvSpPr>
        <p:spPr>
          <a:xfrm>
            <a:off x="354330" y="874647"/>
            <a:ext cx="8644527" cy="5141343"/>
          </a:xfrm>
          <a:prstGeom prst="rect">
            <a:avLst/>
          </a:prstGeom>
        </p:spPr>
        <p:style>
          <a:lnRef idx="2">
            <a:schemeClr val="accent5"/>
          </a:lnRef>
          <a:fillRef idx="1">
            <a:schemeClr val="lt1"/>
          </a:fillRef>
          <a:effectRef idx="0">
            <a:schemeClr val="accent5"/>
          </a:effectRef>
          <a:fontRef idx="minor">
            <a:schemeClr val="dk1"/>
          </a:fontRef>
        </p:style>
        <p:txBody>
          <a:bodyPr rtlCol="0" anchor="t"/>
          <a:lstStyle/>
          <a:p>
            <a:r>
              <a:rPr lang="en-US" altLang="ja-JP" sz="1200">
                <a:solidFill>
                  <a:srgbClr val="0000FF"/>
                </a:solidFill>
                <a:latin typeface="ＭＳ ゴシック" panose="020B0609070205080204" pitchFamily="49" charset="-128"/>
                <a:ea typeface="ＭＳ ゴシック" panose="020B0609070205080204" pitchFamily="49" charset="-128"/>
              </a:rPr>
              <a:t>                                            &lt;v-btn color="green-darken-1"</a:t>
            </a:r>
          </a:p>
          <a:p>
            <a:r>
              <a:rPr lang="en-US" altLang="ja-JP" sz="1200">
                <a:solidFill>
                  <a:srgbClr val="0000FF"/>
                </a:solidFill>
                <a:latin typeface="ＭＳ ゴシック" panose="020B0609070205080204" pitchFamily="49" charset="-128"/>
                <a:ea typeface="ＭＳ ゴシック" panose="020B0609070205080204" pitchFamily="49" charset="-128"/>
              </a:rPr>
              <a:t>                                                   variant="text"</a:t>
            </a:r>
          </a:p>
          <a:p>
            <a:r>
              <a:rPr lang="en-US" altLang="ja-JP" sz="1200">
                <a:solidFill>
                  <a:srgbClr val="0000FF"/>
                </a:solidFill>
                <a:latin typeface="ＭＳ ゴシック" panose="020B0609070205080204" pitchFamily="49" charset="-128"/>
                <a:ea typeface="ＭＳ ゴシック" panose="020B0609070205080204" pitchFamily="49" charset="-128"/>
              </a:rPr>
              <a:t>                                                   @click="dialogModify = false"&gt;</a:t>
            </a:r>
          </a:p>
          <a:p>
            <a:r>
              <a:rPr lang="en-US" altLang="ja-JP" sz="1200">
                <a:solidFill>
                  <a:srgbClr val="0000FF"/>
                </a:solidFill>
                <a:latin typeface="ＭＳ ゴシック" panose="020B0609070205080204" pitchFamily="49" charset="-128"/>
                <a:ea typeface="ＭＳ ゴシック" panose="020B0609070205080204" pitchFamily="49" charset="-128"/>
              </a:rPr>
              <a:t>                                                </a:t>
            </a:r>
            <a:r>
              <a:rPr lang="ja-JP" altLang="en-US" sz="1200">
                <a:solidFill>
                  <a:srgbClr val="0000FF"/>
                </a:solidFill>
                <a:latin typeface="ＭＳ ゴシック" panose="020B0609070205080204" pitchFamily="49" charset="-128"/>
                <a:ea typeface="ＭＳ ゴシック" panose="020B0609070205080204" pitchFamily="49" charset="-128"/>
              </a:rPr>
              <a:t>いいえ</a:t>
            </a:r>
          </a:p>
          <a:p>
            <a:r>
              <a:rPr lang="ja-JP" altLang="en-US" sz="1200">
                <a:solidFill>
                  <a:srgbClr val="0000FF"/>
                </a:solidFill>
                <a:latin typeface="ＭＳ ゴシック" panose="020B0609070205080204" pitchFamily="49" charset="-128"/>
                <a:ea typeface="ＭＳ ゴシック" panose="020B0609070205080204" pitchFamily="49" charset="-128"/>
              </a:rPr>
              <a:t>                                            </a:t>
            </a:r>
            <a:r>
              <a:rPr lang="en-US" altLang="ja-JP" sz="1200">
                <a:solidFill>
                  <a:srgbClr val="0000FF"/>
                </a:solidFill>
                <a:latin typeface="ＭＳ ゴシック" panose="020B0609070205080204" pitchFamily="49" charset="-128"/>
                <a:ea typeface="ＭＳ ゴシック" panose="020B0609070205080204" pitchFamily="49" charset="-128"/>
              </a:rPr>
              <a:t>&lt;/v-btn&gt;</a:t>
            </a:r>
          </a:p>
          <a:p>
            <a:r>
              <a:rPr lang="en-US" altLang="ja-JP" sz="1200">
                <a:solidFill>
                  <a:srgbClr val="0000FF"/>
                </a:solidFill>
                <a:latin typeface="ＭＳ ゴシック" panose="020B0609070205080204" pitchFamily="49" charset="-128"/>
                <a:ea typeface="ＭＳ ゴシック" panose="020B0609070205080204" pitchFamily="49" charset="-128"/>
              </a:rPr>
              <a:t>                                            &lt;v-btn color="green-darken-1"</a:t>
            </a:r>
          </a:p>
          <a:p>
            <a:r>
              <a:rPr lang="en-US" altLang="ja-JP" sz="1200">
                <a:solidFill>
                  <a:srgbClr val="0000FF"/>
                </a:solidFill>
                <a:latin typeface="ＭＳ ゴシック" panose="020B0609070205080204" pitchFamily="49" charset="-128"/>
                <a:ea typeface="ＭＳ ゴシック" panose="020B0609070205080204" pitchFamily="49" charset="-128"/>
              </a:rPr>
              <a:t>                                                   variant="text"</a:t>
            </a:r>
          </a:p>
          <a:p>
            <a:r>
              <a:rPr lang="en-US" altLang="ja-JP" sz="1200">
                <a:solidFill>
                  <a:srgbClr val="0000FF"/>
                </a:solidFill>
                <a:latin typeface="ＭＳ ゴシック" panose="020B0609070205080204" pitchFamily="49" charset="-128"/>
                <a:ea typeface="ＭＳ ゴシック" panose="020B0609070205080204" pitchFamily="49" charset="-128"/>
              </a:rPr>
              <a:t>                                                   @click="clickModify"&gt;</a:t>
            </a:r>
          </a:p>
          <a:p>
            <a:r>
              <a:rPr lang="en-US" altLang="ja-JP" sz="1200">
                <a:solidFill>
                  <a:srgbClr val="0000FF"/>
                </a:solidFill>
                <a:latin typeface="ＭＳ ゴシック" panose="020B0609070205080204" pitchFamily="49" charset="-128"/>
                <a:ea typeface="ＭＳ ゴシック" panose="020B0609070205080204" pitchFamily="49" charset="-128"/>
              </a:rPr>
              <a:t>                                                </a:t>
            </a:r>
            <a:r>
              <a:rPr lang="ja-JP" altLang="en-US" sz="1200">
                <a:solidFill>
                  <a:srgbClr val="0000FF"/>
                </a:solidFill>
                <a:latin typeface="ＭＳ ゴシック" panose="020B0609070205080204" pitchFamily="49" charset="-128"/>
                <a:ea typeface="ＭＳ ゴシック" panose="020B0609070205080204" pitchFamily="49" charset="-128"/>
              </a:rPr>
              <a:t>はい</a:t>
            </a:r>
          </a:p>
          <a:p>
            <a:r>
              <a:rPr lang="ja-JP" altLang="en-US" sz="1200">
                <a:solidFill>
                  <a:srgbClr val="0000FF"/>
                </a:solidFill>
                <a:latin typeface="ＭＳ ゴシック" panose="020B0609070205080204" pitchFamily="49" charset="-128"/>
                <a:ea typeface="ＭＳ ゴシック" panose="020B0609070205080204" pitchFamily="49" charset="-128"/>
              </a:rPr>
              <a:t>                                            </a:t>
            </a:r>
            <a:r>
              <a:rPr lang="en-US" altLang="ja-JP" sz="1200">
                <a:solidFill>
                  <a:srgbClr val="0000FF"/>
                </a:solidFill>
                <a:latin typeface="ＭＳ ゴシック" panose="020B0609070205080204" pitchFamily="49" charset="-128"/>
                <a:ea typeface="ＭＳ ゴシック" panose="020B0609070205080204" pitchFamily="49" charset="-128"/>
              </a:rPr>
              <a:t>&lt;/v-btn&gt;</a:t>
            </a:r>
          </a:p>
          <a:p>
            <a:r>
              <a:rPr lang="en-US" altLang="ja-JP" sz="1200">
                <a:solidFill>
                  <a:srgbClr val="0000FF"/>
                </a:solidFill>
                <a:latin typeface="ＭＳ ゴシック" panose="020B0609070205080204" pitchFamily="49" charset="-128"/>
                <a:ea typeface="ＭＳ ゴシック" panose="020B0609070205080204" pitchFamily="49" charset="-128"/>
              </a:rPr>
              <a:t>                                        &lt;/v-card-actions&gt;</a:t>
            </a:r>
          </a:p>
          <a:p>
            <a:r>
              <a:rPr lang="en-US" altLang="ja-JP" sz="1200">
                <a:solidFill>
                  <a:srgbClr val="0000FF"/>
                </a:solidFill>
                <a:latin typeface="ＭＳ ゴシック" panose="020B0609070205080204" pitchFamily="49" charset="-128"/>
                <a:ea typeface="ＭＳ ゴシック" panose="020B0609070205080204" pitchFamily="49" charset="-128"/>
              </a:rPr>
              <a:t>                                    &lt;/v-card&gt;</a:t>
            </a:r>
          </a:p>
          <a:p>
            <a:r>
              <a:rPr lang="en-US" altLang="ja-JP" sz="1200">
                <a:solidFill>
                  <a:srgbClr val="0000FF"/>
                </a:solidFill>
                <a:latin typeface="ＭＳ ゴシック" panose="020B0609070205080204" pitchFamily="49" charset="-128"/>
                <a:ea typeface="ＭＳ ゴシック" panose="020B0609070205080204" pitchFamily="49" charset="-128"/>
              </a:rPr>
              <a:t>                                &lt;/v-dialog&gt;</a:t>
            </a:r>
          </a:p>
          <a:p>
            <a:r>
              <a:rPr lang="en-US" altLang="ja-JP" sz="1200">
                <a:solidFill>
                  <a:srgbClr val="0000FF"/>
                </a:solidFill>
                <a:latin typeface="ＭＳ ゴシック" panose="020B0609070205080204" pitchFamily="49" charset="-128"/>
                <a:ea typeface="ＭＳ ゴシック" panose="020B0609070205080204" pitchFamily="49" charset="-128"/>
              </a:rPr>
              <a:t>                            &lt;/v-row&gt;</a:t>
            </a:r>
          </a:p>
          <a:p>
            <a:r>
              <a:rPr lang="en-US" altLang="ja-JP" sz="1200">
                <a:solidFill>
                  <a:srgbClr val="0000FF"/>
                </a:solidFill>
                <a:latin typeface="ＭＳ ゴシック" panose="020B0609070205080204" pitchFamily="49" charset="-128"/>
                <a:ea typeface="ＭＳ ゴシック" panose="020B0609070205080204" pitchFamily="49" charset="-128"/>
              </a:rPr>
              <a:t>                        &lt;/v-col&gt;</a:t>
            </a:r>
          </a:p>
          <a:p>
            <a:r>
              <a:rPr lang="en-US" altLang="ja-JP" sz="1200">
                <a:solidFill>
                  <a:srgbClr val="0000FF"/>
                </a:solidFill>
                <a:latin typeface="ＭＳ ゴシック" panose="020B0609070205080204" pitchFamily="49" charset="-128"/>
                <a:ea typeface="ＭＳ ゴシック" panose="020B0609070205080204" pitchFamily="49" charset="-128"/>
              </a:rPr>
              <a:t>                        &lt;!-- --------------------------------------------------- --&gt;</a:t>
            </a:r>
          </a:p>
          <a:p>
            <a:r>
              <a:rPr lang="en-US" altLang="ja-JP" sz="1200">
                <a:solidFill>
                  <a:srgbClr val="0000FF"/>
                </a:solidFill>
                <a:latin typeface="ＭＳ ゴシック" panose="020B0609070205080204" pitchFamily="49" charset="-128"/>
                <a:ea typeface="ＭＳ ゴシック" panose="020B0609070205080204" pitchFamily="49" charset="-128"/>
              </a:rPr>
              <a:t>                        &lt;v-col cols&gt;</a:t>
            </a:r>
          </a:p>
          <a:p>
            <a:r>
              <a:rPr lang="en-US" altLang="ja-JP" sz="1200">
                <a:solidFill>
                  <a:srgbClr val="0000FF"/>
                </a:solidFill>
                <a:latin typeface="ＭＳ ゴシック" panose="020B0609070205080204" pitchFamily="49" charset="-128"/>
                <a:ea typeface="ＭＳ ゴシック" panose="020B0609070205080204" pitchFamily="49" charset="-128"/>
              </a:rPr>
              <a:t>                            &lt;v-row justify="center"&gt;</a:t>
            </a:r>
          </a:p>
          <a:p>
            <a:r>
              <a:rPr lang="en-US" altLang="ja-JP" sz="1200">
                <a:solidFill>
                  <a:srgbClr val="0000FF"/>
                </a:solidFill>
                <a:latin typeface="ＭＳ ゴシック" panose="020B0609070205080204" pitchFamily="49" charset="-128"/>
                <a:ea typeface="ＭＳ ゴシック" panose="020B0609070205080204" pitchFamily="49" charset="-128"/>
              </a:rPr>
              <a:t>                                &lt;v-dialog v-model="dialogDelete"</a:t>
            </a:r>
          </a:p>
          <a:p>
            <a:r>
              <a:rPr lang="en-US" altLang="ja-JP" sz="1200">
                <a:solidFill>
                  <a:srgbClr val="0000FF"/>
                </a:solidFill>
                <a:latin typeface="ＭＳ ゴシック" panose="020B0609070205080204" pitchFamily="49" charset="-128"/>
                <a:ea typeface="ＭＳ ゴシック" panose="020B0609070205080204" pitchFamily="49" charset="-128"/>
              </a:rPr>
              <a:t>                                          persistent</a:t>
            </a:r>
          </a:p>
          <a:p>
            <a:r>
              <a:rPr lang="en-US" altLang="ja-JP" sz="1200">
                <a:solidFill>
                  <a:srgbClr val="0000FF"/>
                </a:solidFill>
                <a:latin typeface="ＭＳ ゴシック" panose="020B0609070205080204" pitchFamily="49" charset="-128"/>
                <a:ea typeface="ＭＳ ゴシック" panose="020B0609070205080204" pitchFamily="49" charset="-128"/>
              </a:rPr>
              <a:t>                                          width="auto"&gt;</a:t>
            </a:r>
          </a:p>
          <a:p>
            <a:r>
              <a:rPr lang="en-US" altLang="ja-JP" sz="1200">
                <a:solidFill>
                  <a:srgbClr val="0000FF"/>
                </a:solidFill>
                <a:latin typeface="ＭＳ ゴシック" panose="020B0609070205080204" pitchFamily="49" charset="-128"/>
                <a:ea typeface="ＭＳ ゴシック" panose="020B0609070205080204" pitchFamily="49" charset="-128"/>
              </a:rPr>
              <a:t>                                    &lt;template v-slot:activator="{ props }"&gt;</a:t>
            </a:r>
          </a:p>
          <a:p>
            <a:r>
              <a:rPr lang="en-US" altLang="ja-JP" sz="1200">
                <a:solidFill>
                  <a:srgbClr val="0000FF"/>
                </a:solidFill>
                <a:latin typeface="ＭＳ ゴシック" panose="020B0609070205080204" pitchFamily="49" charset="-128"/>
                <a:ea typeface="ＭＳ ゴシック" panose="020B0609070205080204" pitchFamily="49" charset="-128"/>
              </a:rPr>
              <a:t>                                        &lt;v-btn color="primary"</a:t>
            </a:r>
          </a:p>
          <a:p>
            <a:r>
              <a:rPr lang="en-US" altLang="ja-JP" sz="1200">
                <a:solidFill>
                  <a:srgbClr val="0000FF"/>
                </a:solidFill>
                <a:latin typeface="ＭＳ ゴシック" panose="020B0609070205080204" pitchFamily="49" charset="-128"/>
                <a:ea typeface="ＭＳ ゴシック" panose="020B0609070205080204" pitchFamily="49" charset="-128"/>
              </a:rPr>
              <a:t>                                               v-bind="props"&gt;</a:t>
            </a:r>
          </a:p>
          <a:p>
            <a:r>
              <a:rPr lang="en-US" altLang="ja-JP" sz="1200">
                <a:solidFill>
                  <a:srgbClr val="0000FF"/>
                </a:solidFill>
                <a:latin typeface="ＭＳ ゴシック" panose="020B0609070205080204" pitchFamily="49" charset="-128"/>
                <a:ea typeface="ＭＳ ゴシック" panose="020B0609070205080204" pitchFamily="49" charset="-128"/>
              </a:rPr>
              <a:t>                                            </a:t>
            </a:r>
            <a:r>
              <a:rPr lang="ja-JP" altLang="en-US" sz="1200">
                <a:solidFill>
                  <a:srgbClr val="0000FF"/>
                </a:solidFill>
                <a:latin typeface="ＭＳ ゴシック" panose="020B0609070205080204" pitchFamily="49" charset="-128"/>
                <a:ea typeface="ＭＳ ゴシック" panose="020B0609070205080204" pitchFamily="49" charset="-128"/>
              </a:rPr>
              <a:t>削除</a:t>
            </a:r>
          </a:p>
          <a:p>
            <a:r>
              <a:rPr lang="ja-JP" altLang="en-US" sz="1200">
                <a:solidFill>
                  <a:srgbClr val="0000FF"/>
                </a:solidFill>
                <a:latin typeface="ＭＳ ゴシック" panose="020B0609070205080204" pitchFamily="49" charset="-128"/>
                <a:ea typeface="ＭＳ ゴシック" panose="020B0609070205080204" pitchFamily="49" charset="-128"/>
              </a:rPr>
              <a:t>                                        </a:t>
            </a:r>
            <a:r>
              <a:rPr lang="en-US" altLang="ja-JP" sz="1200">
                <a:solidFill>
                  <a:srgbClr val="0000FF"/>
                </a:solidFill>
                <a:latin typeface="ＭＳ ゴシック" panose="020B0609070205080204" pitchFamily="49" charset="-128"/>
                <a:ea typeface="ＭＳ ゴシック" panose="020B0609070205080204" pitchFamily="49" charset="-128"/>
              </a:rPr>
              <a:t>&lt;/v-btn&gt;</a:t>
            </a:r>
          </a:p>
          <a:p>
            <a:r>
              <a:rPr lang="en-US" altLang="ja-JP" sz="1200">
                <a:solidFill>
                  <a:srgbClr val="0000FF"/>
                </a:solidFill>
                <a:latin typeface="ＭＳ ゴシック" panose="020B0609070205080204" pitchFamily="49" charset="-128"/>
                <a:ea typeface="ＭＳ ゴシック" panose="020B0609070205080204" pitchFamily="49" charset="-128"/>
              </a:rPr>
              <a:t>                                    &lt;/template&gt;</a:t>
            </a:r>
          </a:p>
          <a:p>
            <a:endParaRPr lang="en-US" altLang="ja-JP" sz="1200">
              <a:solidFill>
                <a:srgbClr val="0000FF"/>
              </a:solidFill>
              <a:latin typeface="ＭＳ ゴシック" panose="020B0609070205080204" pitchFamily="49" charset="-128"/>
              <a:ea typeface="ＭＳ ゴシック" panose="020B0609070205080204" pitchFamily="49" charset="-128"/>
            </a:endParaRPr>
          </a:p>
        </p:txBody>
      </p:sp>
      <p:sp>
        <p:nvSpPr>
          <p:cNvPr id="2" name="テキスト ボックス 1">
            <a:extLst>
              <a:ext uri="{FF2B5EF4-FFF2-40B4-BE49-F238E27FC236}">
                <a16:creationId xmlns:a16="http://schemas.microsoft.com/office/drawing/2014/main" id="{A99B6ABF-0CDE-3EF9-BC02-4A43B48E9DB8}"/>
              </a:ext>
            </a:extLst>
          </p:cNvPr>
          <p:cNvSpPr txBox="1"/>
          <p:nvPr/>
        </p:nvSpPr>
        <p:spPr>
          <a:xfrm>
            <a:off x="8091353" y="609348"/>
            <a:ext cx="912446" cy="261610"/>
          </a:xfrm>
          <a:prstGeom prst="rect">
            <a:avLst/>
          </a:prstGeom>
        </p:spPr>
        <p:style>
          <a:lnRef idx="0">
            <a:schemeClr val="accent1"/>
          </a:lnRef>
          <a:fillRef idx="3">
            <a:schemeClr val="accent1"/>
          </a:fillRef>
          <a:effectRef idx="3">
            <a:schemeClr val="accent1"/>
          </a:effectRef>
          <a:fontRef idx="minor">
            <a:schemeClr val="lt1"/>
          </a:fontRef>
        </p:style>
        <p:txBody>
          <a:bodyPr wrap="square" rtlCol="0">
            <a:spAutoFit/>
          </a:bodyPr>
          <a:lstStyle/>
          <a:p>
            <a:pPr algn="ctr"/>
            <a:r>
              <a:rPr kumimoji="1" lang="en-US" altLang="ja-JP" sz="1100"/>
              <a:t>5/10</a:t>
            </a:r>
            <a:endParaRPr kumimoji="1" lang="ja-JP" altLang="en-US" sz="1100"/>
          </a:p>
        </p:txBody>
      </p:sp>
      <p:sp>
        <p:nvSpPr>
          <p:cNvPr id="3" name="テキスト ボックス 2">
            <a:extLst>
              <a:ext uri="{FF2B5EF4-FFF2-40B4-BE49-F238E27FC236}">
                <a16:creationId xmlns:a16="http://schemas.microsoft.com/office/drawing/2014/main" id="{CBF2DA11-E733-B8AD-E331-4F0D299032AE}"/>
              </a:ext>
            </a:extLst>
          </p:cNvPr>
          <p:cNvSpPr txBox="1"/>
          <p:nvPr/>
        </p:nvSpPr>
        <p:spPr>
          <a:xfrm>
            <a:off x="9181163" y="3748324"/>
            <a:ext cx="2741456" cy="2031325"/>
          </a:xfrm>
          <a:prstGeom prst="rect">
            <a:avLst/>
          </a:prstGeom>
          <a:noFill/>
        </p:spPr>
        <p:txBody>
          <a:bodyPr wrap="square" rtlCol="0">
            <a:spAutoFit/>
          </a:bodyPr>
          <a:lstStyle/>
          <a:p>
            <a:r>
              <a:rPr kumimoji="1" lang="ja-JP" altLang="en-US"/>
              <a:t>「</a:t>
            </a:r>
            <a:r>
              <a:rPr lang="ja-JP" altLang="en-US"/>
              <a:t>削除</a:t>
            </a:r>
            <a:r>
              <a:rPr kumimoji="1" lang="ja-JP" altLang="en-US"/>
              <a:t>」ボタンを表示するコード</a:t>
            </a:r>
            <a:endParaRPr kumimoji="1" lang="en-US" altLang="ja-JP"/>
          </a:p>
          <a:p>
            <a:endParaRPr kumimoji="1" lang="en-US" altLang="ja-JP"/>
          </a:p>
          <a:p>
            <a:r>
              <a:rPr lang="en-US" altLang="ja-JP"/>
              <a:t>※</a:t>
            </a:r>
            <a:r>
              <a:rPr lang="ja-JP" altLang="en-US"/>
              <a:t>ボタンクリック後の確認画面もここで定義しています。</a:t>
            </a:r>
            <a:endParaRPr kumimoji="1" lang="ja-JP" altLang="en-US"/>
          </a:p>
          <a:p>
            <a:endParaRPr kumimoji="1" lang="ja-JP" altLang="en-US"/>
          </a:p>
        </p:txBody>
      </p:sp>
    </p:spTree>
    <p:extLst>
      <p:ext uri="{BB962C8B-B14F-4D97-AF65-F5344CB8AC3E}">
        <p14:creationId xmlns:p14="http://schemas.microsoft.com/office/powerpoint/2010/main" val="3455964367"/>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a:extLst>
              <a:ext uri="{FF2B5EF4-FFF2-40B4-BE49-F238E27FC236}">
                <a16:creationId xmlns:a16="http://schemas.microsoft.com/office/drawing/2014/main" id="{D3578072-553C-1E04-82AF-684422C5586E}"/>
              </a:ext>
            </a:extLst>
          </p:cNvPr>
          <p:cNvSpPr>
            <a:spLocks noGrp="1"/>
          </p:cNvSpPr>
          <p:nvPr>
            <p:ph type="title"/>
          </p:nvPr>
        </p:nvSpPr>
        <p:spPr/>
        <p:txBody>
          <a:bodyPr>
            <a:normAutofit/>
          </a:bodyPr>
          <a:lstStyle/>
          <a:p>
            <a:r>
              <a:rPr lang="en-US" altLang="ja-JP"/>
              <a:t>3-3-3.</a:t>
            </a:r>
            <a:r>
              <a:rPr lang="ja-JP" altLang="en-US"/>
              <a:t>「住所録リスト表示」機能作成</a:t>
            </a:r>
          </a:p>
        </p:txBody>
      </p:sp>
      <p:sp>
        <p:nvSpPr>
          <p:cNvPr id="4" name="正方形/長方形 3">
            <a:extLst>
              <a:ext uri="{FF2B5EF4-FFF2-40B4-BE49-F238E27FC236}">
                <a16:creationId xmlns:a16="http://schemas.microsoft.com/office/drawing/2014/main" id="{324F4D88-D162-FEEE-8D57-029EC1236CD7}"/>
              </a:ext>
            </a:extLst>
          </p:cNvPr>
          <p:cNvSpPr/>
          <p:nvPr/>
        </p:nvSpPr>
        <p:spPr>
          <a:xfrm>
            <a:off x="354330" y="845618"/>
            <a:ext cx="8644527" cy="5264896"/>
          </a:xfrm>
          <a:prstGeom prst="rect">
            <a:avLst/>
          </a:prstGeom>
        </p:spPr>
        <p:style>
          <a:lnRef idx="2">
            <a:schemeClr val="accent5"/>
          </a:lnRef>
          <a:fillRef idx="1">
            <a:schemeClr val="lt1"/>
          </a:fillRef>
          <a:effectRef idx="0">
            <a:schemeClr val="accent5"/>
          </a:effectRef>
          <a:fontRef idx="minor">
            <a:schemeClr val="dk1"/>
          </a:fontRef>
        </p:style>
        <p:txBody>
          <a:bodyPr rtlCol="0" anchor="t"/>
          <a:lstStyle/>
          <a:p>
            <a:r>
              <a:rPr lang="en-US" altLang="ja-JP" sz="1200">
                <a:solidFill>
                  <a:srgbClr val="0000FF"/>
                </a:solidFill>
                <a:latin typeface="ＭＳ ゴシック" panose="020B0609070205080204" pitchFamily="49" charset="-128"/>
                <a:ea typeface="ＭＳ ゴシック" panose="020B0609070205080204" pitchFamily="49" charset="-128"/>
              </a:rPr>
              <a:t>                                    &lt;v-card&gt;</a:t>
            </a:r>
          </a:p>
          <a:p>
            <a:r>
              <a:rPr lang="en-US" altLang="ja-JP" sz="1200">
                <a:solidFill>
                  <a:srgbClr val="0000FF"/>
                </a:solidFill>
                <a:latin typeface="ＭＳ ゴシック" panose="020B0609070205080204" pitchFamily="49" charset="-128"/>
                <a:ea typeface="ＭＳ ゴシック" panose="020B0609070205080204" pitchFamily="49" charset="-128"/>
              </a:rPr>
              <a:t>                                        &lt;v-card-title class="text-h5"&gt;</a:t>
            </a:r>
          </a:p>
          <a:p>
            <a:r>
              <a:rPr lang="en-US" altLang="ja-JP" sz="1200">
                <a:solidFill>
                  <a:srgbClr val="0000FF"/>
                </a:solidFill>
                <a:latin typeface="ＭＳ ゴシック" panose="020B0609070205080204" pitchFamily="49" charset="-128"/>
                <a:ea typeface="ＭＳ ゴシック" panose="020B0609070205080204" pitchFamily="49" charset="-128"/>
              </a:rPr>
              <a:t>                                            【</a:t>
            </a:r>
            <a:r>
              <a:rPr lang="ja-JP" altLang="en-US" sz="1200">
                <a:solidFill>
                  <a:srgbClr val="0000FF"/>
                </a:solidFill>
                <a:latin typeface="ＭＳ ゴシック" panose="020B0609070205080204" pitchFamily="49" charset="-128"/>
                <a:ea typeface="ＭＳ ゴシック" panose="020B0609070205080204" pitchFamily="49" charset="-128"/>
              </a:rPr>
              <a:t>削除</a:t>
            </a:r>
            <a:r>
              <a:rPr lang="en-US" altLang="ja-JP" sz="1200">
                <a:solidFill>
                  <a:srgbClr val="0000FF"/>
                </a:solidFill>
                <a:latin typeface="ＭＳ ゴシック" panose="020B0609070205080204" pitchFamily="49" charset="-128"/>
                <a:ea typeface="ＭＳ ゴシック" panose="020B0609070205080204" pitchFamily="49" charset="-128"/>
              </a:rPr>
              <a:t>】</a:t>
            </a:r>
          </a:p>
          <a:p>
            <a:r>
              <a:rPr lang="en-US" altLang="ja-JP" sz="1200">
                <a:solidFill>
                  <a:srgbClr val="0000FF"/>
                </a:solidFill>
                <a:latin typeface="ＭＳ ゴシック" panose="020B0609070205080204" pitchFamily="49" charset="-128"/>
                <a:ea typeface="ＭＳ ゴシック" panose="020B0609070205080204" pitchFamily="49" charset="-128"/>
              </a:rPr>
              <a:t>                                        &lt;/v-card-title&gt;</a:t>
            </a:r>
          </a:p>
          <a:p>
            <a:r>
              <a:rPr lang="en-US" altLang="ja-JP" sz="1200">
                <a:solidFill>
                  <a:srgbClr val="0000FF"/>
                </a:solidFill>
                <a:latin typeface="ＭＳ ゴシック" panose="020B0609070205080204" pitchFamily="49" charset="-128"/>
                <a:ea typeface="ＭＳ ゴシック" panose="020B0609070205080204" pitchFamily="49" charset="-128"/>
              </a:rPr>
              <a:t>                                        &lt;v-card-text&gt;</a:t>
            </a:r>
            <a:r>
              <a:rPr lang="ja-JP" altLang="en-US" sz="1200">
                <a:solidFill>
                  <a:srgbClr val="0000FF"/>
                </a:solidFill>
                <a:latin typeface="ＭＳ ゴシック" panose="020B0609070205080204" pitchFamily="49" charset="-128"/>
                <a:ea typeface="ＭＳ ゴシック" panose="020B0609070205080204" pitchFamily="49" charset="-128"/>
              </a:rPr>
              <a:t>現在表示されているデータを削除しますか？</a:t>
            </a:r>
            <a:r>
              <a:rPr lang="en-US" altLang="ja-JP" sz="1200">
                <a:solidFill>
                  <a:srgbClr val="0000FF"/>
                </a:solidFill>
                <a:latin typeface="ＭＳ ゴシック" panose="020B0609070205080204" pitchFamily="49" charset="-128"/>
                <a:ea typeface="ＭＳ ゴシック" panose="020B0609070205080204" pitchFamily="49" charset="-128"/>
              </a:rPr>
              <a:t>&lt;/v-card-text&gt;</a:t>
            </a:r>
          </a:p>
          <a:p>
            <a:r>
              <a:rPr lang="en-US" altLang="ja-JP" sz="1200">
                <a:solidFill>
                  <a:srgbClr val="0000FF"/>
                </a:solidFill>
                <a:latin typeface="ＭＳ ゴシック" panose="020B0609070205080204" pitchFamily="49" charset="-128"/>
                <a:ea typeface="ＭＳ ゴシック" panose="020B0609070205080204" pitchFamily="49" charset="-128"/>
              </a:rPr>
              <a:t>                                        &lt;v-card-actions&gt;</a:t>
            </a:r>
          </a:p>
          <a:p>
            <a:r>
              <a:rPr lang="en-US" altLang="ja-JP" sz="1200">
                <a:solidFill>
                  <a:srgbClr val="0000FF"/>
                </a:solidFill>
                <a:latin typeface="ＭＳ ゴシック" panose="020B0609070205080204" pitchFamily="49" charset="-128"/>
                <a:ea typeface="ＭＳ ゴシック" panose="020B0609070205080204" pitchFamily="49" charset="-128"/>
              </a:rPr>
              <a:t>                                            &lt;v-spacer&gt;&lt;/v-spacer&gt;</a:t>
            </a:r>
          </a:p>
          <a:p>
            <a:r>
              <a:rPr lang="en-US" altLang="ja-JP" sz="1200">
                <a:solidFill>
                  <a:srgbClr val="0000FF"/>
                </a:solidFill>
                <a:latin typeface="ＭＳ ゴシック" panose="020B0609070205080204" pitchFamily="49" charset="-128"/>
                <a:ea typeface="ＭＳ ゴシック" panose="020B0609070205080204" pitchFamily="49" charset="-128"/>
              </a:rPr>
              <a:t>                                            &lt;v-btn color="green-darken-1"</a:t>
            </a:r>
          </a:p>
          <a:p>
            <a:r>
              <a:rPr lang="en-US" altLang="ja-JP" sz="1200">
                <a:solidFill>
                  <a:srgbClr val="0000FF"/>
                </a:solidFill>
                <a:latin typeface="ＭＳ ゴシック" panose="020B0609070205080204" pitchFamily="49" charset="-128"/>
                <a:ea typeface="ＭＳ ゴシック" panose="020B0609070205080204" pitchFamily="49" charset="-128"/>
              </a:rPr>
              <a:t>                                                   variant="text"</a:t>
            </a:r>
          </a:p>
          <a:p>
            <a:r>
              <a:rPr lang="en-US" altLang="ja-JP" sz="1200">
                <a:solidFill>
                  <a:srgbClr val="0000FF"/>
                </a:solidFill>
                <a:latin typeface="ＭＳ ゴシック" panose="020B0609070205080204" pitchFamily="49" charset="-128"/>
                <a:ea typeface="ＭＳ ゴシック" panose="020B0609070205080204" pitchFamily="49" charset="-128"/>
              </a:rPr>
              <a:t>                                                   @click="dialogDelete = false"&gt;</a:t>
            </a:r>
          </a:p>
          <a:p>
            <a:r>
              <a:rPr lang="en-US" altLang="ja-JP" sz="1200">
                <a:solidFill>
                  <a:srgbClr val="0000FF"/>
                </a:solidFill>
                <a:latin typeface="ＭＳ ゴシック" panose="020B0609070205080204" pitchFamily="49" charset="-128"/>
                <a:ea typeface="ＭＳ ゴシック" panose="020B0609070205080204" pitchFamily="49" charset="-128"/>
              </a:rPr>
              <a:t>                                                </a:t>
            </a:r>
            <a:r>
              <a:rPr lang="ja-JP" altLang="en-US" sz="1200">
                <a:solidFill>
                  <a:srgbClr val="0000FF"/>
                </a:solidFill>
                <a:latin typeface="ＭＳ ゴシック" panose="020B0609070205080204" pitchFamily="49" charset="-128"/>
                <a:ea typeface="ＭＳ ゴシック" panose="020B0609070205080204" pitchFamily="49" charset="-128"/>
              </a:rPr>
              <a:t>いいえ</a:t>
            </a:r>
          </a:p>
          <a:p>
            <a:r>
              <a:rPr lang="ja-JP" altLang="en-US" sz="1200">
                <a:solidFill>
                  <a:srgbClr val="0000FF"/>
                </a:solidFill>
                <a:latin typeface="ＭＳ ゴシック" panose="020B0609070205080204" pitchFamily="49" charset="-128"/>
                <a:ea typeface="ＭＳ ゴシック" panose="020B0609070205080204" pitchFamily="49" charset="-128"/>
              </a:rPr>
              <a:t>                                            </a:t>
            </a:r>
            <a:r>
              <a:rPr lang="en-US" altLang="ja-JP" sz="1200">
                <a:solidFill>
                  <a:srgbClr val="0000FF"/>
                </a:solidFill>
                <a:latin typeface="ＭＳ ゴシック" panose="020B0609070205080204" pitchFamily="49" charset="-128"/>
                <a:ea typeface="ＭＳ ゴシック" panose="020B0609070205080204" pitchFamily="49" charset="-128"/>
              </a:rPr>
              <a:t>&lt;/v-btn&gt;</a:t>
            </a:r>
          </a:p>
          <a:p>
            <a:r>
              <a:rPr lang="en-US" altLang="ja-JP" sz="1200">
                <a:solidFill>
                  <a:srgbClr val="0000FF"/>
                </a:solidFill>
                <a:latin typeface="ＭＳ ゴシック" panose="020B0609070205080204" pitchFamily="49" charset="-128"/>
                <a:ea typeface="ＭＳ ゴシック" panose="020B0609070205080204" pitchFamily="49" charset="-128"/>
              </a:rPr>
              <a:t>                                            &lt;v-btn color="green-darken-1"</a:t>
            </a:r>
          </a:p>
          <a:p>
            <a:r>
              <a:rPr lang="en-US" altLang="ja-JP" sz="1200">
                <a:solidFill>
                  <a:srgbClr val="0000FF"/>
                </a:solidFill>
                <a:latin typeface="ＭＳ ゴシック" panose="020B0609070205080204" pitchFamily="49" charset="-128"/>
                <a:ea typeface="ＭＳ ゴシック" panose="020B0609070205080204" pitchFamily="49" charset="-128"/>
              </a:rPr>
              <a:t>                                                   variant="text"</a:t>
            </a:r>
          </a:p>
          <a:p>
            <a:r>
              <a:rPr lang="en-US" altLang="ja-JP" sz="1200">
                <a:solidFill>
                  <a:srgbClr val="0000FF"/>
                </a:solidFill>
                <a:latin typeface="ＭＳ ゴシック" panose="020B0609070205080204" pitchFamily="49" charset="-128"/>
                <a:ea typeface="ＭＳ ゴシック" panose="020B0609070205080204" pitchFamily="49" charset="-128"/>
              </a:rPr>
              <a:t>                                                   @click="clickDelete"&gt;</a:t>
            </a:r>
          </a:p>
          <a:p>
            <a:r>
              <a:rPr lang="en-US" altLang="ja-JP" sz="1200">
                <a:solidFill>
                  <a:srgbClr val="0000FF"/>
                </a:solidFill>
                <a:latin typeface="ＭＳ ゴシック" panose="020B0609070205080204" pitchFamily="49" charset="-128"/>
                <a:ea typeface="ＭＳ ゴシック" panose="020B0609070205080204" pitchFamily="49" charset="-128"/>
              </a:rPr>
              <a:t>                                                </a:t>
            </a:r>
            <a:r>
              <a:rPr lang="ja-JP" altLang="en-US" sz="1200">
                <a:solidFill>
                  <a:srgbClr val="0000FF"/>
                </a:solidFill>
                <a:latin typeface="ＭＳ ゴシック" panose="020B0609070205080204" pitchFamily="49" charset="-128"/>
                <a:ea typeface="ＭＳ ゴシック" panose="020B0609070205080204" pitchFamily="49" charset="-128"/>
              </a:rPr>
              <a:t>はい</a:t>
            </a:r>
          </a:p>
          <a:p>
            <a:r>
              <a:rPr lang="ja-JP" altLang="en-US" sz="1200">
                <a:solidFill>
                  <a:srgbClr val="0000FF"/>
                </a:solidFill>
                <a:latin typeface="ＭＳ ゴシック" panose="020B0609070205080204" pitchFamily="49" charset="-128"/>
                <a:ea typeface="ＭＳ ゴシック" panose="020B0609070205080204" pitchFamily="49" charset="-128"/>
              </a:rPr>
              <a:t>                                            </a:t>
            </a:r>
            <a:r>
              <a:rPr lang="en-US" altLang="ja-JP" sz="1200">
                <a:solidFill>
                  <a:srgbClr val="0000FF"/>
                </a:solidFill>
                <a:latin typeface="ＭＳ ゴシック" panose="020B0609070205080204" pitchFamily="49" charset="-128"/>
                <a:ea typeface="ＭＳ ゴシック" panose="020B0609070205080204" pitchFamily="49" charset="-128"/>
              </a:rPr>
              <a:t>&lt;/v-btn&gt;</a:t>
            </a:r>
          </a:p>
          <a:p>
            <a:r>
              <a:rPr lang="en-US" altLang="ja-JP" sz="1200">
                <a:solidFill>
                  <a:srgbClr val="0000FF"/>
                </a:solidFill>
                <a:latin typeface="ＭＳ ゴシック" panose="020B0609070205080204" pitchFamily="49" charset="-128"/>
                <a:ea typeface="ＭＳ ゴシック" panose="020B0609070205080204" pitchFamily="49" charset="-128"/>
              </a:rPr>
              <a:t>                                        &lt;/v-card-actions&gt;</a:t>
            </a:r>
          </a:p>
          <a:p>
            <a:r>
              <a:rPr lang="en-US" altLang="ja-JP" sz="1200">
                <a:solidFill>
                  <a:srgbClr val="0000FF"/>
                </a:solidFill>
                <a:latin typeface="ＭＳ ゴシック" panose="020B0609070205080204" pitchFamily="49" charset="-128"/>
                <a:ea typeface="ＭＳ ゴシック" panose="020B0609070205080204" pitchFamily="49" charset="-128"/>
              </a:rPr>
              <a:t>                                    &lt;/v-card&gt;</a:t>
            </a:r>
          </a:p>
          <a:p>
            <a:r>
              <a:rPr lang="en-US" altLang="ja-JP" sz="1200">
                <a:solidFill>
                  <a:srgbClr val="0000FF"/>
                </a:solidFill>
                <a:latin typeface="ＭＳ ゴシック" panose="020B0609070205080204" pitchFamily="49" charset="-128"/>
                <a:ea typeface="ＭＳ ゴシック" panose="020B0609070205080204" pitchFamily="49" charset="-128"/>
              </a:rPr>
              <a:t>                                &lt;/v-dialog&gt;</a:t>
            </a:r>
          </a:p>
          <a:p>
            <a:r>
              <a:rPr lang="en-US" altLang="ja-JP" sz="1200">
                <a:solidFill>
                  <a:srgbClr val="0000FF"/>
                </a:solidFill>
                <a:latin typeface="ＭＳ ゴシック" panose="020B0609070205080204" pitchFamily="49" charset="-128"/>
                <a:ea typeface="ＭＳ ゴシック" panose="020B0609070205080204" pitchFamily="49" charset="-128"/>
              </a:rPr>
              <a:t>                            &lt;/v-row&gt;</a:t>
            </a:r>
          </a:p>
          <a:p>
            <a:r>
              <a:rPr lang="en-US" altLang="ja-JP" sz="1200">
                <a:solidFill>
                  <a:srgbClr val="0000FF"/>
                </a:solidFill>
                <a:latin typeface="ＭＳ ゴシック" panose="020B0609070205080204" pitchFamily="49" charset="-128"/>
                <a:ea typeface="ＭＳ ゴシック" panose="020B0609070205080204" pitchFamily="49" charset="-128"/>
              </a:rPr>
              <a:t>                        &lt;/v-col&gt;</a:t>
            </a:r>
          </a:p>
          <a:p>
            <a:r>
              <a:rPr lang="en-US" altLang="ja-JP" sz="1200">
                <a:solidFill>
                  <a:srgbClr val="0000FF"/>
                </a:solidFill>
                <a:latin typeface="ＭＳ ゴシック" panose="020B0609070205080204" pitchFamily="49" charset="-128"/>
                <a:ea typeface="ＭＳ ゴシック" panose="020B0609070205080204" pitchFamily="49" charset="-128"/>
              </a:rPr>
              <a:t>                        &lt;!-- --------------------------------------------------- --&gt;</a:t>
            </a:r>
          </a:p>
          <a:p>
            <a:r>
              <a:rPr lang="en-US" altLang="ja-JP" sz="1200">
                <a:solidFill>
                  <a:srgbClr val="0000FF"/>
                </a:solidFill>
                <a:latin typeface="ＭＳ ゴシック" panose="020B0609070205080204" pitchFamily="49" charset="-128"/>
                <a:ea typeface="ＭＳ ゴシック" panose="020B0609070205080204" pitchFamily="49" charset="-128"/>
              </a:rPr>
              <a:t>                        &lt;v-col&gt;&lt;/v-col&gt;</a:t>
            </a:r>
          </a:p>
          <a:p>
            <a:r>
              <a:rPr lang="en-US" altLang="ja-JP" sz="1200">
                <a:solidFill>
                  <a:srgbClr val="0000FF"/>
                </a:solidFill>
                <a:latin typeface="ＭＳ ゴシック" panose="020B0609070205080204" pitchFamily="49" charset="-128"/>
                <a:ea typeface="ＭＳ ゴシック" panose="020B0609070205080204" pitchFamily="49" charset="-128"/>
              </a:rPr>
              <a:t>                    &lt;/v-row&gt;</a:t>
            </a:r>
          </a:p>
          <a:p>
            <a:r>
              <a:rPr lang="en-US" altLang="ja-JP" sz="1200">
                <a:solidFill>
                  <a:srgbClr val="0000FF"/>
                </a:solidFill>
                <a:latin typeface="ＭＳ ゴシック" panose="020B0609070205080204" pitchFamily="49" charset="-128"/>
                <a:ea typeface="ＭＳ ゴシック" panose="020B0609070205080204" pitchFamily="49" charset="-128"/>
              </a:rPr>
              <a:t>                &lt;/v-container&gt;</a:t>
            </a:r>
          </a:p>
          <a:p>
            <a:r>
              <a:rPr lang="en-US" altLang="ja-JP" sz="1200">
                <a:solidFill>
                  <a:srgbClr val="0000FF"/>
                </a:solidFill>
                <a:latin typeface="ＭＳ ゴシック" panose="020B0609070205080204" pitchFamily="49" charset="-128"/>
                <a:ea typeface="ＭＳ ゴシック" panose="020B0609070205080204" pitchFamily="49" charset="-128"/>
              </a:rPr>
              <a:t>            &lt;/v-card&gt;</a:t>
            </a:r>
          </a:p>
          <a:p>
            <a:r>
              <a:rPr lang="en-US" altLang="ja-JP" sz="1200">
                <a:solidFill>
                  <a:srgbClr val="0000FF"/>
                </a:solidFill>
                <a:latin typeface="ＭＳ ゴシック" panose="020B0609070205080204" pitchFamily="49" charset="-128"/>
                <a:ea typeface="ＭＳ ゴシック" panose="020B0609070205080204" pitchFamily="49" charset="-128"/>
              </a:rPr>
              <a:t>        &lt;/div&gt;</a:t>
            </a:r>
          </a:p>
          <a:p>
            <a:endParaRPr lang="en-US" altLang="ja-JP" sz="1200">
              <a:solidFill>
                <a:srgbClr val="0000FF"/>
              </a:solidFill>
              <a:latin typeface="ＭＳ ゴシック" panose="020B0609070205080204" pitchFamily="49" charset="-128"/>
              <a:ea typeface="ＭＳ ゴシック" panose="020B0609070205080204" pitchFamily="49" charset="-128"/>
            </a:endParaRPr>
          </a:p>
        </p:txBody>
      </p:sp>
      <p:sp>
        <p:nvSpPr>
          <p:cNvPr id="2" name="テキスト ボックス 1">
            <a:extLst>
              <a:ext uri="{FF2B5EF4-FFF2-40B4-BE49-F238E27FC236}">
                <a16:creationId xmlns:a16="http://schemas.microsoft.com/office/drawing/2014/main" id="{54B65A09-C9CE-94EE-87EC-1DAEF6DCE8AD}"/>
              </a:ext>
            </a:extLst>
          </p:cNvPr>
          <p:cNvSpPr txBox="1"/>
          <p:nvPr/>
        </p:nvSpPr>
        <p:spPr>
          <a:xfrm>
            <a:off x="8071897" y="570439"/>
            <a:ext cx="912446" cy="261610"/>
          </a:xfrm>
          <a:prstGeom prst="rect">
            <a:avLst/>
          </a:prstGeom>
        </p:spPr>
        <p:style>
          <a:lnRef idx="0">
            <a:schemeClr val="accent1"/>
          </a:lnRef>
          <a:fillRef idx="3">
            <a:schemeClr val="accent1"/>
          </a:fillRef>
          <a:effectRef idx="3">
            <a:schemeClr val="accent1"/>
          </a:effectRef>
          <a:fontRef idx="minor">
            <a:schemeClr val="lt1"/>
          </a:fontRef>
        </p:style>
        <p:txBody>
          <a:bodyPr wrap="square" rtlCol="0">
            <a:spAutoFit/>
          </a:bodyPr>
          <a:lstStyle/>
          <a:p>
            <a:pPr algn="ctr"/>
            <a:r>
              <a:rPr kumimoji="1" lang="en-US" altLang="ja-JP" sz="1100"/>
              <a:t>6/10</a:t>
            </a:r>
            <a:endParaRPr kumimoji="1" lang="ja-JP" altLang="en-US" sz="1100"/>
          </a:p>
        </p:txBody>
      </p:sp>
    </p:spTree>
    <p:extLst>
      <p:ext uri="{BB962C8B-B14F-4D97-AF65-F5344CB8AC3E}">
        <p14:creationId xmlns:p14="http://schemas.microsoft.com/office/powerpoint/2010/main" val="2779958125"/>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a:extLst>
              <a:ext uri="{FF2B5EF4-FFF2-40B4-BE49-F238E27FC236}">
                <a16:creationId xmlns:a16="http://schemas.microsoft.com/office/drawing/2014/main" id="{D3578072-553C-1E04-82AF-684422C5586E}"/>
              </a:ext>
            </a:extLst>
          </p:cNvPr>
          <p:cNvSpPr>
            <a:spLocks noGrp="1"/>
          </p:cNvSpPr>
          <p:nvPr>
            <p:ph type="title"/>
          </p:nvPr>
        </p:nvSpPr>
        <p:spPr/>
        <p:txBody>
          <a:bodyPr>
            <a:normAutofit/>
          </a:bodyPr>
          <a:lstStyle/>
          <a:p>
            <a:r>
              <a:rPr lang="en-US" altLang="ja-JP"/>
              <a:t>3-3-3.</a:t>
            </a:r>
            <a:r>
              <a:rPr lang="ja-JP" altLang="en-US"/>
              <a:t>「住所録リスト表示」機能作成</a:t>
            </a:r>
          </a:p>
        </p:txBody>
      </p:sp>
      <p:sp>
        <p:nvSpPr>
          <p:cNvPr id="4" name="正方形/長方形 3">
            <a:extLst>
              <a:ext uri="{FF2B5EF4-FFF2-40B4-BE49-F238E27FC236}">
                <a16:creationId xmlns:a16="http://schemas.microsoft.com/office/drawing/2014/main" id="{324F4D88-D162-FEEE-8D57-029EC1236CD7}"/>
              </a:ext>
            </a:extLst>
          </p:cNvPr>
          <p:cNvSpPr/>
          <p:nvPr/>
        </p:nvSpPr>
        <p:spPr>
          <a:xfrm>
            <a:off x="354330" y="860132"/>
            <a:ext cx="8630013" cy="4321467"/>
          </a:xfrm>
          <a:prstGeom prst="rect">
            <a:avLst/>
          </a:prstGeom>
        </p:spPr>
        <p:style>
          <a:lnRef idx="2">
            <a:schemeClr val="accent5"/>
          </a:lnRef>
          <a:fillRef idx="1">
            <a:schemeClr val="lt1"/>
          </a:fillRef>
          <a:effectRef idx="0">
            <a:schemeClr val="accent5"/>
          </a:effectRef>
          <a:fontRef idx="minor">
            <a:schemeClr val="dk1"/>
          </a:fontRef>
        </p:style>
        <p:txBody>
          <a:bodyPr rtlCol="0" anchor="t"/>
          <a:lstStyle/>
          <a:p>
            <a:r>
              <a:rPr lang="en-US" altLang="ja-JP" sz="1200">
                <a:solidFill>
                  <a:srgbClr val="0000FF"/>
                </a:solidFill>
                <a:latin typeface="ＭＳ ゴシック" panose="020B0609070205080204" pitchFamily="49" charset="-128"/>
                <a:ea typeface="ＭＳ ゴシック" panose="020B0609070205080204" pitchFamily="49" charset="-128"/>
              </a:rPr>
              <a:t>    &lt;/div&gt;</a:t>
            </a:r>
          </a:p>
          <a:p>
            <a:r>
              <a:rPr lang="en-US" altLang="ja-JP" sz="1200">
                <a:solidFill>
                  <a:srgbClr val="0000FF"/>
                </a:solidFill>
                <a:latin typeface="ＭＳ ゴシック" panose="020B0609070205080204" pitchFamily="49" charset="-128"/>
                <a:ea typeface="ＭＳ ゴシック" panose="020B0609070205080204" pitchFamily="49" charset="-128"/>
              </a:rPr>
              <a:t>    &lt;br&gt;</a:t>
            </a:r>
          </a:p>
          <a:p>
            <a:r>
              <a:rPr lang="en-US" altLang="ja-JP" sz="1200">
                <a:solidFill>
                  <a:srgbClr val="0000FF"/>
                </a:solidFill>
                <a:latin typeface="ＭＳ ゴシック" panose="020B0609070205080204" pitchFamily="49" charset="-128"/>
                <a:ea typeface="ＭＳ ゴシック" panose="020B0609070205080204" pitchFamily="49" charset="-128"/>
              </a:rPr>
              <a:t>    &lt;hr&gt;</a:t>
            </a:r>
          </a:p>
          <a:p>
            <a:r>
              <a:rPr lang="en-US" altLang="ja-JP" sz="1200">
                <a:solidFill>
                  <a:srgbClr val="0000FF"/>
                </a:solidFill>
                <a:latin typeface="ＭＳ ゴシック" panose="020B0609070205080204" pitchFamily="49" charset="-128"/>
                <a:ea typeface="ＭＳ ゴシック" panose="020B0609070205080204" pitchFamily="49" charset="-128"/>
              </a:rPr>
              <a:t>    &lt;!-- ----------------------------------------------------   --&gt;</a:t>
            </a:r>
          </a:p>
          <a:p>
            <a:r>
              <a:rPr lang="en-US" altLang="ja-JP" sz="1200">
                <a:solidFill>
                  <a:srgbClr val="0000FF"/>
                </a:solidFill>
                <a:latin typeface="ＭＳ ゴシック" panose="020B0609070205080204" pitchFamily="49" charset="-128"/>
                <a:ea typeface="ＭＳ ゴシック" panose="020B0609070205080204" pitchFamily="49" charset="-128"/>
              </a:rPr>
              <a:t>    &lt;!-- </a:t>
            </a:r>
            <a:r>
              <a:rPr lang="ja-JP" altLang="en-US" sz="1200">
                <a:solidFill>
                  <a:srgbClr val="0000FF"/>
                </a:solidFill>
                <a:latin typeface="ＭＳ ゴシック" panose="020B0609070205080204" pitchFamily="49" charset="-128"/>
                <a:ea typeface="ＭＳ ゴシック" panose="020B0609070205080204" pitchFamily="49" charset="-128"/>
              </a:rPr>
              <a:t>画面下部：　住所録リスト                               </a:t>
            </a:r>
            <a:r>
              <a:rPr lang="en-US" altLang="ja-JP" sz="1200">
                <a:solidFill>
                  <a:srgbClr val="0000FF"/>
                </a:solidFill>
                <a:latin typeface="ＭＳ ゴシック" panose="020B0609070205080204" pitchFamily="49" charset="-128"/>
                <a:ea typeface="ＭＳ ゴシック" panose="020B0609070205080204" pitchFamily="49" charset="-128"/>
              </a:rPr>
              <a:t>--&gt;</a:t>
            </a:r>
          </a:p>
          <a:p>
            <a:r>
              <a:rPr lang="en-US" altLang="ja-JP" sz="1200">
                <a:solidFill>
                  <a:srgbClr val="0000FF"/>
                </a:solidFill>
                <a:latin typeface="ＭＳ ゴシック" panose="020B0609070205080204" pitchFamily="49" charset="-128"/>
                <a:ea typeface="ＭＳ ゴシック" panose="020B0609070205080204" pitchFamily="49" charset="-128"/>
              </a:rPr>
              <a:t>    &lt;!-- ----------------------------------------------------   --&gt;</a:t>
            </a:r>
          </a:p>
          <a:p>
            <a:r>
              <a:rPr lang="en-US" altLang="ja-JP" sz="1200">
                <a:solidFill>
                  <a:srgbClr val="0000FF"/>
                </a:solidFill>
                <a:latin typeface="ＭＳ ゴシック" panose="020B0609070205080204" pitchFamily="49" charset="-128"/>
                <a:ea typeface="ＭＳ ゴシック" panose="020B0609070205080204" pitchFamily="49" charset="-128"/>
              </a:rPr>
              <a:t>    &lt;div v-if="loading" class="loading"&gt;</a:t>
            </a:r>
          </a:p>
          <a:p>
            <a:r>
              <a:rPr lang="en-US" altLang="ja-JP" sz="1200">
                <a:solidFill>
                  <a:srgbClr val="0000FF"/>
                </a:solidFill>
                <a:latin typeface="ＭＳ ゴシック" panose="020B0609070205080204" pitchFamily="49" charset="-128"/>
                <a:ea typeface="ＭＳ ゴシック" panose="020B0609070205080204" pitchFamily="49" charset="-128"/>
              </a:rPr>
              <a:t>        </a:t>
            </a:r>
            <a:r>
              <a:rPr lang="ja-JP" altLang="en-US" sz="1200">
                <a:solidFill>
                  <a:srgbClr val="0000FF"/>
                </a:solidFill>
                <a:latin typeface="ＭＳ ゴシック" panose="020B0609070205080204" pitchFamily="49" charset="-128"/>
                <a:ea typeface="ＭＳ ゴシック" panose="020B0609070205080204" pitchFamily="49" charset="-128"/>
              </a:rPr>
              <a:t>ロード中</a:t>
            </a:r>
            <a:r>
              <a:rPr lang="en-US" altLang="ja-JP" sz="1200">
                <a:solidFill>
                  <a:srgbClr val="0000FF"/>
                </a:solidFill>
                <a:latin typeface="ＭＳ ゴシック" panose="020B0609070205080204" pitchFamily="49" charset="-128"/>
                <a:ea typeface="ＭＳ ゴシック" panose="020B0609070205080204" pitchFamily="49" charset="-128"/>
              </a:rPr>
              <a:t>... ASP.NET</a:t>
            </a:r>
            <a:r>
              <a:rPr lang="ja-JP" altLang="en-US" sz="1200">
                <a:solidFill>
                  <a:srgbClr val="0000FF"/>
                </a:solidFill>
                <a:latin typeface="ＭＳ ゴシック" panose="020B0609070205080204" pitchFamily="49" charset="-128"/>
                <a:ea typeface="ＭＳ ゴシック" panose="020B0609070205080204" pitchFamily="49" charset="-128"/>
              </a:rPr>
              <a:t>バックエンドが開始されたら、更新</a:t>
            </a:r>
            <a:r>
              <a:rPr lang="en-US" altLang="ja-JP" sz="1200">
                <a:solidFill>
                  <a:srgbClr val="0000FF"/>
                </a:solidFill>
                <a:latin typeface="ＭＳ ゴシック" panose="020B0609070205080204" pitchFamily="49" charset="-128"/>
                <a:ea typeface="ＭＳ ゴシック" panose="020B0609070205080204" pitchFamily="49" charset="-128"/>
              </a:rPr>
              <a:t>(F5</a:t>
            </a:r>
            <a:r>
              <a:rPr lang="ja-JP" altLang="en-US" sz="1200">
                <a:solidFill>
                  <a:srgbClr val="0000FF"/>
                </a:solidFill>
                <a:latin typeface="ＭＳ ゴシック" panose="020B0609070205080204" pitchFamily="49" charset="-128"/>
                <a:ea typeface="ＭＳ ゴシック" panose="020B0609070205080204" pitchFamily="49" charset="-128"/>
              </a:rPr>
              <a:t>キー</a:t>
            </a:r>
            <a:r>
              <a:rPr lang="en-US" altLang="ja-JP" sz="1200">
                <a:solidFill>
                  <a:srgbClr val="0000FF"/>
                </a:solidFill>
                <a:latin typeface="ＭＳ ゴシック" panose="020B0609070205080204" pitchFamily="49" charset="-128"/>
                <a:ea typeface="ＭＳ ゴシック" panose="020B0609070205080204" pitchFamily="49" charset="-128"/>
              </a:rPr>
              <a:t>)</a:t>
            </a:r>
            <a:r>
              <a:rPr lang="ja-JP" altLang="en-US" sz="1200">
                <a:solidFill>
                  <a:srgbClr val="0000FF"/>
                </a:solidFill>
                <a:latin typeface="ＭＳ ゴシック" panose="020B0609070205080204" pitchFamily="49" charset="-128"/>
                <a:ea typeface="ＭＳ ゴシック" panose="020B0609070205080204" pitchFamily="49" charset="-128"/>
              </a:rPr>
              <a:t>してください。</a:t>
            </a:r>
            <a:r>
              <a:rPr lang="en-US" altLang="ja-JP" sz="1200">
                <a:solidFill>
                  <a:srgbClr val="0000FF"/>
                </a:solidFill>
                <a:latin typeface="ＭＳ ゴシック" panose="020B0609070205080204" pitchFamily="49" charset="-128"/>
                <a:ea typeface="ＭＳ ゴシック" panose="020B0609070205080204" pitchFamily="49" charset="-128"/>
              </a:rPr>
              <a:t>.</a:t>
            </a:r>
          </a:p>
          <a:p>
            <a:r>
              <a:rPr lang="en-US" altLang="ja-JP" sz="1200">
                <a:solidFill>
                  <a:srgbClr val="0000FF"/>
                </a:solidFill>
                <a:latin typeface="ＭＳ ゴシック" panose="020B0609070205080204" pitchFamily="49" charset="-128"/>
                <a:ea typeface="ＭＳ ゴシック" panose="020B0609070205080204" pitchFamily="49" charset="-128"/>
              </a:rPr>
              <a:t>    &lt;/div&gt;</a:t>
            </a:r>
          </a:p>
          <a:p>
            <a:r>
              <a:rPr lang="en-US" altLang="ja-JP" sz="1200">
                <a:solidFill>
                  <a:srgbClr val="0000FF"/>
                </a:solidFill>
                <a:latin typeface="ＭＳ ゴシック" panose="020B0609070205080204" pitchFamily="49" charset="-128"/>
                <a:ea typeface="ＭＳ ゴシック" panose="020B0609070205080204" pitchFamily="49" charset="-128"/>
              </a:rPr>
              <a:t>    &lt;!-- ----------------------------------------------------   --&gt;</a:t>
            </a:r>
          </a:p>
          <a:p>
            <a:r>
              <a:rPr lang="en-US" altLang="ja-JP" sz="1200">
                <a:solidFill>
                  <a:srgbClr val="0000FF"/>
                </a:solidFill>
                <a:latin typeface="ＭＳ ゴシック" panose="020B0609070205080204" pitchFamily="49" charset="-128"/>
                <a:ea typeface="ＭＳ ゴシック" panose="020B0609070205080204" pitchFamily="49" charset="-128"/>
              </a:rPr>
              <a:t>    &lt;div v-if="addrTable" class="content"&gt;</a:t>
            </a:r>
          </a:p>
          <a:p>
            <a:endParaRPr lang="en-US" altLang="ja-JP" sz="1200">
              <a:solidFill>
                <a:srgbClr val="0000FF"/>
              </a:solidFill>
              <a:latin typeface="ＭＳ ゴシック" panose="020B0609070205080204" pitchFamily="49" charset="-128"/>
              <a:ea typeface="ＭＳ ゴシック" panose="020B0609070205080204" pitchFamily="49" charset="-128"/>
            </a:endParaRPr>
          </a:p>
          <a:p>
            <a:r>
              <a:rPr lang="en-US" altLang="ja-JP" sz="1200">
                <a:solidFill>
                  <a:srgbClr val="0000FF"/>
                </a:solidFill>
                <a:latin typeface="ＭＳ ゴシック" panose="020B0609070205080204" pitchFamily="49" charset="-128"/>
                <a:ea typeface="ＭＳ ゴシック" panose="020B0609070205080204" pitchFamily="49" charset="-128"/>
              </a:rPr>
              <a:t>        &lt;v-data-table :headers="headers"</a:t>
            </a:r>
          </a:p>
          <a:p>
            <a:r>
              <a:rPr lang="en-US" altLang="ja-JP" sz="1200">
                <a:solidFill>
                  <a:srgbClr val="0000FF"/>
                </a:solidFill>
                <a:latin typeface="ＭＳ ゴシック" panose="020B0609070205080204" pitchFamily="49" charset="-128"/>
                <a:ea typeface="ＭＳ ゴシック" panose="020B0609070205080204" pitchFamily="49" charset="-128"/>
              </a:rPr>
              <a:t>                      v-model="selected"</a:t>
            </a:r>
          </a:p>
          <a:p>
            <a:r>
              <a:rPr lang="en-US" altLang="ja-JP" sz="1200">
                <a:solidFill>
                  <a:srgbClr val="0000FF"/>
                </a:solidFill>
                <a:latin typeface="ＭＳ ゴシック" panose="020B0609070205080204" pitchFamily="49" charset="-128"/>
                <a:ea typeface="ＭＳ ゴシック" panose="020B0609070205080204" pitchFamily="49" charset="-128"/>
              </a:rPr>
              <a:t>                      :items="addrTable"</a:t>
            </a:r>
          </a:p>
          <a:p>
            <a:r>
              <a:rPr lang="en-US" altLang="ja-JP" sz="1200">
                <a:solidFill>
                  <a:srgbClr val="0000FF"/>
                </a:solidFill>
                <a:latin typeface="ＭＳ ゴシック" panose="020B0609070205080204" pitchFamily="49" charset="-128"/>
                <a:ea typeface="ＭＳ ゴシック" panose="020B0609070205080204" pitchFamily="49" charset="-128"/>
              </a:rPr>
              <a:t>                      item-value="Name"</a:t>
            </a:r>
          </a:p>
          <a:p>
            <a:r>
              <a:rPr lang="en-US" altLang="ja-JP" sz="1200">
                <a:solidFill>
                  <a:srgbClr val="0000FF"/>
                </a:solidFill>
                <a:latin typeface="ＭＳ ゴシック" panose="020B0609070205080204" pitchFamily="49" charset="-128"/>
                <a:ea typeface="ＭＳ ゴシック" panose="020B0609070205080204" pitchFamily="49" charset="-128"/>
              </a:rPr>
              <a:t>                      select-strategy="single"</a:t>
            </a:r>
          </a:p>
          <a:p>
            <a:r>
              <a:rPr lang="en-US" altLang="ja-JP" sz="1200">
                <a:solidFill>
                  <a:srgbClr val="0000FF"/>
                </a:solidFill>
                <a:latin typeface="ＭＳ ゴシック" panose="020B0609070205080204" pitchFamily="49" charset="-128"/>
                <a:ea typeface="ＭＳ ゴシック" panose="020B0609070205080204" pitchFamily="49" charset="-128"/>
              </a:rPr>
              <a:t>                      return-object</a:t>
            </a:r>
          </a:p>
          <a:p>
            <a:r>
              <a:rPr lang="en-US" altLang="ja-JP" sz="1200">
                <a:solidFill>
                  <a:srgbClr val="0000FF"/>
                </a:solidFill>
                <a:latin typeface="ＭＳ ゴシック" panose="020B0609070205080204" pitchFamily="49" charset="-128"/>
                <a:ea typeface="ＭＳ ゴシック" panose="020B0609070205080204" pitchFamily="49" charset="-128"/>
              </a:rPr>
              <a:t>                      @click:row="clickRow"</a:t>
            </a:r>
          </a:p>
          <a:p>
            <a:r>
              <a:rPr lang="en-US" altLang="ja-JP" sz="1200">
                <a:solidFill>
                  <a:srgbClr val="0000FF"/>
                </a:solidFill>
                <a:latin typeface="ＭＳ ゴシック" panose="020B0609070205080204" pitchFamily="49" charset="-128"/>
                <a:ea typeface="ＭＳ ゴシック" panose="020B0609070205080204" pitchFamily="49" charset="-128"/>
              </a:rPr>
              <a:t>                      show-select&gt;&lt;/v-data-table&gt;</a:t>
            </a:r>
          </a:p>
          <a:p>
            <a:r>
              <a:rPr lang="en-US" altLang="ja-JP" sz="1200">
                <a:solidFill>
                  <a:srgbClr val="0000FF"/>
                </a:solidFill>
                <a:latin typeface="ＭＳ ゴシック" panose="020B0609070205080204" pitchFamily="49" charset="-128"/>
                <a:ea typeface="ＭＳ ゴシック" panose="020B0609070205080204" pitchFamily="49" charset="-128"/>
              </a:rPr>
              <a:t>    &lt;/div&gt;</a:t>
            </a:r>
          </a:p>
          <a:p>
            <a:r>
              <a:rPr lang="en-US" altLang="ja-JP" sz="1200">
                <a:solidFill>
                  <a:srgbClr val="0000FF"/>
                </a:solidFill>
                <a:latin typeface="ＭＳ ゴシック" panose="020B0609070205080204" pitchFamily="49" charset="-128"/>
                <a:ea typeface="ＭＳ ゴシック" panose="020B0609070205080204" pitchFamily="49" charset="-128"/>
              </a:rPr>
              <a:t>&lt;/template&gt;</a:t>
            </a:r>
          </a:p>
          <a:p>
            <a:endParaRPr lang="en-US" altLang="ja-JP" sz="1200">
              <a:solidFill>
                <a:srgbClr val="0000FF"/>
              </a:solidFill>
              <a:latin typeface="ＭＳ ゴシック" panose="020B0609070205080204" pitchFamily="49" charset="-128"/>
              <a:ea typeface="ＭＳ ゴシック" panose="020B0609070205080204" pitchFamily="49" charset="-128"/>
            </a:endParaRPr>
          </a:p>
          <a:p>
            <a:endParaRPr lang="en-US" altLang="ja-JP" sz="1200">
              <a:solidFill>
                <a:srgbClr val="0000FF"/>
              </a:solidFill>
              <a:latin typeface="ＭＳ ゴシック" panose="020B0609070205080204" pitchFamily="49" charset="-128"/>
              <a:ea typeface="ＭＳ ゴシック" panose="020B0609070205080204" pitchFamily="49" charset="-128"/>
            </a:endParaRPr>
          </a:p>
        </p:txBody>
      </p:sp>
      <p:sp>
        <p:nvSpPr>
          <p:cNvPr id="2" name="テキスト ボックス 1">
            <a:extLst>
              <a:ext uri="{FF2B5EF4-FFF2-40B4-BE49-F238E27FC236}">
                <a16:creationId xmlns:a16="http://schemas.microsoft.com/office/drawing/2014/main" id="{578F98A3-557F-ED67-C2E3-8DCB98208BC0}"/>
              </a:ext>
            </a:extLst>
          </p:cNvPr>
          <p:cNvSpPr txBox="1"/>
          <p:nvPr/>
        </p:nvSpPr>
        <p:spPr>
          <a:xfrm>
            <a:off x="8071897" y="589892"/>
            <a:ext cx="912446" cy="261610"/>
          </a:xfrm>
          <a:prstGeom prst="rect">
            <a:avLst/>
          </a:prstGeom>
        </p:spPr>
        <p:style>
          <a:lnRef idx="0">
            <a:schemeClr val="accent1"/>
          </a:lnRef>
          <a:fillRef idx="3">
            <a:schemeClr val="accent1"/>
          </a:fillRef>
          <a:effectRef idx="3">
            <a:schemeClr val="accent1"/>
          </a:effectRef>
          <a:fontRef idx="minor">
            <a:schemeClr val="lt1"/>
          </a:fontRef>
        </p:style>
        <p:txBody>
          <a:bodyPr wrap="square" rtlCol="0">
            <a:spAutoFit/>
          </a:bodyPr>
          <a:lstStyle/>
          <a:p>
            <a:pPr algn="ctr"/>
            <a:r>
              <a:rPr kumimoji="1" lang="en-US" altLang="ja-JP" sz="1100"/>
              <a:t>7/10</a:t>
            </a:r>
            <a:endParaRPr kumimoji="1" lang="ja-JP" altLang="en-US" sz="1100"/>
          </a:p>
        </p:txBody>
      </p:sp>
      <p:sp>
        <p:nvSpPr>
          <p:cNvPr id="3" name="テキスト ボックス 2">
            <a:extLst>
              <a:ext uri="{FF2B5EF4-FFF2-40B4-BE49-F238E27FC236}">
                <a16:creationId xmlns:a16="http://schemas.microsoft.com/office/drawing/2014/main" id="{667906F8-7940-D760-C866-51EEC0415D6B}"/>
              </a:ext>
            </a:extLst>
          </p:cNvPr>
          <p:cNvSpPr txBox="1"/>
          <p:nvPr/>
        </p:nvSpPr>
        <p:spPr>
          <a:xfrm>
            <a:off x="9181163" y="2654635"/>
            <a:ext cx="2741456" cy="646331"/>
          </a:xfrm>
          <a:prstGeom prst="rect">
            <a:avLst/>
          </a:prstGeom>
          <a:noFill/>
        </p:spPr>
        <p:txBody>
          <a:bodyPr wrap="square" rtlCol="0">
            <a:spAutoFit/>
          </a:bodyPr>
          <a:lstStyle/>
          <a:p>
            <a:r>
              <a:rPr kumimoji="1" lang="ja-JP" altLang="en-US"/>
              <a:t>「住所録リスト」表を表示するためのコード</a:t>
            </a:r>
            <a:endParaRPr kumimoji="1" lang="en-US" altLang="ja-JP"/>
          </a:p>
        </p:txBody>
      </p:sp>
    </p:spTree>
    <p:extLst>
      <p:ext uri="{BB962C8B-B14F-4D97-AF65-F5344CB8AC3E}">
        <p14:creationId xmlns:p14="http://schemas.microsoft.com/office/powerpoint/2010/main" val="3561869770"/>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a:extLst>
              <a:ext uri="{FF2B5EF4-FFF2-40B4-BE49-F238E27FC236}">
                <a16:creationId xmlns:a16="http://schemas.microsoft.com/office/drawing/2014/main" id="{D3578072-553C-1E04-82AF-684422C5586E}"/>
              </a:ext>
            </a:extLst>
          </p:cNvPr>
          <p:cNvSpPr>
            <a:spLocks noGrp="1"/>
          </p:cNvSpPr>
          <p:nvPr>
            <p:ph type="title"/>
          </p:nvPr>
        </p:nvSpPr>
        <p:spPr/>
        <p:txBody>
          <a:bodyPr>
            <a:normAutofit/>
          </a:bodyPr>
          <a:lstStyle/>
          <a:p>
            <a:r>
              <a:rPr lang="en-US" altLang="ja-JP"/>
              <a:t>3-3-3.</a:t>
            </a:r>
            <a:r>
              <a:rPr lang="ja-JP" altLang="en-US"/>
              <a:t>「住所録リスト表示」機能作成</a:t>
            </a:r>
          </a:p>
        </p:txBody>
      </p:sp>
      <p:sp>
        <p:nvSpPr>
          <p:cNvPr id="4" name="正方形/長方形 3">
            <a:extLst>
              <a:ext uri="{FF2B5EF4-FFF2-40B4-BE49-F238E27FC236}">
                <a16:creationId xmlns:a16="http://schemas.microsoft.com/office/drawing/2014/main" id="{324F4D88-D162-FEEE-8D57-029EC1236CD7}"/>
              </a:ext>
            </a:extLst>
          </p:cNvPr>
          <p:cNvSpPr/>
          <p:nvPr/>
        </p:nvSpPr>
        <p:spPr>
          <a:xfrm>
            <a:off x="354330" y="1179447"/>
            <a:ext cx="8615499" cy="5587113"/>
          </a:xfrm>
          <a:prstGeom prst="rect">
            <a:avLst/>
          </a:prstGeom>
        </p:spPr>
        <p:style>
          <a:lnRef idx="2">
            <a:schemeClr val="accent5"/>
          </a:lnRef>
          <a:fillRef idx="1">
            <a:schemeClr val="lt1"/>
          </a:fillRef>
          <a:effectRef idx="0">
            <a:schemeClr val="accent5"/>
          </a:effectRef>
          <a:fontRef idx="minor">
            <a:schemeClr val="dk1"/>
          </a:fontRef>
        </p:style>
        <p:txBody>
          <a:bodyPr rtlCol="0" anchor="t"/>
          <a:lstStyle/>
          <a:p>
            <a:r>
              <a:rPr lang="en-US" altLang="ja-JP" sz="1200">
                <a:solidFill>
                  <a:srgbClr val="0000FF"/>
                </a:solidFill>
                <a:latin typeface="ＭＳ ゴシック" panose="020B0609070205080204" pitchFamily="49" charset="-128"/>
                <a:ea typeface="ＭＳ ゴシック" panose="020B0609070205080204" pitchFamily="49" charset="-128"/>
              </a:rPr>
              <a:t>&lt;script&gt;</a:t>
            </a:r>
          </a:p>
          <a:p>
            <a:r>
              <a:rPr lang="en-US" altLang="ja-JP" sz="1200">
                <a:solidFill>
                  <a:srgbClr val="0000FF"/>
                </a:solidFill>
                <a:latin typeface="ＭＳ ゴシック" panose="020B0609070205080204" pitchFamily="49" charset="-128"/>
                <a:ea typeface="ＭＳ ゴシック" panose="020B0609070205080204" pitchFamily="49" charset="-128"/>
              </a:rPr>
              <a:t>  import axios from 'axios';</a:t>
            </a:r>
          </a:p>
          <a:p>
            <a:r>
              <a:rPr lang="en-US" altLang="ja-JP" sz="1200">
                <a:solidFill>
                  <a:srgbClr val="0000FF"/>
                </a:solidFill>
                <a:latin typeface="ＭＳ ゴシック" panose="020B0609070205080204" pitchFamily="49" charset="-128"/>
                <a:ea typeface="ＭＳ ゴシック" panose="020B0609070205080204" pitchFamily="49" charset="-128"/>
              </a:rPr>
              <a:t>    export default {</a:t>
            </a:r>
          </a:p>
          <a:p>
            <a:r>
              <a:rPr lang="en-US" altLang="ja-JP" sz="1200">
                <a:solidFill>
                  <a:srgbClr val="0000FF"/>
                </a:solidFill>
                <a:latin typeface="ＭＳ ゴシック" panose="020B0609070205080204" pitchFamily="49" charset="-128"/>
                <a:ea typeface="ＭＳ ゴシック" panose="020B0609070205080204" pitchFamily="49" charset="-128"/>
              </a:rPr>
              <a:t>        //-----------------------------------------------------------------------------</a:t>
            </a:r>
          </a:p>
          <a:p>
            <a:r>
              <a:rPr lang="en-US" altLang="ja-JP" sz="1200">
                <a:solidFill>
                  <a:srgbClr val="0000FF"/>
                </a:solidFill>
                <a:latin typeface="ＭＳ ゴシック" panose="020B0609070205080204" pitchFamily="49" charset="-128"/>
                <a:ea typeface="ＭＳ ゴシック" panose="020B0609070205080204" pitchFamily="49" charset="-128"/>
              </a:rPr>
              <a:t>        // &lt;template&gt;</a:t>
            </a:r>
            <a:r>
              <a:rPr lang="ja-JP" altLang="en-US" sz="1200">
                <a:solidFill>
                  <a:srgbClr val="0000FF"/>
                </a:solidFill>
                <a:latin typeface="ＭＳ ゴシック" panose="020B0609070205080204" pitchFamily="49" charset="-128"/>
                <a:ea typeface="ＭＳ ゴシック" panose="020B0609070205080204" pitchFamily="49" charset="-128"/>
              </a:rPr>
              <a:t>とデータをやり取りするための変数定義</a:t>
            </a:r>
          </a:p>
          <a:p>
            <a:r>
              <a:rPr lang="ja-JP" altLang="en-US" sz="1200">
                <a:solidFill>
                  <a:srgbClr val="0000FF"/>
                </a:solidFill>
                <a:latin typeface="ＭＳ ゴシック" panose="020B0609070205080204" pitchFamily="49" charset="-128"/>
                <a:ea typeface="ＭＳ ゴシック" panose="020B0609070205080204" pitchFamily="49" charset="-128"/>
              </a:rPr>
              <a:t>        </a:t>
            </a:r>
            <a:r>
              <a:rPr lang="en-US" altLang="ja-JP" sz="1200">
                <a:solidFill>
                  <a:srgbClr val="0000FF"/>
                </a:solidFill>
                <a:latin typeface="ＭＳ ゴシック" panose="020B0609070205080204" pitchFamily="49" charset="-128"/>
                <a:ea typeface="ＭＳ ゴシック" panose="020B0609070205080204" pitchFamily="49" charset="-128"/>
              </a:rPr>
              <a:t>//-----------------------------------------------------------------------------</a:t>
            </a:r>
          </a:p>
          <a:p>
            <a:r>
              <a:rPr lang="en-US" altLang="ja-JP" sz="1200">
                <a:solidFill>
                  <a:srgbClr val="0000FF"/>
                </a:solidFill>
                <a:latin typeface="ＭＳ ゴシック" panose="020B0609070205080204" pitchFamily="49" charset="-128"/>
                <a:ea typeface="ＭＳ ゴシック" panose="020B0609070205080204" pitchFamily="49" charset="-128"/>
              </a:rPr>
              <a:t>        data() {</a:t>
            </a:r>
          </a:p>
          <a:p>
            <a:r>
              <a:rPr lang="en-US" altLang="ja-JP" sz="1200">
                <a:solidFill>
                  <a:srgbClr val="0000FF"/>
                </a:solidFill>
                <a:latin typeface="ＭＳ ゴシック" panose="020B0609070205080204" pitchFamily="49" charset="-128"/>
                <a:ea typeface="ＭＳ ゴシック" panose="020B0609070205080204" pitchFamily="49" charset="-128"/>
              </a:rPr>
              <a:t>            return {</a:t>
            </a:r>
          </a:p>
          <a:p>
            <a:r>
              <a:rPr lang="en-US" altLang="ja-JP" sz="1200">
                <a:solidFill>
                  <a:srgbClr val="0000FF"/>
                </a:solidFill>
                <a:latin typeface="ＭＳ ゴシック" panose="020B0609070205080204" pitchFamily="49" charset="-128"/>
                <a:ea typeface="ＭＳ ゴシック" panose="020B0609070205080204" pitchFamily="49" charset="-128"/>
              </a:rPr>
              <a:t>                no: null,</a:t>
            </a:r>
          </a:p>
          <a:p>
            <a:r>
              <a:rPr lang="en-US" altLang="ja-JP" sz="1200">
                <a:solidFill>
                  <a:srgbClr val="0000FF"/>
                </a:solidFill>
                <a:latin typeface="ＭＳ ゴシック" panose="020B0609070205080204" pitchFamily="49" charset="-128"/>
                <a:ea typeface="ＭＳ ゴシック" panose="020B0609070205080204" pitchFamily="49" charset="-128"/>
              </a:rPr>
              <a:t>                name: null,</a:t>
            </a:r>
          </a:p>
          <a:p>
            <a:r>
              <a:rPr lang="en-US" altLang="ja-JP" sz="1200">
                <a:solidFill>
                  <a:srgbClr val="0000FF"/>
                </a:solidFill>
                <a:latin typeface="ＭＳ ゴシック" panose="020B0609070205080204" pitchFamily="49" charset="-128"/>
                <a:ea typeface="ＭＳ ゴシック" panose="020B0609070205080204" pitchFamily="49" charset="-128"/>
              </a:rPr>
              <a:t>                yubin: null,</a:t>
            </a:r>
          </a:p>
          <a:p>
            <a:r>
              <a:rPr lang="en-US" altLang="ja-JP" sz="1200">
                <a:solidFill>
                  <a:srgbClr val="0000FF"/>
                </a:solidFill>
                <a:latin typeface="ＭＳ ゴシック" panose="020B0609070205080204" pitchFamily="49" charset="-128"/>
                <a:ea typeface="ＭＳ ゴシック" panose="020B0609070205080204" pitchFamily="49" charset="-128"/>
              </a:rPr>
              <a:t>                address1: null,</a:t>
            </a:r>
          </a:p>
          <a:p>
            <a:r>
              <a:rPr lang="en-US" altLang="ja-JP" sz="1200">
                <a:solidFill>
                  <a:srgbClr val="0000FF"/>
                </a:solidFill>
                <a:latin typeface="ＭＳ ゴシック" panose="020B0609070205080204" pitchFamily="49" charset="-128"/>
                <a:ea typeface="ＭＳ ゴシック" panose="020B0609070205080204" pitchFamily="49" charset="-128"/>
              </a:rPr>
              <a:t>                address2: null,</a:t>
            </a:r>
          </a:p>
          <a:p>
            <a:r>
              <a:rPr lang="en-US" altLang="ja-JP" sz="1200">
                <a:solidFill>
                  <a:srgbClr val="0000FF"/>
                </a:solidFill>
                <a:latin typeface="ＭＳ ゴシック" panose="020B0609070205080204" pitchFamily="49" charset="-128"/>
                <a:ea typeface="ＭＳ ゴシック" panose="020B0609070205080204" pitchFamily="49" charset="-128"/>
              </a:rPr>
              <a:t>                tel: null,</a:t>
            </a:r>
          </a:p>
          <a:p>
            <a:r>
              <a:rPr lang="en-US" altLang="ja-JP" sz="1200">
                <a:solidFill>
                  <a:srgbClr val="0000FF"/>
                </a:solidFill>
                <a:latin typeface="ＭＳ ゴシック" panose="020B0609070205080204" pitchFamily="49" charset="-128"/>
                <a:ea typeface="ＭＳ ゴシック" panose="020B0609070205080204" pitchFamily="49" charset="-128"/>
              </a:rPr>
              <a:t>                dialogSave: false,</a:t>
            </a:r>
          </a:p>
          <a:p>
            <a:r>
              <a:rPr lang="en-US" altLang="ja-JP" sz="1200">
                <a:solidFill>
                  <a:srgbClr val="0000FF"/>
                </a:solidFill>
                <a:latin typeface="ＭＳ ゴシック" panose="020B0609070205080204" pitchFamily="49" charset="-128"/>
                <a:ea typeface="ＭＳ ゴシック" panose="020B0609070205080204" pitchFamily="49" charset="-128"/>
              </a:rPr>
              <a:t>                dialogModify: false,</a:t>
            </a:r>
          </a:p>
          <a:p>
            <a:r>
              <a:rPr lang="en-US" altLang="ja-JP" sz="1200">
                <a:solidFill>
                  <a:srgbClr val="0000FF"/>
                </a:solidFill>
                <a:latin typeface="ＭＳ ゴシック" panose="020B0609070205080204" pitchFamily="49" charset="-128"/>
                <a:ea typeface="ＭＳ ゴシック" panose="020B0609070205080204" pitchFamily="49" charset="-128"/>
              </a:rPr>
              <a:t>                dialogDelete: false,</a:t>
            </a:r>
          </a:p>
          <a:p>
            <a:r>
              <a:rPr lang="en-US" altLang="ja-JP" sz="1200">
                <a:solidFill>
                  <a:srgbClr val="0000FF"/>
                </a:solidFill>
                <a:latin typeface="ＭＳ ゴシック" panose="020B0609070205080204" pitchFamily="49" charset="-128"/>
                <a:ea typeface="ＭＳ ゴシック" panose="020B0609070205080204" pitchFamily="49" charset="-128"/>
              </a:rPr>
              <a:t>                outputMsg: null,</a:t>
            </a:r>
          </a:p>
          <a:p>
            <a:r>
              <a:rPr lang="en-US" altLang="ja-JP" sz="1200">
                <a:solidFill>
                  <a:srgbClr val="0000FF"/>
                </a:solidFill>
                <a:latin typeface="ＭＳ ゴシック" panose="020B0609070205080204" pitchFamily="49" charset="-128"/>
                <a:ea typeface="ＭＳ ゴシック" panose="020B0609070205080204" pitchFamily="49" charset="-128"/>
              </a:rPr>
              <a:t>                loading: false,</a:t>
            </a:r>
          </a:p>
          <a:p>
            <a:r>
              <a:rPr lang="en-US" altLang="ja-JP" sz="1200">
                <a:solidFill>
                  <a:srgbClr val="0000FF"/>
                </a:solidFill>
                <a:latin typeface="ＭＳ ゴシック" panose="020B0609070205080204" pitchFamily="49" charset="-128"/>
                <a:ea typeface="ＭＳ ゴシック" panose="020B0609070205080204" pitchFamily="49" charset="-128"/>
              </a:rPr>
              <a:t>                addrTable: null,</a:t>
            </a:r>
          </a:p>
          <a:p>
            <a:r>
              <a:rPr lang="en-US" altLang="ja-JP" sz="1200">
                <a:solidFill>
                  <a:srgbClr val="0000FF"/>
                </a:solidFill>
                <a:latin typeface="ＭＳ ゴシック" panose="020B0609070205080204" pitchFamily="49" charset="-128"/>
                <a:ea typeface="ＭＳ ゴシック" panose="020B0609070205080204" pitchFamily="49" charset="-128"/>
              </a:rPr>
              <a:t>                selected: [],</a:t>
            </a:r>
          </a:p>
          <a:p>
            <a:r>
              <a:rPr lang="en-US" altLang="ja-JP" sz="1200">
                <a:solidFill>
                  <a:srgbClr val="0000FF"/>
                </a:solidFill>
                <a:latin typeface="ＭＳ ゴシック" panose="020B0609070205080204" pitchFamily="49" charset="-128"/>
                <a:ea typeface="ＭＳ ゴシック" panose="020B0609070205080204" pitchFamily="49" charset="-128"/>
              </a:rPr>
              <a:t>                addrprop: this.selected,</a:t>
            </a:r>
          </a:p>
          <a:p>
            <a:r>
              <a:rPr lang="en-US" altLang="ja-JP" sz="1200">
                <a:solidFill>
                  <a:srgbClr val="0000FF"/>
                </a:solidFill>
                <a:latin typeface="ＭＳ ゴシック" panose="020B0609070205080204" pitchFamily="49" charset="-128"/>
                <a:ea typeface="ＭＳ ゴシック" panose="020B0609070205080204" pitchFamily="49" charset="-128"/>
              </a:rPr>
              <a:t>                headers: [</a:t>
            </a:r>
          </a:p>
          <a:p>
            <a:r>
              <a:rPr lang="en-US" altLang="ja-JP" sz="1200">
                <a:solidFill>
                  <a:srgbClr val="0000FF"/>
                </a:solidFill>
                <a:latin typeface="ＭＳ ゴシック" panose="020B0609070205080204" pitchFamily="49" charset="-128"/>
                <a:ea typeface="ＭＳ ゴシック" panose="020B0609070205080204" pitchFamily="49" charset="-128"/>
              </a:rPr>
              <a:t>                    { title: 'No',   align: 'start',key: 'no'},</a:t>
            </a:r>
          </a:p>
          <a:p>
            <a:r>
              <a:rPr lang="en-US" altLang="ja-JP" sz="1200">
                <a:solidFill>
                  <a:srgbClr val="0000FF"/>
                </a:solidFill>
                <a:latin typeface="ＭＳ ゴシック" panose="020B0609070205080204" pitchFamily="49" charset="-128"/>
                <a:ea typeface="ＭＳ ゴシック" panose="020B0609070205080204" pitchFamily="49" charset="-128"/>
              </a:rPr>
              <a:t>                    { title: '</a:t>
            </a:r>
            <a:r>
              <a:rPr lang="ja-JP" altLang="en-US" sz="1200">
                <a:solidFill>
                  <a:srgbClr val="0000FF"/>
                </a:solidFill>
                <a:latin typeface="ＭＳ ゴシック" panose="020B0609070205080204" pitchFamily="49" charset="-128"/>
                <a:ea typeface="ＭＳ ゴシック" panose="020B0609070205080204" pitchFamily="49" charset="-128"/>
              </a:rPr>
              <a:t>名前</a:t>
            </a:r>
            <a:r>
              <a:rPr lang="en-US" altLang="ja-JP" sz="1200">
                <a:solidFill>
                  <a:srgbClr val="0000FF"/>
                </a:solidFill>
                <a:latin typeface="ＭＳ ゴシック" panose="020B0609070205080204" pitchFamily="49" charset="-128"/>
                <a:ea typeface="ＭＳ ゴシック" panose="020B0609070205080204" pitchFamily="49" charset="-128"/>
              </a:rPr>
              <a:t>', align: 'start', key: 'name' },</a:t>
            </a:r>
          </a:p>
          <a:p>
            <a:r>
              <a:rPr lang="en-US" altLang="ja-JP" sz="1200">
                <a:solidFill>
                  <a:srgbClr val="0000FF"/>
                </a:solidFill>
                <a:latin typeface="ＭＳ ゴシック" panose="020B0609070205080204" pitchFamily="49" charset="-128"/>
                <a:ea typeface="ＭＳ ゴシック" panose="020B0609070205080204" pitchFamily="49" charset="-128"/>
              </a:rPr>
              <a:t>                    { title: '</a:t>
            </a:r>
            <a:r>
              <a:rPr lang="ja-JP" altLang="en-US" sz="1200">
                <a:solidFill>
                  <a:srgbClr val="0000FF"/>
                </a:solidFill>
                <a:latin typeface="ＭＳ ゴシック" panose="020B0609070205080204" pitchFamily="49" charset="-128"/>
                <a:ea typeface="ＭＳ ゴシック" panose="020B0609070205080204" pitchFamily="49" charset="-128"/>
              </a:rPr>
              <a:t>郵便番号</a:t>
            </a:r>
            <a:r>
              <a:rPr lang="en-US" altLang="ja-JP" sz="1200">
                <a:solidFill>
                  <a:srgbClr val="0000FF"/>
                </a:solidFill>
                <a:latin typeface="ＭＳ ゴシック" panose="020B0609070205080204" pitchFamily="49" charset="-128"/>
                <a:ea typeface="ＭＳ ゴシック" panose="020B0609070205080204" pitchFamily="49" charset="-128"/>
              </a:rPr>
              <a:t>', align: 'start', key: 'yubin' },</a:t>
            </a:r>
          </a:p>
          <a:p>
            <a:r>
              <a:rPr lang="en-US" altLang="ja-JP" sz="1200">
                <a:solidFill>
                  <a:srgbClr val="0000FF"/>
                </a:solidFill>
                <a:latin typeface="ＭＳ ゴシック" panose="020B0609070205080204" pitchFamily="49" charset="-128"/>
                <a:ea typeface="ＭＳ ゴシック" panose="020B0609070205080204" pitchFamily="49" charset="-128"/>
              </a:rPr>
              <a:t>                    { title: '</a:t>
            </a:r>
            <a:r>
              <a:rPr lang="ja-JP" altLang="en-US" sz="1200">
                <a:solidFill>
                  <a:srgbClr val="0000FF"/>
                </a:solidFill>
                <a:latin typeface="ＭＳ ゴシック" panose="020B0609070205080204" pitchFamily="49" charset="-128"/>
                <a:ea typeface="ＭＳ ゴシック" panose="020B0609070205080204" pitchFamily="49" charset="-128"/>
              </a:rPr>
              <a:t>住所１</a:t>
            </a:r>
            <a:r>
              <a:rPr lang="en-US" altLang="ja-JP" sz="1200">
                <a:solidFill>
                  <a:srgbClr val="0000FF"/>
                </a:solidFill>
                <a:latin typeface="ＭＳ ゴシック" panose="020B0609070205080204" pitchFamily="49" charset="-128"/>
                <a:ea typeface="ＭＳ ゴシック" panose="020B0609070205080204" pitchFamily="49" charset="-128"/>
              </a:rPr>
              <a:t>', align: 'start', key: 'address1' },</a:t>
            </a:r>
          </a:p>
          <a:p>
            <a:r>
              <a:rPr lang="en-US" altLang="ja-JP" sz="1200">
                <a:solidFill>
                  <a:srgbClr val="0000FF"/>
                </a:solidFill>
                <a:latin typeface="ＭＳ ゴシック" panose="020B0609070205080204" pitchFamily="49" charset="-128"/>
                <a:ea typeface="ＭＳ ゴシック" panose="020B0609070205080204" pitchFamily="49" charset="-128"/>
              </a:rPr>
              <a:t>                    { title: '</a:t>
            </a:r>
            <a:r>
              <a:rPr lang="ja-JP" altLang="en-US" sz="1200">
                <a:solidFill>
                  <a:srgbClr val="0000FF"/>
                </a:solidFill>
                <a:latin typeface="ＭＳ ゴシック" panose="020B0609070205080204" pitchFamily="49" charset="-128"/>
                <a:ea typeface="ＭＳ ゴシック" panose="020B0609070205080204" pitchFamily="49" charset="-128"/>
              </a:rPr>
              <a:t>住所２</a:t>
            </a:r>
            <a:r>
              <a:rPr lang="en-US" altLang="ja-JP" sz="1200">
                <a:solidFill>
                  <a:srgbClr val="0000FF"/>
                </a:solidFill>
                <a:latin typeface="ＭＳ ゴシック" panose="020B0609070205080204" pitchFamily="49" charset="-128"/>
                <a:ea typeface="ＭＳ ゴシック" panose="020B0609070205080204" pitchFamily="49" charset="-128"/>
              </a:rPr>
              <a:t>', align: 'start', key: 'address2' },</a:t>
            </a:r>
          </a:p>
          <a:p>
            <a:r>
              <a:rPr lang="en-US" altLang="ja-JP" sz="1200">
                <a:solidFill>
                  <a:srgbClr val="0000FF"/>
                </a:solidFill>
                <a:latin typeface="ＭＳ ゴシック" panose="020B0609070205080204" pitchFamily="49" charset="-128"/>
                <a:ea typeface="ＭＳ ゴシック" panose="020B0609070205080204" pitchFamily="49" charset="-128"/>
              </a:rPr>
              <a:t>                    { title: 'TEL', align: 'start', key: 'tel' },</a:t>
            </a:r>
          </a:p>
          <a:p>
            <a:r>
              <a:rPr lang="en-US" altLang="ja-JP" sz="1200">
                <a:solidFill>
                  <a:srgbClr val="0000FF"/>
                </a:solidFill>
                <a:latin typeface="ＭＳ ゴシック" panose="020B0609070205080204" pitchFamily="49" charset="-128"/>
                <a:ea typeface="ＭＳ ゴシック" panose="020B0609070205080204" pitchFamily="49" charset="-128"/>
              </a:rPr>
              <a:t>                ],</a:t>
            </a:r>
          </a:p>
        </p:txBody>
      </p:sp>
      <p:sp>
        <p:nvSpPr>
          <p:cNvPr id="6" name="テキスト ボックス 5">
            <a:extLst>
              <a:ext uri="{FF2B5EF4-FFF2-40B4-BE49-F238E27FC236}">
                <a16:creationId xmlns:a16="http://schemas.microsoft.com/office/drawing/2014/main" id="{CFEA536D-1E9D-555D-87C6-F89F21E0F102}"/>
              </a:ext>
            </a:extLst>
          </p:cNvPr>
          <p:cNvSpPr txBox="1"/>
          <p:nvPr/>
        </p:nvSpPr>
        <p:spPr>
          <a:xfrm>
            <a:off x="9013371" y="1179447"/>
            <a:ext cx="3077027" cy="369332"/>
          </a:xfrm>
          <a:prstGeom prst="rect">
            <a:avLst/>
          </a:prstGeom>
        </p:spPr>
        <p:style>
          <a:lnRef idx="0">
            <a:schemeClr val="accent1"/>
          </a:lnRef>
          <a:fillRef idx="3">
            <a:schemeClr val="accent1"/>
          </a:fillRef>
          <a:effectRef idx="3">
            <a:schemeClr val="accent1"/>
          </a:effectRef>
          <a:fontRef idx="minor">
            <a:schemeClr val="lt1"/>
          </a:fontRef>
        </p:style>
        <p:txBody>
          <a:bodyPr wrap="square" rtlCol="0">
            <a:spAutoFit/>
          </a:bodyPr>
          <a:lstStyle/>
          <a:p>
            <a:pPr algn="ctr"/>
            <a:r>
              <a:rPr kumimoji="1" lang="en-US" altLang="ja-JP"/>
              <a:t>【&lt;script&gt;</a:t>
            </a:r>
            <a:r>
              <a:rPr kumimoji="1" lang="ja-JP" altLang="en-US"/>
              <a:t>部分</a:t>
            </a:r>
            <a:r>
              <a:rPr kumimoji="1" lang="en-US" altLang="ja-JP"/>
              <a:t>】</a:t>
            </a:r>
            <a:endParaRPr kumimoji="1" lang="ja-JP" altLang="en-US"/>
          </a:p>
        </p:txBody>
      </p:sp>
      <p:sp>
        <p:nvSpPr>
          <p:cNvPr id="2" name="テキスト ボックス 1">
            <a:extLst>
              <a:ext uri="{FF2B5EF4-FFF2-40B4-BE49-F238E27FC236}">
                <a16:creationId xmlns:a16="http://schemas.microsoft.com/office/drawing/2014/main" id="{B77C29CD-B7BB-2BCA-A3FB-1D0EF253B248}"/>
              </a:ext>
            </a:extLst>
          </p:cNvPr>
          <p:cNvSpPr txBox="1"/>
          <p:nvPr/>
        </p:nvSpPr>
        <p:spPr>
          <a:xfrm>
            <a:off x="8071897" y="901181"/>
            <a:ext cx="912446" cy="261610"/>
          </a:xfrm>
          <a:prstGeom prst="rect">
            <a:avLst/>
          </a:prstGeom>
        </p:spPr>
        <p:style>
          <a:lnRef idx="0">
            <a:schemeClr val="accent1"/>
          </a:lnRef>
          <a:fillRef idx="3">
            <a:schemeClr val="accent1"/>
          </a:fillRef>
          <a:effectRef idx="3">
            <a:schemeClr val="accent1"/>
          </a:effectRef>
          <a:fontRef idx="minor">
            <a:schemeClr val="lt1"/>
          </a:fontRef>
        </p:style>
        <p:txBody>
          <a:bodyPr wrap="square" rtlCol="0">
            <a:spAutoFit/>
          </a:bodyPr>
          <a:lstStyle/>
          <a:p>
            <a:pPr algn="ctr"/>
            <a:r>
              <a:rPr kumimoji="1" lang="en-US" altLang="ja-JP" sz="1100"/>
              <a:t>8/10</a:t>
            </a:r>
            <a:endParaRPr kumimoji="1" lang="ja-JP" altLang="en-US" sz="1100"/>
          </a:p>
        </p:txBody>
      </p:sp>
      <p:sp>
        <p:nvSpPr>
          <p:cNvPr id="3" name="テキスト ボックス 2">
            <a:extLst>
              <a:ext uri="{FF2B5EF4-FFF2-40B4-BE49-F238E27FC236}">
                <a16:creationId xmlns:a16="http://schemas.microsoft.com/office/drawing/2014/main" id="{8201AAC2-E704-DF00-0C1C-EB4B73AB7E55}"/>
              </a:ext>
            </a:extLst>
          </p:cNvPr>
          <p:cNvSpPr txBox="1"/>
          <p:nvPr/>
        </p:nvSpPr>
        <p:spPr>
          <a:xfrm>
            <a:off x="9201500" y="2367762"/>
            <a:ext cx="2741456" cy="923330"/>
          </a:xfrm>
          <a:prstGeom prst="rect">
            <a:avLst/>
          </a:prstGeom>
          <a:noFill/>
        </p:spPr>
        <p:txBody>
          <a:bodyPr wrap="square" rtlCol="0">
            <a:spAutoFit/>
          </a:bodyPr>
          <a:lstStyle/>
          <a:p>
            <a:r>
              <a:rPr kumimoji="1" lang="en-US" altLang="ja-JP"/>
              <a:t>template</a:t>
            </a:r>
            <a:r>
              <a:rPr kumimoji="1" lang="ja-JP" altLang="en-US"/>
              <a:t>側のコード（変数）とデータをやり取りするための変数</a:t>
            </a:r>
          </a:p>
        </p:txBody>
      </p:sp>
    </p:spTree>
    <p:extLst>
      <p:ext uri="{BB962C8B-B14F-4D97-AF65-F5344CB8AC3E}">
        <p14:creationId xmlns:p14="http://schemas.microsoft.com/office/powerpoint/2010/main" val="2922533198"/>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a:extLst>
              <a:ext uri="{FF2B5EF4-FFF2-40B4-BE49-F238E27FC236}">
                <a16:creationId xmlns:a16="http://schemas.microsoft.com/office/drawing/2014/main" id="{D3578072-553C-1E04-82AF-684422C5586E}"/>
              </a:ext>
            </a:extLst>
          </p:cNvPr>
          <p:cNvSpPr>
            <a:spLocks noGrp="1"/>
          </p:cNvSpPr>
          <p:nvPr>
            <p:ph type="title"/>
          </p:nvPr>
        </p:nvSpPr>
        <p:spPr/>
        <p:txBody>
          <a:bodyPr>
            <a:normAutofit/>
          </a:bodyPr>
          <a:lstStyle/>
          <a:p>
            <a:r>
              <a:rPr lang="en-US" altLang="ja-JP"/>
              <a:t>3-3-3.</a:t>
            </a:r>
            <a:r>
              <a:rPr lang="ja-JP" altLang="en-US"/>
              <a:t>「住所録リスト表示」機能作成</a:t>
            </a:r>
          </a:p>
        </p:txBody>
      </p:sp>
      <p:sp>
        <p:nvSpPr>
          <p:cNvPr id="4" name="正方形/長方形 3">
            <a:extLst>
              <a:ext uri="{FF2B5EF4-FFF2-40B4-BE49-F238E27FC236}">
                <a16:creationId xmlns:a16="http://schemas.microsoft.com/office/drawing/2014/main" id="{324F4D88-D162-FEEE-8D57-029EC1236CD7}"/>
              </a:ext>
            </a:extLst>
          </p:cNvPr>
          <p:cNvSpPr/>
          <p:nvPr/>
        </p:nvSpPr>
        <p:spPr>
          <a:xfrm>
            <a:off x="354330" y="1179447"/>
            <a:ext cx="8600984" cy="4661283"/>
          </a:xfrm>
          <a:prstGeom prst="rect">
            <a:avLst/>
          </a:prstGeom>
        </p:spPr>
        <p:style>
          <a:lnRef idx="2">
            <a:schemeClr val="accent5"/>
          </a:lnRef>
          <a:fillRef idx="1">
            <a:schemeClr val="lt1"/>
          </a:fillRef>
          <a:effectRef idx="0">
            <a:schemeClr val="accent5"/>
          </a:effectRef>
          <a:fontRef idx="minor">
            <a:schemeClr val="dk1"/>
          </a:fontRef>
        </p:style>
        <p:txBody>
          <a:bodyPr rtlCol="0" anchor="t"/>
          <a:lstStyle/>
          <a:p>
            <a:r>
              <a:rPr lang="en-US" altLang="ja-JP" sz="1200">
                <a:solidFill>
                  <a:srgbClr val="0000FF"/>
                </a:solidFill>
                <a:latin typeface="ＭＳ ゴシック" panose="020B0609070205080204" pitchFamily="49" charset="-128"/>
                <a:ea typeface="ＭＳ ゴシック" panose="020B0609070205080204" pitchFamily="49" charset="-128"/>
              </a:rPr>
              <a:t>                addrTable: [],</a:t>
            </a:r>
          </a:p>
          <a:p>
            <a:r>
              <a:rPr lang="en-US" altLang="ja-JP" sz="1200">
                <a:solidFill>
                  <a:srgbClr val="0000FF"/>
                </a:solidFill>
                <a:latin typeface="ＭＳ ゴシック" panose="020B0609070205080204" pitchFamily="49" charset="-128"/>
                <a:ea typeface="ＭＳ ゴシック" panose="020B0609070205080204" pitchFamily="49" charset="-128"/>
              </a:rPr>
              <a:t>            }</a:t>
            </a:r>
          </a:p>
          <a:p>
            <a:r>
              <a:rPr lang="en-US" altLang="ja-JP" sz="1200">
                <a:solidFill>
                  <a:srgbClr val="0000FF"/>
                </a:solidFill>
                <a:latin typeface="ＭＳ ゴシック" panose="020B0609070205080204" pitchFamily="49" charset="-128"/>
                <a:ea typeface="ＭＳ ゴシック" panose="020B0609070205080204" pitchFamily="49" charset="-128"/>
              </a:rPr>
              <a:t>        },</a:t>
            </a:r>
          </a:p>
          <a:p>
            <a:r>
              <a:rPr lang="en-US" altLang="ja-JP" sz="1200">
                <a:solidFill>
                  <a:srgbClr val="0000FF"/>
                </a:solidFill>
                <a:latin typeface="ＭＳ ゴシック" panose="020B0609070205080204" pitchFamily="49" charset="-128"/>
                <a:ea typeface="ＭＳ ゴシック" panose="020B0609070205080204" pitchFamily="49" charset="-128"/>
              </a:rPr>
              <a:t>        created() {</a:t>
            </a:r>
          </a:p>
          <a:p>
            <a:r>
              <a:rPr lang="en-US" altLang="ja-JP" sz="1200">
                <a:solidFill>
                  <a:srgbClr val="0000FF"/>
                </a:solidFill>
                <a:latin typeface="ＭＳ ゴシック" panose="020B0609070205080204" pitchFamily="49" charset="-128"/>
                <a:ea typeface="ＭＳ ゴシック" panose="020B0609070205080204" pitchFamily="49" charset="-128"/>
              </a:rPr>
              <a:t>            // </a:t>
            </a:r>
            <a:r>
              <a:rPr lang="ja-JP" altLang="en-US" sz="1200">
                <a:solidFill>
                  <a:srgbClr val="0000FF"/>
                </a:solidFill>
                <a:latin typeface="ＭＳ ゴシック" panose="020B0609070205080204" pitchFamily="49" charset="-128"/>
                <a:ea typeface="ＭＳ ゴシック" panose="020B0609070205080204" pitchFamily="49" charset="-128"/>
              </a:rPr>
              <a:t>ビューが作成され、データがすでに観察されているときにデータをフェッチします。</a:t>
            </a:r>
          </a:p>
          <a:p>
            <a:r>
              <a:rPr lang="ja-JP" altLang="en-US" sz="1200">
                <a:solidFill>
                  <a:srgbClr val="0000FF"/>
                </a:solidFill>
                <a:latin typeface="ＭＳ ゴシック" panose="020B0609070205080204" pitchFamily="49" charset="-128"/>
                <a:ea typeface="ＭＳ ゴシック" panose="020B0609070205080204" pitchFamily="49" charset="-128"/>
              </a:rPr>
              <a:t>            </a:t>
            </a:r>
            <a:r>
              <a:rPr lang="en-US" altLang="ja-JP" sz="1200">
                <a:solidFill>
                  <a:srgbClr val="0000FF"/>
                </a:solidFill>
                <a:latin typeface="ＭＳ ゴシック" panose="020B0609070205080204" pitchFamily="49" charset="-128"/>
                <a:ea typeface="ＭＳ ゴシック" panose="020B0609070205080204" pitchFamily="49" charset="-128"/>
              </a:rPr>
              <a:t>this.fetchData();</a:t>
            </a:r>
          </a:p>
          <a:p>
            <a:r>
              <a:rPr lang="en-US" altLang="ja-JP" sz="1200">
                <a:solidFill>
                  <a:srgbClr val="0000FF"/>
                </a:solidFill>
                <a:latin typeface="ＭＳ ゴシック" panose="020B0609070205080204" pitchFamily="49" charset="-128"/>
                <a:ea typeface="ＭＳ ゴシック" panose="020B0609070205080204" pitchFamily="49" charset="-128"/>
              </a:rPr>
              <a:t>        },</a:t>
            </a:r>
          </a:p>
          <a:p>
            <a:r>
              <a:rPr lang="en-US" altLang="ja-JP" sz="1200">
                <a:solidFill>
                  <a:srgbClr val="0000FF"/>
                </a:solidFill>
                <a:latin typeface="ＭＳ ゴシック" panose="020B0609070205080204" pitchFamily="49" charset="-128"/>
                <a:ea typeface="ＭＳ ゴシック" panose="020B0609070205080204" pitchFamily="49" charset="-128"/>
              </a:rPr>
              <a:t>        watch: {</a:t>
            </a:r>
          </a:p>
          <a:p>
            <a:r>
              <a:rPr lang="en-US" altLang="ja-JP" sz="1200">
                <a:solidFill>
                  <a:srgbClr val="0000FF"/>
                </a:solidFill>
                <a:latin typeface="ＭＳ ゴシック" panose="020B0609070205080204" pitchFamily="49" charset="-128"/>
                <a:ea typeface="ＭＳ ゴシック" panose="020B0609070205080204" pitchFamily="49" charset="-128"/>
              </a:rPr>
              <a:t>            // </a:t>
            </a:r>
            <a:r>
              <a:rPr lang="ja-JP" altLang="en-US" sz="1200">
                <a:solidFill>
                  <a:srgbClr val="0000FF"/>
                </a:solidFill>
                <a:latin typeface="ＭＳ ゴシック" panose="020B0609070205080204" pitchFamily="49" charset="-128"/>
                <a:ea typeface="ＭＳ ゴシック" panose="020B0609070205080204" pitchFamily="49" charset="-128"/>
              </a:rPr>
              <a:t>ルートが変更された場合はメソッドを再度呼び出します</a:t>
            </a:r>
          </a:p>
          <a:p>
            <a:r>
              <a:rPr lang="ja-JP" altLang="en-US" sz="1200">
                <a:solidFill>
                  <a:srgbClr val="0000FF"/>
                </a:solidFill>
                <a:latin typeface="ＭＳ ゴシック" panose="020B0609070205080204" pitchFamily="49" charset="-128"/>
                <a:ea typeface="ＭＳ ゴシック" panose="020B0609070205080204" pitchFamily="49" charset="-128"/>
              </a:rPr>
              <a:t>            </a:t>
            </a:r>
            <a:r>
              <a:rPr lang="en-US" altLang="ja-JP" sz="1200">
                <a:solidFill>
                  <a:srgbClr val="0000FF"/>
                </a:solidFill>
                <a:latin typeface="ＭＳ ゴシック" panose="020B0609070205080204" pitchFamily="49" charset="-128"/>
                <a:ea typeface="ＭＳ ゴシック" panose="020B0609070205080204" pitchFamily="49" charset="-128"/>
              </a:rPr>
              <a:t>'$route': 'fetchData'</a:t>
            </a:r>
          </a:p>
          <a:p>
            <a:r>
              <a:rPr lang="en-US" altLang="ja-JP" sz="1200">
                <a:solidFill>
                  <a:srgbClr val="0000FF"/>
                </a:solidFill>
                <a:latin typeface="ＭＳ ゴシック" panose="020B0609070205080204" pitchFamily="49" charset="-128"/>
                <a:ea typeface="ＭＳ ゴシック" panose="020B0609070205080204" pitchFamily="49" charset="-128"/>
              </a:rPr>
              <a:t>        },</a:t>
            </a:r>
          </a:p>
          <a:p>
            <a:r>
              <a:rPr lang="en-US" altLang="ja-JP" sz="1200">
                <a:solidFill>
                  <a:srgbClr val="0000FF"/>
                </a:solidFill>
                <a:latin typeface="ＭＳ ゴシック" panose="020B0609070205080204" pitchFamily="49" charset="-128"/>
                <a:ea typeface="ＭＳ ゴシック" panose="020B0609070205080204" pitchFamily="49" charset="-128"/>
              </a:rPr>
              <a:t>        methods: {</a:t>
            </a:r>
          </a:p>
          <a:p>
            <a:r>
              <a:rPr lang="en-US" altLang="ja-JP" sz="1200">
                <a:solidFill>
                  <a:srgbClr val="0000FF"/>
                </a:solidFill>
                <a:latin typeface="ＭＳ ゴシック" panose="020B0609070205080204" pitchFamily="49" charset="-128"/>
                <a:ea typeface="ＭＳ ゴシック" panose="020B0609070205080204" pitchFamily="49" charset="-128"/>
              </a:rPr>
              <a:t>            clickRow: function (event, values) {</a:t>
            </a:r>
          </a:p>
          <a:p>
            <a:r>
              <a:rPr lang="en-US" altLang="ja-JP" sz="1200">
                <a:solidFill>
                  <a:srgbClr val="0000FF"/>
                </a:solidFill>
                <a:latin typeface="ＭＳ ゴシック" panose="020B0609070205080204" pitchFamily="49" charset="-128"/>
                <a:ea typeface="ＭＳ ゴシック" panose="020B0609070205080204" pitchFamily="49" charset="-128"/>
              </a:rPr>
              <a:t>                //-----------------------------------------------------------------------------</a:t>
            </a:r>
          </a:p>
          <a:p>
            <a:r>
              <a:rPr lang="en-US" altLang="ja-JP" sz="1200">
                <a:solidFill>
                  <a:srgbClr val="0000FF"/>
                </a:solidFill>
                <a:latin typeface="ＭＳ ゴシック" panose="020B0609070205080204" pitchFamily="49" charset="-128"/>
                <a:ea typeface="ＭＳ ゴシック" panose="020B0609070205080204" pitchFamily="49" charset="-128"/>
              </a:rPr>
              <a:t>                //</a:t>
            </a:r>
            <a:r>
              <a:rPr lang="ja-JP" altLang="en-US" sz="1200">
                <a:solidFill>
                  <a:srgbClr val="0000FF"/>
                </a:solidFill>
                <a:latin typeface="ＭＳ ゴシック" panose="020B0609070205080204" pitchFamily="49" charset="-128"/>
                <a:ea typeface="ＭＳ ゴシック" panose="020B0609070205080204" pitchFamily="49" charset="-128"/>
              </a:rPr>
              <a:t>住所録リストでクリックされたら、選択した行の住所データを入力画面に表示する。</a:t>
            </a:r>
          </a:p>
          <a:p>
            <a:r>
              <a:rPr lang="ja-JP" altLang="en-US" sz="1200">
                <a:solidFill>
                  <a:srgbClr val="0000FF"/>
                </a:solidFill>
                <a:latin typeface="ＭＳ ゴシック" panose="020B0609070205080204" pitchFamily="49" charset="-128"/>
                <a:ea typeface="ＭＳ ゴシック" panose="020B0609070205080204" pitchFamily="49" charset="-128"/>
              </a:rPr>
              <a:t>                </a:t>
            </a:r>
            <a:r>
              <a:rPr lang="en-US" altLang="ja-JP" sz="1200">
                <a:solidFill>
                  <a:srgbClr val="0000FF"/>
                </a:solidFill>
                <a:latin typeface="ＭＳ ゴシック" panose="020B0609070205080204" pitchFamily="49" charset="-128"/>
                <a:ea typeface="ＭＳ ゴシック" panose="020B0609070205080204" pitchFamily="49" charset="-128"/>
              </a:rPr>
              <a:t>//-----------------------------------------------------------------------------</a:t>
            </a:r>
          </a:p>
          <a:p>
            <a:r>
              <a:rPr lang="en-US" altLang="ja-JP" sz="1200">
                <a:solidFill>
                  <a:srgbClr val="0000FF"/>
                </a:solidFill>
                <a:latin typeface="ＭＳ ゴシック" panose="020B0609070205080204" pitchFamily="49" charset="-128"/>
                <a:ea typeface="ＭＳ ゴシック" panose="020B0609070205080204" pitchFamily="49" charset="-128"/>
              </a:rPr>
              <a:t>                this.no = values.item.no;</a:t>
            </a:r>
          </a:p>
          <a:p>
            <a:r>
              <a:rPr lang="en-US" altLang="ja-JP" sz="1200">
                <a:solidFill>
                  <a:srgbClr val="0000FF"/>
                </a:solidFill>
                <a:latin typeface="ＭＳ ゴシック" panose="020B0609070205080204" pitchFamily="49" charset="-128"/>
                <a:ea typeface="ＭＳ ゴシック" panose="020B0609070205080204" pitchFamily="49" charset="-128"/>
              </a:rPr>
              <a:t>                this.name = values.item.name;</a:t>
            </a:r>
          </a:p>
          <a:p>
            <a:r>
              <a:rPr lang="en-US" altLang="ja-JP" sz="1200">
                <a:solidFill>
                  <a:srgbClr val="0000FF"/>
                </a:solidFill>
                <a:latin typeface="ＭＳ ゴシック" panose="020B0609070205080204" pitchFamily="49" charset="-128"/>
                <a:ea typeface="ＭＳ ゴシック" panose="020B0609070205080204" pitchFamily="49" charset="-128"/>
              </a:rPr>
              <a:t>                this.yubin = values.item.yubin;</a:t>
            </a:r>
          </a:p>
          <a:p>
            <a:r>
              <a:rPr lang="en-US" altLang="ja-JP" sz="1200">
                <a:solidFill>
                  <a:srgbClr val="0000FF"/>
                </a:solidFill>
                <a:latin typeface="ＭＳ ゴシック" panose="020B0609070205080204" pitchFamily="49" charset="-128"/>
                <a:ea typeface="ＭＳ ゴシック" panose="020B0609070205080204" pitchFamily="49" charset="-128"/>
              </a:rPr>
              <a:t>                this.address1 = values.item.address1;</a:t>
            </a:r>
          </a:p>
          <a:p>
            <a:r>
              <a:rPr lang="en-US" altLang="ja-JP" sz="1200">
                <a:solidFill>
                  <a:srgbClr val="0000FF"/>
                </a:solidFill>
                <a:latin typeface="ＭＳ ゴシック" panose="020B0609070205080204" pitchFamily="49" charset="-128"/>
                <a:ea typeface="ＭＳ ゴシック" panose="020B0609070205080204" pitchFamily="49" charset="-128"/>
              </a:rPr>
              <a:t>                this.address2 = values.item.address2;</a:t>
            </a:r>
          </a:p>
          <a:p>
            <a:r>
              <a:rPr lang="en-US" altLang="ja-JP" sz="1200">
                <a:solidFill>
                  <a:srgbClr val="0000FF"/>
                </a:solidFill>
                <a:latin typeface="ＭＳ ゴシック" panose="020B0609070205080204" pitchFamily="49" charset="-128"/>
                <a:ea typeface="ＭＳ ゴシック" panose="020B0609070205080204" pitchFamily="49" charset="-128"/>
              </a:rPr>
              <a:t>                this.tel = values.item.tel;</a:t>
            </a:r>
          </a:p>
          <a:p>
            <a:r>
              <a:rPr lang="en-US" altLang="ja-JP" sz="1200">
                <a:solidFill>
                  <a:srgbClr val="0000FF"/>
                </a:solidFill>
                <a:latin typeface="ＭＳ ゴシック" panose="020B0609070205080204" pitchFamily="49" charset="-128"/>
                <a:ea typeface="ＭＳ ゴシック" panose="020B0609070205080204" pitchFamily="49" charset="-128"/>
              </a:rPr>
              <a:t>                this.outputMsg = null;</a:t>
            </a:r>
          </a:p>
          <a:p>
            <a:r>
              <a:rPr lang="en-US" altLang="ja-JP" sz="1200">
                <a:solidFill>
                  <a:srgbClr val="0000FF"/>
                </a:solidFill>
                <a:latin typeface="ＭＳ ゴシック" panose="020B0609070205080204" pitchFamily="49" charset="-128"/>
                <a:ea typeface="ＭＳ ゴシック" panose="020B0609070205080204" pitchFamily="49" charset="-128"/>
              </a:rPr>
              <a:t>            },</a:t>
            </a:r>
          </a:p>
          <a:p>
            <a:endParaRPr lang="en-US" altLang="ja-JP" sz="1200">
              <a:solidFill>
                <a:srgbClr val="0000FF"/>
              </a:solidFill>
              <a:latin typeface="ＭＳ ゴシック" panose="020B0609070205080204" pitchFamily="49" charset="-128"/>
              <a:ea typeface="ＭＳ ゴシック" panose="020B0609070205080204" pitchFamily="49" charset="-128"/>
            </a:endParaRPr>
          </a:p>
        </p:txBody>
      </p:sp>
      <p:sp>
        <p:nvSpPr>
          <p:cNvPr id="2" name="テキスト ボックス 1">
            <a:extLst>
              <a:ext uri="{FF2B5EF4-FFF2-40B4-BE49-F238E27FC236}">
                <a16:creationId xmlns:a16="http://schemas.microsoft.com/office/drawing/2014/main" id="{34F717A9-B015-0B88-474A-5DBF552178BB}"/>
              </a:ext>
            </a:extLst>
          </p:cNvPr>
          <p:cNvSpPr txBox="1"/>
          <p:nvPr/>
        </p:nvSpPr>
        <p:spPr>
          <a:xfrm>
            <a:off x="8071897" y="901179"/>
            <a:ext cx="912446" cy="261610"/>
          </a:xfrm>
          <a:prstGeom prst="rect">
            <a:avLst/>
          </a:prstGeom>
        </p:spPr>
        <p:style>
          <a:lnRef idx="0">
            <a:schemeClr val="accent1"/>
          </a:lnRef>
          <a:fillRef idx="3">
            <a:schemeClr val="accent1"/>
          </a:fillRef>
          <a:effectRef idx="3">
            <a:schemeClr val="accent1"/>
          </a:effectRef>
          <a:fontRef idx="minor">
            <a:schemeClr val="lt1"/>
          </a:fontRef>
        </p:style>
        <p:txBody>
          <a:bodyPr wrap="square" rtlCol="0">
            <a:spAutoFit/>
          </a:bodyPr>
          <a:lstStyle/>
          <a:p>
            <a:pPr algn="ctr"/>
            <a:r>
              <a:rPr kumimoji="1" lang="en-US" altLang="ja-JP" sz="1100"/>
              <a:t>9/10</a:t>
            </a:r>
            <a:endParaRPr kumimoji="1" lang="ja-JP" altLang="en-US" sz="1100"/>
          </a:p>
        </p:txBody>
      </p:sp>
      <p:sp>
        <p:nvSpPr>
          <p:cNvPr id="3" name="テキスト ボックス 2">
            <a:extLst>
              <a:ext uri="{FF2B5EF4-FFF2-40B4-BE49-F238E27FC236}">
                <a16:creationId xmlns:a16="http://schemas.microsoft.com/office/drawing/2014/main" id="{0F4E0DDC-3191-D66A-1872-F2CDBA67C00A}"/>
              </a:ext>
            </a:extLst>
          </p:cNvPr>
          <p:cNvSpPr txBox="1"/>
          <p:nvPr/>
        </p:nvSpPr>
        <p:spPr>
          <a:xfrm>
            <a:off x="9201500" y="3551095"/>
            <a:ext cx="2741456" cy="1200329"/>
          </a:xfrm>
          <a:prstGeom prst="rect">
            <a:avLst/>
          </a:prstGeom>
          <a:noFill/>
        </p:spPr>
        <p:txBody>
          <a:bodyPr wrap="square" rtlCol="0">
            <a:spAutoFit/>
          </a:bodyPr>
          <a:lstStyle/>
          <a:p>
            <a:r>
              <a:rPr lang="ja-JP" altLang="en-US"/>
              <a:t>住所録リストでクリックされたら、選択した行の住所データを編集画面に表示する</a:t>
            </a:r>
            <a:endParaRPr kumimoji="1" lang="ja-JP" altLang="en-US"/>
          </a:p>
        </p:txBody>
      </p:sp>
    </p:spTree>
    <p:extLst>
      <p:ext uri="{BB962C8B-B14F-4D97-AF65-F5344CB8AC3E}">
        <p14:creationId xmlns:p14="http://schemas.microsoft.com/office/powerpoint/2010/main" val="2411082605"/>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a:extLst>
              <a:ext uri="{FF2B5EF4-FFF2-40B4-BE49-F238E27FC236}">
                <a16:creationId xmlns:a16="http://schemas.microsoft.com/office/drawing/2014/main" id="{D3578072-553C-1E04-82AF-684422C5586E}"/>
              </a:ext>
            </a:extLst>
          </p:cNvPr>
          <p:cNvSpPr>
            <a:spLocks noGrp="1"/>
          </p:cNvSpPr>
          <p:nvPr>
            <p:ph type="title"/>
          </p:nvPr>
        </p:nvSpPr>
        <p:spPr/>
        <p:txBody>
          <a:bodyPr>
            <a:normAutofit/>
          </a:bodyPr>
          <a:lstStyle/>
          <a:p>
            <a:r>
              <a:rPr lang="en-US" altLang="ja-JP"/>
              <a:t>3-3-3.</a:t>
            </a:r>
            <a:r>
              <a:rPr lang="ja-JP" altLang="en-US"/>
              <a:t>「住所録リスト表示」機能作成</a:t>
            </a:r>
          </a:p>
        </p:txBody>
      </p:sp>
      <p:sp>
        <p:nvSpPr>
          <p:cNvPr id="4" name="正方形/長方形 3">
            <a:extLst>
              <a:ext uri="{FF2B5EF4-FFF2-40B4-BE49-F238E27FC236}">
                <a16:creationId xmlns:a16="http://schemas.microsoft.com/office/drawing/2014/main" id="{324F4D88-D162-FEEE-8D57-029EC1236CD7}"/>
              </a:ext>
            </a:extLst>
          </p:cNvPr>
          <p:cNvSpPr/>
          <p:nvPr/>
        </p:nvSpPr>
        <p:spPr>
          <a:xfrm>
            <a:off x="354330" y="816592"/>
            <a:ext cx="8600984" cy="6019639"/>
          </a:xfrm>
          <a:prstGeom prst="rect">
            <a:avLst/>
          </a:prstGeom>
        </p:spPr>
        <p:style>
          <a:lnRef idx="2">
            <a:schemeClr val="accent5"/>
          </a:lnRef>
          <a:fillRef idx="1">
            <a:schemeClr val="lt1"/>
          </a:fillRef>
          <a:effectRef idx="0">
            <a:schemeClr val="accent5"/>
          </a:effectRef>
          <a:fontRef idx="minor">
            <a:schemeClr val="dk1"/>
          </a:fontRef>
        </p:style>
        <p:txBody>
          <a:bodyPr rtlCol="0" anchor="t"/>
          <a:lstStyle/>
          <a:p>
            <a:r>
              <a:rPr lang="en-US" altLang="ja-JP" sz="1200">
                <a:solidFill>
                  <a:srgbClr val="0000FF"/>
                </a:solidFill>
                <a:latin typeface="ＭＳ ゴシック" panose="020B0609070205080204" pitchFamily="49" charset="-128"/>
                <a:ea typeface="ＭＳ ゴシック" panose="020B0609070205080204" pitchFamily="49" charset="-128"/>
              </a:rPr>
              <a:t>            fetchData: async function () {</a:t>
            </a:r>
          </a:p>
          <a:p>
            <a:r>
              <a:rPr lang="en-US" altLang="ja-JP" sz="1200">
                <a:solidFill>
                  <a:srgbClr val="0000FF"/>
                </a:solidFill>
                <a:latin typeface="ＭＳ ゴシック" panose="020B0609070205080204" pitchFamily="49" charset="-128"/>
                <a:ea typeface="ＭＳ ゴシック" panose="020B0609070205080204" pitchFamily="49" charset="-128"/>
              </a:rPr>
              <a:t>                //-----------------------------------------------------------------------------</a:t>
            </a:r>
          </a:p>
          <a:p>
            <a:r>
              <a:rPr lang="en-US" altLang="ja-JP" sz="1200">
                <a:solidFill>
                  <a:srgbClr val="0000FF"/>
                </a:solidFill>
                <a:latin typeface="ＭＳ ゴシック" panose="020B0609070205080204" pitchFamily="49" charset="-128"/>
                <a:ea typeface="ＭＳ ゴシック" panose="020B0609070205080204" pitchFamily="49" charset="-128"/>
              </a:rPr>
              <a:t>                //</a:t>
            </a:r>
            <a:r>
              <a:rPr lang="ja-JP" altLang="en-US" sz="1200">
                <a:solidFill>
                  <a:srgbClr val="0000FF"/>
                </a:solidFill>
                <a:latin typeface="ＭＳ ゴシック" panose="020B0609070205080204" pitchFamily="49" charset="-128"/>
                <a:ea typeface="ＭＳ ゴシック" panose="020B0609070205080204" pitchFamily="49" charset="-128"/>
              </a:rPr>
              <a:t>住所録リストを表示する。</a:t>
            </a:r>
            <a:r>
              <a:rPr lang="en-US" altLang="ja-JP" sz="1200">
                <a:solidFill>
                  <a:srgbClr val="0000FF"/>
                </a:solidFill>
                <a:latin typeface="ＭＳ ゴシック" panose="020B0609070205080204" pitchFamily="49" charset="-128"/>
                <a:ea typeface="ＭＳ ゴシック" panose="020B0609070205080204" pitchFamily="49" charset="-128"/>
              </a:rPr>
              <a:t>(No</a:t>
            </a:r>
            <a:r>
              <a:rPr lang="ja-JP" altLang="en-US" sz="1200">
                <a:solidFill>
                  <a:srgbClr val="0000FF"/>
                </a:solidFill>
                <a:latin typeface="ＭＳ ゴシック" panose="020B0609070205080204" pitchFamily="49" charset="-128"/>
                <a:ea typeface="ＭＳ ゴシック" panose="020B0609070205080204" pitchFamily="49" charset="-128"/>
              </a:rPr>
              <a:t>で降順表示</a:t>
            </a:r>
            <a:r>
              <a:rPr lang="en-US" altLang="ja-JP" sz="1200">
                <a:solidFill>
                  <a:srgbClr val="0000FF"/>
                </a:solidFill>
                <a:latin typeface="ＭＳ ゴシック" panose="020B0609070205080204" pitchFamily="49" charset="-128"/>
                <a:ea typeface="ＭＳ ゴシック" panose="020B0609070205080204" pitchFamily="49" charset="-128"/>
              </a:rPr>
              <a:t>)</a:t>
            </a:r>
          </a:p>
          <a:p>
            <a:r>
              <a:rPr lang="en-US" altLang="ja-JP" sz="1200">
                <a:solidFill>
                  <a:srgbClr val="0000FF"/>
                </a:solidFill>
                <a:latin typeface="ＭＳ ゴシック" panose="020B0609070205080204" pitchFamily="49" charset="-128"/>
                <a:ea typeface="ＭＳ ゴシック" panose="020B0609070205080204" pitchFamily="49" charset="-128"/>
              </a:rPr>
              <a:t>                //-----------------------------------------------------------------------------</a:t>
            </a:r>
          </a:p>
          <a:p>
            <a:r>
              <a:rPr lang="en-US" altLang="ja-JP" sz="1200">
                <a:solidFill>
                  <a:srgbClr val="0000FF"/>
                </a:solidFill>
                <a:latin typeface="ＭＳ ゴシック" panose="020B0609070205080204" pitchFamily="49" charset="-128"/>
                <a:ea typeface="ＭＳ ゴシック" panose="020B0609070205080204" pitchFamily="49" charset="-128"/>
              </a:rPr>
              <a:t>                this.addrTable = null;</a:t>
            </a:r>
          </a:p>
          <a:p>
            <a:r>
              <a:rPr lang="en-US" altLang="ja-JP" sz="1200">
                <a:solidFill>
                  <a:srgbClr val="0000FF"/>
                </a:solidFill>
                <a:latin typeface="ＭＳ ゴシック" panose="020B0609070205080204" pitchFamily="49" charset="-128"/>
                <a:ea typeface="ＭＳ ゴシック" panose="020B0609070205080204" pitchFamily="49" charset="-128"/>
              </a:rPr>
              <a:t>                this.loading = true;</a:t>
            </a:r>
          </a:p>
          <a:p>
            <a:r>
              <a:rPr lang="en-US" altLang="ja-JP" sz="1200">
                <a:solidFill>
                  <a:srgbClr val="0000FF"/>
                </a:solidFill>
                <a:latin typeface="ＭＳ ゴシック" panose="020B0609070205080204" pitchFamily="49" charset="-128"/>
                <a:ea typeface="ＭＳ ゴシック" panose="020B0609070205080204" pitchFamily="49" charset="-128"/>
              </a:rPr>
              <a:t>                //1</a:t>
            </a:r>
            <a:r>
              <a:rPr lang="ja-JP" altLang="en-US" sz="1200">
                <a:solidFill>
                  <a:srgbClr val="0000FF"/>
                </a:solidFill>
                <a:latin typeface="ＭＳ ゴシック" panose="020B0609070205080204" pitchFamily="49" charset="-128"/>
                <a:ea typeface="ＭＳ ゴシック" panose="020B0609070205080204" pitchFamily="49" charset="-128"/>
              </a:rPr>
              <a:t>秒間待つ </a:t>
            </a:r>
          </a:p>
          <a:p>
            <a:r>
              <a:rPr lang="ja-JP" altLang="en-US" sz="1200">
                <a:solidFill>
                  <a:srgbClr val="0000FF"/>
                </a:solidFill>
                <a:latin typeface="ＭＳ ゴシック" panose="020B0609070205080204" pitchFamily="49" charset="-128"/>
                <a:ea typeface="ＭＳ ゴシック" panose="020B0609070205080204" pitchFamily="49" charset="-128"/>
              </a:rPr>
              <a:t>                </a:t>
            </a:r>
            <a:r>
              <a:rPr lang="en-US" altLang="ja-JP" sz="1200">
                <a:solidFill>
                  <a:srgbClr val="0000FF"/>
                </a:solidFill>
                <a:latin typeface="ＭＳ ゴシック" panose="020B0609070205080204" pitchFamily="49" charset="-128"/>
                <a:ea typeface="ＭＳ ゴシック" panose="020B0609070205080204" pitchFamily="49" charset="-128"/>
              </a:rPr>
              <a:t>await this.sleep(1000);</a:t>
            </a:r>
          </a:p>
          <a:p>
            <a:r>
              <a:rPr lang="en-US" altLang="ja-JP" sz="1200">
                <a:solidFill>
                  <a:srgbClr val="0000FF"/>
                </a:solidFill>
                <a:latin typeface="ＭＳ ゴシック" panose="020B0609070205080204" pitchFamily="49" charset="-128"/>
                <a:ea typeface="ＭＳ ゴシック" panose="020B0609070205080204" pitchFamily="49" charset="-128"/>
              </a:rPr>
              <a:t>                //RestAPI</a:t>
            </a:r>
            <a:r>
              <a:rPr lang="ja-JP" altLang="en-US" sz="1200">
                <a:solidFill>
                  <a:srgbClr val="0000FF"/>
                </a:solidFill>
                <a:latin typeface="ＭＳ ゴシック" panose="020B0609070205080204" pitchFamily="49" charset="-128"/>
                <a:ea typeface="ＭＳ ゴシック" panose="020B0609070205080204" pitchFamily="49" charset="-128"/>
              </a:rPr>
              <a:t>発行：データベースから住所録リスト取得    </a:t>
            </a:r>
          </a:p>
          <a:p>
            <a:r>
              <a:rPr lang="ja-JP" altLang="en-US" sz="1200">
                <a:solidFill>
                  <a:srgbClr val="0000FF"/>
                </a:solidFill>
                <a:latin typeface="ＭＳ ゴシック" panose="020B0609070205080204" pitchFamily="49" charset="-128"/>
                <a:ea typeface="ＭＳ ゴシック" panose="020B0609070205080204" pitchFamily="49" charset="-128"/>
              </a:rPr>
              <a:t>                </a:t>
            </a:r>
            <a:r>
              <a:rPr lang="en-US" altLang="ja-JP" sz="1200">
                <a:solidFill>
                  <a:srgbClr val="0000FF"/>
                </a:solidFill>
                <a:latin typeface="ＭＳ ゴシック" panose="020B0609070205080204" pitchFamily="49" charset="-128"/>
                <a:ea typeface="ＭＳ ゴシック" panose="020B0609070205080204" pitchFamily="49" charset="-128"/>
              </a:rPr>
              <a:t>fetch('api/addressbook')</a:t>
            </a:r>
          </a:p>
          <a:p>
            <a:r>
              <a:rPr lang="en-US" altLang="ja-JP" sz="1200">
                <a:solidFill>
                  <a:srgbClr val="0000FF"/>
                </a:solidFill>
                <a:latin typeface="ＭＳ ゴシック" panose="020B0609070205080204" pitchFamily="49" charset="-128"/>
                <a:ea typeface="ＭＳ ゴシック" panose="020B0609070205080204" pitchFamily="49" charset="-128"/>
              </a:rPr>
              <a:t>                    .then(r =&gt; r.json())</a:t>
            </a:r>
          </a:p>
          <a:p>
            <a:r>
              <a:rPr lang="en-US" altLang="ja-JP" sz="1200">
                <a:solidFill>
                  <a:srgbClr val="0000FF"/>
                </a:solidFill>
                <a:latin typeface="ＭＳ ゴシック" panose="020B0609070205080204" pitchFamily="49" charset="-128"/>
                <a:ea typeface="ＭＳ ゴシック" panose="020B0609070205080204" pitchFamily="49" charset="-128"/>
              </a:rPr>
              <a:t>                    .then(json =&gt; {</a:t>
            </a:r>
          </a:p>
          <a:p>
            <a:r>
              <a:rPr lang="en-US" altLang="ja-JP" sz="1200">
                <a:solidFill>
                  <a:srgbClr val="0000FF"/>
                </a:solidFill>
                <a:latin typeface="ＭＳ ゴシック" panose="020B0609070205080204" pitchFamily="49" charset="-128"/>
                <a:ea typeface="ＭＳ ゴシック" panose="020B0609070205080204" pitchFamily="49" charset="-128"/>
              </a:rPr>
              <a:t>                        this.addrTable = json;</a:t>
            </a:r>
          </a:p>
          <a:p>
            <a:r>
              <a:rPr lang="en-US" altLang="ja-JP" sz="1200">
                <a:solidFill>
                  <a:srgbClr val="0000FF"/>
                </a:solidFill>
                <a:latin typeface="ＭＳ ゴシック" panose="020B0609070205080204" pitchFamily="49" charset="-128"/>
                <a:ea typeface="ＭＳ ゴシック" panose="020B0609070205080204" pitchFamily="49" charset="-128"/>
              </a:rPr>
              <a:t>                        this.loading = false;</a:t>
            </a:r>
          </a:p>
          <a:p>
            <a:r>
              <a:rPr lang="en-US" altLang="ja-JP" sz="1200">
                <a:solidFill>
                  <a:srgbClr val="0000FF"/>
                </a:solidFill>
                <a:latin typeface="ＭＳ ゴシック" panose="020B0609070205080204" pitchFamily="49" charset="-128"/>
                <a:ea typeface="ＭＳ ゴシック" panose="020B0609070205080204" pitchFamily="49" charset="-128"/>
              </a:rPr>
              <a:t>                        return;</a:t>
            </a:r>
          </a:p>
          <a:p>
            <a:r>
              <a:rPr lang="en-US" altLang="ja-JP" sz="1200">
                <a:solidFill>
                  <a:srgbClr val="0000FF"/>
                </a:solidFill>
                <a:latin typeface="ＭＳ ゴシック" panose="020B0609070205080204" pitchFamily="49" charset="-128"/>
                <a:ea typeface="ＭＳ ゴシック" panose="020B0609070205080204" pitchFamily="49" charset="-128"/>
              </a:rPr>
              <a:t>                    });</a:t>
            </a:r>
          </a:p>
          <a:p>
            <a:r>
              <a:rPr lang="en-US" altLang="ja-JP" sz="1200">
                <a:solidFill>
                  <a:srgbClr val="0000FF"/>
                </a:solidFill>
                <a:latin typeface="ＭＳ ゴシック" panose="020B0609070205080204" pitchFamily="49" charset="-128"/>
                <a:ea typeface="ＭＳ ゴシック" panose="020B0609070205080204" pitchFamily="49" charset="-128"/>
              </a:rPr>
              <a:t>            },</a:t>
            </a:r>
          </a:p>
          <a:p>
            <a:r>
              <a:rPr lang="en-US" altLang="ja-JP" sz="1200">
                <a:solidFill>
                  <a:srgbClr val="0000FF"/>
                </a:solidFill>
                <a:latin typeface="ＭＳ ゴシック" panose="020B0609070205080204" pitchFamily="49" charset="-128"/>
                <a:ea typeface="ＭＳ ゴシック" panose="020B0609070205080204" pitchFamily="49" charset="-128"/>
              </a:rPr>
              <a:t>            </a:t>
            </a:r>
            <a:r>
              <a:rPr lang="en-US" altLang="ja-JP" sz="1200">
                <a:solidFill>
                  <a:srgbClr val="FF0000"/>
                </a:solidFill>
                <a:latin typeface="ＭＳ ゴシック" panose="020B0609070205080204" pitchFamily="49" charset="-128"/>
                <a:ea typeface="ＭＳ ゴシック" panose="020B0609070205080204" pitchFamily="49" charset="-128"/>
              </a:rPr>
              <a:t>// -----------(</a:t>
            </a:r>
            <a:r>
              <a:rPr lang="ja-JP" altLang="en-US" sz="1200">
                <a:solidFill>
                  <a:srgbClr val="FF0000"/>
                </a:solidFill>
                <a:latin typeface="ＭＳ ゴシック" panose="020B0609070205080204" pitchFamily="49" charset="-128"/>
                <a:ea typeface="ＭＳ ゴシック" panose="020B0609070205080204" pitchFamily="49" charset="-128"/>
              </a:rPr>
              <a:t>ここに新規登録</a:t>
            </a:r>
            <a:r>
              <a:rPr lang="en-US" altLang="ja-JP" sz="1200">
                <a:solidFill>
                  <a:srgbClr val="FF0000"/>
                </a:solidFill>
                <a:latin typeface="ＭＳ ゴシック" panose="020B0609070205080204" pitchFamily="49" charset="-128"/>
                <a:ea typeface="ＭＳ ゴシック" panose="020B0609070205080204" pitchFamily="49" charset="-128"/>
              </a:rPr>
              <a:t>/</a:t>
            </a:r>
            <a:r>
              <a:rPr lang="ja-JP" altLang="en-US" sz="1200">
                <a:solidFill>
                  <a:srgbClr val="FF0000"/>
                </a:solidFill>
                <a:latin typeface="ＭＳ ゴシック" panose="020B0609070205080204" pitchFamily="49" charset="-128"/>
                <a:ea typeface="ＭＳ ゴシック" panose="020B0609070205080204" pitchFamily="49" charset="-128"/>
              </a:rPr>
              <a:t>更新</a:t>
            </a:r>
            <a:r>
              <a:rPr lang="en-US" altLang="ja-JP" sz="1200">
                <a:solidFill>
                  <a:srgbClr val="FF0000"/>
                </a:solidFill>
                <a:latin typeface="ＭＳ ゴシック" panose="020B0609070205080204" pitchFamily="49" charset="-128"/>
                <a:ea typeface="ＭＳ ゴシック" panose="020B0609070205080204" pitchFamily="49" charset="-128"/>
              </a:rPr>
              <a:t>/</a:t>
            </a:r>
            <a:r>
              <a:rPr lang="ja-JP" altLang="en-US" sz="1200">
                <a:solidFill>
                  <a:srgbClr val="FF0000"/>
                </a:solidFill>
                <a:latin typeface="ＭＳ ゴシック" panose="020B0609070205080204" pitchFamily="49" charset="-128"/>
                <a:ea typeface="ＭＳ ゴシック" panose="020B0609070205080204" pitchFamily="49" charset="-128"/>
              </a:rPr>
              <a:t>削除の</a:t>
            </a:r>
            <a:r>
              <a:rPr lang="en-US" altLang="ja-JP" sz="1200">
                <a:solidFill>
                  <a:srgbClr val="FF0000"/>
                </a:solidFill>
                <a:latin typeface="ＭＳ ゴシック" panose="020B0609070205080204" pitchFamily="49" charset="-128"/>
                <a:ea typeface="ＭＳ ゴシック" panose="020B0609070205080204" pitchFamily="49" charset="-128"/>
              </a:rPr>
              <a:t>API</a:t>
            </a:r>
            <a:r>
              <a:rPr lang="ja-JP" altLang="en-US" sz="1200">
                <a:solidFill>
                  <a:srgbClr val="FF0000"/>
                </a:solidFill>
                <a:latin typeface="ＭＳ ゴシック" panose="020B0609070205080204" pitchFamily="49" charset="-128"/>
                <a:ea typeface="ＭＳ ゴシック" panose="020B0609070205080204" pitchFamily="49" charset="-128"/>
              </a:rPr>
              <a:t>アクセスコードを追加する</a:t>
            </a:r>
            <a:r>
              <a:rPr lang="en-US" altLang="ja-JP" sz="1200">
                <a:solidFill>
                  <a:srgbClr val="FF0000"/>
                </a:solidFill>
                <a:latin typeface="ＭＳ ゴシック" panose="020B0609070205080204" pitchFamily="49" charset="-128"/>
                <a:ea typeface="ＭＳ ゴシック" panose="020B0609070205080204" pitchFamily="49" charset="-128"/>
              </a:rPr>
              <a:t>)-------------</a:t>
            </a:r>
            <a:endParaRPr lang="en-US" altLang="ja-JP" sz="1200">
              <a:solidFill>
                <a:srgbClr val="0000FF"/>
              </a:solidFill>
              <a:latin typeface="ＭＳ ゴシック" panose="020B0609070205080204" pitchFamily="49" charset="-128"/>
              <a:ea typeface="ＭＳ ゴシック" panose="020B0609070205080204" pitchFamily="49" charset="-128"/>
            </a:endParaRPr>
          </a:p>
          <a:p>
            <a:endParaRPr lang="en-US" altLang="ja-JP" sz="1200">
              <a:solidFill>
                <a:srgbClr val="0000FF"/>
              </a:solidFill>
              <a:latin typeface="ＭＳ ゴシック" panose="020B0609070205080204" pitchFamily="49" charset="-128"/>
              <a:ea typeface="ＭＳ ゴシック" panose="020B0609070205080204" pitchFamily="49" charset="-128"/>
            </a:endParaRPr>
          </a:p>
          <a:p>
            <a:r>
              <a:rPr lang="en-US" altLang="ja-JP" sz="1200">
                <a:solidFill>
                  <a:srgbClr val="0000FF"/>
                </a:solidFill>
                <a:latin typeface="ＭＳ ゴシック" panose="020B0609070205080204" pitchFamily="49" charset="-128"/>
                <a:ea typeface="ＭＳ ゴシック" panose="020B0609070205080204" pitchFamily="49" charset="-128"/>
              </a:rPr>
              <a:t>            sleep: function(time) {</a:t>
            </a:r>
          </a:p>
          <a:p>
            <a:r>
              <a:rPr lang="en-US" altLang="ja-JP" sz="1200">
                <a:solidFill>
                  <a:srgbClr val="0000FF"/>
                </a:solidFill>
                <a:latin typeface="ＭＳ ゴシック" panose="020B0609070205080204" pitchFamily="49" charset="-128"/>
                <a:ea typeface="ＭＳ ゴシック" panose="020B0609070205080204" pitchFamily="49" charset="-128"/>
              </a:rPr>
              <a:t>                //-----------------------------------------------------------------------------</a:t>
            </a:r>
          </a:p>
          <a:p>
            <a:r>
              <a:rPr lang="en-US" altLang="ja-JP" sz="1200">
                <a:solidFill>
                  <a:srgbClr val="0000FF"/>
                </a:solidFill>
                <a:latin typeface="ＭＳ ゴシック" panose="020B0609070205080204" pitchFamily="49" charset="-128"/>
                <a:ea typeface="ＭＳ ゴシック" panose="020B0609070205080204" pitchFamily="49" charset="-128"/>
              </a:rPr>
              <a:t>                //</a:t>
            </a:r>
            <a:r>
              <a:rPr lang="ja-JP" altLang="en-US" sz="1200">
                <a:solidFill>
                  <a:srgbClr val="0000FF"/>
                </a:solidFill>
                <a:latin typeface="ＭＳ ゴシック" panose="020B0609070205080204" pitchFamily="49" charset="-128"/>
                <a:ea typeface="ＭＳ ゴシック" panose="020B0609070205080204" pitchFamily="49" charset="-128"/>
              </a:rPr>
              <a:t>指定秒数一時停止関数</a:t>
            </a:r>
          </a:p>
          <a:p>
            <a:r>
              <a:rPr lang="ja-JP" altLang="en-US" sz="1200">
                <a:solidFill>
                  <a:srgbClr val="0000FF"/>
                </a:solidFill>
                <a:latin typeface="ＭＳ ゴシック" panose="020B0609070205080204" pitchFamily="49" charset="-128"/>
                <a:ea typeface="ＭＳ ゴシック" panose="020B0609070205080204" pitchFamily="49" charset="-128"/>
              </a:rPr>
              <a:t>                </a:t>
            </a:r>
            <a:r>
              <a:rPr lang="en-US" altLang="ja-JP" sz="1200">
                <a:solidFill>
                  <a:srgbClr val="0000FF"/>
                </a:solidFill>
                <a:latin typeface="ＭＳ ゴシック" panose="020B0609070205080204" pitchFamily="49" charset="-128"/>
                <a:ea typeface="ＭＳ ゴシック" panose="020B0609070205080204" pitchFamily="49" charset="-128"/>
              </a:rPr>
              <a:t>//-----------------------------------------------------------------------------</a:t>
            </a:r>
          </a:p>
          <a:p>
            <a:r>
              <a:rPr lang="en-US" altLang="ja-JP" sz="1200">
                <a:solidFill>
                  <a:srgbClr val="0000FF"/>
                </a:solidFill>
                <a:latin typeface="ＭＳ ゴシック" panose="020B0609070205080204" pitchFamily="49" charset="-128"/>
                <a:ea typeface="ＭＳ ゴシック" panose="020B0609070205080204" pitchFamily="49" charset="-128"/>
              </a:rPr>
              <a:t>                 return new Promise((resolve, reject) =&gt; {</a:t>
            </a:r>
          </a:p>
          <a:p>
            <a:r>
              <a:rPr lang="en-US" altLang="ja-JP" sz="1200">
                <a:solidFill>
                  <a:srgbClr val="0000FF"/>
                </a:solidFill>
                <a:latin typeface="ＭＳ ゴシック" panose="020B0609070205080204" pitchFamily="49" charset="-128"/>
                <a:ea typeface="ＭＳ ゴシック" panose="020B0609070205080204" pitchFamily="49" charset="-128"/>
              </a:rPr>
              <a:t>                        setTimeout(() =&gt; {</a:t>
            </a:r>
          </a:p>
          <a:p>
            <a:r>
              <a:rPr lang="en-US" altLang="ja-JP" sz="1200">
                <a:solidFill>
                  <a:srgbClr val="0000FF"/>
                </a:solidFill>
                <a:latin typeface="ＭＳ ゴシック" panose="020B0609070205080204" pitchFamily="49" charset="-128"/>
                <a:ea typeface="ＭＳ ゴシック" panose="020B0609070205080204" pitchFamily="49" charset="-128"/>
              </a:rPr>
              <a:t>                        resolve()</a:t>
            </a:r>
          </a:p>
          <a:p>
            <a:r>
              <a:rPr lang="en-US" altLang="ja-JP" sz="1200">
                <a:solidFill>
                  <a:srgbClr val="0000FF"/>
                </a:solidFill>
                <a:latin typeface="ＭＳ ゴシック" panose="020B0609070205080204" pitchFamily="49" charset="-128"/>
                <a:ea typeface="ＭＳ ゴシック" panose="020B0609070205080204" pitchFamily="49" charset="-128"/>
              </a:rPr>
              <a:t>                        }, time)</a:t>
            </a:r>
          </a:p>
          <a:p>
            <a:r>
              <a:rPr lang="en-US" altLang="ja-JP" sz="1200">
                <a:solidFill>
                  <a:srgbClr val="0000FF"/>
                </a:solidFill>
                <a:latin typeface="ＭＳ ゴシック" panose="020B0609070205080204" pitchFamily="49" charset="-128"/>
                <a:ea typeface="ＭＳ ゴシック" panose="020B0609070205080204" pitchFamily="49" charset="-128"/>
              </a:rPr>
              <a:t>                 })</a:t>
            </a:r>
          </a:p>
          <a:p>
            <a:r>
              <a:rPr lang="en-US" altLang="ja-JP" sz="1200">
                <a:solidFill>
                  <a:srgbClr val="0000FF"/>
                </a:solidFill>
                <a:latin typeface="ＭＳ ゴシック" panose="020B0609070205080204" pitchFamily="49" charset="-128"/>
                <a:ea typeface="ＭＳ ゴシック" panose="020B0609070205080204" pitchFamily="49" charset="-128"/>
              </a:rPr>
              <a:t>            },</a:t>
            </a:r>
          </a:p>
          <a:p>
            <a:r>
              <a:rPr lang="en-US" altLang="ja-JP" sz="1200">
                <a:solidFill>
                  <a:srgbClr val="0000FF"/>
                </a:solidFill>
                <a:latin typeface="ＭＳ ゴシック" panose="020B0609070205080204" pitchFamily="49" charset="-128"/>
                <a:ea typeface="ＭＳ ゴシック" panose="020B0609070205080204" pitchFamily="49" charset="-128"/>
              </a:rPr>
              <a:t>        },</a:t>
            </a:r>
          </a:p>
          <a:p>
            <a:r>
              <a:rPr lang="en-US" altLang="ja-JP" sz="1200">
                <a:solidFill>
                  <a:srgbClr val="0000FF"/>
                </a:solidFill>
                <a:latin typeface="ＭＳ ゴシック" panose="020B0609070205080204" pitchFamily="49" charset="-128"/>
                <a:ea typeface="ＭＳ ゴシック" panose="020B0609070205080204" pitchFamily="49" charset="-128"/>
              </a:rPr>
              <a:t>    }</a:t>
            </a:r>
          </a:p>
          <a:p>
            <a:r>
              <a:rPr lang="en-US" altLang="ja-JP" sz="1200">
                <a:solidFill>
                  <a:srgbClr val="0000FF"/>
                </a:solidFill>
                <a:latin typeface="ＭＳ ゴシック" panose="020B0609070205080204" pitchFamily="49" charset="-128"/>
                <a:ea typeface="ＭＳ ゴシック" panose="020B0609070205080204" pitchFamily="49" charset="-128"/>
              </a:rPr>
              <a:t>&lt;/script&gt;</a:t>
            </a:r>
          </a:p>
          <a:p>
            <a:endParaRPr lang="en-US" altLang="ja-JP" sz="1200">
              <a:solidFill>
                <a:srgbClr val="0000FF"/>
              </a:solidFill>
              <a:latin typeface="ＭＳ ゴシック" panose="020B0609070205080204" pitchFamily="49" charset="-128"/>
              <a:ea typeface="ＭＳ ゴシック" panose="020B0609070205080204" pitchFamily="49" charset="-128"/>
            </a:endParaRPr>
          </a:p>
          <a:p>
            <a:endParaRPr lang="en-US" altLang="ja-JP" sz="1200">
              <a:solidFill>
                <a:srgbClr val="0000FF"/>
              </a:solidFill>
              <a:latin typeface="ＭＳ ゴシック" panose="020B0609070205080204" pitchFamily="49" charset="-128"/>
              <a:ea typeface="ＭＳ ゴシック" panose="020B0609070205080204" pitchFamily="49" charset="-128"/>
            </a:endParaRPr>
          </a:p>
        </p:txBody>
      </p:sp>
      <p:sp>
        <p:nvSpPr>
          <p:cNvPr id="2" name="テキスト ボックス 1">
            <a:extLst>
              <a:ext uri="{FF2B5EF4-FFF2-40B4-BE49-F238E27FC236}">
                <a16:creationId xmlns:a16="http://schemas.microsoft.com/office/drawing/2014/main" id="{4301567A-C233-9A57-7EBD-98D1BB62B930}"/>
              </a:ext>
            </a:extLst>
          </p:cNvPr>
          <p:cNvSpPr txBox="1"/>
          <p:nvPr/>
        </p:nvSpPr>
        <p:spPr>
          <a:xfrm>
            <a:off x="8052441" y="550983"/>
            <a:ext cx="912446" cy="261610"/>
          </a:xfrm>
          <a:prstGeom prst="rect">
            <a:avLst/>
          </a:prstGeom>
        </p:spPr>
        <p:style>
          <a:lnRef idx="0">
            <a:schemeClr val="accent1"/>
          </a:lnRef>
          <a:fillRef idx="3">
            <a:schemeClr val="accent1"/>
          </a:fillRef>
          <a:effectRef idx="3">
            <a:schemeClr val="accent1"/>
          </a:effectRef>
          <a:fontRef idx="minor">
            <a:schemeClr val="lt1"/>
          </a:fontRef>
        </p:style>
        <p:txBody>
          <a:bodyPr wrap="square" rtlCol="0">
            <a:spAutoFit/>
          </a:bodyPr>
          <a:lstStyle/>
          <a:p>
            <a:pPr algn="ctr"/>
            <a:r>
              <a:rPr kumimoji="1" lang="en-US" altLang="ja-JP" sz="1100"/>
              <a:t>10/10</a:t>
            </a:r>
            <a:endParaRPr kumimoji="1" lang="ja-JP" altLang="en-US" sz="1100"/>
          </a:p>
        </p:txBody>
      </p:sp>
      <p:sp>
        <p:nvSpPr>
          <p:cNvPr id="3" name="テキスト ボックス 2">
            <a:extLst>
              <a:ext uri="{FF2B5EF4-FFF2-40B4-BE49-F238E27FC236}">
                <a16:creationId xmlns:a16="http://schemas.microsoft.com/office/drawing/2014/main" id="{500CAD48-2406-2DFC-357F-46844F470FAC}"/>
              </a:ext>
            </a:extLst>
          </p:cNvPr>
          <p:cNvSpPr txBox="1"/>
          <p:nvPr/>
        </p:nvSpPr>
        <p:spPr>
          <a:xfrm>
            <a:off x="9201500" y="1130634"/>
            <a:ext cx="2741456" cy="369332"/>
          </a:xfrm>
          <a:prstGeom prst="rect">
            <a:avLst/>
          </a:prstGeom>
          <a:noFill/>
        </p:spPr>
        <p:txBody>
          <a:bodyPr wrap="square" rtlCol="0">
            <a:spAutoFit/>
          </a:bodyPr>
          <a:lstStyle/>
          <a:p>
            <a:r>
              <a:rPr kumimoji="1" lang="ja-JP" altLang="en-US"/>
              <a:t>住所録リストを表示する</a:t>
            </a:r>
          </a:p>
        </p:txBody>
      </p:sp>
      <p:sp>
        <p:nvSpPr>
          <p:cNvPr id="5" name="テキスト ボックス 4">
            <a:extLst>
              <a:ext uri="{FF2B5EF4-FFF2-40B4-BE49-F238E27FC236}">
                <a16:creationId xmlns:a16="http://schemas.microsoft.com/office/drawing/2014/main" id="{7E3E46E5-8419-3BCB-31D8-C0529E7C6428}"/>
              </a:ext>
            </a:extLst>
          </p:cNvPr>
          <p:cNvSpPr txBox="1"/>
          <p:nvPr/>
        </p:nvSpPr>
        <p:spPr>
          <a:xfrm>
            <a:off x="9201500" y="3497316"/>
            <a:ext cx="2741456" cy="1200329"/>
          </a:xfrm>
          <a:prstGeom prst="rect">
            <a:avLst/>
          </a:prstGeom>
          <a:noFill/>
        </p:spPr>
        <p:txBody>
          <a:bodyPr wrap="square" rtlCol="0">
            <a:spAutoFit/>
          </a:bodyPr>
          <a:lstStyle/>
          <a:p>
            <a:r>
              <a:rPr kumimoji="1" lang="ja-JP" altLang="en-US"/>
              <a:t>この部分に次項で説明する新規登録、更新、削除のコードを順番に追加します。</a:t>
            </a:r>
          </a:p>
        </p:txBody>
      </p:sp>
      <p:sp>
        <p:nvSpPr>
          <p:cNvPr id="6" name="テキスト ボックス 5">
            <a:extLst>
              <a:ext uri="{FF2B5EF4-FFF2-40B4-BE49-F238E27FC236}">
                <a16:creationId xmlns:a16="http://schemas.microsoft.com/office/drawing/2014/main" id="{165082EF-EB2D-873A-AF99-29E836EC6FD4}"/>
              </a:ext>
            </a:extLst>
          </p:cNvPr>
          <p:cNvSpPr txBox="1"/>
          <p:nvPr/>
        </p:nvSpPr>
        <p:spPr>
          <a:xfrm>
            <a:off x="9201500" y="4859007"/>
            <a:ext cx="2741456" cy="646331"/>
          </a:xfrm>
          <a:prstGeom prst="rect">
            <a:avLst/>
          </a:prstGeom>
          <a:noFill/>
        </p:spPr>
        <p:txBody>
          <a:bodyPr wrap="square" rtlCol="0">
            <a:spAutoFit/>
          </a:bodyPr>
          <a:lstStyle/>
          <a:p>
            <a:r>
              <a:rPr kumimoji="1" lang="ja-JP" altLang="en-US"/>
              <a:t>指定秒数一時的に処理を停止させるコード</a:t>
            </a:r>
          </a:p>
        </p:txBody>
      </p:sp>
    </p:spTree>
    <p:extLst>
      <p:ext uri="{BB962C8B-B14F-4D97-AF65-F5344CB8AC3E}">
        <p14:creationId xmlns:p14="http://schemas.microsoft.com/office/powerpoint/2010/main" val="199084501"/>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a:extLst>
              <a:ext uri="{FF2B5EF4-FFF2-40B4-BE49-F238E27FC236}">
                <a16:creationId xmlns:a16="http://schemas.microsoft.com/office/drawing/2014/main" id="{D3578072-553C-1E04-82AF-684422C5586E}"/>
              </a:ext>
            </a:extLst>
          </p:cNvPr>
          <p:cNvSpPr>
            <a:spLocks noGrp="1"/>
          </p:cNvSpPr>
          <p:nvPr>
            <p:ph type="title"/>
          </p:nvPr>
        </p:nvSpPr>
        <p:spPr/>
        <p:txBody>
          <a:bodyPr>
            <a:normAutofit/>
          </a:bodyPr>
          <a:lstStyle/>
          <a:p>
            <a:r>
              <a:rPr lang="en-US" altLang="ja-JP"/>
              <a:t>3-3-3.</a:t>
            </a:r>
            <a:r>
              <a:rPr lang="ja-JP" altLang="en-US"/>
              <a:t>「住所録リスト表示」機能作成</a:t>
            </a:r>
          </a:p>
        </p:txBody>
      </p:sp>
      <p:sp>
        <p:nvSpPr>
          <p:cNvPr id="2" name="テキスト プレースホルダー 7">
            <a:extLst>
              <a:ext uri="{FF2B5EF4-FFF2-40B4-BE49-F238E27FC236}">
                <a16:creationId xmlns:a16="http://schemas.microsoft.com/office/drawing/2014/main" id="{DF10B8C9-FDF0-F5F7-6E79-09B4D09A1973}"/>
              </a:ext>
            </a:extLst>
          </p:cNvPr>
          <p:cNvSpPr>
            <a:spLocks noGrp="1"/>
          </p:cNvSpPr>
          <p:nvPr>
            <p:ph type="body" sz="quarter" idx="14"/>
          </p:nvPr>
        </p:nvSpPr>
        <p:spPr>
          <a:xfrm>
            <a:off x="268288" y="806384"/>
            <a:ext cx="11637962" cy="373063"/>
          </a:xfrm>
        </p:spPr>
        <p:txBody>
          <a:bodyPr/>
          <a:lstStyle/>
          <a:p>
            <a:r>
              <a:rPr lang="ja-JP" altLang="en-US"/>
              <a:t>ソースコード：</a:t>
            </a:r>
            <a:r>
              <a:rPr kumimoji="1" lang="en-US" altLang="ja-JP" sz="1800"/>
              <a:t> main.js</a:t>
            </a:r>
            <a:r>
              <a:rPr kumimoji="1" lang="ja-JP" altLang="en-US" sz="1800"/>
              <a:t>修正</a:t>
            </a:r>
            <a:endParaRPr lang="ja-JP" altLang="en-US"/>
          </a:p>
        </p:txBody>
      </p:sp>
      <p:sp>
        <p:nvSpPr>
          <p:cNvPr id="3" name="正方形/長方形 2">
            <a:extLst>
              <a:ext uri="{FF2B5EF4-FFF2-40B4-BE49-F238E27FC236}">
                <a16:creationId xmlns:a16="http://schemas.microsoft.com/office/drawing/2014/main" id="{99DD4D75-5052-A0E6-9052-56A9C30398F0}"/>
              </a:ext>
            </a:extLst>
          </p:cNvPr>
          <p:cNvSpPr/>
          <p:nvPr/>
        </p:nvSpPr>
        <p:spPr>
          <a:xfrm>
            <a:off x="6736080" y="2282266"/>
            <a:ext cx="4322445" cy="4070909"/>
          </a:xfrm>
          <a:prstGeom prst="rect">
            <a:avLst/>
          </a:prstGeom>
        </p:spPr>
        <p:style>
          <a:lnRef idx="2">
            <a:schemeClr val="accent5"/>
          </a:lnRef>
          <a:fillRef idx="1">
            <a:schemeClr val="lt1"/>
          </a:fillRef>
          <a:effectRef idx="0">
            <a:schemeClr val="accent5"/>
          </a:effectRef>
          <a:fontRef idx="minor">
            <a:schemeClr val="dk1"/>
          </a:fontRef>
        </p:style>
        <p:txBody>
          <a:bodyPr rtlCol="0" anchor="t"/>
          <a:lstStyle/>
          <a:p>
            <a:r>
              <a:rPr lang="en-US" altLang="ja-JP" sz="1200">
                <a:solidFill>
                  <a:srgbClr val="0000FF"/>
                </a:solidFill>
                <a:latin typeface="ＭＳ ゴシック" panose="020B0609070205080204" pitchFamily="49" charset="-128"/>
                <a:ea typeface="ＭＳ ゴシック" panose="020B0609070205080204" pitchFamily="49" charset="-128"/>
              </a:rPr>
              <a:t>import</a:t>
            </a:r>
            <a:r>
              <a:rPr lang="en-US" altLang="ja-JP" sz="1200">
                <a:solidFill>
                  <a:srgbClr val="000000"/>
                </a:solidFill>
                <a:latin typeface="ＭＳ ゴシック" panose="020B0609070205080204" pitchFamily="49" charset="-128"/>
                <a:ea typeface="ＭＳ ゴシック" panose="020B0609070205080204" pitchFamily="49" charset="-128"/>
              </a:rPr>
              <a:t> </a:t>
            </a:r>
            <a:r>
              <a:rPr lang="en-US" altLang="ja-JP" sz="1200">
                <a:solidFill>
                  <a:srgbClr val="A31515"/>
                </a:solidFill>
                <a:latin typeface="ＭＳ ゴシック" panose="020B0609070205080204" pitchFamily="49" charset="-128"/>
                <a:ea typeface="ＭＳ ゴシック" panose="020B0609070205080204" pitchFamily="49" charset="-128"/>
              </a:rPr>
              <a:t>'./assets/main.css'</a:t>
            </a:r>
            <a:endParaRPr lang="en-US" altLang="ja-JP" sz="1200">
              <a:solidFill>
                <a:srgbClr val="000000"/>
              </a:solidFill>
              <a:latin typeface="ＭＳ ゴシック" panose="020B0609070205080204" pitchFamily="49" charset="-128"/>
              <a:ea typeface="ＭＳ ゴシック" panose="020B0609070205080204" pitchFamily="49" charset="-128"/>
            </a:endParaRPr>
          </a:p>
          <a:p>
            <a:endParaRPr lang="ja-JP" altLang="en-US" sz="1200">
              <a:solidFill>
                <a:srgbClr val="000000"/>
              </a:solidFill>
              <a:latin typeface="ＭＳ ゴシック" panose="020B0609070205080204" pitchFamily="49" charset="-128"/>
              <a:ea typeface="ＭＳ ゴシック" panose="020B0609070205080204" pitchFamily="49" charset="-128"/>
            </a:endParaRPr>
          </a:p>
          <a:p>
            <a:r>
              <a:rPr lang="en-US" altLang="ja-JP" sz="1200">
                <a:solidFill>
                  <a:srgbClr val="0000FF"/>
                </a:solidFill>
                <a:latin typeface="ＭＳ ゴシック" panose="020B0609070205080204" pitchFamily="49" charset="-128"/>
                <a:ea typeface="ＭＳ ゴシック" panose="020B0609070205080204" pitchFamily="49" charset="-128"/>
              </a:rPr>
              <a:t>import</a:t>
            </a:r>
            <a:r>
              <a:rPr lang="en-US" altLang="ja-JP" sz="1200">
                <a:solidFill>
                  <a:srgbClr val="000000"/>
                </a:solidFill>
                <a:latin typeface="ＭＳ ゴシック" panose="020B0609070205080204" pitchFamily="49" charset="-128"/>
                <a:ea typeface="ＭＳ ゴシック" panose="020B0609070205080204" pitchFamily="49" charset="-128"/>
              </a:rPr>
              <a:t> { createApp } </a:t>
            </a:r>
            <a:r>
              <a:rPr lang="en-US" altLang="ja-JP" sz="1200">
                <a:solidFill>
                  <a:srgbClr val="0000FF"/>
                </a:solidFill>
                <a:latin typeface="ＭＳ ゴシック" panose="020B0609070205080204" pitchFamily="49" charset="-128"/>
                <a:ea typeface="ＭＳ ゴシック" panose="020B0609070205080204" pitchFamily="49" charset="-128"/>
              </a:rPr>
              <a:t>from</a:t>
            </a:r>
            <a:r>
              <a:rPr lang="en-US" altLang="ja-JP" sz="1200">
                <a:solidFill>
                  <a:srgbClr val="000000"/>
                </a:solidFill>
                <a:latin typeface="ＭＳ ゴシック" panose="020B0609070205080204" pitchFamily="49" charset="-128"/>
                <a:ea typeface="ＭＳ ゴシック" panose="020B0609070205080204" pitchFamily="49" charset="-128"/>
              </a:rPr>
              <a:t> </a:t>
            </a:r>
            <a:r>
              <a:rPr lang="en-US" altLang="ja-JP" sz="1200">
                <a:solidFill>
                  <a:srgbClr val="A31515"/>
                </a:solidFill>
                <a:latin typeface="ＭＳ ゴシック" panose="020B0609070205080204" pitchFamily="49" charset="-128"/>
                <a:ea typeface="ＭＳ ゴシック" panose="020B0609070205080204" pitchFamily="49" charset="-128"/>
              </a:rPr>
              <a:t>'vue'</a:t>
            </a:r>
            <a:endParaRPr lang="en-US" altLang="ja-JP" sz="1200">
              <a:solidFill>
                <a:srgbClr val="000000"/>
              </a:solidFill>
              <a:latin typeface="ＭＳ ゴシック" panose="020B0609070205080204" pitchFamily="49" charset="-128"/>
              <a:ea typeface="ＭＳ ゴシック" panose="020B0609070205080204" pitchFamily="49" charset="-128"/>
            </a:endParaRPr>
          </a:p>
          <a:p>
            <a:r>
              <a:rPr lang="en-US" altLang="ja-JP" sz="1200">
                <a:solidFill>
                  <a:srgbClr val="008000"/>
                </a:solidFill>
                <a:latin typeface="ＭＳ ゴシック" panose="020B0609070205080204" pitchFamily="49" charset="-128"/>
                <a:ea typeface="ＭＳ ゴシック" panose="020B0609070205080204" pitchFamily="49" charset="-128"/>
              </a:rPr>
              <a:t>//import App from './App.vue'</a:t>
            </a:r>
            <a:endParaRPr lang="en-US" altLang="ja-JP" sz="1200">
              <a:solidFill>
                <a:srgbClr val="000000"/>
              </a:solidFill>
              <a:latin typeface="ＭＳ ゴシック" panose="020B0609070205080204" pitchFamily="49" charset="-128"/>
              <a:ea typeface="ＭＳ ゴシック" panose="020B0609070205080204" pitchFamily="49" charset="-128"/>
            </a:endParaRPr>
          </a:p>
          <a:p>
            <a:r>
              <a:rPr lang="en-US" altLang="ja-JP" sz="1200">
                <a:solidFill>
                  <a:srgbClr val="0000FF"/>
                </a:solidFill>
                <a:latin typeface="ＭＳ ゴシック" panose="020B0609070205080204" pitchFamily="49" charset="-128"/>
                <a:ea typeface="ＭＳ ゴシック" panose="020B0609070205080204" pitchFamily="49" charset="-128"/>
              </a:rPr>
              <a:t>import</a:t>
            </a:r>
            <a:r>
              <a:rPr lang="en-US" altLang="ja-JP" sz="1200">
                <a:solidFill>
                  <a:srgbClr val="000000"/>
                </a:solidFill>
                <a:latin typeface="ＭＳ ゴシック" panose="020B0609070205080204" pitchFamily="49" charset="-128"/>
                <a:ea typeface="ＭＳ ゴシック" panose="020B0609070205080204" pitchFamily="49" charset="-128"/>
              </a:rPr>
              <a:t> App </a:t>
            </a:r>
            <a:r>
              <a:rPr lang="en-US" altLang="ja-JP" sz="1200">
                <a:solidFill>
                  <a:srgbClr val="0000FF"/>
                </a:solidFill>
                <a:latin typeface="ＭＳ ゴシック" panose="020B0609070205080204" pitchFamily="49" charset="-128"/>
                <a:ea typeface="ＭＳ ゴシック" panose="020B0609070205080204" pitchFamily="49" charset="-128"/>
              </a:rPr>
              <a:t>from</a:t>
            </a:r>
            <a:r>
              <a:rPr lang="en-US" altLang="ja-JP" sz="1200">
                <a:solidFill>
                  <a:srgbClr val="000000"/>
                </a:solidFill>
                <a:latin typeface="ＭＳ ゴシック" panose="020B0609070205080204" pitchFamily="49" charset="-128"/>
                <a:ea typeface="ＭＳ ゴシック" panose="020B0609070205080204" pitchFamily="49" charset="-128"/>
              </a:rPr>
              <a:t> </a:t>
            </a:r>
            <a:r>
              <a:rPr lang="en-US" altLang="ja-JP" sz="1200">
                <a:solidFill>
                  <a:srgbClr val="A31515"/>
                </a:solidFill>
                <a:latin typeface="ＭＳ ゴシック" panose="020B0609070205080204" pitchFamily="49" charset="-128"/>
                <a:ea typeface="ＭＳ ゴシック" panose="020B0609070205080204" pitchFamily="49" charset="-128"/>
              </a:rPr>
              <a:t>'./AddressApp.vue'</a:t>
            </a:r>
            <a:endParaRPr lang="en-US" altLang="ja-JP" sz="1200">
              <a:solidFill>
                <a:srgbClr val="000000"/>
              </a:solidFill>
              <a:latin typeface="ＭＳ ゴシック" panose="020B0609070205080204" pitchFamily="49" charset="-128"/>
              <a:ea typeface="ＭＳ ゴシック" panose="020B0609070205080204" pitchFamily="49" charset="-128"/>
            </a:endParaRPr>
          </a:p>
          <a:p>
            <a:endParaRPr lang="ja-JP" altLang="en-US" sz="1200">
              <a:solidFill>
                <a:srgbClr val="000000"/>
              </a:solidFill>
              <a:latin typeface="ＭＳ ゴシック" panose="020B0609070205080204" pitchFamily="49" charset="-128"/>
              <a:ea typeface="ＭＳ ゴシック" panose="020B0609070205080204" pitchFamily="49" charset="-128"/>
            </a:endParaRPr>
          </a:p>
          <a:p>
            <a:r>
              <a:rPr lang="en-US" altLang="ja-JP" sz="1200">
                <a:solidFill>
                  <a:srgbClr val="008000"/>
                </a:solidFill>
                <a:latin typeface="ＭＳ ゴシック" panose="020B0609070205080204" pitchFamily="49" charset="-128"/>
                <a:ea typeface="ＭＳ ゴシック" panose="020B0609070205080204" pitchFamily="49" charset="-128"/>
              </a:rPr>
              <a:t>// Vuetify</a:t>
            </a:r>
            <a:endParaRPr lang="en-US" altLang="ja-JP" sz="1200">
              <a:solidFill>
                <a:srgbClr val="000000"/>
              </a:solidFill>
              <a:latin typeface="ＭＳ ゴシック" panose="020B0609070205080204" pitchFamily="49" charset="-128"/>
              <a:ea typeface="ＭＳ ゴシック" panose="020B0609070205080204" pitchFamily="49" charset="-128"/>
            </a:endParaRPr>
          </a:p>
          <a:p>
            <a:r>
              <a:rPr lang="en-US" altLang="ja-JP" sz="1200">
                <a:solidFill>
                  <a:srgbClr val="0000FF"/>
                </a:solidFill>
                <a:latin typeface="ＭＳ ゴシック" panose="020B0609070205080204" pitchFamily="49" charset="-128"/>
                <a:ea typeface="ＭＳ ゴシック" panose="020B0609070205080204" pitchFamily="49" charset="-128"/>
              </a:rPr>
              <a:t>import</a:t>
            </a:r>
            <a:r>
              <a:rPr lang="en-US" altLang="ja-JP" sz="1200">
                <a:solidFill>
                  <a:srgbClr val="000000"/>
                </a:solidFill>
                <a:latin typeface="ＭＳ ゴシック" panose="020B0609070205080204" pitchFamily="49" charset="-128"/>
                <a:ea typeface="ＭＳ ゴシック" panose="020B0609070205080204" pitchFamily="49" charset="-128"/>
              </a:rPr>
              <a:t> </a:t>
            </a:r>
            <a:r>
              <a:rPr lang="en-US" altLang="ja-JP" sz="1200">
                <a:solidFill>
                  <a:srgbClr val="A31515"/>
                </a:solidFill>
                <a:latin typeface="ＭＳ ゴシック" panose="020B0609070205080204" pitchFamily="49" charset="-128"/>
                <a:ea typeface="ＭＳ ゴシック" panose="020B0609070205080204" pitchFamily="49" charset="-128"/>
              </a:rPr>
              <a:t>'vuetify/styles'</a:t>
            </a:r>
            <a:endParaRPr lang="en-US" altLang="ja-JP" sz="1200">
              <a:solidFill>
                <a:srgbClr val="000000"/>
              </a:solidFill>
              <a:latin typeface="ＭＳ ゴシック" panose="020B0609070205080204" pitchFamily="49" charset="-128"/>
              <a:ea typeface="ＭＳ ゴシック" panose="020B0609070205080204" pitchFamily="49" charset="-128"/>
            </a:endParaRPr>
          </a:p>
          <a:p>
            <a:r>
              <a:rPr lang="en-US" altLang="ja-JP" sz="1200">
                <a:solidFill>
                  <a:srgbClr val="0000FF"/>
                </a:solidFill>
                <a:latin typeface="ＭＳ ゴシック" panose="020B0609070205080204" pitchFamily="49" charset="-128"/>
                <a:ea typeface="ＭＳ ゴシック" panose="020B0609070205080204" pitchFamily="49" charset="-128"/>
              </a:rPr>
              <a:t>import</a:t>
            </a:r>
            <a:r>
              <a:rPr lang="en-US" altLang="ja-JP" sz="1200">
                <a:solidFill>
                  <a:srgbClr val="000000"/>
                </a:solidFill>
                <a:latin typeface="ＭＳ ゴシック" panose="020B0609070205080204" pitchFamily="49" charset="-128"/>
                <a:ea typeface="ＭＳ ゴシック" panose="020B0609070205080204" pitchFamily="49" charset="-128"/>
              </a:rPr>
              <a:t> { createVuetify } </a:t>
            </a:r>
            <a:r>
              <a:rPr lang="en-US" altLang="ja-JP" sz="1200">
                <a:solidFill>
                  <a:srgbClr val="0000FF"/>
                </a:solidFill>
                <a:latin typeface="ＭＳ ゴシック" panose="020B0609070205080204" pitchFamily="49" charset="-128"/>
                <a:ea typeface="ＭＳ ゴシック" panose="020B0609070205080204" pitchFamily="49" charset="-128"/>
              </a:rPr>
              <a:t>from</a:t>
            </a:r>
            <a:r>
              <a:rPr lang="en-US" altLang="ja-JP" sz="1200">
                <a:solidFill>
                  <a:srgbClr val="000000"/>
                </a:solidFill>
                <a:latin typeface="ＭＳ ゴシック" panose="020B0609070205080204" pitchFamily="49" charset="-128"/>
                <a:ea typeface="ＭＳ ゴシック" panose="020B0609070205080204" pitchFamily="49" charset="-128"/>
              </a:rPr>
              <a:t> </a:t>
            </a:r>
            <a:r>
              <a:rPr lang="en-US" altLang="ja-JP" sz="1200">
                <a:solidFill>
                  <a:srgbClr val="A31515"/>
                </a:solidFill>
                <a:latin typeface="ＭＳ ゴシック" panose="020B0609070205080204" pitchFamily="49" charset="-128"/>
                <a:ea typeface="ＭＳ ゴシック" panose="020B0609070205080204" pitchFamily="49" charset="-128"/>
              </a:rPr>
              <a:t>'vuetify'</a:t>
            </a:r>
            <a:endParaRPr lang="en-US" altLang="ja-JP" sz="1200">
              <a:solidFill>
                <a:srgbClr val="000000"/>
              </a:solidFill>
              <a:latin typeface="ＭＳ ゴシック" panose="020B0609070205080204" pitchFamily="49" charset="-128"/>
              <a:ea typeface="ＭＳ ゴシック" panose="020B0609070205080204" pitchFamily="49" charset="-128"/>
            </a:endParaRPr>
          </a:p>
          <a:p>
            <a:r>
              <a:rPr lang="en-US" altLang="ja-JP" sz="1200">
                <a:solidFill>
                  <a:srgbClr val="0000FF"/>
                </a:solidFill>
                <a:latin typeface="ＭＳ ゴシック" panose="020B0609070205080204" pitchFamily="49" charset="-128"/>
                <a:ea typeface="ＭＳ ゴシック" panose="020B0609070205080204" pitchFamily="49" charset="-128"/>
              </a:rPr>
              <a:t>import</a:t>
            </a:r>
            <a:r>
              <a:rPr lang="en-US" altLang="ja-JP" sz="1200">
                <a:solidFill>
                  <a:srgbClr val="000000"/>
                </a:solidFill>
                <a:latin typeface="ＭＳ ゴシック" panose="020B0609070205080204" pitchFamily="49" charset="-128"/>
                <a:ea typeface="ＭＳ ゴシック" panose="020B0609070205080204" pitchFamily="49" charset="-128"/>
              </a:rPr>
              <a:t> * </a:t>
            </a:r>
            <a:r>
              <a:rPr lang="en-US" altLang="ja-JP" sz="1200">
                <a:solidFill>
                  <a:srgbClr val="0000FF"/>
                </a:solidFill>
                <a:latin typeface="ＭＳ ゴシック" panose="020B0609070205080204" pitchFamily="49" charset="-128"/>
                <a:ea typeface="ＭＳ ゴシック" panose="020B0609070205080204" pitchFamily="49" charset="-128"/>
              </a:rPr>
              <a:t>as</a:t>
            </a:r>
            <a:r>
              <a:rPr lang="en-US" altLang="ja-JP" sz="1200">
                <a:solidFill>
                  <a:srgbClr val="000000"/>
                </a:solidFill>
                <a:latin typeface="ＭＳ ゴシック" panose="020B0609070205080204" pitchFamily="49" charset="-128"/>
                <a:ea typeface="ＭＳ ゴシック" panose="020B0609070205080204" pitchFamily="49" charset="-128"/>
              </a:rPr>
              <a:t> components </a:t>
            </a:r>
            <a:r>
              <a:rPr lang="en-US" altLang="ja-JP" sz="1200">
                <a:solidFill>
                  <a:srgbClr val="0000FF"/>
                </a:solidFill>
                <a:latin typeface="ＭＳ ゴシック" panose="020B0609070205080204" pitchFamily="49" charset="-128"/>
                <a:ea typeface="ＭＳ ゴシック" panose="020B0609070205080204" pitchFamily="49" charset="-128"/>
              </a:rPr>
              <a:t>from</a:t>
            </a:r>
            <a:r>
              <a:rPr lang="en-US" altLang="ja-JP" sz="1200">
                <a:solidFill>
                  <a:srgbClr val="000000"/>
                </a:solidFill>
                <a:latin typeface="ＭＳ ゴシック" panose="020B0609070205080204" pitchFamily="49" charset="-128"/>
                <a:ea typeface="ＭＳ ゴシック" panose="020B0609070205080204" pitchFamily="49" charset="-128"/>
              </a:rPr>
              <a:t> </a:t>
            </a:r>
            <a:r>
              <a:rPr lang="en-US" altLang="ja-JP" sz="1200">
                <a:solidFill>
                  <a:srgbClr val="A31515"/>
                </a:solidFill>
                <a:latin typeface="ＭＳ ゴシック" panose="020B0609070205080204" pitchFamily="49" charset="-128"/>
                <a:ea typeface="ＭＳ ゴシック" panose="020B0609070205080204" pitchFamily="49" charset="-128"/>
              </a:rPr>
              <a:t>'vuetify/components'</a:t>
            </a:r>
            <a:endParaRPr lang="en-US" altLang="ja-JP" sz="1200">
              <a:solidFill>
                <a:srgbClr val="000000"/>
              </a:solidFill>
              <a:latin typeface="ＭＳ ゴシック" panose="020B0609070205080204" pitchFamily="49" charset="-128"/>
              <a:ea typeface="ＭＳ ゴシック" panose="020B0609070205080204" pitchFamily="49" charset="-128"/>
            </a:endParaRPr>
          </a:p>
          <a:p>
            <a:r>
              <a:rPr lang="en-US" altLang="ja-JP" sz="1200">
                <a:solidFill>
                  <a:srgbClr val="0000FF"/>
                </a:solidFill>
                <a:latin typeface="ＭＳ ゴシック" panose="020B0609070205080204" pitchFamily="49" charset="-128"/>
                <a:ea typeface="ＭＳ ゴシック" panose="020B0609070205080204" pitchFamily="49" charset="-128"/>
              </a:rPr>
              <a:t>import</a:t>
            </a:r>
            <a:r>
              <a:rPr lang="en-US" altLang="ja-JP" sz="1200">
                <a:solidFill>
                  <a:srgbClr val="000000"/>
                </a:solidFill>
                <a:latin typeface="ＭＳ ゴシック" panose="020B0609070205080204" pitchFamily="49" charset="-128"/>
                <a:ea typeface="ＭＳ ゴシック" panose="020B0609070205080204" pitchFamily="49" charset="-128"/>
              </a:rPr>
              <a:t> * </a:t>
            </a:r>
            <a:r>
              <a:rPr lang="en-US" altLang="ja-JP" sz="1200">
                <a:solidFill>
                  <a:srgbClr val="0000FF"/>
                </a:solidFill>
                <a:latin typeface="ＭＳ ゴシック" panose="020B0609070205080204" pitchFamily="49" charset="-128"/>
                <a:ea typeface="ＭＳ ゴシック" panose="020B0609070205080204" pitchFamily="49" charset="-128"/>
              </a:rPr>
              <a:t>as</a:t>
            </a:r>
            <a:r>
              <a:rPr lang="en-US" altLang="ja-JP" sz="1200">
                <a:solidFill>
                  <a:srgbClr val="000000"/>
                </a:solidFill>
                <a:latin typeface="ＭＳ ゴシック" panose="020B0609070205080204" pitchFamily="49" charset="-128"/>
                <a:ea typeface="ＭＳ ゴシック" panose="020B0609070205080204" pitchFamily="49" charset="-128"/>
              </a:rPr>
              <a:t> directives </a:t>
            </a:r>
            <a:r>
              <a:rPr lang="en-US" altLang="ja-JP" sz="1200">
                <a:solidFill>
                  <a:srgbClr val="0000FF"/>
                </a:solidFill>
                <a:latin typeface="ＭＳ ゴシック" panose="020B0609070205080204" pitchFamily="49" charset="-128"/>
                <a:ea typeface="ＭＳ ゴシック" panose="020B0609070205080204" pitchFamily="49" charset="-128"/>
              </a:rPr>
              <a:t>from</a:t>
            </a:r>
            <a:r>
              <a:rPr lang="en-US" altLang="ja-JP" sz="1200">
                <a:solidFill>
                  <a:srgbClr val="000000"/>
                </a:solidFill>
                <a:latin typeface="ＭＳ ゴシック" panose="020B0609070205080204" pitchFamily="49" charset="-128"/>
                <a:ea typeface="ＭＳ ゴシック" panose="020B0609070205080204" pitchFamily="49" charset="-128"/>
              </a:rPr>
              <a:t> </a:t>
            </a:r>
            <a:r>
              <a:rPr lang="en-US" altLang="ja-JP" sz="1200">
                <a:solidFill>
                  <a:srgbClr val="A31515"/>
                </a:solidFill>
                <a:latin typeface="ＭＳ ゴシック" panose="020B0609070205080204" pitchFamily="49" charset="-128"/>
                <a:ea typeface="ＭＳ ゴシック" panose="020B0609070205080204" pitchFamily="49" charset="-128"/>
              </a:rPr>
              <a:t>'vuetify/directives'</a:t>
            </a:r>
            <a:endParaRPr lang="en-US" altLang="ja-JP" sz="1200">
              <a:solidFill>
                <a:srgbClr val="000000"/>
              </a:solidFill>
              <a:latin typeface="ＭＳ ゴシック" panose="020B0609070205080204" pitchFamily="49" charset="-128"/>
              <a:ea typeface="ＭＳ ゴシック" panose="020B0609070205080204" pitchFamily="49" charset="-128"/>
            </a:endParaRPr>
          </a:p>
          <a:p>
            <a:endParaRPr lang="ja-JP" altLang="en-US" sz="1200">
              <a:solidFill>
                <a:srgbClr val="000000"/>
              </a:solidFill>
              <a:latin typeface="ＭＳ ゴシック" panose="020B0609070205080204" pitchFamily="49" charset="-128"/>
              <a:ea typeface="ＭＳ ゴシック" panose="020B0609070205080204" pitchFamily="49" charset="-128"/>
            </a:endParaRPr>
          </a:p>
          <a:p>
            <a:r>
              <a:rPr lang="en-US" altLang="ja-JP" sz="1200">
                <a:solidFill>
                  <a:srgbClr val="0000FF"/>
                </a:solidFill>
                <a:latin typeface="ＭＳ ゴシック" panose="020B0609070205080204" pitchFamily="49" charset="-128"/>
                <a:ea typeface="ＭＳ ゴシック" panose="020B0609070205080204" pitchFamily="49" charset="-128"/>
              </a:rPr>
              <a:t>const</a:t>
            </a:r>
            <a:r>
              <a:rPr lang="en-US" altLang="ja-JP" sz="1200">
                <a:solidFill>
                  <a:srgbClr val="000000"/>
                </a:solidFill>
                <a:latin typeface="ＭＳ ゴシック" panose="020B0609070205080204" pitchFamily="49" charset="-128"/>
                <a:ea typeface="ＭＳ ゴシック" panose="020B0609070205080204" pitchFamily="49" charset="-128"/>
              </a:rPr>
              <a:t> vuetify = createVuetify({</a:t>
            </a:r>
          </a:p>
          <a:p>
            <a:r>
              <a:rPr lang="en-US" altLang="ja-JP" sz="1200">
                <a:solidFill>
                  <a:srgbClr val="000000"/>
                </a:solidFill>
                <a:latin typeface="ＭＳ ゴシック" panose="020B0609070205080204" pitchFamily="49" charset="-128"/>
                <a:ea typeface="ＭＳ ゴシック" panose="020B0609070205080204" pitchFamily="49" charset="-128"/>
              </a:rPr>
              <a:t>    components,</a:t>
            </a:r>
          </a:p>
          <a:p>
            <a:r>
              <a:rPr lang="en-US" altLang="ja-JP" sz="1200">
                <a:solidFill>
                  <a:srgbClr val="000000"/>
                </a:solidFill>
                <a:latin typeface="ＭＳ ゴシック" panose="020B0609070205080204" pitchFamily="49" charset="-128"/>
                <a:ea typeface="ＭＳ ゴシック" panose="020B0609070205080204" pitchFamily="49" charset="-128"/>
              </a:rPr>
              <a:t>    directives,</a:t>
            </a:r>
          </a:p>
          <a:p>
            <a:r>
              <a:rPr lang="en-US" altLang="ja-JP" sz="1200">
                <a:solidFill>
                  <a:srgbClr val="000000"/>
                </a:solidFill>
                <a:latin typeface="ＭＳ ゴシック" panose="020B0609070205080204" pitchFamily="49" charset="-128"/>
                <a:ea typeface="ＭＳ ゴシック" panose="020B0609070205080204" pitchFamily="49" charset="-128"/>
              </a:rPr>
              <a:t>})</a:t>
            </a:r>
          </a:p>
          <a:p>
            <a:endParaRPr lang="ja-JP" altLang="en-US" sz="1200">
              <a:solidFill>
                <a:srgbClr val="000000"/>
              </a:solidFill>
              <a:latin typeface="ＭＳ ゴシック" panose="020B0609070205080204" pitchFamily="49" charset="-128"/>
              <a:ea typeface="ＭＳ ゴシック" panose="020B0609070205080204" pitchFamily="49" charset="-128"/>
            </a:endParaRPr>
          </a:p>
          <a:p>
            <a:r>
              <a:rPr lang="en-US" altLang="ja-JP" sz="1200">
                <a:solidFill>
                  <a:srgbClr val="008000"/>
                </a:solidFill>
                <a:latin typeface="ＭＳ ゴシック" panose="020B0609070205080204" pitchFamily="49" charset="-128"/>
                <a:ea typeface="ＭＳ ゴシック" panose="020B0609070205080204" pitchFamily="49" charset="-128"/>
              </a:rPr>
              <a:t>//createApp(App).mount('#app')</a:t>
            </a:r>
            <a:endParaRPr lang="en-US" altLang="ja-JP" sz="1200">
              <a:solidFill>
                <a:srgbClr val="000000"/>
              </a:solidFill>
              <a:latin typeface="ＭＳ ゴシック" panose="020B0609070205080204" pitchFamily="49" charset="-128"/>
              <a:ea typeface="ＭＳ ゴシック" panose="020B0609070205080204" pitchFamily="49" charset="-128"/>
            </a:endParaRPr>
          </a:p>
          <a:p>
            <a:r>
              <a:rPr lang="en-US" altLang="ja-JP" sz="1200">
                <a:solidFill>
                  <a:srgbClr val="000000"/>
                </a:solidFill>
                <a:latin typeface="ＭＳ ゴシック" panose="020B0609070205080204" pitchFamily="49" charset="-128"/>
                <a:ea typeface="ＭＳ ゴシック" panose="020B0609070205080204" pitchFamily="49" charset="-128"/>
              </a:rPr>
              <a:t>createApp(App).use(vuetify).mount(</a:t>
            </a:r>
            <a:r>
              <a:rPr lang="en-US" altLang="ja-JP" sz="1200">
                <a:solidFill>
                  <a:srgbClr val="A31515"/>
                </a:solidFill>
                <a:latin typeface="ＭＳ ゴシック" panose="020B0609070205080204" pitchFamily="49" charset="-128"/>
                <a:ea typeface="ＭＳ ゴシック" panose="020B0609070205080204" pitchFamily="49" charset="-128"/>
              </a:rPr>
              <a:t>'#app'</a:t>
            </a:r>
            <a:r>
              <a:rPr lang="en-US" altLang="ja-JP" sz="1200">
                <a:solidFill>
                  <a:srgbClr val="000000"/>
                </a:solidFill>
                <a:latin typeface="ＭＳ ゴシック" panose="020B0609070205080204" pitchFamily="49" charset="-128"/>
                <a:ea typeface="ＭＳ ゴシック" panose="020B0609070205080204" pitchFamily="49" charset="-128"/>
              </a:rPr>
              <a:t>)</a:t>
            </a:r>
            <a:endParaRPr lang="ja-JP" altLang="en-US" sz="1200">
              <a:solidFill>
                <a:srgbClr val="000000"/>
              </a:solidFill>
              <a:latin typeface="ＭＳ ゴシック" panose="020B0609070205080204" pitchFamily="49" charset="-128"/>
              <a:ea typeface="ＭＳ ゴシック" panose="020B0609070205080204" pitchFamily="49" charset="-128"/>
            </a:endParaRPr>
          </a:p>
          <a:p>
            <a:endParaRPr lang="ja-JP" altLang="en-US" sz="1200">
              <a:solidFill>
                <a:srgbClr val="000000"/>
              </a:solidFill>
              <a:latin typeface="ＭＳ ゴシック" panose="020B0609070205080204" pitchFamily="49" charset="-128"/>
              <a:ea typeface="ＭＳ ゴシック" panose="020B0609070205080204" pitchFamily="49" charset="-128"/>
            </a:endParaRPr>
          </a:p>
          <a:p>
            <a:endParaRPr lang="ja-JP" altLang="en-US" sz="1200">
              <a:solidFill>
                <a:srgbClr val="000000"/>
              </a:solidFill>
              <a:latin typeface="ＭＳ ゴシック" panose="020B0609070205080204" pitchFamily="49" charset="-128"/>
              <a:ea typeface="ＭＳ ゴシック" panose="020B0609070205080204" pitchFamily="49" charset="-128"/>
            </a:endParaRPr>
          </a:p>
        </p:txBody>
      </p:sp>
      <p:sp>
        <p:nvSpPr>
          <p:cNvPr id="5" name="正方形/長方形 4">
            <a:extLst>
              <a:ext uri="{FF2B5EF4-FFF2-40B4-BE49-F238E27FC236}">
                <a16:creationId xmlns:a16="http://schemas.microsoft.com/office/drawing/2014/main" id="{6240E7B2-DE01-6087-48CF-44DC0C6A48D6}"/>
              </a:ext>
            </a:extLst>
          </p:cNvPr>
          <p:cNvSpPr/>
          <p:nvPr/>
        </p:nvSpPr>
        <p:spPr>
          <a:xfrm>
            <a:off x="649605" y="2282267"/>
            <a:ext cx="4322445" cy="1534084"/>
          </a:xfrm>
          <a:prstGeom prst="rect">
            <a:avLst/>
          </a:prstGeom>
        </p:spPr>
        <p:style>
          <a:lnRef idx="2">
            <a:schemeClr val="accent5"/>
          </a:lnRef>
          <a:fillRef idx="1">
            <a:schemeClr val="lt1"/>
          </a:fillRef>
          <a:effectRef idx="0">
            <a:schemeClr val="accent5"/>
          </a:effectRef>
          <a:fontRef idx="minor">
            <a:schemeClr val="dk1"/>
          </a:fontRef>
        </p:style>
        <p:txBody>
          <a:bodyPr rtlCol="0" anchor="t"/>
          <a:lstStyle/>
          <a:p>
            <a:r>
              <a:rPr lang="en-US" altLang="ja-JP" sz="1200">
                <a:solidFill>
                  <a:srgbClr val="0000FF"/>
                </a:solidFill>
                <a:latin typeface="ＭＳ ゴシック" panose="020B0609070205080204" pitchFamily="49" charset="-128"/>
                <a:ea typeface="ＭＳ ゴシック" panose="020B0609070205080204" pitchFamily="49" charset="-128"/>
              </a:rPr>
              <a:t>import</a:t>
            </a:r>
            <a:r>
              <a:rPr lang="en-US" altLang="ja-JP" sz="1200">
                <a:solidFill>
                  <a:srgbClr val="000000"/>
                </a:solidFill>
                <a:latin typeface="ＭＳ ゴシック" panose="020B0609070205080204" pitchFamily="49" charset="-128"/>
                <a:ea typeface="ＭＳ ゴシック" panose="020B0609070205080204" pitchFamily="49" charset="-128"/>
              </a:rPr>
              <a:t> </a:t>
            </a:r>
            <a:r>
              <a:rPr lang="en-US" altLang="ja-JP" sz="1200">
                <a:solidFill>
                  <a:srgbClr val="A31515"/>
                </a:solidFill>
                <a:latin typeface="ＭＳ ゴシック" panose="020B0609070205080204" pitchFamily="49" charset="-128"/>
                <a:ea typeface="ＭＳ ゴシック" panose="020B0609070205080204" pitchFamily="49" charset="-128"/>
              </a:rPr>
              <a:t>'./assets/main.css'</a:t>
            </a:r>
            <a:endParaRPr lang="en-US" altLang="ja-JP" sz="1200">
              <a:solidFill>
                <a:srgbClr val="000000"/>
              </a:solidFill>
              <a:latin typeface="ＭＳ ゴシック" panose="020B0609070205080204" pitchFamily="49" charset="-128"/>
              <a:ea typeface="ＭＳ ゴシック" panose="020B0609070205080204" pitchFamily="49" charset="-128"/>
            </a:endParaRPr>
          </a:p>
          <a:p>
            <a:endParaRPr lang="ja-JP" altLang="en-US" sz="1200">
              <a:solidFill>
                <a:srgbClr val="000000"/>
              </a:solidFill>
              <a:latin typeface="ＭＳ ゴシック" panose="020B0609070205080204" pitchFamily="49" charset="-128"/>
              <a:ea typeface="ＭＳ ゴシック" panose="020B0609070205080204" pitchFamily="49" charset="-128"/>
            </a:endParaRPr>
          </a:p>
          <a:p>
            <a:r>
              <a:rPr lang="en-US" altLang="ja-JP" sz="1200">
                <a:solidFill>
                  <a:srgbClr val="0000FF"/>
                </a:solidFill>
                <a:latin typeface="ＭＳ ゴシック" panose="020B0609070205080204" pitchFamily="49" charset="-128"/>
                <a:ea typeface="ＭＳ ゴシック" panose="020B0609070205080204" pitchFamily="49" charset="-128"/>
              </a:rPr>
              <a:t>import</a:t>
            </a:r>
            <a:r>
              <a:rPr lang="en-US" altLang="ja-JP" sz="1200">
                <a:solidFill>
                  <a:srgbClr val="000000"/>
                </a:solidFill>
                <a:latin typeface="ＭＳ ゴシック" panose="020B0609070205080204" pitchFamily="49" charset="-128"/>
                <a:ea typeface="ＭＳ ゴシック" panose="020B0609070205080204" pitchFamily="49" charset="-128"/>
              </a:rPr>
              <a:t> { createApp } </a:t>
            </a:r>
            <a:r>
              <a:rPr lang="en-US" altLang="ja-JP" sz="1200">
                <a:solidFill>
                  <a:srgbClr val="0000FF"/>
                </a:solidFill>
                <a:latin typeface="ＭＳ ゴシック" panose="020B0609070205080204" pitchFamily="49" charset="-128"/>
                <a:ea typeface="ＭＳ ゴシック" panose="020B0609070205080204" pitchFamily="49" charset="-128"/>
              </a:rPr>
              <a:t>from</a:t>
            </a:r>
            <a:r>
              <a:rPr lang="en-US" altLang="ja-JP" sz="1200">
                <a:solidFill>
                  <a:srgbClr val="000000"/>
                </a:solidFill>
                <a:latin typeface="ＭＳ ゴシック" panose="020B0609070205080204" pitchFamily="49" charset="-128"/>
                <a:ea typeface="ＭＳ ゴシック" panose="020B0609070205080204" pitchFamily="49" charset="-128"/>
              </a:rPr>
              <a:t> </a:t>
            </a:r>
            <a:r>
              <a:rPr lang="en-US" altLang="ja-JP" sz="1200">
                <a:solidFill>
                  <a:srgbClr val="A31515"/>
                </a:solidFill>
                <a:latin typeface="ＭＳ ゴシック" panose="020B0609070205080204" pitchFamily="49" charset="-128"/>
                <a:ea typeface="ＭＳ ゴシック" panose="020B0609070205080204" pitchFamily="49" charset="-128"/>
              </a:rPr>
              <a:t>'vue'</a:t>
            </a:r>
            <a:endParaRPr lang="en-US" altLang="ja-JP" sz="1200">
              <a:solidFill>
                <a:srgbClr val="000000"/>
              </a:solidFill>
              <a:latin typeface="ＭＳ ゴシック" panose="020B0609070205080204" pitchFamily="49" charset="-128"/>
              <a:ea typeface="ＭＳ ゴシック" panose="020B0609070205080204" pitchFamily="49" charset="-128"/>
            </a:endParaRPr>
          </a:p>
          <a:p>
            <a:r>
              <a:rPr lang="en-US" altLang="ja-JP" sz="1200">
                <a:solidFill>
                  <a:srgbClr val="0000FF"/>
                </a:solidFill>
                <a:latin typeface="ＭＳ ゴシック" panose="020B0609070205080204" pitchFamily="49" charset="-128"/>
                <a:ea typeface="ＭＳ ゴシック" panose="020B0609070205080204" pitchFamily="49" charset="-128"/>
              </a:rPr>
              <a:t>import</a:t>
            </a:r>
            <a:r>
              <a:rPr lang="en-US" altLang="ja-JP" sz="1200">
                <a:solidFill>
                  <a:srgbClr val="000000"/>
                </a:solidFill>
                <a:latin typeface="ＭＳ ゴシック" panose="020B0609070205080204" pitchFamily="49" charset="-128"/>
                <a:ea typeface="ＭＳ ゴシック" panose="020B0609070205080204" pitchFamily="49" charset="-128"/>
              </a:rPr>
              <a:t> App </a:t>
            </a:r>
            <a:r>
              <a:rPr lang="en-US" altLang="ja-JP" sz="1200">
                <a:solidFill>
                  <a:srgbClr val="0000FF"/>
                </a:solidFill>
                <a:latin typeface="ＭＳ ゴシック" panose="020B0609070205080204" pitchFamily="49" charset="-128"/>
                <a:ea typeface="ＭＳ ゴシック" panose="020B0609070205080204" pitchFamily="49" charset="-128"/>
              </a:rPr>
              <a:t>from</a:t>
            </a:r>
            <a:r>
              <a:rPr lang="en-US" altLang="ja-JP" sz="1200">
                <a:solidFill>
                  <a:srgbClr val="000000"/>
                </a:solidFill>
                <a:latin typeface="ＭＳ ゴシック" panose="020B0609070205080204" pitchFamily="49" charset="-128"/>
                <a:ea typeface="ＭＳ ゴシック" panose="020B0609070205080204" pitchFamily="49" charset="-128"/>
              </a:rPr>
              <a:t> </a:t>
            </a:r>
            <a:r>
              <a:rPr lang="en-US" altLang="ja-JP" sz="1200">
                <a:solidFill>
                  <a:srgbClr val="A31515"/>
                </a:solidFill>
                <a:latin typeface="ＭＳ ゴシック" panose="020B0609070205080204" pitchFamily="49" charset="-128"/>
                <a:ea typeface="ＭＳ ゴシック" panose="020B0609070205080204" pitchFamily="49" charset="-128"/>
              </a:rPr>
              <a:t>'./App.vue'</a:t>
            </a:r>
            <a:endParaRPr lang="en-US" altLang="ja-JP" sz="1200">
              <a:solidFill>
                <a:srgbClr val="000000"/>
              </a:solidFill>
              <a:latin typeface="ＭＳ ゴシック" panose="020B0609070205080204" pitchFamily="49" charset="-128"/>
              <a:ea typeface="ＭＳ ゴシック" panose="020B0609070205080204" pitchFamily="49" charset="-128"/>
            </a:endParaRPr>
          </a:p>
          <a:p>
            <a:endParaRPr lang="ja-JP" altLang="en-US" sz="1200">
              <a:solidFill>
                <a:srgbClr val="000000"/>
              </a:solidFill>
              <a:latin typeface="ＭＳ ゴシック" panose="020B0609070205080204" pitchFamily="49" charset="-128"/>
              <a:ea typeface="ＭＳ ゴシック" panose="020B0609070205080204" pitchFamily="49" charset="-128"/>
            </a:endParaRPr>
          </a:p>
          <a:p>
            <a:r>
              <a:rPr lang="en-US" altLang="ja-JP" sz="1200">
                <a:solidFill>
                  <a:srgbClr val="000000"/>
                </a:solidFill>
                <a:latin typeface="ＭＳ ゴシック" panose="020B0609070205080204" pitchFamily="49" charset="-128"/>
                <a:ea typeface="ＭＳ ゴシック" panose="020B0609070205080204" pitchFamily="49" charset="-128"/>
              </a:rPr>
              <a:t>createApp(App).mount(</a:t>
            </a:r>
            <a:r>
              <a:rPr lang="en-US" altLang="ja-JP" sz="1200">
                <a:solidFill>
                  <a:srgbClr val="A31515"/>
                </a:solidFill>
                <a:latin typeface="ＭＳ ゴシック" panose="020B0609070205080204" pitchFamily="49" charset="-128"/>
                <a:ea typeface="ＭＳ ゴシック" panose="020B0609070205080204" pitchFamily="49" charset="-128"/>
              </a:rPr>
              <a:t>'#app'</a:t>
            </a:r>
            <a:r>
              <a:rPr lang="en-US" altLang="ja-JP" sz="1200">
                <a:solidFill>
                  <a:srgbClr val="000000"/>
                </a:solidFill>
                <a:latin typeface="ＭＳ ゴシック" panose="020B0609070205080204" pitchFamily="49" charset="-128"/>
                <a:ea typeface="ＭＳ ゴシック" panose="020B0609070205080204" pitchFamily="49" charset="-128"/>
              </a:rPr>
              <a:t>)</a:t>
            </a:r>
          </a:p>
          <a:p>
            <a:endParaRPr lang="ja-JP" altLang="en-US" sz="1200">
              <a:solidFill>
                <a:srgbClr val="000000"/>
              </a:solidFill>
              <a:latin typeface="ＭＳ ゴシック" panose="020B0609070205080204" pitchFamily="49" charset="-128"/>
              <a:ea typeface="ＭＳ ゴシック" panose="020B0609070205080204" pitchFamily="49" charset="-128"/>
            </a:endParaRPr>
          </a:p>
          <a:p>
            <a:endParaRPr lang="ja-JP" altLang="en-US" sz="1200">
              <a:solidFill>
                <a:srgbClr val="000000"/>
              </a:solidFill>
              <a:latin typeface="ＭＳ ゴシック" panose="020B0609070205080204" pitchFamily="49" charset="-128"/>
              <a:ea typeface="ＭＳ ゴシック" panose="020B0609070205080204" pitchFamily="49" charset="-128"/>
            </a:endParaRPr>
          </a:p>
        </p:txBody>
      </p:sp>
      <p:sp>
        <p:nvSpPr>
          <p:cNvPr id="6" name="テキスト ボックス 5">
            <a:extLst>
              <a:ext uri="{FF2B5EF4-FFF2-40B4-BE49-F238E27FC236}">
                <a16:creationId xmlns:a16="http://schemas.microsoft.com/office/drawing/2014/main" id="{2E88074A-69DB-010A-C3A8-18AE49B44A2B}"/>
              </a:ext>
            </a:extLst>
          </p:cNvPr>
          <p:cNvSpPr txBox="1"/>
          <p:nvPr/>
        </p:nvSpPr>
        <p:spPr>
          <a:xfrm>
            <a:off x="649605" y="1820601"/>
            <a:ext cx="2860078" cy="461665"/>
          </a:xfrm>
          <a:prstGeom prst="rect">
            <a:avLst/>
          </a:prstGeom>
          <a:noFill/>
        </p:spPr>
        <p:txBody>
          <a:bodyPr wrap="none" rtlCol="0">
            <a:spAutoFit/>
          </a:bodyPr>
          <a:lstStyle/>
          <a:p>
            <a:r>
              <a:rPr kumimoji="1" lang="ja-JP" altLang="en-US" sz="1200"/>
              <a:t>プロジェクト名：</a:t>
            </a:r>
            <a:r>
              <a:rPr kumimoji="1" lang="en-US" altLang="ja-JP" sz="1200"/>
              <a:t>addressbook.client</a:t>
            </a:r>
          </a:p>
          <a:p>
            <a:r>
              <a:rPr kumimoji="1" lang="ja-JP" altLang="en-US" sz="1200"/>
              <a:t>ファイル名：</a:t>
            </a:r>
            <a:r>
              <a:rPr kumimoji="1" lang="en-US" altLang="ja-JP" sz="1200"/>
              <a:t>src/main.js</a:t>
            </a:r>
            <a:endParaRPr kumimoji="1" lang="ja-JP" altLang="en-US" sz="1200"/>
          </a:p>
        </p:txBody>
      </p:sp>
      <p:sp>
        <p:nvSpPr>
          <p:cNvPr id="8" name="矢印: 右 7">
            <a:extLst>
              <a:ext uri="{FF2B5EF4-FFF2-40B4-BE49-F238E27FC236}">
                <a16:creationId xmlns:a16="http://schemas.microsoft.com/office/drawing/2014/main" id="{BBC23C38-B3B4-D03C-5EB2-F3C66C76ECC0}"/>
              </a:ext>
            </a:extLst>
          </p:cNvPr>
          <p:cNvSpPr/>
          <p:nvPr/>
        </p:nvSpPr>
        <p:spPr>
          <a:xfrm>
            <a:off x="5544502" y="2597150"/>
            <a:ext cx="619125" cy="67627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C30DE053-F53A-AA02-6E0B-F6F94001ECED}"/>
              </a:ext>
            </a:extLst>
          </p:cNvPr>
          <p:cNvSpPr txBox="1"/>
          <p:nvPr/>
        </p:nvSpPr>
        <p:spPr>
          <a:xfrm>
            <a:off x="719847" y="1316287"/>
            <a:ext cx="11223109" cy="307777"/>
          </a:xfrm>
          <a:prstGeom prst="rect">
            <a:avLst/>
          </a:prstGeom>
          <a:noFill/>
        </p:spPr>
        <p:txBody>
          <a:bodyPr wrap="square" rtlCol="0">
            <a:spAutoFit/>
          </a:bodyPr>
          <a:lstStyle/>
          <a:p>
            <a:r>
              <a:rPr kumimoji="1" lang="en-US" altLang="ja-JP" sz="1400"/>
              <a:t>main.jp</a:t>
            </a:r>
            <a:r>
              <a:rPr kumimoji="1" lang="ja-JP" altLang="en-US" sz="1400"/>
              <a:t>の内容を以下の通り修正してください。</a:t>
            </a:r>
            <a:endParaRPr kumimoji="1" lang="en-US" altLang="ja-JP" sz="1400"/>
          </a:p>
        </p:txBody>
      </p:sp>
    </p:spTree>
    <p:extLst>
      <p:ext uri="{BB962C8B-B14F-4D97-AF65-F5344CB8AC3E}">
        <p14:creationId xmlns:p14="http://schemas.microsoft.com/office/powerpoint/2010/main" val="2699173857"/>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a:extLst>
              <a:ext uri="{FF2B5EF4-FFF2-40B4-BE49-F238E27FC236}">
                <a16:creationId xmlns:a16="http://schemas.microsoft.com/office/drawing/2014/main" id="{D3578072-553C-1E04-82AF-684422C5586E}"/>
              </a:ext>
            </a:extLst>
          </p:cNvPr>
          <p:cNvSpPr>
            <a:spLocks noGrp="1"/>
          </p:cNvSpPr>
          <p:nvPr>
            <p:ph type="title"/>
          </p:nvPr>
        </p:nvSpPr>
        <p:spPr/>
        <p:txBody>
          <a:bodyPr>
            <a:normAutofit/>
          </a:bodyPr>
          <a:lstStyle/>
          <a:p>
            <a:r>
              <a:rPr lang="en-US" altLang="ja-JP"/>
              <a:t>3-3-3.</a:t>
            </a:r>
            <a:r>
              <a:rPr lang="ja-JP" altLang="en-US"/>
              <a:t>「住所録リスト表示」機能作成</a:t>
            </a:r>
          </a:p>
        </p:txBody>
      </p:sp>
      <p:sp>
        <p:nvSpPr>
          <p:cNvPr id="2" name="テキスト プレースホルダー 7">
            <a:extLst>
              <a:ext uri="{FF2B5EF4-FFF2-40B4-BE49-F238E27FC236}">
                <a16:creationId xmlns:a16="http://schemas.microsoft.com/office/drawing/2014/main" id="{DF10B8C9-FDF0-F5F7-6E79-09B4D09A1973}"/>
              </a:ext>
            </a:extLst>
          </p:cNvPr>
          <p:cNvSpPr>
            <a:spLocks noGrp="1"/>
          </p:cNvSpPr>
          <p:nvPr>
            <p:ph type="body" sz="quarter" idx="14"/>
          </p:nvPr>
        </p:nvSpPr>
        <p:spPr>
          <a:xfrm>
            <a:off x="268288" y="806384"/>
            <a:ext cx="11637962" cy="373063"/>
          </a:xfrm>
        </p:spPr>
        <p:txBody>
          <a:bodyPr/>
          <a:lstStyle/>
          <a:p>
            <a:r>
              <a:rPr lang="ja-JP" altLang="en-US"/>
              <a:t>ソースコード：</a:t>
            </a:r>
            <a:r>
              <a:rPr kumimoji="1" lang="en-US" altLang="ja-JP" sz="1800"/>
              <a:t> AddressApp.vue</a:t>
            </a:r>
            <a:r>
              <a:rPr lang="ja-JP" altLang="en-US"/>
              <a:t>　の作成</a:t>
            </a:r>
            <a:endParaRPr lang="en-US" altLang="ja-JP"/>
          </a:p>
        </p:txBody>
      </p:sp>
      <p:sp>
        <p:nvSpPr>
          <p:cNvPr id="4" name="正方形/長方形 3">
            <a:extLst>
              <a:ext uri="{FF2B5EF4-FFF2-40B4-BE49-F238E27FC236}">
                <a16:creationId xmlns:a16="http://schemas.microsoft.com/office/drawing/2014/main" id="{79D60680-B69C-D243-C8FA-75139323F72F}"/>
              </a:ext>
            </a:extLst>
          </p:cNvPr>
          <p:cNvSpPr/>
          <p:nvPr/>
        </p:nvSpPr>
        <p:spPr>
          <a:xfrm>
            <a:off x="354330" y="3158567"/>
            <a:ext cx="6446520" cy="3127933"/>
          </a:xfrm>
          <a:prstGeom prst="rect">
            <a:avLst/>
          </a:prstGeom>
        </p:spPr>
        <p:style>
          <a:lnRef idx="2">
            <a:schemeClr val="accent5"/>
          </a:lnRef>
          <a:fillRef idx="1">
            <a:schemeClr val="lt1"/>
          </a:fillRef>
          <a:effectRef idx="0">
            <a:schemeClr val="accent5"/>
          </a:effectRef>
          <a:fontRef idx="minor">
            <a:schemeClr val="dk1"/>
          </a:fontRef>
        </p:style>
        <p:txBody>
          <a:bodyPr rtlCol="0" anchor="t"/>
          <a:lstStyle/>
          <a:p>
            <a:r>
              <a:rPr lang="en-US" altLang="ja-JP" sz="1200">
                <a:solidFill>
                  <a:srgbClr val="0000FF"/>
                </a:solidFill>
                <a:latin typeface="ＭＳ ゴシック" panose="020B0609070205080204" pitchFamily="49" charset="-128"/>
                <a:ea typeface="ＭＳ ゴシック" panose="020B0609070205080204" pitchFamily="49" charset="-128"/>
              </a:rPr>
              <a:t>&lt;</a:t>
            </a:r>
            <a:r>
              <a:rPr lang="en-US" altLang="ja-JP" sz="1200">
                <a:solidFill>
                  <a:srgbClr val="800000"/>
                </a:solidFill>
                <a:latin typeface="ＭＳ ゴシック" panose="020B0609070205080204" pitchFamily="49" charset="-128"/>
                <a:ea typeface="ＭＳ ゴシック" panose="020B0609070205080204" pitchFamily="49" charset="-128"/>
              </a:rPr>
              <a:t>script</a:t>
            </a:r>
            <a:r>
              <a:rPr lang="en-US" altLang="ja-JP" sz="1200">
                <a:solidFill>
                  <a:srgbClr val="000000"/>
                </a:solidFill>
                <a:latin typeface="ＭＳ ゴシック" panose="020B0609070205080204" pitchFamily="49" charset="-128"/>
                <a:ea typeface="ＭＳ ゴシック" panose="020B0609070205080204" pitchFamily="49" charset="-128"/>
              </a:rPr>
              <a:t> </a:t>
            </a:r>
            <a:r>
              <a:rPr lang="en-US" altLang="ja-JP" sz="1200">
                <a:solidFill>
                  <a:srgbClr val="FF0000"/>
                </a:solidFill>
                <a:latin typeface="ＭＳ ゴシック" panose="020B0609070205080204" pitchFamily="49" charset="-128"/>
                <a:ea typeface="ＭＳ ゴシック" panose="020B0609070205080204" pitchFamily="49" charset="-128"/>
              </a:rPr>
              <a:t>setup</a:t>
            </a:r>
            <a:r>
              <a:rPr lang="en-US" altLang="ja-JP" sz="1200">
                <a:solidFill>
                  <a:srgbClr val="0000FF"/>
                </a:solidFill>
                <a:latin typeface="ＭＳ ゴシック" panose="020B0609070205080204" pitchFamily="49" charset="-128"/>
                <a:ea typeface="ＭＳ ゴシック" panose="020B0609070205080204" pitchFamily="49" charset="-128"/>
              </a:rPr>
              <a:t>&gt;</a:t>
            </a:r>
            <a:endParaRPr lang="en-US" altLang="ja-JP" sz="1200">
              <a:solidFill>
                <a:srgbClr val="000000"/>
              </a:solidFill>
              <a:latin typeface="ＭＳ ゴシック" panose="020B0609070205080204" pitchFamily="49" charset="-128"/>
              <a:ea typeface="ＭＳ ゴシック" panose="020B0609070205080204" pitchFamily="49" charset="-128"/>
            </a:endParaRPr>
          </a:p>
          <a:p>
            <a:r>
              <a:rPr lang="en-US" altLang="ja-JP" sz="1200">
                <a:solidFill>
                  <a:srgbClr val="000000"/>
                </a:solidFill>
                <a:latin typeface="ＭＳ ゴシック" panose="020B0609070205080204" pitchFamily="49" charset="-128"/>
                <a:ea typeface="ＭＳ ゴシック" panose="020B0609070205080204" pitchFamily="49" charset="-128"/>
              </a:rPr>
              <a:t>    </a:t>
            </a:r>
            <a:r>
              <a:rPr lang="en-US" altLang="ja-JP" sz="1200">
                <a:solidFill>
                  <a:srgbClr val="0000FF"/>
                </a:solidFill>
                <a:latin typeface="ＭＳ ゴシック" panose="020B0609070205080204" pitchFamily="49" charset="-128"/>
                <a:ea typeface="ＭＳ ゴシック" panose="020B0609070205080204" pitchFamily="49" charset="-128"/>
              </a:rPr>
              <a:t>import</a:t>
            </a:r>
            <a:r>
              <a:rPr lang="en-US" altLang="ja-JP" sz="1200">
                <a:solidFill>
                  <a:srgbClr val="000000"/>
                </a:solidFill>
                <a:latin typeface="ＭＳ ゴシック" panose="020B0609070205080204" pitchFamily="49" charset="-128"/>
                <a:ea typeface="ＭＳ ゴシック" panose="020B0609070205080204" pitchFamily="49" charset="-128"/>
              </a:rPr>
              <a:t> AddressList </a:t>
            </a:r>
            <a:r>
              <a:rPr lang="en-US" altLang="ja-JP" sz="1200">
                <a:solidFill>
                  <a:srgbClr val="0000FF"/>
                </a:solidFill>
                <a:latin typeface="ＭＳ ゴシック" panose="020B0609070205080204" pitchFamily="49" charset="-128"/>
                <a:ea typeface="ＭＳ ゴシック" panose="020B0609070205080204" pitchFamily="49" charset="-128"/>
              </a:rPr>
              <a:t>from</a:t>
            </a:r>
            <a:r>
              <a:rPr lang="en-US" altLang="ja-JP" sz="1200">
                <a:solidFill>
                  <a:srgbClr val="000000"/>
                </a:solidFill>
                <a:latin typeface="ＭＳ ゴシック" panose="020B0609070205080204" pitchFamily="49" charset="-128"/>
                <a:ea typeface="ＭＳ ゴシック" panose="020B0609070205080204" pitchFamily="49" charset="-128"/>
              </a:rPr>
              <a:t> </a:t>
            </a:r>
            <a:r>
              <a:rPr lang="en-US" altLang="ja-JP" sz="1200">
                <a:solidFill>
                  <a:srgbClr val="A31515"/>
                </a:solidFill>
                <a:latin typeface="ＭＳ ゴシック" panose="020B0609070205080204" pitchFamily="49" charset="-128"/>
                <a:ea typeface="ＭＳ ゴシック" panose="020B0609070205080204" pitchFamily="49" charset="-128"/>
              </a:rPr>
              <a:t>'./components/AddressList.vue'</a:t>
            </a:r>
            <a:r>
              <a:rPr lang="en-US" altLang="ja-JP" sz="1200">
                <a:solidFill>
                  <a:srgbClr val="000000"/>
                </a:solidFill>
                <a:latin typeface="ＭＳ ゴシック" panose="020B0609070205080204" pitchFamily="49" charset="-128"/>
                <a:ea typeface="ＭＳ ゴシック" panose="020B0609070205080204" pitchFamily="49" charset="-128"/>
              </a:rPr>
              <a:t>;</a:t>
            </a:r>
          </a:p>
          <a:p>
            <a:r>
              <a:rPr lang="en-US" altLang="ja-JP" sz="1200">
                <a:solidFill>
                  <a:srgbClr val="0000FF"/>
                </a:solidFill>
                <a:latin typeface="ＭＳ ゴシック" panose="020B0609070205080204" pitchFamily="49" charset="-128"/>
                <a:ea typeface="ＭＳ ゴシック" panose="020B0609070205080204" pitchFamily="49" charset="-128"/>
              </a:rPr>
              <a:t>&lt;/</a:t>
            </a:r>
            <a:r>
              <a:rPr lang="en-US" altLang="ja-JP" sz="1200">
                <a:solidFill>
                  <a:srgbClr val="800000"/>
                </a:solidFill>
                <a:latin typeface="ＭＳ ゴシック" panose="020B0609070205080204" pitchFamily="49" charset="-128"/>
                <a:ea typeface="ＭＳ ゴシック" panose="020B0609070205080204" pitchFamily="49" charset="-128"/>
              </a:rPr>
              <a:t>script</a:t>
            </a:r>
            <a:r>
              <a:rPr lang="en-US" altLang="ja-JP" sz="1200">
                <a:solidFill>
                  <a:srgbClr val="0000FF"/>
                </a:solidFill>
                <a:latin typeface="ＭＳ ゴシック" panose="020B0609070205080204" pitchFamily="49" charset="-128"/>
                <a:ea typeface="ＭＳ ゴシック" panose="020B0609070205080204" pitchFamily="49" charset="-128"/>
              </a:rPr>
              <a:t>&gt;</a:t>
            </a:r>
            <a:endParaRPr lang="en-US" altLang="ja-JP" sz="1200">
              <a:solidFill>
                <a:srgbClr val="000000"/>
              </a:solidFill>
              <a:latin typeface="ＭＳ ゴシック" panose="020B0609070205080204" pitchFamily="49" charset="-128"/>
              <a:ea typeface="ＭＳ ゴシック" panose="020B0609070205080204" pitchFamily="49" charset="-128"/>
            </a:endParaRPr>
          </a:p>
          <a:p>
            <a:endParaRPr lang="ja-JP" altLang="en-US" sz="1200">
              <a:solidFill>
                <a:srgbClr val="000000"/>
              </a:solidFill>
              <a:latin typeface="ＭＳ ゴシック" panose="020B0609070205080204" pitchFamily="49" charset="-128"/>
              <a:ea typeface="ＭＳ ゴシック" panose="020B0609070205080204" pitchFamily="49" charset="-128"/>
            </a:endParaRPr>
          </a:p>
          <a:p>
            <a:r>
              <a:rPr lang="en-US" altLang="ja-JP" sz="1200">
                <a:solidFill>
                  <a:srgbClr val="0000FF"/>
                </a:solidFill>
                <a:latin typeface="ＭＳ ゴシック" panose="020B0609070205080204" pitchFamily="49" charset="-128"/>
                <a:ea typeface="ＭＳ ゴシック" panose="020B0609070205080204" pitchFamily="49" charset="-128"/>
              </a:rPr>
              <a:t>&lt;</a:t>
            </a:r>
            <a:r>
              <a:rPr lang="en-US" altLang="ja-JP" sz="1200">
                <a:solidFill>
                  <a:srgbClr val="800000"/>
                </a:solidFill>
                <a:latin typeface="ＭＳ ゴシック" panose="020B0609070205080204" pitchFamily="49" charset="-128"/>
                <a:ea typeface="ＭＳ ゴシック" panose="020B0609070205080204" pitchFamily="49" charset="-128"/>
              </a:rPr>
              <a:t>template</a:t>
            </a:r>
            <a:r>
              <a:rPr lang="en-US" altLang="ja-JP" sz="1200">
                <a:solidFill>
                  <a:srgbClr val="0000FF"/>
                </a:solidFill>
                <a:latin typeface="ＭＳ ゴシック" panose="020B0609070205080204" pitchFamily="49" charset="-128"/>
                <a:ea typeface="ＭＳ ゴシック" panose="020B0609070205080204" pitchFamily="49" charset="-128"/>
              </a:rPr>
              <a:t>&gt;</a:t>
            </a:r>
            <a:endParaRPr lang="en-US" altLang="ja-JP" sz="1200">
              <a:solidFill>
                <a:srgbClr val="000000"/>
              </a:solidFill>
              <a:latin typeface="ＭＳ ゴシック" panose="020B0609070205080204" pitchFamily="49" charset="-128"/>
              <a:ea typeface="ＭＳ ゴシック" panose="020B0609070205080204" pitchFamily="49" charset="-128"/>
            </a:endParaRPr>
          </a:p>
          <a:p>
            <a:r>
              <a:rPr lang="en-US" altLang="ja-JP" sz="1200">
                <a:solidFill>
                  <a:srgbClr val="000000"/>
                </a:solidFill>
                <a:latin typeface="ＭＳ ゴシック" panose="020B0609070205080204" pitchFamily="49" charset="-128"/>
                <a:ea typeface="ＭＳ ゴシック" panose="020B0609070205080204" pitchFamily="49" charset="-128"/>
              </a:rPr>
              <a:t>    </a:t>
            </a:r>
            <a:r>
              <a:rPr lang="en-US" altLang="ja-JP" sz="1200">
                <a:solidFill>
                  <a:srgbClr val="0000FF"/>
                </a:solidFill>
                <a:latin typeface="ＭＳ ゴシック" panose="020B0609070205080204" pitchFamily="49" charset="-128"/>
                <a:ea typeface="ＭＳ ゴシック" panose="020B0609070205080204" pitchFamily="49" charset="-128"/>
              </a:rPr>
              <a:t>&lt;</a:t>
            </a:r>
            <a:r>
              <a:rPr lang="en-US" altLang="ja-JP" sz="1200">
                <a:solidFill>
                  <a:srgbClr val="800000"/>
                </a:solidFill>
                <a:latin typeface="ＭＳ ゴシック" panose="020B0609070205080204" pitchFamily="49" charset="-128"/>
                <a:ea typeface="ＭＳ ゴシック" panose="020B0609070205080204" pitchFamily="49" charset="-128"/>
              </a:rPr>
              <a:t>header</a:t>
            </a:r>
            <a:r>
              <a:rPr lang="en-US" altLang="ja-JP" sz="1200">
                <a:solidFill>
                  <a:srgbClr val="0000FF"/>
                </a:solidFill>
                <a:latin typeface="ＭＳ ゴシック" panose="020B0609070205080204" pitchFamily="49" charset="-128"/>
                <a:ea typeface="ＭＳ ゴシック" panose="020B0609070205080204" pitchFamily="49" charset="-128"/>
              </a:rPr>
              <a:t>&gt;</a:t>
            </a:r>
            <a:endParaRPr lang="en-US" altLang="ja-JP" sz="1200">
              <a:solidFill>
                <a:srgbClr val="000000"/>
              </a:solidFill>
              <a:latin typeface="ＭＳ ゴシック" panose="020B0609070205080204" pitchFamily="49" charset="-128"/>
              <a:ea typeface="ＭＳ ゴシック" panose="020B0609070205080204" pitchFamily="49" charset="-128"/>
            </a:endParaRPr>
          </a:p>
          <a:p>
            <a:r>
              <a:rPr lang="en-US" altLang="ja-JP" sz="1200">
                <a:solidFill>
                  <a:srgbClr val="000000"/>
                </a:solidFill>
                <a:latin typeface="ＭＳ ゴシック" panose="020B0609070205080204" pitchFamily="49" charset="-128"/>
                <a:ea typeface="ＭＳ ゴシック" panose="020B0609070205080204" pitchFamily="49" charset="-128"/>
              </a:rPr>
              <a:t>    </a:t>
            </a:r>
            <a:r>
              <a:rPr lang="en-US" altLang="ja-JP" sz="1200">
                <a:solidFill>
                  <a:srgbClr val="0000FF"/>
                </a:solidFill>
                <a:latin typeface="ＭＳ ゴシック" panose="020B0609070205080204" pitchFamily="49" charset="-128"/>
                <a:ea typeface="ＭＳ ゴシック" panose="020B0609070205080204" pitchFamily="49" charset="-128"/>
              </a:rPr>
              <a:t>&lt;/</a:t>
            </a:r>
            <a:r>
              <a:rPr lang="en-US" altLang="ja-JP" sz="1200">
                <a:solidFill>
                  <a:srgbClr val="800000"/>
                </a:solidFill>
                <a:latin typeface="ＭＳ ゴシック" panose="020B0609070205080204" pitchFamily="49" charset="-128"/>
                <a:ea typeface="ＭＳ ゴシック" panose="020B0609070205080204" pitchFamily="49" charset="-128"/>
              </a:rPr>
              <a:t>header</a:t>
            </a:r>
            <a:r>
              <a:rPr lang="en-US" altLang="ja-JP" sz="1200">
                <a:solidFill>
                  <a:srgbClr val="0000FF"/>
                </a:solidFill>
                <a:latin typeface="ＭＳ ゴシック" panose="020B0609070205080204" pitchFamily="49" charset="-128"/>
                <a:ea typeface="ＭＳ ゴシック" panose="020B0609070205080204" pitchFamily="49" charset="-128"/>
              </a:rPr>
              <a:t>&gt;</a:t>
            </a:r>
            <a:endParaRPr lang="en-US" altLang="ja-JP" sz="1200">
              <a:solidFill>
                <a:srgbClr val="000000"/>
              </a:solidFill>
              <a:latin typeface="ＭＳ ゴシック" panose="020B0609070205080204" pitchFamily="49" charset="-128"/>
              <a:ea typeface="ＭＳ ゴシック" panose="020B0609070205080204" pitchFamily="49" charset="-128"/>
            </a:endParaRPr>
          </a:p>
          <a:p>
            <a:r>
              <a:rPr lang="en-US" altLang="ja-JP" sz="1200">
                <a:solidFill>
                  <a:srgbClr val="000000"/>
                </a:solidFill>
                <a:latin typeface="ＭＳ ゴシック" panose="020B0609070205080204" pitchFamily="49" charset="-128"/>
                <a:ea typeface="ＭＳ ゴシック" panose="020B0609070205080204" pitchFamily="49" charset="-128"/>
              </a:rPr>
              <a:t>    </a:t>
            </a:r>
            <a:r>
              <a:rPr lang="en-US" altLang="ja-JP" sz="1200">
                <a:solidFill>
                  <a:srgbClr val="0000FF"/>
                </a:solidFill>
                <a:latin typeface="ＭＳ ゴシック" panose="020B0609070205080204" pitchFamily="49" charset="-128"/>
                <a:ea typeface="ＭＳ ゴシック" panose="020B0609070205080204" pitchFamily="49" charset="-128"/>
              </a:rPr>
              <a:t>&lt;</a:t>
            </a:r>
            <a:r>
              <a:rPr lang="en-US" altLang="ja-JP" sz="1200">
                <a:solidFill>
                  <a:srgbClr val="800000"/>
                </a:solidFill>
                <a:latin typeface="ＭＳ ゴシック" panose="020B0609070205080204" pitchFamily="49" charset="-128"/>
                <a:ea typeface="ＭＳ ゴシック" panose="020B0609070205080204" pitchFamily="49" charset="-128"/>
              </a:rPr>
              <a:t>main</a:t>
            </a:r>
            <a:r>
              <a:rPr lang="en-US" altLang="ja-JP" sz="1200">
                <a:solidFill>
                  <a:srgbClr val="0000FF"/>
                </a:solidFill>
                <a:latin typeface="ＭＳ ゴシック" panose="020B0609070205080204" pitchFamily="49" charset="-128"/>
                <a:ea typeface="ＭＳ ゴシック" panose="020B0609070205080204" pitchFamily="49" charset="-128"/>
              </a:rPr>
              <a:t>&gt;</a:t>
            </a:r>
            <a:endParaRPr lang="en-US" altLang="ja-JP" sz="1200">
              <a:solidFill>
                <a:srgbClr val="000000"/>
              </a:solidFill>
              <a:latin typeface="ＭＳ ゴシック" panose="020B0609070205080204" pitchFamily="49" charset="-128"/>
              <a:ea typeface="ＭＳ ゴシック" panose="020B0609070205080204" pitchFamily="49" charset="-128"/>
            </a:endParaRPr>
          </a:p>
          <a:p>
            <a:r>
              <a:rPr lang="en-US" altLang="ja-JP" sz="1200">
                <a:solidFill>
                  <a:srgbClr val="000000"/>
                </a:solidFill>
                <a:latin typeface="ＭＳ ゴシック" panose="020B0609070205080204" pitchFamily="49" charset="-128"/>
                <a:ea typeface="ＭＳ ゴシック" panose="020B0609070205080204" pitchFamily="49" charset="-128"/>
              </a:rPr>
              <a:t>        </a:t>
            </a:r>
            <a:r>
              <a:rPr lang="en-US" altLang="ja-JP" sz="1200">
                <a:solidFill>
                  <a:srgbClr val="0000FF"/>
                </a:solidFill>
                <a:latin typeface="ＭＳ ゴシック" panose="020B0609070205080204" pitchFamily="49" charset="-128"/>
                <a:ea typeface="ＭＳ ゴシック" panose="020B0609070205080204" pitchFamily="49" charset="-128"/>
              </a:rPr>
              <a:t>&lt;</a:t>
            </a:r>
            <a:r>
              <a:rPr lang="en-US" altLang="ja-JP" sz="1200">
                <a:solidFill>
                  <a:srgbClr val="800000"/>
                </a:solidFill>
                <a:latin typeface="ＭＳ ゴシック" panose="020B0609070205080204" pitchFamily="49" charset="-128"/>
                <a:ea typeface="ＭＳ ゴシック" panose="020B0609070205080204" pitchFamily="49" charset="-128"/>
              </a:rPr>
              <a:t>AddressList</a:t>
            </a:r>
            <a:r>
              <a:rPr lang="en-US" altLang="ja-JP" sz="1200">
                <a:solidFill>
                  <a:srgbClr val="000000"/>
                </a:solidFill>
                <a:latin typeface="ＭＳ ゴシック" panose="020B0609070205080204" pitchFamily="49" charset="-128"/>
                <a:ea typeface="ＭＳ ゴシック" panose="020B0609070205080204" pitchFamily="49" charset="-128"/>
              </a:rPr>
              <a:t> </a:t>
            </a:r>
            <a:r>
              <a:rPr lang="en-US" altLang="ja-JP" sz="1200">
                <a:solidFill>
                  <a:srgbClr val="0000FF"/>
                </a:solidFill>
                <a:latin typeface="ＭＳ ゴシック" panose="020B0609070205080204" pitchFamily="49" charset="-128"/>
                <a:ea typeface="ＭＳ ゴシック" panose="020B0609070205080204" pitchFamily="49" charset="-128"/>
              </a:rPr>
              <a:t>/&gt;</a:t>
            </a:r>
            <a:endParaRPr lang="en-US" altLang="ja-JP" sz="1200">
              <a:solidFill>
                <a:srgbClr val="000000"/>
              </a:solidFill>
              <a:latin typeface="ＭＳ ゴシック" panose="020B0609070205080204" pitchFamily="49" charset="-128"/>
              <a:ea typeface="ＭＳ ゴシック" panose="020B0609070205080204" pitchFamily="49" charset="-128"/>
            </a:endParaRPr>
          </a:p>
          <a:p>
            <a:r>
              <a:rPr lang="en-US" altLang="ja-JP" sz="1200">
                <a:solidFill>
                  <a:srgbClr val="000000"/>
                </a:solidFill>
                <a:latin typeface="ＭＳ ゴシック" panose="020B0609070205080204" pitchFamily="49" charset="-128"/>
                <a:ea typeface="ＭＳ ゴシック" panose="020B0609070205080204" pitchFamily="49" charset="-128"/>
              </a:rPr>
              <a:t>    </a:t>
            </a:r>
            <a:r>
              <a:rPr lang="en-US" altLang="ja-JP" sz="1200">
                <a:solidFill>
                  <a:srgbClr val="0000FF"/>
                </a:solidFill>
                <a:latin typeface="ＭＳ ゴシック" panose="020B0609070205080204" pitchFamily="49" charset="-128"/>
                <a:ea typeface="ＭＳ ゴシック" panose="020B0609070205080204" pitchFamily="49" charset="-128"/>
              </a:rPr>
              <a:t>&lt;/</a:t>
            </a:r>
            <a:r>
              <a:rPr lang="en-US" altLang="ja-JP" sz="1200">
                <a:solidFill>
                  <a:srgbClr val="800000"/>
                </a:solidFill>
                <a:latin typeface="ＭＳ ゴシック" panose="020B0609070205080204" pitchFamily="49" charset="-128"/>
                <a:ea typeface="ＭＳ ゴシック" panose="020B0609070205080204" pitchFamily="49" charset="-128"/>
              </a:rPr>
              <a:t>main</a:t>
            </a:r>
            <a:r>
              <a:rPr lang="en-US" altLang="ja-JP" sz="1200">
                <a:solidFill>
                  <a:srgbClr val="0000FF"/>
                </a:solidFill>
                <a:latin typeface="ＭＳ ゴシック" panose="020B0609070205080204" pitchFamily="49" charset="-128"/>
                <a:ea typeface="ＭＳ ゴシック" panose="020B0609070205080204" pitchFamily="49" charset="-128"/>
              </a:rPr>
              <a:t>&gt;</a:t>
            </a:r>
            <a:endParaRPr lang="en-US" altLang="ja-JP" sz="1200">
              <a:solidFill>
                <a:srgbClr val="000000"/>
              </a:solidFill>
              <a:latin typeface="ＭＳ ゴシック" panose="020B0609070205080204" pitchFamily="49" charset="-128"/>
              <a:ea typeface="ＭＳ ゴシック" panose="020B0609070205080204" pitchFamily="49" charset="-128"/>
            </a:endParaRPr>
          </a:p>
          <a:p>
            <a:r>
              <a:rPr lang="en-US" altLang="ja-JP" sz="1200">
                <a:solidFill>
                  <a:srgbClr val="0000FF"/>
                </a:solidFill>
                <a:latin typeface="ＭＳ ゴシック" panose="020B0609070205080204" pitchFamily="49" charset="-128"/>
                <a:ea typeface="ＭＳ ゴシック" panose="020B0609070205080204" pitchFamily="49" charset="-128"/>
              </a:rPr>
              <a:t>&lt;/</a:t>
            </a:r>
            <a:r>
              <a:rPr lang="en-US" altLang="ja-JP" sz="1200">
                <a:solidFill>
                  <a:srgbClr val="800000"/>
                </a:solidFill>
                <a:latin typeface="ＭＳ ゴシック" panose="020B0609070205080204" pitchFamily="49" charset="-128"/>
                <a:ea typeface="ＭＳ ゴシック" panose="020B0609070205080204" pitchFamily="49" charset="-128"/>
              </a:rPr>
              <a:t>template</a:t>
            </a:r>
            <a:r>
              <a:rPr lang="en-US" altLang="ja-JP" sz="1200">
                <a:solidFill>
                  <a:srgbClr val="0000FF"/>
                </a:solidFill>
                <a:latin typeface="ＭＳ ゴシック" panose="020B0609070205080204" pitchFamily="49" charset="-128"/>
                <a:ea typeface="ＭＳ ゴシック" panose="020B0609070205080204" pitchFamily="49" charset="-128"/>
              </a:rPr>
              <a:t>&gt;</a:t>
            </a:r>
            <a:endParaRPr lang="en-US" altLang="ja-JP" sz="1200">
              <a:solidFill>
                <a:srgbClr val="000000"/>
              </a:solidFill>
              <a:latin typeface="ＭＳ ゴシック" panose="020B0609070205080204" pitchFamily="49" charset="-128"/>
              <a:ea typeface="ＭＳ ゴシック" panose="020B0609070205080204" pitchFamily="49" charset="-128"/>
            </a:endParaRPr>
          </a:p>
          <a:p>
            <a:endParaRPr lang="ja-JP" altLang="en-US" sz="1200">
              <a:solidFill>
                <a:srgbClr val="000000"/>
              </a:solidFill>
              <a:latin typeface="ＭＳ ゴシック" panose="020B0609070205080204" pitchFamily="49" charset="-128"/>
              <a:ea typeface="ＭＳ ゴシック" panose="020B0609070205080204" pitchFamily="49" charset="-128"/>
            </a:endParaRPr>
          </a:p>
        </p:txBody>
      </p:sp>
      <p:sp>
        <p:nvSpPr>
          <p:cNvPr id="3" name="テキスト ボックス 2">
            <a:extLst>
              <a:ext uri="{FF2B5EF4-FFF2-40B4-BE49-F238E27FC236}">
                <a16:creationId xmlns:a16="http://schemas.microsoft.com/office/drawing/2014/main" id="{58A4A108-3AC6-B0A2-B10C-73FDAF448427}"/>
              </a:ext>
            </a:extLst>
          </p:cNvPr>
          <p:cNvSpPr txBox="1"/>
          <p:nvPr/>
        </p:nvSpPr>
        <p:spPr>
          <a:xfrm>
            <a:off x="354330" y="2696901"/>
            <a:ext cx="2880917" cy="461665"/>
          </a:xfrm>
          <a:prstGeom prst="rect">
            <a:avLst/>
          </a:prstGeom>
          <a:noFill/>
        </p:spPr>
        <p:txBody>
          <a:bodyPr wrap="none" rtlCol="0">
            <a:spAutoFit/>
          </a:bodyPr>
          <a:lstStyle/>
          <a:p>
            <a:r>
              <a:rPr kumimoji="1" lang="ja-JP" altLang="en-US" sz="1200"/>
              <a:t>プロジェクト名：</a:t>
            </a:r>
            <a:r>
              <a:rPr kumimoji="1" lang="en-US" altLang="ja-JP" sz="1200"/>
              <a:t>addressbook.client</a:t>
            </a:r>
          </a:p>
          <a:p>
            <a:r>
              <a:rPr kumimoji="1" lang="ja-JP" altLang="en-US" sz="1200"/>
              <a:t>ファイル名：</a:t>
            </a:r>
            <a:r>
              <a:rPr kumimoji="1" lang="en-US" altLang="ja-JP" sz="1200"/>
              <a:t>src\AddressApp.vue</a:t>
            </a:r>
            <a:endParaRPr kumimoji="1" lang="ja-JP" altLang="en-US" sz="1200"/>
          </a:p>
        </p:txBody>
      </p:sp>
      <p:sp>
        <p:nvSpPr>
          <p:cNvPr id="5" name="テキスト ボックス 4">
            <a:extLst>
              <a:ext uri="{FF2B5EF4-FFF2-40B4-BE49-F238E27FC236}">
                <a16:creationId xmlns:a16="http://schemas.microsoft.com/office/drawing/2014/main" id="{9283DC94-CC28-354E-1BB8-521EAB7E0AA7}"/>
              </a:ext>
            </a:extLst>
          </p:cNvPr>
          <p:cNvSpPr txBox="1"/>
          <p:nvPr/>
        </p:nvSpPr>
        <p:spPr>
          <a:xfrm>
            <a:off x="719847" y="1352145"/>
            <a:ext cx="11223109" cy="307777"/>
          </a:xfrm>
          <a:prstGeom prst="rect">
            <a:avLst/>
          </a:prstGeom>
          <a:noFill/>
        </p:spPr>
        <p:txBody>
          <a:bodyPr wrap="square" rtlCol="0">
            <a:spAutoFit/>
          </a:bodyPr>
          <a:lstStyle/>
          <a:p>
            <a:r>
              <a:rPr kumimoji="1" lang="en-US" altLang="ja-JP" sz="1400"/>
              <a:t>App.vue </a:t>
            </a:r>
            <a:r>
              <a:rPr kumimoji="1" lang="ja-JP" altLang="en-US" sz="1400"/>
              <a:t>を削除して、代わりに</a:t>
            </a:r>
            <a:r>
              <a:rPr kumimoji="1" lang="en-US" altLang="ja-JP" sz="1400"/>
              <a:t>AddressApp.vue</a:t>
            </a:r>
            <a:r>
              <a:rPr kumimoji="1" lang="ja-JP" altLang="en-US" sz="1400"/>
              <a:t>　を作成してください。</a:t>
            </a:r>
            <a:endParaRPr kumimoji="1" lang="en-US" altLang="ja-JP" sz="1400"/>
          </a:p>
        </p:txBody>
      </p:sp>
      <p:sp>
        <p:nvSpPr>
          <p:cNvPr id="6" name="テキスト ボックス 5">
            <a:extLst>
              <a:ext uri="{FF2B5EF4-FFF2-40B4-BE49-F238E27FC236}">
                <a16:creationId xmlns:a16="http://schemas.microsoft.com/office/drawing/2014/main" id="{AED95B76-1725-A681-7CE9-70A859FF54D5}"/>
              </a:ext>
            </a:extLst>
          </p:cNvPr>
          <p:cNvSpPr txBox="1"/>
          <p:nvPr/>
        </p:nvSpPr>
        <p:spPr>
          <a:xfrm>
            <a:off x="7516296" y="2696900"/>
            <a:ext cx="2880917" cy="461665"/>
          </a:xfrm>
          <a:prstGeom prst="rect">
            <a:avLst/>
          </a:prstGeom>
          <a:noFill/>
        </p:spPr>
        <p:txBody>
          <a:bodyPr wrap="none" rtlCol="0">
            <a:spAutoFit/>
          </a:bodyPr>
          <a:lstStyle/>
          <a:p>
            <a:r>
              <a:rPr kumimoji="1" lang="ja-JP" altLang="en-US" sz="1200"/>
              <a:t>プロジェクト名：</a:t>
            </a:r>
            <a:r>
              <a:rPr kumimoji="1" lang="en-US" altLang="ja-JP" sz="1200"/>
              <a:t>addressbook.client</a:t>
            </a:r>
          </a:p>
          <a:p>
            <a:r>
              <a:rPr kumimoji="1" lang="ja-JP" altLang="en-US" sz="1200"/>
              <a:t>ファイル名：</a:t>
            </a:r>
            <a:r>
              <a:rPr kumimoji="1" lang="en-US" altLang="ja-JP" sz="1200"/>
              <a:t>src\</a:t>
            </a:r>
            <a:r>
              <a:rPr kumimoji="1" lang="en-US" altLang="ja-JP" sz="1200">
                <a:solidFill>
                  <a:srgbClr val="FF0000"/>
                </a:solidFill>
              </a:rPr>
              <a:t>App.vue</a:t>
            </a:r>
            <a:endParaRPr kumimoji="1" lang="ja-JP" altLang="en-US" sz="1200">
              <a:solidFill>
                <a:srgbClr val="FF0000"/>
              </a:solidFill>
            </a:endParaRPr>
          </a:p>
        </p:txBody>
      </p:sp>
      <p:cxnSp>
        <p:nvCxnSpPr>
          <p:cNvPr id="9" name="直線コネクタ 8">
            <a:extLst>
              <a:ext uri="{FF2B5EF4-FFF2-40B4-BE49-F238E27FC236}">
                <a16:creationId xmlns:a16="http://schemas.microsoft.com/office/drawing/2014/main" id="{6B42231F-DABF-F2D8-2444-3741A31F7A8E}"/>
              </a:ext>
            </a:extLst>
          </p:cNvPr>
          <p:cNvCxnSpPr>
            <a:cxnSpLocks/>
          </p:cNvCxnSpPr>
          <p:nvPr/>
        </p:nvCxnSpPr>
        <p:spPr>
          <a:xfrm>
            <a:off x="8142514" y="3699436"/>
            <a:ext cx="2075543" cy="1418771"/>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728607D2-30A7-3009-74B7-7F59E231986D}"/>
              </a:ext>
            </a:extLst>
          </p:cNvPr>
          <p:cNvCxnSpPr/>
          <p:nvPr/>
        </p:nvCxnSpPr>
        <p:spPr>
          <a:xfrm flipV="1">
            <a:off x="8038810" y="3699436"/>
            <a:ext cx="2179247" cy="1418771"/>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4" name="テキスト ボックス 13">
            <a:extLst>
              <a:ext uri="{FF2B5EF4-FFF2-40B4-BE49-F238E27FC236}">
                <a16:creationId xmlns:a16="http://schemas.microsoft.com/office/drawing/2014/main" id="{1D55322C-43A6-E9DA-6F1E-192308E06AAC}"/>
              </a:ext>
            </a:extLst>
          </p:cNvPr>
          <p:cNvSpPr txBox="1"/>
          <p:nvPr/>
        </p:nvSpPr>
        <p:spPr>
          <a:xfrm>
            <a:off x="7659990" y="2269372"/>
            <a:ext cx="646331" cy="369332"/>
          </a:xfrm>
          <a:prstGeom prst="rect">
            <a:avLst/>
          </a:prstGeom>
          <a:noFill/>
        </p:spPr>
        <p:txBody>
          <a:bodyPr wrap="none" rtlCol="0">
            <a:spAutoFit/>
          </a:bodyPr>
          <a:lstStyle/>
          <a:p>
            <a:r>
              <a:rPr kumimoji="1" lang="ja-JP" altLang="en-US"/>
              <a:t>削除</a:t>
            </a:r>
          </a:p>
        </p:txBody>
      </p:sp>
    </p:spTree>
    <p:extLst>
      <p:ext uri="{BB962C8B-B14F-4D97-AF65-F5344CB8AC3E}">
        <p14:creationId xmlns:p14="http://schemas.microsoft.com/office/powerpoint/2010/main" val="21549329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105EA2F-E7F2-ACF7-0833-6B93C7286CEA}"/>
              </a:ext>
            </a:extLst>
          </p:cNvPr>
          <p:cNvSpPr>
            <a:spLocks noGrp="1"/>
          </p:cNvSpPr>
          <p:nvPr>
            <p:ph type="title"/>
          </p:nvPr>
        </p:nvSpPr>
        <p:spPr/>
        <p:txBody>
          <a:bodyPr/>
          <a:lstStyle/>
          <a:p>
            <a:r>
              <a:rPr kumimoji="1" lang="en-US" altLang="ja-JP"/>
              <a:t>3-1-4.</a:t>
            </a:r>
            <a:r>
              <a:rPr kumimoji="1" lang="ja-JP" altLang="en-US"/>
              <a:t>要件定義</a:t>
            </a:r>
          </a:p>
        </p:txBody>
      </p:sp>
      <p:sp>
        <p:nvSpPr>
          <p:cNvPr id="5" name="正方形/長方形 4">
            <a:extLst>
              <a:ext uri="{FF2B5EF4-FFF2-40B4-BE49-F238E27FC236}">
                <a16:creationId xmlns:a16="http://schemas.microsoft.com/office/drawing/2014/main" id="{9D2A6C46-3413-ECE8-12F2-B7D6E77CB7A9}"/>
              </a:ext>
            </a:extLst>
          </p:cNvPr>
          <p:cNvSpPr/>
          <p:nvPr/>
        </p:nvSpPr>
        <p:spPr>
          <a:xfrm>
            <a:off x="196106" y="824754"/>
            <a:ext cx="5810249" cy="548640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altLang="ja-JP" sz="1400">
                <a:solidFill>
                  <a:schemeClr val="tx1"/>
                </a:solidFill>
              </a:rPr>
              <a:t>1.3.</a:t>
            </a:r>
            <a:r>
              <a:rPr kumimoji="1" lang="ja-JP" altLang="en-US" sz="1400">
                <a:solidFill>
                  <a:schemeClr val="tx1"/>
                </a:solidFill>
              </a:rPr>
              <a:t>対象範囲全体図</a:t>
            </a:r>
            <a:endParaRPr kumimoji="1" lang="en-US" altLang="ja-JP" sz="1400">
              <a:solidFill>
                <a:schemeClr val="tx1"/>
              </a:solidFill>
            </a:endParaRPr>
          </a:p>
          <a:p>
            <a:endParaRPr lang="en-US" altLang="ja-JP" sz="1400">
              <a:solidFill>
                <a:schemeClr val="tx1"/>
              </a:solidFill>
            </a:endParaRPr>
          </a:p>
          <a:p>
            <a:endParaRPr lang="en-US" altLang="ja-JP" sz="1400">
              <a:solidFill>
                <a:schemeClr val="tx1"/>
              </a:solidFill>
            </a:endParaRPr>
          </a:p>
        </p:txBody>
      </p:sp>
      <p:sp>
        <p:nvSpPr>
          <p:cNvPr id="7" name="正方形/長方形 6">
            <a:extLst>
              <a:ext uri="{FF2B5EF4-FFF2-40B4-BE49-F238E27FC236}">
                <a16:creationId xmlns:a16="http://schemas.microsoft.com/office/drawing/2014/main" id="{6FA3BC9C-E302-E096-5080-5E73352773AE}"/>
              </a:ext>
            </a:extLst>
          </p:cNvPr>
          <p:cNvSpPr/>
          <p:nvPr/>
        </p:nvSpPr>
        <p:spPr>
          <a:xfrm>
            <a:off x="6265877" y="808261"/>
            <a:ext cx="5810249" cy="548640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altLang="ja-JP" sz="1400">
                <a:solidFill>
                  <a:schemeClr val="tx1"/>
                </a:solidFill>
              </a:rPr>
              <a:t>1.4.</a:t>
            </a:r>
            <a:r>
              <a:rPr lang="ja-JP" altLang="en-US" sz="1400">
                <a:solidFill>
                  <a:schemeClr val="tx1"/>
                </a:solidFill>
              </a:rPr>
              <a:t>ドメイン</a:t>
            </a:r>
            <a:endParaRPr lang="en-US" altLang="ja-JP" sz="1400">
              <a:solidFill>
                <a:schemeClr val="tx1"/>
              </a:solidFill>
            </a:endParaRPr>
          </a:p>
        </p:txBody>
      </p:sp>
      <p:sp>
        <p:nvSpPr>
          <p:cNvPr id="3" name="正方形/長方形 2">
            <a:extLst>
              <a:ext uri="{FF2B5EF4-FFF2-40B4-BE49-F238E27FC236}">
                <a16:creationId xmlns:a16="http://schemas.microsoft.com/office/drawing/2014/main" id="{8EB4A2EE-4AEF-CA86-9A67-36452CDE73EF}"/>
              </a:ext>
            </a:extLst>
          </p:cNvPr>
          <p:cNvSpPr/>
          <p:nvPr/>
        </p:nvSpPr>
        <p:spPr>
          <a:xfrm>
            <a:off x="851230" y="2539999"/>
            <a:ext cx="1688769" cy="493485"/>
          </a:xfrm>
          <a:prstGeom prst="rect">
            <a:avLst/>
          </a:prstGeom>
          <a:solidFill>
            <a:schemeClr val="accent4">
              <a:lumMod val="20000"/>
              <a:lumOff val="80000"/>
            </a:schemeClr>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200">
                <a:solidFill>
                  <a:srgbClr val="FF0000"/>
                </a:solidFill>
              </a:rPr>
              <a:t>住所録データベース</a:t>
            </a:r>
          </a:p>
        </p:txBody>
      </p:sp>
      <p:sp>
        <p:nvSpPr>
          <p:cNvPr id="4" name="正方形/長方形 3">
            <a:extLst>
              <a:ext uri="{FF2B5EF4-FFF2-40B4-BE49-F238E27FC236}">
                <a16:creationId xmlns:a16="http://schemas.microsoft.com/office/drawing/2014/main" id="{DE50789F-F6EA-C222-8D00-AF30B8994FA8}"/>
              </a:ext>
            </a:extLst>
          </p:cNvPr>
          <p:cNvSpPr/>
          <p:nvPr/>
        </p:nvSpPr>
        <p:spPr>
          <a:xfrm>
            <a:off x="2791854" y="2539998"/>
            <a:ext cx="1688769" cy="493485"/>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sz="1200">
                <a:solidFill>
                  <a:schemeClr val="tx1"/>
                </a:solidFill>
              </a:rPr>
              <a:t>経理連動</a:t>
            </a:r>
            <a:endParaRPr kumimoji="1" lang="ja-JP" altLang="en-US" sz="1200">
              <a:solidFill>
                <a:schemeClr val="tx1"/>
              </a:solidFill>
            </a:endParaRPr>
          </a:p>
        </p:txBody>
      </p:sp>
      <p:sp>
        <p:nvSpPr>
          <p:cNvPr id="6" name="正方形/長方形 5">
            <a:extLst>
              <a:ext uri="{FF2B5EF4-FFF2-40B4-BE49-F238E27FC236}">
                <a16:creationId xmlns:a16="http://schemas.microsoft.com/office/drawing/2014/main" id="{2445BE06-FB39-B712-C7E1-7F4010790645}"/>
              </a:ext>
            </a:extLst>
          </p:cNvPr>
          <p:cNvSpPr/>
          <p:nvPr/>
        </p:nvSpPr>
        <p:spPr>
          <a:xfrm>
            <a:off x="851230" y="3365336"/>
            <a:ext cx="1688769" cy="493485"/>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sz="1200">
                <a:solidFill>
                  <a:schemeClr val="tx1"/>
                </a:solidFill>
              </a:rPr>
              <a:t>営業情報登録</a:t>
            </a:r>
            <a:endParaRPr kumimoji="1" lang="ja-JP" altLang="en-US" sz="1200">
              <a:solidFill>
                <a:schemeClr val="tx1"/>
              </a:solidFill>
            </a:endParaRPr>
          </a:p>
        </p:txBody>
      </p:sp>
      <p:sp>
        <p:nvSpPr>
          <p:cNvPr id="8" name="正方形/長方形 7">
            <a:extLst>
              <a:ext uri="{FF2B5EF4-FFF2-40B4-BE49-F238E27FC236}">
                <a16:creationId xmlns:a16="http://schemas.microsoft.com/office/drawing/2014/main" id="{8F465C25-F0B7-D38B-4CEA-36F3690CE5DB}"/>
              </a:ext>
            </a:extLst>
          </p:cNvPr>
          <p:cNvSpPr/>
          <p:nvPr/>
        </p:nvSpPr>
        <p:spPr>
          <a:xfrm>
            <a:off x="851229" y="4084290"/>
            <a:ext cx="1688769" cy="493485"/>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sz="1200">
                <a:solidFill>
                  <a:schemeClr val="tx1"/>
                </a:solidFill>
              </a:rPr>
              <a:t>販売情報登録</a:t>
            </a:r>
            <a:endParaRPr kumimoji="1" lang="ja-JP" altLang="en-US" sz="1200">
              <a:solidFill>
                <a:schemeClr val="tx1"/>
              </a:solidFill>
            </a:endParaRPr>
          </a:p>
        </p:txBody>
      </p:sp>
      <p:sp>
        <p:nvSpPr>
          <p:cNvPr id="9" name="正方形/長方形 8">
            <a:extLst>
              <a:ext uri="{FF2B5EF4-FFF2-40B4-BE49-F238E27FC236}">
                <a16:creationId xmlns:a16="http://schemas.microsoft.com/office/drawing/2014/main" id="{3AC93983-5BC4-16A7-2B03-2003F636672B}"/>
              </a:ext>
            </a:extLst>
          </p:cNvPr>
          <p:cNvSpPr/>
          <p:nvPr/>
        </p:nvSpPr>
        <p:spPr>
          <a:xfrm>
            <a:off x="2799520" y="4084289"/>
            <a:ext cx="1688769" cy="493485"/>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200">
                <a:solidFill>
                  <a:schemeClr val="tx1"/>
                </a:solidFill>
              </a:rPr>
              <a:t>サポート履歴</a:t>
            </a:r>
          </a:p>
        </p:txBody>
      </p:sp>
      <p:sp>
        <p:nvSpPr>
          <p:cNvPr id="10" name="正方形/長方形 9">
            <a:extLst>
              <a:ext uri="{FF2B5EF4-FFF2-40B4-BE49-F238E27FC236}">
                <a16:creationId xmlns:a16="http://schemas.microsoft.com/office/drawing/2014/main" id="{3B8FD108-DE3A-34DF-D8D9-44FAB218347B}"/>
              </a:ext>
            </a:extLst>
          </p:cNvPr>
          <p:cNvSpPr/>
          <p:nvPr/>
        </p:nvSpPr>
        <p:spPr>
          <a:xfrm>
            <a:off x="682171" y="2423884"/>
            <a:ext cx="1973943" cy="797298"/>
          </a:xfrm>
          <a:prstGeom prst="rect">
            <a:avLst/>
          </a:prstGeom>
          <a:noFill/>
          <a:ln w="25400">
            <a:solidFill>
              <a:srgbClr val="FF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a:extLst>
              <a:ext uri="{FF2B5EF4-FFF2-40B4-BE49-F238E27FC236}">
                <a16:creationId xmlns:a16="http://schemas.microsoft.com/office/drawing/2014/main" id="{391F51E5-4BBF-AFAB-315B-C57D1B72F9F6}"/>
              </a:ext>
            </a:extLst>
          </p:cNvPr>
          <p:cNvSpPr/>
          <p:nvPr/>
        </p:nvSpPr>
        <p:spPr>
          <a:xfrm>
            <a:off x="4616363" y="1367951"/>
            <a:ext cx="632650" cy="234497"/>
          </a:xfrm>
          <a:prstGeom prst="rect">
            <a:avLst/>
          </a:prstGeom>
          <a:noFill/>
          <a:ln w="25400">
            <a:solidFill>
              <a:srgbClr val="FF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a:extLst>
              <a:ext uri="{FF2B5EF4-FFF2-40B4-BE49-F238E27FC236}">
                <a16:creationId xmlns:a16="http://schemas.microsoft.com/office/drawing/2014/main" id="{9C54B2EB-5A6C-2560-C614-E276B9E9EB51}"/>
              </a:ext>
            </a:extLst>
          </p:cNvPr>
          <p:cNvSpPr/>
          <p:nvPr/>
        </p:nvSpPr>
        <p:spPr>
          <a:xfrm>
            <a:off x="4616363" y="1784764"/>
            <a:ext cx="632650" cy="234498"/>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13" name="テキスト ボックス 12">
            <a:extLst>
              <a:ext uri="{FF2B5EF4-FFF2-40B4-BE49-F238E27FC236}">
                <a16:creationId xmlns:a16="http://schemas.microsoft.com/office/drawing/2014/main" id="{E39670D3-21EB-801E-E9CD-45F97455A996}"/>
              </a:ext>
            </a:extLst>
          </p:cNvPr>
          <p:cNvSpPr txBox="1"/>
          <p:nvPr/>
        </p:nvSpPr>
        <p:spPr>
          <a:xfrm>
            <a:off x="5227575" y="1325449"/>
            <a:ext cx="800219" cy="276999"/>
          </a:xfrm>
          <a:prstGeom prst="rect">
            <a:avLst/>
          </a:prstGeom>
          <a:noFill/>
        </p:spPr>
        <p:txBody>
          <a:bodyPr wrap="none" rtlCol="0">
            <a:spAutoFit/>
          </a:bodyPr>
          <a:lstStyle/>
          <a:p>
            <a:r>
              <a:rPr kumimoji="1" lang="ja-JP" altLang="en-US" sz="1200"/>
              <a:t>開発対象</a:t>
            </a:r>
          </a:p>
        </p:txBody>
      </p:sp>
      <p:sp>
        <p:nvSpPr>
          <p:cNvPr id="14" name="テキスト ボックス 13">
            <a:extLst>
              <a:ext uri="{FF2B5EF4-FFF2-40B4-BE49-F238E27FC236}">
                <a16:creationId xmlns:a16="http://schemas.microsoft.com/office/drawing/2014/main" id="{28110F27-240E-9CEA-F469-1F28E4E42E6F}"/>
              </a:ext>
            </a:extLst>
          </p:cNvPr>
          <p:cNvSpPr txBox="1"/>
          <p:nvPr/>
        </p:nvSpPr>
        <p:spPr>
          <a:xfrm>
            <a:off x="5252239" y="1763513"/>
            <a:ext cx="800219" cy="276999"/>
          </a:xfrm>
          <a:prstGeom prst="rect">
            <a:avLst/>
          </a:prstGeom>
          <a:noFill/>
        </p:spPr>
        <p:txBody>
          <a:bodyPr wrap="none" rtlCol="0">
            <a:spAutoFit/>
          </a:bodyPr>
          <a:lstStyle/>
          <a:p>
            <a:r>
              <a:rPr lang="ja-JP" altLang="en-US" sz="1200"/>
              <a:t>次期開発</a:t>
            </a:r>
            <a:endParaRPr kumimoji="1" lang="ja-JP" altLang="en-US" sz="1200"/>
          </a:p>
        </p:txBody>
      </p:sp>
      <p:graphicFrame>
        <p:nvGraphicFramePr>
          <p:cNvPr id="15" name="表 14">
            <a:extLst>
              <a:ext uri="{FF2B5EF4-FFF2-40B4-BE49-F238E27FC236}">
                <a16:creationId xmlns:a16="http://schemas.microsoft.com/office/drawing/2014/main" id="{0EE90D92-8AE0-6241-2EBA-5B4E5A64415E}"/>
              </a:ext>
            </a:extLst>
          </p:cNvPr>
          <p:cNvGraphicFramePr>
            <a:graphicFrameLocks noGrp="1"/>
          </p:cNvGraphicFramePr>
          <p:nvPr>
            <p:extLst>
              <p:ext uri="{D42A27DB-BD31-4B8C-83A1-F6EECF244321}">
                <p14:modId xmlns:p14="http://schemas.microsoft.com/office/powerpoint/2010/main" val="3792270447"/>
              </p:ext>
            </p:extLst>
          </p:nvPr>
        </p:nvGraphicFramePr>
        <p:xfrm>
          <a:off x="6492420" y="1500245"/>
          <a:ext cx="5450538" cy="2358574"/>
        </p:xfrm>
        <a:graphic>
          <a:graphicData uri="http://schemas.openxmlformats.org/drawingml/2006/table">
            <a:tbl>
              <a:tblPr firstRow="1" bandRow="1">
                <a:tableStyleId>{5C22544A-7EE6-4342-B048-85BDC9FD1C3A}</a:tableStyleId>
              </a:tblPr>
              <a:tblGrid>
                <a:gridCol w="908423">
                  <a:extLst>
                    <a:ext uri="{9D8B030D-6E8A-4147-A177-3AD203B41FA5}">
                      <a16:colId xmlns:a16="http://schemas.microsoft.com/office/drawing/2014/main" val="3562658961"/>
                    </a:ext>
                  </a:extLst>
                </a:gridCol>
                <a:gridCol w="1438357">
                  <a:extLst>
                    <a:ext uri="{9D8B030D-6E8A-4147-A177-3AD203B41FA5}">
                      <a16:colId xmlns:a16="http://schemas.microsoft.com/office/drawing/2014/main" val="3350987994"/>
                    </a:ext>
                  </a:extLst>
                </a:gridCol>
                <a:gridCol w="493486">
                  <a:extLst>
                    <a:ext uri="{9D8B030D-6E8A-4147-A177-3AD203B41FA5}">
                      <a16:colId xmlns:a16="http://schemas.microsoft.com/office/drawing/2014/main" val="1725971047"/>
                    </a:ext>
                  </a:extLst>
                </a:gridCol>
                <a:gridCol w="508000">
                  <a:extLst>
                    <a:ext uri="{9D8B030D-6E8A-4147-A177-3AD203B41FA5}">
                      <a16:colId xmlns:a16="http://schemas.microsoft.com/office/drawing/2014/main" val="1193241073"/>
                    </a:ext>
                  </a:extLst>
                </a:gridCol>
                <a:gridCol w="493485">
                  <a:extLst>
                    <a:ext uri="{9D8B030D-6E8A-4147-A177-3AD203B41FA5}">
                      <a16:colId xmlns:a16="http://schemas.microsoft.com/office/drawing/2014/main" val="464169206"/>
                    </a:ext>
                  </a:extLst>
                </a:gridCol>
                <a:gridCol w="1608787">
                  <a:extLst>
                    <a:ext uri="{9D8B030D-6E8A-4147-A177-3AD203B41FA5}">
                      <a16:colId xmlns:a16="http://schemas.microsoft.com/office/drawing/2014/main" val="3755736488"/>
                    </a:ext>
                  </a:extLst>
                </a:gridCol>
              </a:tblGrid>
              <a:tr h="419302">
                <a:tc rowSpan="2">
                  <a:txBody>
                    <a:bodyPr/>
                    <a:lstStyle/>
                    <a:p>
                      <a:pPr algn="ctr"/>
                      <a:r>
                        <a:rPr kumimoji="1" lang="ja-JP" altLang="en-US" sz="1000"/>
                        <a:t>サイト名</a:t>
                      </a:r>
                    </a:p>
                  </a:txBody>
                  <a:tcPr anchor="ctr"/>
                </a:tc>
                <a:tc rowSpan="2">
                  <a:txBody>
                    <a:bodyPr/>
                    <a:lstStyle/>
                    <a:p>
                      <a:pPr algn="ctr"/>
                      <a:r>
                        <a:rPr kumimoji="1" lang="en-US" altLang="ja-JP" sz="1000"/>
                        <a:t>URL</a:t>
                      </a:r>
                      <a:endParaRPr kumimoji="1" lang="ja-JP" altLang="en-US" sz="1000"/>
                    </a:p>
                  </a:txBody>
                  <a:tcPr anchor="ctr"/>
                </a:tc>
                <a:tc gridSpan="3">
                  <a:txBody>
                    <a:bodyPr/>
                    <a:lstStyle/>
                    <a:p>
                      <a:pPr algn="ctr"/>
                      <a:r>
                        <a:rPr kumimoji="1" lang="ja-JP" altLang="en-US" sz="1000"/>
                        <a:t>構築対象</a:t>
                      </a:r>
                    </a:p>
                  </a:txBody>
                  <a:tcPr anchor="ctr"/>
                </a:tc>
                <a:tc hMerge="1">
                  <a:txBody>
                    <a:bodyPr/>
                    <a:lstStyle/>
                    <a:p>
                      <a:endParaRPr kumimoji="1" lang="ja-JP" altLang="en-US" sz="1000"/>
                    </a:p>
                  </a:txBody>
                  <a:tcPr/>
                </a:tc>
                <a:tc hMerge="1">
                  <a:txBody>
                    <a:bodyPr/>
                    <a:lstStyle/>
                    <a:p>
                      <a:endParaRPr kumimoji="1" lang="ja-JP" altLang="en-US" sz="1000"/>
                    </a:p>
                  </a:txBody>
                  <a:tcPr/>
                </a:tc>
                <a:tc rowSpan="2">
                  <a:txBody>
                    <a:bodyPr/>
                    <a:lstStyle/>
                    <a:p>
                      <a:pPr algn="ctr"/>
                      <a:r>
                        <a:rPr kumimoji="1" lang="ja-JP" altLang="en-US" sz="1000"/>
                        <a:t>備考</a:t>
                      </a:r>
                    </a:p>
                  </a:txBody>
                  <a:tcPr anchor="ctr"/>
                </a:tc>
                <a:extLst>
                  <a:ext uri="{0D108BD9-81ED-4DB2-BD59-A6C34878D82A}">
                    <a16:rowId xmlns:a16="http://schemas.microsoft.com/office/drawing/2014/main" val="3930864786"/>
                  </a:ext>
                </a:extLst>
              </a:tr>
              <a:tr h="419302">
                <a:tc vMerge="1">
                  <a:txBody>
                    <a:bodyPr/>
                    <a:lstStyle/>
                    <a:p>
                      <a:endParaRPr kumimoji="1" lang="ja-JP" altLang="en-US" sz="1000"/>
                    </a:p>
                  </a:txBody>
                  <a:tcPr/>
                </a:tc>
                <a:tc vMerge="1">
                  <a:txBody>
                    <a:bodyPr/>
                    <a:lstStyle/>
                    <a:p>
                      <a:endParaRPr kumimoji="1" lang="ja-JP" altLang="en-US" sz="1000"/>
                    </a:p>
                  </a:txBody>
                  <a:tcPr/>
                </a:tc>
                <a:tc>
                  <a:txBody>
                    <a:bodyPr/>
                    <a:lstStyle/>
                    <a:p>
                      <a:pPr algn="ctr"/>
                      <a:r>
                        <a:rPr kumimoji="1" lang="en-US" altLang="ja-JP" sz="1000">
                          <a:solidFill>
                            <a:schemeClr val="bg1"/>
                          </a:solidFill>
                        </a:rPr>
                        <a:t>pc</a:t>
                      </a:r>
                    </a:p>
                  </a:txBody>
                  <a:tcPr anchor="ctr">
                    <a:solidFill>
                      <a:schemeClr val="accent1">
                        <a:lumMod val="75000"/>
                      </a:schemeClr>
                    </a:solidFill>
                  </a:tcPr>
                </a:tc>
                <a:tc>
                  <a:txBody>
                    <a:bodyPr/>
                    <a:lstStyle/>
                    <a:p>
                      <a:pPr algn="ctr"/>
                      <a:r>
                        <a:rPr kumimoji="1" lang="ja-JP" altLang="en-US" sz="1000">
                          <a:solidFill>
                            <a:schemeClr val="bg1"/>
                          </a:solidFill>
                        </a:rPr>
                        <a:t>ｽﾏﾎ</a:t>
                      </a:r>
                    </a:p>
                  </a:txBody>
                  <a:tcPr anchor="ctr">
                    <a:solidFill>
                      <a:schemeClr val="accent1">
                        <a:lumMod val="75000"/>
                      </a:schemeClr>
                    </a:solidFill>
                  </a:tcPr>
                </a:tc>
                <a:tc>
                  <a:txBody>
                    <a:bodyPr/>
                    <a:lstStyle/>
                    <a:p>
                      <a:pPr algn="ctr"/>
                      <a:endParaRPr kumimoji="1" lang="ja-JP" altLang="en-US" sz="1000">
                        <a:solidFill>
                          <a:schemeClr val="bg1"/>
                        </a:solidFill>
                      </a:endParaRPr>
                    </a:p>
                  </a:txBody>
                  <a:tcPr anchor="ctr">
                    <a:solidFill>
                      <a:schemeClr val="accent1">
                        <a:lumMod val="75000"/>
                      </a:schemeClr>
                    </a:solidFill>
                  </a:tcPr>
                </a:tc>
                <a:tc vMerge="1">
                  <a:txBody>
                    <a:bodyPr/>
                    <a:lstStyle/>
                    <a:p>
                      <a:endParaRPr kumimoji="1" lang="ja-JP" altLang="en-US" sz="1000"/>
                    </a:p>
                  </a:txBody>
                  <a:tcPr/>
                </a:tc>
                <a:extLst>
                  <a:ext uri="{0D108BD9-81ED-4DB2-BD59-A6C34878D82A}">
                    <a16:rowId xmlns:a16="http://schemas.microsoft.com/office/drawing/2014/main" val="713081158"/>
                  </a:ext>
                </a:extLst>
              </a:tr>
              <a:tr h="681366">
                <a:tc>
                  <a:txBody>
                    <a:bodyPr/>
                    <a:lstStyle/>
                    <a:p>
                      <a:r>
                        <a:rPr kumimoji="1" lang="ja-JP" altLang="en-US" sz="1000"/>
                        <a:t>住所管理サイト</a:t>
                      </a:r>
                    </a:p>
                  </a:txBody>
                  <a:tcPr/>
                </a:tc>
                <a:tc>
                  <a:txBody>
                    <a:bodyPr/>
                    <a:lstStyle/>
                    <a:p>
                      <a:r>
                        <a:rPr kumimoji="1" lang="en-US" altLang="ja-JP" sz="1000" dirty="0"/>
                        <a:t>http://</a:t>
                      </a:r>
                      <a:r>
                        <a:rPr kumimoji="1" lang="en-US" altLang="ja-JP" sz="1000" dirty="0" err="1"/>
                        <a:t>xxxx:5000</a:t>
                      </a:r>
                      <a:r>
                        <a:rPr kumimoji="1" lang="en-US" altLang="ja-JP" sz="1000"/>
                        <a:t>/addressbook/</a:t>
                      </a:r>
                      <a:endParaRPr kumimoji="1" lang="ja-JP" altLang="en-US" sz="1000"/>
                    </a:p>
                  </a:txBody>
                  <a:tcPr/>
                </a:tc>
                <a:tc>
                  <a:txBody>
                    <a:bodyPr/>
                    <a:lstStyle/>
                    <a:p>
                      <a:r>
                        <a:rPr kumimoji="1" lang="ja-JP" altLang="en-US" sz="1000"/>
                        <a:t>〇</a:t>
                      </a:r>
                    </a:p>
                  </a:txBody>
                  <a:tcPr/>
                </a:tc>
                <a:tc>
                  <a:txBody>
                    <a:bodyPr/>
                    <a:lstStyle/>
                    <a:p>
                      <a:r>
                        <a:rPr kumimoji="1" lang="en-US" altLang="ja-JP" sz="1000"/>
                        <a:t>×</a:t>
                      </a:r>
                      <a:endParaRPr kumimoji="1" lang="ja-JP" altLang="en-US" sz="1000"/>
                    </a:p>
                  </a:txBody>
                  <a:tcPr/>
                </a:tc>
                <a:tc>
                  <a:txBody>
                    <a:bodyPr/>
                    <a:lstStyle/>
                    <a:p>
                      <a:endParaRPr kumimoji="1" lang="ja-JP" altLang="en-US" sz="1000"/>
                    </a:p>
                  </a:txBody>
                  <a:tcPr/>
                </a:tc>
                <a:tc>
                  <a:txBody>
                    <a:bodyPr/>
                    <a:lstStyle/>
                    <a:p>
                      <a:r>
                        <a:rPr kumimoji="1" lang="ja-JP" altLang="en-US" sz="1000"/>
                        <a:t>登録・更新・削除</a:t>
                      </a:r>
                    </a:p>
                  </a:txBody>
                  <a:tcPr/>
                </a:tc>
                <a:extLst>
                  <a:ext uri="{0D108BD9-81ED-4DB2-BD59-A6C34878D82A}">
                    <a16:rowId xmlns:a16="http://schemas.microsoft.com/office/drawing/2014/main" val="681892331"/>
                  </a:ext>
                </a:extLst>
              </a:tr>
              <a:tr h="419302">
                <a:tc>
                  <a:txBody>
                    <a:bodyPr/>
                    <a:lstStyle/>
                    <a:p>
                      <a:endParaRPr kumimoji="1" lang="ja-JP" altLang="en-US" sz="1000"/>
                    </a:p>
                  </a:txBody>
                  <a:tcPr/>
                </a:tc>
                <a:tc>
                  <a:txBody>
                    <a:bodyPr/>
                    <a:lstStyle/>
                    <a:p>
                      <a:endParaRPr kumimoji="1" lang="ja-JP" altLang="en-US" sz="1000"/>
                    </a:p>
                  </a:txBody>
                  <a:tcPr/>
                </a:tc>
                <a:tc>
                  <a:txBody>
                    <a:bodyPr/>
                    <a:lstStyle/>
                    <a:p>
                      <a:endParaRPr kumimoji="1" lang="ja-JP" altLang="en-US" sz="1000"/>
                    </a:p>
                  </a:txBody>
                  <a:tcPr/>
                </a:tc>
                <a:tc>
                  <a:txBody>
                    <a:bodyPr/>
                    <a:lstStyle/>
                    <a:p>
                      <a:endParaRPr kumimoji="1" lang="ja-JP" altLang="en-US" sz="1000"/>
                    </a:p>
                  </a:txBody>
                  <a:tcPr/>
                </a:tc>
                <a:tc>
                  <a:txBody>
                    <a:bodyPr/>
                    <a:lstStyle/>
                    <a:p>
                      <a:endParaRPr kumimoji="1" lang="ja-JP" altLang="en-US" sz="1000"/>
                    </a:p>
                  </a:txBody>
                  <a:tcPr/>
                </a:tc>
                <a:tc>
                  <a:txBody>
                    <a:bodyPr/>
                    <a:lstStyle/>
                    <a:p>
                      <a:endParaRPr kumimoji="1" lang="ja-JP" altLang="en-US" sz="1000"/>
                    </a:p>
                  </a:txBody>
                  <a:tcPr/>
                </a:tc>
                <a:extLst>
                  <a:ext uri="{0D108BD9-81ED-4DB2-BD59-A6C34878D82A}">
                    <a16:rowId xmlns:a16="http://schemas.microsoft.com/office/drawing/2014/main" val="3092854396"/>
                  </a:ext>
                </a:extLst>
              </a:tr>
              <a:tr h="419302">
                <a:tc>
                  <a:txBody>
                    <a:bodyPr/>
                    <a:lstStyle/>
                    <a:p>
                      <a:endParaRPr kumimoji="1" lang="ja-JP" altLang="en-US" sz="1000"/>
                    </a:p>
                  </a:txBody>
                  <a:tcPr/>
                </a:tc>
                <a:tc>
                  <a:txBody>
                    <a:bodyPr/>
                    <a:lstStyle/>
                    <a:p>
                      <a:endParaRPr kumimoji="1" lang="ja-JP" altLang="en-US" sz="1000"/>
                    </a:p>
                  </a:txBody>
                  <a:tcPr/>
                </a:tc>
                <a:tc>
                  <a:txBody>
                    <a:bodyPr/>
                    <a:lstStyle/>
                    <a:p>
                      <a:endParaRPr kumimoji="1" lang="ja-JP" altLang="en-US" sz="1000"/>
                    </a:p>
                  </a:txBody>
                  <a:tcPr/>
                </a:tc>
                <a:tc>
                  <a:txBody>
                    <a:bodyPr/>
                    <a:lstStyle/>
                    <a:p>
                      <a:endParaRPr kumimoji="1" lang="ja-JP" altLang="en-US" sz="1000"/>
                    </a:p>
                  </a:txBody>
                  <a:tcPr/>
                </a:tc>
                <a:tc>
                  <a:txBody>
                    <a:bodyPr/>
                    <a:lstStyle/>
                    <a:p>
                      <a:endParaRPr kumimoji="1" lang="ja-JP" altLang="en-US" sz="1000"/>
                    </a:p>
                  </a:txBody>
                  <a:tcPr/>
                </a:tc>
                <a:tc>
                  <a:txBody>
                    <a:bodyPr/>
                    <a:lstStyle/>
                    <a:p>
                      <a:endParaRPr kumimoji="1" lang="ja-JP" altLang="en-US" sz="1000"/>
                    </a:p>
                  </a:txBody>
                  <a:tcPr/>
                </a:tc>
                <a:extLst>
                  <a:ext uri="{0D108BD9-81ED-4DB2-BD59-A6C34878D82A}">
                    <a16:rowId xmlns:a16="http://schemas.microsoft.com/office/drawing/2014/main" val="2345856335"/>
                  </a:ext>
                </a:extLst>
              </a:tr>
            </a:tbl>
          </a:graphicData>
        </a:graphic>
      </p:graphicFrame>
    </p:spTree>
    <p:extLst>
      <p:ext uri="{BB962C8B-B14F-4D97-AF65-F5344CB8AC3E}">
        <p14:creationId xmlns:p14="http://schemas.microsoft.com/office/powerpoint/2010/main" val="4006361271"/>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a:extLst>
              <a:ext uri="{FF2B5EF4-FFF2-40B4-BE49-F238E27FC236}">
                <a16:creationId xmlns:a16="http://schemas.microsoft.com/office/drawing/2014/main" id="{D3578072-553C-1E04-82AF-684422C5586E}"/>
              </a:ext>
            </a:extLst>
          </p:cNvPr>
          <p:cNvSpPr>
            <a:spLocks noGrp="1"/>
          </p:cNvSpPr>
          <p:nvPr>
            <p:ph type="title"/>
          </p:nvPr>
        </p:nvSpPr>
        <p:spPr/>
        <p:txBody>
          <a:bodyPr>
            <a:normAutofit/>
          </a:bodyPr>
          <a:lstStyle/>
          <a:p>
            <a:r>
              <a:rPr lang="en-US" altLang="ja-JP"/>
              <a:t>3-3-3.</a:t>
            </a:r>
            <a:r>
              <a:rPr lang="ja-JP" altLang="en-US"/>
              <a:t>「住所録リスト表示」機能作成</a:t>
            </a:r>
          </a:p>
        </p:txBody>
      </p:sp>
      <p:sp>
        <p:nvSpPr>
          <p:cNvPr id="4" name="正方形/長方形 3">
            <a:extLst>
              <a:ext uri="{FF2B5EF4-FFF2-40B4-BE49-F238E27FC236}">
                <a16:creationId xmlns:a16="http://schemas.microsoft.com/office/drawing/2014/main" id="{79D60680-B69C-D243-C8FA-75139323F72F}"/>
              </a:ext>
            </a:extLst>
          </p:cNvPr>
          <p:cNvSpPr/>
          <p:nvPr/>
        </p:nvSpPr>
        <p:spPr>
          <a:xfrm>
            <a:off x="344804" y="824942"/>
            <a:ext cx="6475095" cy="5442508"/>
          </a:xfrm>
          <a:prstGeom prst="rect">
            <a:avLst/>
          </a:prstGeom>
        </p:spPr>
        <p:style>
          <a:lnRef idx="2">
            <a:schemeClr val="accent5"/>
          </a:lnRef>
          <a:fillRef idx="1">
            <a:schemeClr val="lt1"/>
          </a:fillRef>
          <a:effectRef idx="0">
            <a:schemeClr val="accent5"/>
          </a:effectRef>
          <a:fontRef idx="minor">
            <a:schemeClr val="dk1"/>
          </a:fontRef>
        </p:style>
        <p:txBody>
          <a:bodyPr rtlCol="0" anchor="t"/>
          <a:lstStyle/>
          <a:p>
            <a:r>
              <a:rPr lang="en-US" altLang="ja-JP" sz="1200">
                <a:solidFill>
                  <a:srgbClr val="0000FF"/>
                </a:solidFill>
                <a:latin typeface="ＭＳ ゴシック" panose="020B0609070205080204" pitchFamily="49" charset="-128"/>
                <a:ea typeface="ＭＳ ゴシック" panose="020B0609070205080204" pitchFamily="49" charset="-128"/>
              </a:rPr>
              <a:t>&lt;</a:t>
            </a:r>
            <a:r>
              <a:rPr lang="en-US" altLang="ja-JP" sz="1200">
                <a:solidFill>
                  <a:srgbClr val="800000"/>
                </a:solidFill>
                <a:latin typeface="ＭＳ ゴシック" panose="020B0609070205080204" pitchFamily="49" charset="-128"/>
                <a:ea typeface="ＭＳ ゴシック" panose="020B0609070205080204" pitchFamily="49" charset="-128"/>
              </a:rPr>
              <a:t>style</a:t>
            </a:r>
            <a:r>
              <a:rPr lang="en-US" altLang="ja-JP" sz="1200">
                <a:solidFill>
                  <a:srgbClr val="000000"/>
                </a:solidFill>
                <a:latin typeface="ＭＳ ゴシック" panose="020B0609070205080204" pitchFamily="49" charset="-128"/>
                <a:ea typeface="ＭＳ ゴシック" panose="020B0609070205080204" pitchFamily="49" charset="-128"/>
              </a:rPr>
              <a:t> </a:t>
            </a:r>
            <a:r>
              <a:rPr lang="en-US" altLang="ja-JP" sz="1200">
                <a:solidFill>
                  <a:srgbClr val="FF0000"/>
                </a:solidFill>
                <a:latin typeface="ＭＳ ゴシック" panose="020B0609070205080204" pitchFamily="49" charset="-128"/>
                <a:ea typeface="ＭＳ ゴシック" panose="020B0609070205080204" pitchFamily="49" charset="-128"/>
              </a:rPr>
              <a:t>scoped</a:t>
            </a:r>
            <a:r>
              <a:rPr lang="en-US" altLang="ja-JP" sz="1200">
                <a:solidFill>
                  <a:srgbClr val="0000FF"/>
                </a:solidFill>
                <a:latin typeface="ＭＳ ゴシック" panose="020B0609070205080204" pitchFamily="49" charset="-128"/>
                <a:ea typeface="ＭＳ ゴシック" panose="020B0609070205080204" pitchFamily="49" charset="-128"/>
              </a:rPr>
              <a:t>&gt;</a:t>
            </a:r>
            <a:endParaRPr lang="en-US" altLang="ja-JP" sz="1200">
              <a:solidFill>
                <a:srgbClr val="000000"/>
              </a:solidFill>
              <a:latin typeface="ＭＳ ゴシック" panose="020B0609070205080204" pitchFamily="49" charset="-128"/>
              <a:ea typeface="ＭＳ ゴシック" panose="020B0609070205080204" pitchFamily="49" charset="-128"/>
            </a:endParaRPr>
          </a:p>
          <a:p>
            <a:r>
              <a:rPr lang="en-US" altLang="ja-JP" sz="1200">
                <a:solidFill>
                  <a:srgbClr val="000000"/>
                </a:solidFill>
                <a:latin typeface="ＭＳ ゴシック" panose="020B0609070205080204" pitchFamily="49" charset="-128"/>
                <a:ea typeface="ＭＳ ゴシック" panose="020B0609070205080204" pitchFamily="49" charset="-128"/>
              </a:rPr>
              <a:t>    </a:t>
            </a:r>
            <a:r>
              <a:rPr lang="en-US" altLang="ja-JP" sz="1200">
                <a:solidFill>
                  <a:srgbClr val="800000"/>
                </a:solidFill>
                <a:latin typeface="ＭＳ ゴシック" panose="020B0609070205080204" pitchFamily="49" charset="-128"/>
                <a:ea typeface="ＭＳ ゴシック" panose="020B0609070205080204" pitchFamily="49" charset="-128"/>
              </a:rPr>
              <a:t>header</a:t>
            </a:r>
            <a:r>
              <a:rPr lang="en-US" altLang="ja-JP" sz="1200">
                <a:solidFill>
                  <a:srgbClr val="000000"/>
                </a:solidFill>
                <a:latin typeface="ＭＳ ゴシック" panose="020B0609070205080204" pitchFamily="49" charset="-128"/>
                <a:ea typeface="ＭＳ ゴシック" panose="020B0609070205080204" pitchFamily="49" charset="-128"/>
              </a:rPr>
              <a:t> {</a:t>
            </a:r>
          </a:p>
          <a:p>
            <a:r>
              <a:rPr lang="en-US" altLang="ja-JP" sz="1200">
                <a:solidFill>
                  <a:srgbClr val="000000"/>
                </a:solidFill>
                <a:latin typeface="ＭＳ ゴシック" panose="020B0609070205080204" pitchFamily="49" charset="-128"/>
                <a:ea typeface="ＭＳ ゴシック" panose="020B0609070205080204" pitchFamily="49" charset="-128"/>
              </a:rPr>
              <a:t>        </a:t>
            </a:r>
            <a:r>
              <a:rPr lang="en-US" altLang="ja-JP" sz="1200">
                <a:solidFill>
                  <a:srgbClr val="FF0000"/>
                </a:solidFill>
                <a:latin typeface="ＭＳ ゴシック" panose="020B0609070205080204" pitchFamily="49" charset="-128"/>
                <a:ea typeface="ＭＳ ゴシック" panose="020B0609070205080204" pitchFamily="49" charset="-128"/>
              </a:rPr>
              <a:t>line-height</a:t>
            </a:r>
            <a:r>
              <a:rPr lang="en-US" altLang="ja-JP" sz="1200">
                <a:solidFill>
                  <a:srgbClr val="000000"/>
                </a:solidFill>
                <a:latin typeface="ＭＳ ゴシック" panose="020B0609070205080204" pitchFamily="49" charset="-128"/>
                <a:ea typeface="ＭＳ ゴシック" panose="020B0609070205080204" pitchFamily="49" charset="-128"/>
              </a:rPr>
              <a:t>: </a:t>
            </a:r>
            <a:r>
              <a:rPr lang="en-US" altLang="ja-JP" sz="1200">
                <a:solidFill>
                  <a:srgbClr val="0000FF"/>
                </a:solidFill>
                <a:latin typeface="ＭＳ ゴシック" panose="020B0609070205080204" pitchFamily="49" charset="-128"/>
                <a:ea typeface="ＭＳ ゴシック" panose="020B0609070205080204" pitchFamily="49" charset="-128"/>
              </a:rPr>
              <a:t>1.5</a:t>
            </a:r>
            <a:r>
              <a:rPr lang="en-US" altLang="ja-JP" sz="1200">
                <a:solidFill>
                  <a:srgbClr val="000000"/>
                </a:solidFill>
                <a:latin typeface="ＭＳ ゴシック" panose="020B0609070205080204" pitchFamily="49" charset="-128"/>
                <a:ea typeface="ＭＳ ゴシック" panose="020B0609070205080204" pitchFamily="49" charset="-128"/>
              </a:rPr>
              <a:t>;</a:t>
            </a:r>
          </a:p>
          <a:p>
            <a:r>
              <a:rPr lang="ja-JP" altLang="en-US" sz="1200">
                <a:solidFill>
                  <a:srgbClr val="000000"/>
                </a:solidFill>
                <a:latin typeface="ＭＳ ゴシック" panose="020B0609070205080204" pitchFamily="49" charset="-128"/>
                <a:ea typeface="ＭＳ ゴシック" panose="020B0609070205080204" pitchFamily="49" charset="-128"/>
              </a:rPr>
              <a:t>    </a:t>
            </a:r>
            <a:r>
              <a:rPr lang="en-US" altLang="ja-JP" sz="1200">
                <a:solidFill>
                  <a:srgbClr val="000000"/>
                </a:solidFill>
                <a:latin typeface="ＭＳ ゴシック" panose="020B0609070205080204" pitchFamily="49" charset="-128"/>
                <a:ea typeface="ＭＳ ゴシック" panose="020B0609070205080204" pitchFamily="49" charset="-128"/>
              </a:rPr>
              <a:t>}</a:t>
            </a:r>
          </a:p>
          <a:p>
            <a:endParaRPr lang="ja-JP" altLang="en-US" sz="1200">
              <a:solidFill>
                <a:srgbClr val="000000"/>
              </a:solidFill>
              <a:latin typeface="ＭＳ ゴシック" panose="020B0609070205080204" pitchFamily="49" charset="-128"/>
              <a:ea typeface="ＭＳ ゴシック" panose="020B0609070205080204" pitchFamily="49" charset="-128"/>
            </a:endParaRPr>
          </a:p>
          <a:p>
            <a:r>
              <a:rPr lang="en-US" altLang="ja-JP" sz="1200">
                <a:solidFill>
                  <a:srgbClr val="000000"/>
                </a:solidFill>
                <a:latin typeface="ＭＳ ゴシック" panose="020B0609070205080204" pitchFamily="49" charset="-128"/>
                <a:ea typeface="ＭＳ ゴシック" panose="020B0609070205080204" pitchFamily="49" charset="-128"/>
              </a:rPr>
              <a:t>    </a:t>
            </a:r>
            <a:r>
              <a:rPr lang="en-US" altLang="ja-JP" sz="1200">
                <a:solidFill>
                  <a:srgbClr val="800000"/>
                </a:solidFill>
                <a:latin typeface="ＭＳ ゴシック" panose="020B0609070205080204" pitchFamily="49" charset="-128"/>
                <a:ea typeface="ＭＳ ゴシック" panose="020B0609070205080204" pitchFamily="49" charset="-128"/>
              </a:rPr>
              <a:t>.logo</a:t>
            </a:r>
            <a:r>
              <a:rPr lang="en-US" altLang="ja-JP" sz="1200">
                <a:solidFill>
                  <a:srgbClr val="000000"/>
                </a:solidFill>
                <a:latin typeface="ＭＳ ゴシック" panose="020B0609070205080204" pitchFamily="49" charset="-128"/>
                <a:ea typeface="ＭＳ ゴシック" panose="020B0609070205080204" pitchFamily="49" charset="-128"/>
              </a:rPr>
              <a:t> {</a:t>
            </a:r>
          </a:p>
          <a:p>
            <a:r>
              <a:rPr lang="en-US" altLang="ja-JP" sz="1200">
                <a:solidFill>
                  <a:srgbClr val="000000"/>
                </a:solidFill>
                <a:latin typeface="ＭＳ ゴシック" panose="020B0609070205080204" pitchFamily="49" charset="-128"/>
                <a:ea typeface="ＭＳ ゴシック" panose="020B0609070205080204" pitchFamily="49" charset="-128"/>
              </a:rPr>
              <a:t>        </a:t>
            </a:r>
            <a:r>
              <a:rPr lang="en-US" altLang="ja-JP" sz="1200">
                <a:solidFill>
                  <a:srgbClr val="FF0000"/>
                </a:solidFill>
                <a:latin typeface="ＭＳ ゴシック" panose="020B0609070205080204" pitchFamily="49" charset="-128"/>
                <a:ea typeface="ＭＳ ゴシック" panose="020B0609070205080204" pitchFamily="49" charset="-128"/>
              </a:rPr>
              <a:t>display</a:t>
            </a:r>
            <a:r>
              <a:rPr lang="en-US" altLang="ja-JP" sz="1200">
                <a:solidFill>
                  <a:srgbClr val="000000"/>
                </a:solidFill>
                <a:latin typeface="ＭＳ ゴシック" panose="020B0609070205080204" pitchFamily="49" charset="-128"/>
                <a:ea typeface="ＭＳ ゴシック" panose="020B0609070205080204" pitchFamily="49" charset="-128"/>
              </a:rPr>
              <a:t>: </a:t>
            </a:r>
            <a:r>
              <a:rPr lang="en-US" altLang="ja-JP" sz="1200">
                <a:solidFill>
                  <a:srgbClr val="0000FF"/>
                </a:solidFill>
                <a:latin typeface="ＭＳ ゴシック" panose="020B0609070205080204" pitchFamily="49" charset="-128"/>
                <a:ea typeface="ＭＳ ゴシック" panose="020B0609070205080204" pitchFamily="49" charset="-128"/>
              </a:rPr>
              <a:t>block</a:t>
            </a:r>
            <a:r>
              <a:rPr lang="en-US" altLang="ja-JP" sz="1200">
                <a:solidFill>
                  <a:srgbClr val="000000"/>
                </a:solidFill>
                <a:latin typeface="ＭＳ ゴシック" panose="020B0609070205080204" pitchFamily="49" charset="-128"/>
                <a:ea typeface="ＭＳ ゴシック" panose="020B0609070205080204" pitchFamily="49" charset="-128"/>
              </a:rPr>
              <a:t>;</a:t>
            </a:r>
          </a:p>
          <a:p>
            <a:r>
              <a:rPr lang="en-US" altLang="ja-JP" sz="1200">
                <a:solidFill>
                  <a:srgbClr val="000000"/>
                </a:solidFill>
                <a:latin typeface="ＭＳ ゴシック" panose="020B0609070205080204" pitchFamily="49" charset="-128"/>
                <a:ea typeface="ＭＳ ゴシック" panose="020B0609070205080204" pitchFamily="49" charset="-128"/>
              </a:rPr>
              <a:t>        </a:t>
            </a:r>
            <a:r>
              <a:rPr lang="en-US" altLang="ja-JP" sz="1200">
                <a:solidFill>
                  <a:srgbClr val="FF0000"/>
                </a:solidFill>
                <a:latin typeface="ＭＳ ゴシック" panose="020B0609070205080204" pitchFamily="49" charset="-128"/>
                <a:ea typeface="ＭＳ ゴシック" panose="020B0609070205080204" pitchFamily="49" charset="-128"/>
              </a:rPr>
              <a:t>margin</a:t>
            </a:r>
            <a:r>
              <a:rPr lang="en-US" altLang="ja-JP" sz="1200">
                <a:solidFill>
                  <a:srgbClr val="000000"/>
                </a:solidFill>
                <a:latin typeface="ＭＳ ゴシック" panose="020B0609070205080204" pitchFamily="49" charset="-128"/>
                <a:ea typeface="ＭＳ ゴシック" panose="020B0609070205080204" pitchFamily="49" charset="-128"/>
              </a:rPr>
              <a:t>: </a:t>
            </a:r>
            <a:r>
              <a:rPr lang="en-US" altLang="ja-JP" sz="1200">
                <a:solidFill>
                  <a:srgbClr val="0000FF"/>
                </a:solidFill>
                <a:latin typeface="ＭＳ ゴシック" panose="020B0609070205080204" pitchFamily="49" charset="-128"/>
                <a:ea typeface="ＭＳ ゴシック" panose="020B0609070205080204" pitchFamily="49" charset="-128"/>
              </a:rPr>
              <a:t>0</a:t>
            </a:r>
            <a:r>
              <a:rPr lang="en-US" altLang="ja-JP" sz="1200">
                <a:solidFill>
                  <a:srgbClr val="000000"/>
                </a:solidFill>
                <a:latin typeface="ＭＳ ゴシック" panose="020B0609070205080204" pitchFamily="49" charset="-128"/>
                <a:ea typeface="ＭＳ ゴシック" panose="020B0609070205080204" pitchFamily="49" charset="-128"/>
              </a:rPr>
              <a:t> </a:t>
            </a:r>
            <a:r>
              <a:rPr lang="en-US" altLang="ja-JP" sz="1200">
                <a:solidFill>
                  <a:srgbClr val="0000FF"/>
                </a:solidFill>
                <a:latin typeface="ＭＳ ゴシック" panose="020B0609070205080204" pitchFamily="49" charset="-128"/>
                <a:ea typeface="ＭＳ ゴシック" panose="020B0609070205080204" pitchFamily="49" charset="-128"/>
              </a:rPr>
              <a:t>auto</a:t>
            </a:r>
            <a:r>
              <a:rPr lang="en-US" altLang="ja-JP" sz="1200">
                <a:solidFill>
                  <a:srgbClr val="000000"/>
                </a:solidFill>
                <a:latin typeface="ＭＳ ゴシック" panose="020B0609070205080204" pitchFamily="49" charset="-128"/>
                <a:ea typeface="ＭＳ ゴシック" panose="020B0609070205080204" pitchFamily="49" charset="-128"/>
              </a:rPr>
              <a:t> </a:t>
            </a:r>
            <a:r>
              <a:rPr lang="en-US" altLang="ja-JP" sz="1200">
                <a:solidFill>
                  <a:srgbClr val="0000FF"/>
                </a:solidFill>
                <a:latin typeface="ＭＳ ゴシック" panose="020B0609070205080204" pitchFamily="49" charset="-128"/>
                <a:ea typeface="ＭＳ ゴシック" panose="020B0609070205080204" pitchFamily="49" charset="-128"/>
              </a:rPr>
              <a:t>2rem</a:t>
            </a:r>
            <a:r>
              <a:rPr lang="en-US" altLang="ja-JP" sz="1200">
                <a:solidFill>
                  <a:srgbClr val="000000"/>
                </a:solidFill>
                <a:latin typeface="ＭＳ ゴシック" panose="020B0609070205080204" pitchFamily="49" charset="-128"/>
                <a:ea typeface="ＭＳ ゴシック" panose="020B0609070205080204" pitchFamily="49" charset="-128"/>
              </a:rPr>
              <a:t>;</a:t>
            </a:r>
          </a:p>
          <a:p>
            <a:r>
              <a:rPr lang="ja-JP" altLang="en-US" sz="1200">
                <a:solidFill>
                  <a:srgbClr val="000000"/>
                </a:solidFill>
                <a:latin typeface="ＭＳ ゴシック" panose="020B0609070205080204" pitchFamily="49" charset="-128"/>
                <a:ea typeface="ＭＳ ゴシック" panose="020B0609070205080204" pitchFamily="49" charset="-128"/>
              </a:rPr>
              <a:t>    </a:t>
            </a:r>
            <a:r>
              <a:rPr lang="en-US" altLang="ja-JP" sz="1200">
                <a:solidFill>
                  <a:srgbClr val="000000"/>
                </a:solidFill>
                <a:latin typeface="ＭＳ ゴシック" panose="020B0609070205080204" pitchFamily="49" charset="-128"/>
                <a:ea typeface="ＭＳ ゴシック" panose="020B0609070205080204" pitchFamily="49" charset="-128"/>
              </a:rPr>
              <a:t>}</a:t>
            </a:r>
          </a:p>
          <a:p>
            <a:endParaRPr lang="ja-JP" altLang="en-US" sz="1200">
              <a:solidFill>
                <a:srgbClr val="000000"/>
              </a:solidFill>
              <a:latin typeface="ＭＳ ゴシック" panose="020B0609070205080204" pitchFamily="49" charset="-128"/>
              <a:ea typeface="ＭＳ ゴシック" panose="020B0609070205080204" pitchFamily="49" charset="-128"/>
            </a:endParaRPr>
          </a:p>
          <a:p>
            <a:r>
              <a:rPr lang="en-US" altLang="ja-JP" sz="1200">
                <a:solidFill>
                  <a:srgbClr val="000000"/>
                </a:solidFill>
                <a:latin typeface="ＭＳ ゴシック" panose="020B0609070205080204" pitchFamily="49" charset="-128"/>
                <a:ea typeface="ＭＳ ゴシック" panose="020B0609070205080204" pitchFamily="49" charset="-128"/>
              </a:rPr>
              <a:t>    </a:t>
            </a:r>
            <a:r>
              <a:rPr lang="en-US" altLang="ja-JP" sz="1200">
                <a:solidFill>
                  <a:srgbClr val="800080"/>
                </a:solidFill>
                <a:latin typeface="ＭＳ ゴシック" panose="020B0609070205080204" pitchFamily="49" charset="-128"/>
                <a:ea typeface="ＭＳ ゴシック" panose="020B0609070205080204" pitchFamily="49" charset="-128"/>
              </a:rPr>
              <a:t>@media</a:t>
            </a:r>
            <a:r>
              <a:rPr lang="en-US" altLang="ja-JP" sz="1200">
                <a:solidFill>
                  <a:srgbClr val="000000"/>
                </a:solidFill>
                <a:latin typeface="ＭＳ ゴシック" panose="020B0609070205080204" pitchFamily="49" charset="-128"/>
                <a:ea typeface="ＭＳ ゴシック" panose="020B0609070205080204" pitchFamily="49" charset="-128"/>
              </a:rPr>
              <a:t> </a:t>
            </a:r>
            <a:r>
              <a:rPr lang="en-US" altLang="ja-JP" sz="1200">
                <a:solidFill>
                  <a:srgbClr val="0000FF"/>
                </a:solidFill>
                <a:latin typeface="ＭＳ ゴシック" panose="020B0609070205080204" pitchFamily="49" charset="-128"/>
                <a:ea typeface="ＭＳ ゴシック" panose="020B0609070205080204" pitchFamily="49" charset="-128"/>
              </a:rPr>
              <a:t>(</a:t>
            </a:r>
            <a:r>
              <a:rPr lang="en-US" altLang="ja-JP" sz="1200">
                <a:solidFill>
                  <a:srgbClr val="FF0000"/>
                </a:solidFill>
                <a:latin typeface="ＭＳ ゴシック" panose="020B0609070205080204" pitchFamily="49" charset="-128"/>
                <a:ea typeface="ＭＳ ゴシック" panose="020B0609070205080204" pitchFamily="49" charset="-128"/>
              </a:rPr>
              <a:t>min-width</a:t>
            </a:r>
            <a:r>
              <a:rPr lang="en-US" altLang="ja-JP" sz="1200">
                <a:solidFill>
                  <a:srgbClr val="000000"/>
                </a:solidFill>
                <a:latin typeface="ＭＳ ゴシック" panose="020B0609070205080204" pitchFamily="49" charset="-128"/>
                <a:ea typeface="ＭＳ ゴシック" panose="020B0609070205080204" pitchFamily="49" charset="-128"/>
              </a:rPr>
              <a:t>: </a:t>
            </a:r>
            <a:r>
              <a:rPr lang="en-US" altLang="ja-JP" sz="1200">
                <a:solidFill>
                  <a:srgbClr val="0000FF"/>
                </a:solidFill>
                <a:latin typeface="ＭＳ ゴシック" panose="020B0609070205080204" pitchFamily="49" charset="-128"/>
                <a:ea typeface="ＭＳ ゴシック" panose="020B0609070205080204" pitchFamily="49" charset="-128"/>
              </a:rPr>
              <a:t>1024px)</a:t>
            </a:r>
            <a:r>
              <a:rPr lang="en-US" altLang="ja-JP" sz="1200">
                <a:solidFill>
                  <a:srgbClr val="000000"/>
                </a:solidFill>
                <a:latin typeface="ＭＳ ゴシック" panose="020B0609070205080204" pitchFamily="49" charset="-128"/>
                <a:ea typeface="ＭＳ ゴシック" panose="020B0609070205080204" pitchFamily="49" charset="-128"/>
              </a:rPr>
              <a:t> {</a:t>
            </a:r>
          </a:p>
          <a:p>
            <a:r>
              <a:rPr lang="en-US" altLang="ja-JP" sz="1200">
                <a:solidFill>
                  <a:srgbClr val="000000"/>
                </a:solidFill>
                <a:latin typeface="ＭＳ ゴシック" panose="020B0609070205080204" pitchFamily="49" charset="-128"/>
                <a:ea typeface="ＭＳ ゴシック" panose="020B0609070205080204" pitchFamily="49" charset="-128"/>
              </a:rPr>
              <a:t>        </a:t>
            </a:r>
            <a:r>
              <a:rPr lang="en-US" altLang="ja-JP" sz="1200">
                <a:solidFill>
                  <a:srgbClr val="800000"/>
                </a:solidFill>
                <a:latin typeface="ＭＳ ゴシック" panose="020B0609070205080204" pitchFamily="49" charset="-128"/>
                <a:ea typeface="ＭＳ ゴシック" panose="020B0609070205080204" pitchFamily="49" charset="-128"/>
              </a:rPr>
              <a:t>header</a:t>
            </a:r>
            <a:r>
              <a:rPr lang="en-US" altLang="ja-JP" sz="1200">
                <a:solidFill>
                  <a:srgbClr val="000000"/>
                </a:solidFill>
                <a:latin typeface="ＭＳ ゴシック" panose="020B0609070205080204" pitchFamily="49" charset="-128"/>
                <a:ea typeface="ＭＳ ゴシック" panose="020B0609070205080204" pitchFamily="49" charset="-128"/>
              </a:rPr>
              <a:t> {</a:t>
            </a:r>
          </a:p>
          <a:p>
            <a:r>
              <a:rPr lang="en-US" altLang="ja-JP" sz="1200">
                <a:solidFill>
                  <a:srgbClr val="000000"/>
                </a:solidFill>
                <a:latin typeface="ＭＳ ゴシック" panose="020B0609070205080204" pitchFamily="49" charset="-128"/>
                <a:ea typeface="ＭＳ ゴシック" panose="020B0609070205080204" pitchFamily="49" charset="-128"/>
              </a:rPr>
              <a:t>            </a:t>
            </a:r>
            <a:r>
              <a:rPr lang="en-US" altLang="ja-JP" sz="1200">
                <a:solidFill>
                  <a:srgbClr val="FF0000"/>
                </a:solidFill>
                <a:latin typeface="ＭＳ ゴシック" panose="020B0609070205080204" pitchFamily="49" charset="-128"/>
                <a:ea typeface="ＭＳ ゴシック" panose="020B0609070205080204" pitchFamily="49" charset="-128"/>
              </a:rPr>
              <a:t>display</a:t>
            </a:r>
            <a:r>
              <a:rPr lang="en-US" altLang="ja-JP" sz="1200">
                <a:solidFill>
                  <a:srgbClr val="000000"/>
                </a:solidFill>
                <a:latin typeface="ＭＳ ゴシック" panose="020B0609070205080204" pitchFamily="49" charset="-128"/>
                <a:ea typeface="ＭＳ ゴシック" panose="020B0609070205080204" pitchFamily="49" charset="-128"/>
              </a:rPr>
              <a:t>: </a:t>
            </a:r>
            <a:r>
              <a:rPr lang="en-US" altLang="ja-JP" sz="1200">
                <a:solidFill>
                  <a:srgbClr val="0000FF"/>
                </a:solidFill>
                <a:latin typeface="ＭＳ ゴシック" panose="020B0609070205080204" pitchFamily="49" charset="-128"/>
                <a:ea typeface="ＭＳ ゴシック" panose="020B0609070205080204" pitchFamily="49" charset="-128"/>
              </a:rPr>
              <a:t>flex</a:t>
            </a:r>
            <a:r>
              <a:rPr lang="en-US" altLang="ja-JP" sz="1200">
                <a:solidFill>
                  <a:srgbClr val="000000"/>
                </a:solidFill>
                <a:latin typeface="ＭＳ ゴシック" panose="020B0609070205080204" pitchFamily="49" charset="-128"/>
                <a:ea typeface="ＭＳ ゴシック" panose="020B0609070205080204" pitchFamily="49" charset="-128"/>
              </a:rPr>
              <a:t>;</a:t>
            </a:r>
          </a:p>
          <a:p>
            <a:r>
              <a:rPr lang="en-US" altLang="ja-JP" sz="1200">
                <a:solidFill>
                  <a:srgbClr val="000000"/>
                </a:solidFill>
                <a:latin typeface="ＭＳ ゴシック" panose="020B0609070205080204" pitchFamily="49" charset="-128"/>
                <a:ea typeface="ＭＳ ゴシック" panose="020B0609070205080204" pitchFamily="49" charset="-128"/>
              </a:rPr>
              <a:t>            </a:t>
            </a:r>
            <a:r>
              <a:rPr lang="en-US" altLang="ja-JP" sz="1200">
                <a:solidFill>
                  <a:srgbClr val="FF0000"/>
                </a:solidFill>
                <a:latin typeface="ＭＳ ゴシック" panose="020B0609070205080204" pitchFamily="49" charset="-128"/>
                <a:ea typeface="ＭＳ ゴシック" panose="020B0609070205080204" pitchFamily="49" charset="-128"/>
              </a:rPr>
              <a:t>place-items</a:t>
            </a:r>
            <a:r>
              <a:rPr lang="en-US" altLang="ja-JP" sz="1200">
                <a:solidFill>
                  <a:srgbClr val="000000"/>
                </a:solidFill>
                <a:latin typeface="ＭＳ ゴシック" panose="020B0609070205080204" pitchFamily="49" charset="-128"/>
                <a:ea typeface="ＭＳ ゴシック" panose="020B0609070205080204" pitchFamily="49" charset="-128"/>
              </a:rPr>
              <a:t>: </a:t>
            </a:r>
            <a:r>
              <a:rPr lang="en-US" altLang="ja-JP" sz="1200">
                <a:solidFill>
                  <a:srgbClr val="0000FF"/>
                </a:solidFill>
                <a:latin typeface="ＭＳ ゴシック" panose="020B0609070205080204" pitchFamily="49" charset="-128"/>
                <a:ea typeface="ＭＳ ゴシック" panose="020B0609070205080204" pitchFamily="49" charset="-128"/>
              </a:rPr>
              <a:t>center</a:t>
            </a:r>
            <a:r>
              <a:rPr lang="en-US" altLang="ja-JP" sz="1200">
                <a:solidFill>
                  <a:srgbClr val="000000"/>
                </a:solidFill>
                <a:latin typeface="ＭＳ ゴシック" panose="020B0609070205080204" pitchFamily="49" charset="-128"/>
                <a:ea typeface="ＭＳ ゴシック" panose="020B0609070205080204" pitchFamily="49" charset="-128"/>
              </a:rPr>
              <a:t>;</a:t>
            </a:r>
          </a:p>
          <a:p>
            <a:r>
              <a:rPr lang="en-US" altLang="ja-JP" sz="1200">
                <a:solidFill>
                  <a:srgbClr val="000000"/>
                </a:solidFill>
                <a:latin typeface="ＭＳ ゴシック" panose="020B0609070205080204" pitchFamily="49" charset="-128"/>
                <a:ea typeface="ＭＳ ゴシック" panose="020B0609070205080204" pitchFamily="49" charset="-128"/>
              </a:rPr>
              <a:t>            </a:t>
            </a:r>
            <a:r>
              <a:rPr lang="en-US" altLang="ja-JP" sz="1200">
                <a:solidFill>
                  <a:srgbClr val="FF0000"/>
                </a:solidFill>
                <a:latin typeface="ＭＳ ゴシック" panose="020B0609070205080204" pitchFamily="49" charset="-128"/>
                <a:ea typeface="ＭＳ ゴシック" panose="020B0609070205080204" pitchFamily="49" charset="-128"/>
              </a:rPr>
              <a:t>padding-right</a:t>
            </a:r>
            <a:r>
              <a:rPr lang="en-US" altLang="ja-JP" sz="1200">
                <a:solidFill>
                  <a:srgbClr val="000000"/>
                </a:solidFill>
                <a:latin typeface="ＭＳ ゴシック" panose="020B0609070205080204" pitchFamily="49" charset="-128"/>
                <a:ea typeface="ＭＳ ゴシック" panose="020B0609070205080204" pitchFamily="49" charset="-128"/>
              </a:rPr>
              <a:t>: </a:t>
            </a:r>
            <a:r>
              <a:rPr lang="en-US" altLang="ja-JP" sz="1200">
                <a:solidFill>
                  <a:srgbClr val="0000FF"/>
                </a:solidFill>
                <a:latin typeface="ＭＳ ゴシック" panose="020B0609070205080204" pitchFamily="49" charset="-128"/>
                <a:ea typeface="ＭＳ ゴシック" panose="020B0609070205080204" pitchFamily="49" charset="-128"/>
              </a:rPr>
              <a:t>calc(var(--section-gap)</a:t>
            </a:r>
            <a:r>
              <a:rPr lang="en-US" altLang="ja-JP" sz="1200">
                <a:solidFill>
                  <a:srgbClr val="000000"/>
                </a:solidFill>
                <a:latin typeface="ＭＳ ゴシック" panose="020B0609070205080204" pitchFamily="49" charset="-128"/>
                <a:ea typeface="ＭＳ ゴシック" panose="020B0609070205080204" pitchFamily="49" charset="-128"/>
              </a:rPr>
              <a:t> / </a:t>
            </a:r>
            <a:r>
              <a:rPr lang="en-US" altLang="ja-JP" sz="1200">
                <a:solidFill>
                  <a:srgbClr val="0000FF"/>
                </a:solidFill>
                <a:latin typeface="ＭＳ ゴシック" panose="020B0609070205080204" pitchFamily="49" charset="-128"/>
                <a:ea typeface="ＭＳ ゴシック" panose="020B0609070205080204" pitchFamily="49" charset="-128"/>
              </a:rPr>
              <a:t>2)</a:t>
            </a:r>
            <a:r>
              <a:rPr lang="en-US" altLang="ja-JP" sz="1200">
                <a:solidFill>
                  <a:srgbClr val="000000"/>
                </a:solidFill>
                <a:latin typeface="ＭＳ ゴシック" panose="020B0609070205080204" pitchFamily="49" charset="-128"/>
                <a:ea typeface="ＭＳ ゴシック" panose="020B0609070205080204" pitchFamily="49" charset="-128"/>
              </a:rPr>
              <a:t>;</a:t>
            </a:r>
          </a:p>
          <a:p>
            <a:r>
              <a:rPr lang="ja-JP" altLang="en-US" sz="1200">
                <a:solidFill>
                  <a:srgbClr val="000000"/>
                </a:solidFill>
                <a:latin typeface="ＭＳ ゴシック" panose="020B0609070205080204" pitchFamily="49" charset="-128"/>
                <a:ea typeface="ＭＳ ゴシック" panose="020B0609070205080204" pitchFamily="49" charset="-128"/>
              </a:rPr>
              <a:t>        </a:t>
            </a:r>
            <a:r>
              <a:rPr lang="en-US" altLang="ja-JP" sz="1200">
                <a:solidFill>
                  <a:srgbClr val="000000"/>
                </a:solidFill>
                <a:latin typeface="ＭＳ ゴシック" panose="020B0609070205080204" pitchFamily="49" charset="-128"/>
                <a:ea typeface="ＭＳ ゴシック" panose="020B0609070205080204" pitchFamily="49" charset="-128"/>
              </a:rPr>
              <a:t>}</a:t>
            </a:r>
          </a:p>
          <a:p>
            <a:endParaRPr lang="ja-JP" altLang="en-US" sz="1200">
              <a:solidFill>
                <a:srgbClr val="000000"/>
              </a:solidFill>
              <a:latin typeface="ＭＳ ゴシック" panose="020B0609070205080204" pitchFamily="49" charset="-128"/>
              <a:ea typeface="ＭＳ ゴシック" panose="020B0609070205080204" pitchFamily="49" charset="-128"/>
            </a:endParaRPr>
          </a:p>
          <a:p>
            <a:r>
              <a:rPr lang="en-US" altLang="ja-JP" sz="1200">
                <a:solidFill>
                  <a:srgbClr val="000000"/>
                </a:solidFill>
                <a:latin typeface="ＭＳ ゴシック" panose="020B0609070205080204" pitchFamily="49" charset="-128"/>
                <a:ea typeface="ＭＳ ゴシック" panose="020B0609070205080204" pitchFamily="49" charset="-128"/>
              </a:rPr>
              <a:t>        </a:t>
            </a:r>
            <a:r>
              <a:rPr lang="en-US" altLang="ja-JP" sz="1200">
                <a:solidFill>
                  <a:srgbClr val="800000"/>
                </a:solidFill>
                <a:latin typeface="ＭＳ ゴシック" panose="020B0609070205080204" pitchFamily="49" charset="-128"/>
                <a:ea typeface="ＭＳ ゴシック" panose="020B0609070205080204" pitchFamily="49" charset="-128"/>
              </a:rPr>
              <a:t>.logo</a:t>
            </a:r>
            <a:r>
              <a:rPr lang="en-US" altLang="ja-JP" sz="1200">
                <a:solidFill>
                  <a:srgbClr val="000000"/>
                </a:solidFill>
                <a:latin typeface="ＭＳ ゴシック" panose="020B0609070205080204" pitchFamily="49" charset="-128"/>
                <a:ea typeface="ＭＳ ゴシック" panose="020B0609070205080204" pitchFamily="49" charset="-128"/>
              </a:rPr>
              <a:t> {</a:t>
            </a:r>
          </a:p>
          <a:p>
            <a:r>
              <a:rPr lang="en-US" altLang="ja-JP" sz="1200">
                <a:solidFill>
                  <a:srgbClr val="000000"/>
                </a:solidFill>
                <a:latin typeface="ＭＳ ゴシック" panose="020B0609070205080204" pitchFamily="49" charset="-128"/>
                <a:ea typeface="ＭＳ ゴシック" panose="020B0609070205080204" pitchFamily="49" charset="-128"/>
              </a:rPr>
              <a:t>            </a:t>
            </a:r>
            <a:r>
              <a:rPr lang="en-US" altLang="ja-JP" sz="1200">
                <a:solidFill>
                  <a:srgbClr val="FF0000"/>
                </a:solidFill>
                <a:latin typeface="ＭＳ ゴシック" panose="020B0609070205080204" pitchFamily="49" charset="-128"/>
                <a:ea typeface="ＭＳ ゴシック" panose="020B0609070205080204" pitchFamily="49" charset="-128"/>
              </a:rPr>
              <a:t>margin</a:t>
            </a:r>
            <a:r>
              <a:rPr lang="en-US" altLang="ja-JP" sz="1200">
                <a:solidFill>
                  <a:srgbClr val="000000"/>
                </a:solidFill>
                <a:latin typeface="ＭＳ ゴシック" panose="020B0609070205080204" pitchFamily="49" charset="-128"/>
                <a:ea typeface="ＭＳ ゴシック" panose="020B0609070205080204" pitchFamily="49" charset="-128"/>
              </a:rPr>
              <a:t>: </a:t>
            </a:r>
            <a:r>
              <a:rPr lang="en-US" altLang="ja-JP" sz="1200">
                <a:solidFill>
                  <a:srgbClr val="0000FF"/>
                </a:solidFill>
                <a:latin typeface="ＭＳ ゴシック" panose="020B0609070205080204" pitchFamily="49" charset="-128"/>
                <a:ea typeface="ＭＳ ゴシック" panose="020B0609070205080204" pitchFamily="49" charset="-128"/>
              </a:rPr>
              <a:t>0</a:t>
            </a:r>
            <a:r>
              <a:rPr lang="en-US" altLang="ja-JP" sz="1200">
                <a:solidFill>
                  <a:srgbClr val="000000"/>
                </a:solidFill>
                <a:latin typeface="ＭＳ ゴシック" panose="020B0609070205080204" pitchFamily="49" charset="-128"/>
                <a:ea typeface="ＭＳ ゴシック" panose="020B0609070205080204" pitchFamily="49" charset="-128"/>
              </a:rPr>
              <a:t> </a:t>
            </a:r>
            <a:r>
              <a:rPr lang="en-US" altLang="ja-JP" sz="1200">
                <a:solidFill>
                  <a:srgbClr val="0000FF"/>
                </a:solidFill>
                <a:latin typeface="ＭＳ ゴシック" panose="020B0609070205080204" pitchFamily="49" charset="-128"/>
                <a:ea typeface="ＭＳ ゴシック" panose="020B0609070205080204" pitchFamily="49" charset="-128"/>
              </a:rPr>
              <a:t>2rem</a:t>
            </a:r>
            <a:r>
              <a:rPr lang="en-US" altLang="ja-JP" sz="1200">
                <a:solidFill>
                  <a:srgbClr val="000000"/>
                </a:solidFill>
                <a:latin typeface="ＭＳ ゴシック" panose="020B0609070205080204" pitchFamily="49" charset="-128"/>
                <a:ea typeface="ＭＳ ゴシック" panose="020B0609070205080204" pitchFamily="49" charset="-128"/>
              </a:rPr>
              <a:t> </a:t>
            </a:r>
            <a:r>
              <a:rPr lang="en-US" altLang="ja-JP" sz="1200">
                <a:solidFill>
                  <a:srgbClr val="0000FF"/>
                </a:solidFill>
                <a:latin typeface="ＭＳ ゴシック" panose="020B0609070205080204" pitchFamily="49" charset="-128"/>
                <a:ea typeface="ＭＳ ゴシック" panose="020B0609070205080204" pitchFamily="49" charset="-128"/>
              </a:rPr>
              <a:t>0</a:t>
            </a:r>
            <a:r>
              <a:rPr lang="en-US" altLang="ja-JP" sz="1200">
                <a:solidFill>
                  <a:srgbClr val="000000"/>
                </a:solidFill>
                <a:latin typeface="ＭＳ ゴシック" panose="020B0609070205080204" pitchFamily="49" charset="-128"/>
                <a:ea typeface="ＭＳ ゴシック" panose="020B0609070205080204" pitchFamily="49" charset="-128"/>
              </a:rPr>
              <a:t> </a:t>
            </a:r>
            <a:r>
              <a:rPr lang="en-US" altLang="ja-JP" sz="1200">
                <a:solidFill>
                  <a:srgbClr val="0000FF"/>
                </a:solidFill>
                <a:latin typeface="ＭＳ ゴシック" panose="020B0609070205080204" pitchFamily="49" charset="-128"/>
                <a:ea typeface="ＭＳ ゴシック" panose="020B0609070205080204" pitchFamily="49" charset="-128"/>
              </a:rPr>
              <a:t>0</a:t>
            </a:r>
            <a:r>
              <a:rPr lang="en-US" altLang="ja-JP" sz="1200">
                <a:solidFill>
                  <a:srgbClr val="000000"/>
                </a:solidFill>
                <a:latin typeface="ＭＳ ゴシック" panose="020B0609070205080204" pitchFamily="49" charset="-128"/>
                <a:ea typeface="ＭＳ ゴシック" panose="020B0609070205080204" pitchFamily="49" charset="-128"/>
              </a:rPr>
              <a:t>;</a:t>
            </a:r>
          </a:p>
          <a:p>
            <a:r>
              <a:rPr lang="ja-JP" altLang="en-US" sz="1200">
                <a:solidFill>
                  <a:srgbClr val="000000"/>
                </a:solidFill>
                <a:latin typeface="ＭＳ ゴシック" panose="020B0609070205080204" pitchFamily="49" charset="-128"/>
                <a:ea typeface="ＭＳ ゴシック" panose="020B0609070205080204" pitchFamily="49" charset="-128"/>
              </a:rPr>
              <a:t>        </a:t>
            </a:r>
            <a:r>
              <a:rPr lang="en-US" altLang="ja-JP" sz="1200">
                <a:solidFill>
                  <a:srgbClr val="000000"/>
                </a:solidFill>
                <a:latin typeface="ＭＳ ゴシック" panose="020B0609070205080204" pitchFamily="49" charset="-128"/>
                <a:ea typeface="ＭＳ ゴシック" panose="020B0609070205080204" pitchFamily="49" charset="-128"/>
              </a:rPr>
              <a:t>}</a:t>
            </a:r>
          </a:p>
          <a:p>
            <a:endParaRPr lang="ja-JP" altLang="en-US" sz="1200">
              <a:solidFill>
                <a:srgbClr val="000000"/>
              </a:solidFill>
              <a:latin typeface="ＭＳ ゴシック" panose="020B0609070205080204" pitchFamily="49" charset="-128"/>
              <a:ea typeface="ＭＳ ゴシック" panose="020B0609070205080204" pitchFamily="49" charset="-128"/>
            </a:endParaRPr>
          </a:p>
          <a:p>
            <a:r>
              <a:rPr lang="en-US" altLang="ja-JP" sz="1200">
                <a:solidFill>
                  <a:srgbClr val="000000"/>
                </a:solidFill>
                <a:latin typeface="ＭＳ ゴシック" panose="020B0609070205080204" pitchFamily="49" charset="-128"/>
                <a:ea typeface="ＭＳ ゴシック" panose="020B0609070205080204" pitchFamily="49" charset="-128"/>
              </a:rPr>
              <a:t>        </a:t>
            </a:r>
            <a:r>
              <a:rPr lang="en-US" altLang="ja-JP" sz="1200">
                <a:solidFill>
                  <a:srgbClr val="800000"/>
                </a:solidFill>
                <a:latin typeface="ＭＳ ゴシック" panose="020B0609070205080204" pitchFamily="49" charset="-128"/>
                <a:ea typeface="ＭＳ ゴシック" panose="020B0609070205080204" pitchFamily="49" charset="-128"/>
              </a:rPr>
              <a:t>header</a:t>
            </a:r>
            <a:r>
              <a:rPr lang="en-US" altLang="ja-JP" sz="1200">
                <a:solidFill>
                  <a:srgbClr val="000000"/>
                </a:solidFill>
                <a:latin typeface="ＭＳ ゴシック" panose="020B0609070205080204" pitchFamily="49" charset="-128"/>
                <a:ea typeface="ＭＳ ゴシック" panose="020B0609070205080204" pitchFamily="49" charset="-128"/>
              </a:rPr>
              <a:t> </a:t>
            </a:r>
            <a:r>
              <a:rPr lang="en-US" altLang="ja-JP" sz="1200">
                <a:solidFill>
                  <a:srgbClr val="800000"/>
                </a:solidFill>
                <a:latin typeface="ＭＳ ゴシック" panose="020B0609070205080204" pitchFamily="49" charset="-128"/>
                <a:ea typeface="ＭＳ ゴシック" panose="020B0609070205080204" pitchFamily="49" charset="-128"/>
              </a:rPr>
              <a:t>.wrapper</a:t>
            </a:r>
            <a:r>
              <a:rPr lang="en-US" altLang="ja-JP" sz="1200">
                <a:solidFill>
                  <a:srgbClr val="000000"/>
                </a:solidFill>
                <a:latin typeface="ＭＳ ゴシック" panose="020B0609070205080204" pitchFamily="49" charset="-128"/>
                <a:ea typeface="ＭＳ ゴシック" panose="020B0609070205080204" pitchFamily="49" charset="-128"/>
              </a:rPr>
              <a:t> {</a:t>
            </a:r>
          </a:p>
          <a:p>
            <a:r>
              <a:rPr lang="en-US" altLang="ja-JP" sz="1200">
                <a:solidFill>
                  <a:srgbClr val="000000"/>
                </a:solidFill>
                <a:latin typeface="ＭＳ ゴシック" panose="020B0609070205080204" pitchFamily="49" charset="-128"/>
                <a:ea typeface="ＭＳ ゴシック" panose="020B0609070205080204" pitchFamily="49" charset="-128"/>
              </a:rPr>
              <a:t>            </a:t>
            </a:r>
            <a:r>
              <a:rPr lang="en-US" altLang="ja-JP" sz="1200">
                <a:solidFill>
                  <a:srgbClr val="FF0000"/>
                </a:solidFill>
                <a:latin typeface="ＭＳ ゴシック" panose="020B0609070205080204" pitchFamily="49" charset="-128"/>
                <a:ea typeface="ＭＳ ゴシック" panose="020B0609070205080204" pitchFamily="49" charset="-128"/>
              </a:rPr>
              <a:t>display</a:t>
            </a:r>
            <a:r>
              <a:rPr lang="en-US" altLang="ja-JP" sz="1200">
                <a:solidFill>
                  <a:srgbClr val="000000"/>
                </a:solidFill>
                <a:latin typeface="ＭＳ ゴシック" panose="020B0609070205080204" pitchFamily="49" charset="-128"/>
                <a:ea typeface="ＭＳ ゴシック" panose="020B0609070205080204" pitchFamily="49" charset="-128"/>
              </a:rPr>
              <a:t>: </a:t>
            </a:r>
            <a:r>
              <a:rPr lang="en-US" altLang="ja-JP" sz="1200">
                <a:solidFill>
                  <a:srgbClr val="0000FF"/>
                </a:solidFill>
                <a:latin typeface="ＭＳ ゴシック" panose="020B0609070205080204" pitchFamily="49" charset="-128"/>
                <a:ea typeface="ＭＳ ゴシック" panose="020B0609070205080204" pitchFamily="49" charset="-128"/>
              </a:rPr>
              <a:t>flex</a:t>
            </a:r>
            <a:r>
              <a:rPr lang="en-US" altLang="ja-JP" sz="1200">
                <a:solidFill>
                  <a:srgbClr val="000000"/>
                </a:solidFill>
                <a:latin typeface="ＭＳ ゴシック" panose="020B0609070205080204" pitchFamily="49" charset="-128"/>
                <a:ea typeface="ＭＳ ゴシック" panose="020B0609070205080204" pitchFamily="49" charset="-128"/>
              </a:rPr>
              <a:t>;</a:t>
            </a:r>
          </a:p>
          <a:p>
            <a:r>
              <a:rPr lang="en-US" altLang="ja-JP" sz="1200">
                <a:solidFill>
                  <a:srgbClr val="000000"/>
                </a:solidFill>
                <a:latin typeface="ＭＳ ゴシック" panose="020B0609070205080204" pitchFamily="49" charset="-128"/>
                <a:ea typeface="ＭＳ ゴシック" panose="020B0609070205080204" pitchFamily="49" charset="-128"/>
              </a:rPr>
              <a:t>            </a:t>
            </a:r>
            <a:r>
              <a:rPr lang="en-US" altLang="ja-JP" sz="1200">
                <a:solidFill>
                  <a:srgbClr val="FF0000"/>
                </a:solidFill>
                <a:latin typeface="ＭＳ ゴシック" panose="020B0609070205080204" pitchFamily="49" charset="-128"/>
                <a:ea typeface="ＭＳ ゴシック" panose="020B0609070205080204" pitchFamily="49" charset="-128"/>
              </a:rPr>
              <a:t>place-items</a:t>
            </a:r>
            <a:r>
              <a:rPr lang="en-US" altLang="ja-JP" sz="1200">
                <a:solidFill>
                  <a:srgbClr val="000000"/>
                </a:solidFill>
                <a:latin typeface="ＭＳ ゴシック" panose="020B0609070205080204" pitchFamily="49" charset="-128"/>
                <a:ea typeface="ＭＳ ゴシック" panose="020B0609070205080204" pitchFamily="49" charset="-128"/>
              </a:rPr>
              <a:t>: </a:t>
            </a:r>
            <a:r>
              <a:rPr lang="en-US" altLang="ja-JP" sz="1200">
                <a:solidFill>
                  <a:srgbClr val="0000FF"/>
                </a:solidFill>
                <a:latin typeface="ＭＳ ゴシック" panose="020B0609070205080204" pitchFamily="49" charset="-128"/>
                <a:ea typeface="ＭＳ ゴシック" panose="020B0609070205080204" pitchFamily="49" charset="-128"/>
              </a:rPr>
              <a:t>flex-start</a:t>
            </a:r>
            <a:r>
              <a:rPr lang="en-US" altLang="ja-JP" sz="1200">
                <a:solidFill>
                  <a:srgbClr val="000000"/>
                </a:solidFill>
                <a:latin typeface="ＭＳ ゴシック" panose="020B0609070205080204" pitchFamily="49" charset="-128"/>
                <a:ea typeface="ＭＳ ゴシック" panose="020B0609070205080204" pitchFamily="49" charset="-128"/>
              </a:rPr>
              <a:t>;</a:t>
            </a:r>
          </a:p>
          <a:p>
            <a:r>
              <a:rPr lang="en-US" altLang="ja-JP" sz="1200">
                <a:solidFill>
                  <a:srgbClr val="000000"/>
                </a:solidFill>
                <a:latin typeface="ＭＳ ゴシック" panose="020B0609070205080204" pitchFamily="49" charset="-128"/>
                <a:ea typeface="ＭＳ ゴシック" panose="020B0609070205080204" pitchFamily="49" charset="-128"/>
              </a:rPr>
              <a:t>            </a:t>
            </a:r>
            <a:r>
              <a:rPr lang="en-US" altLang="ja-JP" sz="1200">
                <a:solidFill>
                  <a:srgbClr val="FF0000"/>
                </a:solidFill>
                <a:latin typeface="ＭＳ ゴシック" panose="020B0609070205080204" pitchFamily="49" charset="-128"/>
                <a:ea typeface="ＭＳ ゴシック" panose="020B0609070205080204" pitchFamily="49" charset="-128"/>
              </a:rPr>
              <a:t>flex-wrap</a:t>
            </a:r>
            <a:r>
              <a:rPr lang="en-US" altLang="ja-JP" sz="1200">
                <a:solidFill>
                  <a:srgbClr val="000000"/>
                </a:solidFill>
                <a:latin typeface="ＭＳ ゴシック" panose="020B0609070205080204" pitchFamily="49" charset="-128"/>
                <a:ea typeface="ＭＳ ゴシック" panose="020B0609070205080204" pitchFamily="49" charset="-128"/>
              </a:rPr>
              <a:t>: </a:t>
            </a:r>
            <a:r>
              <a:rPr lang="en-US" altLang="ja-JP" sz="1200">
                <a:solidFill>
                  <a:srgbClr val="0000FF"/>
                </a:solidFill>
                <a:latin typeface="ＭＳ ゴシック" panose="020B0609070205080204" pitchFamily="49" charset="-128"/>
                <a:ea typeface="ＭＳ ゴシック" panose="020B0609070205080204" pitchFamily="49" charset="-128"/>
              </a:rPr>
              <a:t>wrap</a:t>
            </a:r>
            <a:r>
              <a:rPr lang="en-US" altLang="ja-JP" sz="1200">
                <a:solidFill>
                  <a:srgbClr val="000000"/>
                </a:solidFill>
                <a:latin typeface="ＭＳ ゴシック" panose="020B0609070205080204" pitchFamily="49" charset="-128"/>
                <a:ea typeface="ＭＳ ゴシック" panose="020B0609070205080204" pitchFamily="49" charset="-128"/>
              </a:rPr>
              <a:t>;</a:t>
            </a:r>
          </a:p>
          <a:p>
            <a:r>
              <a:rPr lang="ja-JP" altLang="en-US" sz="1200">
                <a:solidFill>
                  <a:srgbClr val="000000"/>
                </a:solidFill>
                <a:latin typeface="ＭＳ ゴシック" panose="020B0609070205080204" pitchFamily="49" charset="-128"/>
                <a:ea typeface="ＭＳ ゴシック" panose="020B0609070205080204" pitchFamily="49" charset="-128"/>
              </a:rPr>
              <a:t>        </a:t>
            </a:r>
            <a:r>
              <a:rPr lang="en-US" altLang="ja-JP" sz="1200">
                <a:solidFill>
                  <a:srgbClr val="000000"/>
                </a:solidFill>
                <a:latin typeface="ＭＳ ゴシック" panose="020B0609070205080204" pitchFamily="49" charset="-128"/>
                <a:ea typeface="ＭＳ ゴシック" panose="020B0609070205080204" pitchFamily="49" charset="-128"/>
              </a:rPr>
              <a:t>}</a:t>
            </a:r>
          </a:p>
          <a:p>
            <a:r>
              <a:rPr lang="ja-JP" altLang="en-US" sz="1200">
                <a:solidFill>
                  <a:srgbClr val="000000"/>
                </a:solidFill>
                <a:latin typeface="ＭＳ ゴシック" panose="020B0609070205080204" pitchFamily="49" charset="-128"/>
                <a:ea typeface="ＭＳ ゴシック" panose="020B0609070205080204" pitchFamily="49" charset="-128"/>
              </a:rPr>
              <a:t>    </a:t>
            </a:r>
            <a:r>
              <a:rPr lang="en-US" altLang="ja-JP" sz="1200">
                <a:solidFill>
                  <a:srgbClr val="000000"/>
                </a:solidFill>
                <a:latin typeface="ＭＳ ゴシック" panose="020B0609070205080204" pitchFamily="49" charset="-128"/>
                <a:ea typeface="ＭＳ ゴシック" panose="020B0609070205080204" pitchFamily="49" charset="-128"/>
              </a:rPr>
              <a:t>}</a:t>
            </a:r>
          </a:p>
          <a:p>
            <a:r>
              <a:rPr lang="en-US" altLang="ja-JP" sz="1200">
                <a:solidFill>
                  <a:srgbClr val="0000FF"/>
                </a:solidFill>
                <a:latin typeface="ＭＳ ゴシック" panose="020B0609070205080204" pitchFamily="49" charset="-128"/>
                <a:ea typeface="ＭＳ ゴシック" panose="020B0609070205080204" pitchFamily="49" charset="-128"/>
              </a:rPr>
              <a:t>&lt;/</a:t>
            </a:r>
            <a:r>
              <a:rPr lang="en-US" altLang="ja-JP" sz="1200">
                <a:solidFill>
                  <a:srgbClr val="800000"/>
                </a:solidFill>
                <a:latin typeface="ＭＳ ゴシック" panose="020B0609070205080204" pitchFamily="49" charset="-128"/>
                <a:ea typeface="ＭＳ ゴシック" panose="020B0609070205080204" pitchFamily="49" charset="-128"/>
              </a:rPr>
              <a:t>style</a:t>
            </a:r>
            <a:r>
              <a:rPr lang="en-US" altLang="ja-JP" sz="1200">
                <a:solidFill>
                  <a:srgbClr val="0000FF"/>
                </a:solidFill>
                <a:latin typeface="ＭＳ ゴシック" panose="020B0609070205080204" pitchFamily="49" charset="-128"/>
                <a:ea typeface="ＭＳ ゴシック" panose="020B0609070205080204" pitchFamily="49" charset="-128"/>
              </a:rPr>
              <a:t>&gt;</a:t>
            </a:r>
            <a:endParaRPr lang="en-US" altLang="ja-JP" sz="1200">
              <a:solidFill>
                <a:srgbClr val="000000"/>
              </a:solidFill>
              <a:latin typeface="ＭＳ ゴシック" panose="020B0609070205080204" pitchFamily="49" charset="-128"/>
              <a:ea typeface="ＭＳ ゴシック" panose="020B0609070205080204" pitchFamily="49" charset="-128"/>
            </a:endParaRPr>
          </a:p>
          <a:p>
            <a:endParaRPr lang="ja-JP" altLang="en-US" sz="1200">
              <a:solidFill>
                <a:srgbClr val="000000"/>
              </a:solidFill>
              <a:latin typeface="ＭＳ ゴシック" panose="020B0609070205080204" pitchFamily="49" charset="-128"/>
              <a:ea typeface="ＭＳ ゴシック" panose="020B0609070205080204" pitchFamily="49" charset="-128"/>
            </a:endParaRPr>
          </a:p>
          <a:p>
            <a:endParaRPr lang="ja-JP" altLang="en-US" sz="1200">
              <a:solidFill>
                <a:srgbClr val="000000"/>
              </a:solidFill>
              <a:latin typeface="ＭＳ ゴシック" panose="020B0609070205080204" pitchFamily="49" charset="-128"/>
              <a:ea typeface="ＭＳ ゴシック" panose="020B0609070205080204" pitchFamily="49" charset="-128"/>
            </a:endParaRPr>
          </a:p>
        </p:txBody>
      </p:sp>
    </p:spTree>
    <p:extLst>
      <p:ext uri="{BB962C8B-B14F-4D97-AF65-F5344CB8AC3E}">
        <p14:creationId xmlns:p14="http://schemas.microsoft.com/office/powerpoint/2010/main" val="1458947809"/>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a:extLst>
              <a:ext uri="{FF2B5EF4-FFF2-40B4-BE49-F238E27FC236}">
                <a16:creationId xmlns:a16="http://schemas.microsoft.com/office/drawing/2014/main" id="{D3578072-553C-1E04-82AF-684422C5586E}"/>
              </a:ext>
            </a:extLst>
          </p:cNvPr>
          <p:cNvSpPr>
            <a:spLocks noGrp="1"/>
          </p:cNvSpPr>
          <p:nvPr>
            <p:ph type="title"/>
          </p:nvPr>
        </p:nvSpPr>
        <p:spPr/>
        <p:txBody>
          <a:bodyPr>
            <a:normAutofit/>
          </a:bodyPr>
          <a:lstStyle/>
          <a:p>
            <a:r>
              <a:rPr lang="en-US" altLang="ja-JP"/>
              <a:t>3-3-3.</a:t>
            </a:r>
            <a:r>
              <a:rPr lang="ja-JP" altLang="en-US"/>
              <a:t>「住所録リスト表示」機能作成</a:t>
            </a:r>
          </a:p>
        </p:txBody>
      </p:sp>
      <p:sp>
        <p:nvSpPr>
          <p:cNvPr id="2" name="テキスト プレースホルダー 7">
            <a:extLst>
              <a:ext uri="{FF2B5EF4-FFF2-40B4-BE49-F238E27FC236}">
                <a16:creationId xmlns:a16="http://schemas.microsoft.com/office/drawing/2014/main" id="{DF10B8C9-FDF0-F5F7-6E79-09B4D09A1973}"/>
              </a:ext>
            </a:extLst>
          </p:cNvPr>
          <p:cNvSpPr>
            <a:spLocks noGrp="1"/>
          </p:cNvSpPr>
          <p:nvPr>
            <p:ph type="body" sz="quarter" idx="14"/>
          </p:nvPr>
        </p:nvSpPr>
        <p:spPr>
          <a:xfrm>
            <a:off x="268288" y="806384"/>
            <a:ext cx="11637962" cy="373063"/>
          </a:xfrm>
        </p:spPr>
        <p:txBody>
          <a:bodyPr/>
          <a:lstStyle/>
          <a:p>
            <a:r>
              <a:rPr lang="ja-JP" altLang="en-US"/>
              <a:t>ソースコード：</a:t>
            </a:r>
            <a:r>
              <a:rPr kumimoji="1" lang="en-US" altLang="ja-JP" sz="1800"/>
              <a:t> vite.config.js</a:t>
            </a:r>
            <a:r>
              <a:rPr lang="ja-JP" altLang="en-US"/>
              <a:t>修正</a:t>
            </a:r>
          </a:p>
        </p:txBody>
      </p:sp>
      <p:sp>
        <p:nvSpPr>
          <p:cNvPr id="3" name="正方形/長方形 2">
            <a:extLst>
              <a:ext uri="{FF2B5EF4-FFF2-40B4-BE49-F238E27FC236}">
                <a16:creationId xmlns:a16="http://schemas.microsoft.com/office/drawing/2014/main" id="{0BEAC985-2A0F-CAA9-CFF1-905E1985A6F3}"/>
              </a:ext>
            </a:extLst>
          </p:cNvPr>
          <p:cNvSpPr/>
          <p:nvPr/>
        </p:nvSpPr>
        <p:spPr>
          <a:xfrm>
            <a:off x="363854" y="1939886"/>
            <a:ext cx="5494021" cy="4405444"/>
          </a:xfrm>
          <a:prstGeom prst="rect">
            <a:avLst/>
          </a:prstGeom>
        </p:spPr>
        <p:style>
          <a:lnRef idx="2">
            <a:schemeClr val="accent5"/>
          </a:lnRef>
          <a:fillRef idx="1">
            <a:schemeClr val="lt1"/>
          </a:fillRef>
          <a:effectRef idx="0">
            <a:schemeClr val="accent5"/>
          </a:effectRef>
          <a:fontRef idx="minor">
            <a:schemeClr val="dk1"/>
          </a:fontRef>
        </p:style>
        <p:txBody>
          <a:bodyPr rtlCol="0" anchor="t"/>
          <a:lstStyle/>
          <a:p>
            <a:endParaRPr lang="ja-JP" altLang="en-US" sz="1200">
              <a:solidFill>
                <a:srgbClr val="000000"/>
              </a:solidFill>
              <a:latin typeface="ＭＳ ゴシック" panose="020B0609070205080204" pitchFamily="49" charset="-128"/>
              <a:ea typeface="ＭＳ ゴシック" panose="020B0609070205080204" pitchFamily="49" charset="-128"/>
            </a:endParaRPr>
          </a:p>
          <a:p>
            <a:r>
              <a:rPr lang="en-US" altLang="ja-JP" sz="1200">
                <a:solidFill>
                  <a:srgbClr val="008000"/>
                </a:solidFill>
                <a:latin typeface="ＭＳ ゴシック" panose="020B0609070205080204" pitchFamily="49" charset="-128"/>
                <a:ea typeface="ＭＳ ゴシック" panose="020B0609070205080204" pitchFamily="49" charset="-128"/>
              </a:rPr>
              <a:t>// https://vitejs.dev/config/</a:t>
            </a:r>
            <a:endParaRPr lang="en-US" altLang="ja-JP" sz="1200">
              <a:solidFill>
                <a:srgbClr val="000000"/>
              </a:solidFill>
              <a:latin typeface="ＭＳ ゴシック" panose="020B0609070205080204" pitchFamily="49" charset="-128"/>
              <a:ea typeface="ＭＳ ゴシック" panose="020B0609070205080204" pitchFamily="49" charset="-128"/>
            </a:endParaRPr>
          </a:p>
          <a:p>
            <a:r>
              <a:rPr lang="en-US" altLang="ja-JP" sz="1200">
                <a:solidFill>
                  <a:srgbClr val="0000FF"/>
                </a:solidFill>
                <a:latin typeface="ＭＳ ゴシック" panose="020B0609070205080204" pitchFamily="49" charset="-128"/>
                <a:ea typeface="ＭＳ ゴシック" panose="020B0609070205080204" pitchFamily="49" charset="-128"/>
              </a:rPr>
              <a:t>export</a:t>
            </a:r>
            <a:r>
              <a:rPr lang="en-US" altLang="ja-JP" sz="1200">
                <a:solidFill>
                  <a:srgbClr val="000000"/>
                </a:solidFill>
                <a:latin typeface="ＭＳ ゴシック" panose="020B0609070205080204" pitchFamily="49" charset="-128"/>
                <a:ea typeface="ＭＳ ゴシック" panose="020B0609070205080204" pitchFamily="49" charset="-128"/>
              </a:rPr>
              <a:t> </a:t>
            </a:r>
            <a:r>
              <a:rPr lang="en-US" altLang="ja-JP" sz="1200">
                <a:solidFill>
                  <a:srgbClr val="0000FF"/>
                </a:solidFill>
                <a:latin typeface="ＭＳ ゴシック" panose="020B0609070205080204" pitchFamily="49" charset="-128"/>
                <a:ea typeface="ＭＳ ゴシック" panose="020B0609070205080204" pitchFamily="49" charset="-128"/>
              </a:rPr>
              <a:t>default</a:t>
            </a:r>
            <a:r>
              <a:rPr lang="en-US" altLang="ja-JP" sz="1200">
                <a:solidFill>
                  <a:srgbClr val="000000"/>
                </a:solidFill>
                <a:latin typeface="ＭＳ ゴシック" panose="020B0609070205080204" pitchFamily="49" charset="-128"/>
                <a:ea typeface="ＭＳ ゴシック" panose="020B0609070205080204" pitchFamily="49" charset="-128"/>
              </a:rPr>
              <a:t> defineConfig({</a:t>
            </a:r>
          </a:p>
          <a:p>
            <a:r>
              <a:rPr lang="en-US" altLang="ja-JP" sz="1200">
                <a:solidFill>
                  <a:srgbClr val="000000"/>
                </a:solidFill>
                <a:latin typeface="ＭＳ ゴシック" panose="020B0609070205080204" pitchFamily="49" charset="-128"/>
                <a:ea typeface="ＭＳ ゴシック" panose="020B0609070205080204" pitchFamily="49" charset="-128"/>
              </a:rPr>
              <a:t>    plugins: [plugin()],</a:t>
            </a:r>
          </a:p>
          <a:p>
            <a:r>
              <a:rPr lang="en-US" altLang="ja-JP" sz="1200">
                <a:solidFill>
                  <a:srgbClr val="000000"/>
                </a:solidFill>
                <a:latin typeface="ＭＳ ゴシック" panose="020B0609070205080204" pitchFamily="49" charset="-128"/>
                <a:ea typeface="ＭＳ ゴシック" panose="020B0609070205080204" pitchFamily="49" charset="-128"/>
              </a:rPr>
              <a:t>    resolve: {</a:t>
            </a:r>
          </a:p>
          <a:p>
            <a:r>
              <a:rPr lang="en-US" altLang="ja-JP" sz="1200">
                <a:solidFill>
                  <a:srgbClr val="000000"/>
                </a:solidFill>
                <a:latin typeface="ＭＳ ゴシック" panose="020B0609070205080204" pitchFamily="49" charset="-128"/>
                <a:ea typeface="ＭＳ ゴシック" panose="020B0609070205080204" pitchFamily="49" charset="-128"/>
              </a:rPr>
              <a:t>        alias: {</a:t>
            </a:r>
          </a:p>
          <a:p>
            <a:r>
              <a:rPr lang="en-US" altLang="ja-JP" sz="1200">
                <a:solidFill>
                  <a:srgbClr val="000000"/>
                </a:solidFill>
                <a:latin typeface="ＭＳ ゴシック" panose="020B0609070205080204" pitchFamily="49" charset="-128"/>
                <a:ea typeface="ＭＳ ゴシック" panose="020B0609070205080204" pitchFamily="49" charset="-128"/>
              </a:rPr>
              <a:t>            '@': fileURLToPath(</a:t>
            </a:r>
            <a:r>
              <a:rPr lang="en-US" altLang="ja-JP" sz="1200">
                <a:solidFill>
                  <a:srgbClr val="0000FF"/>
                </a:solidFill>
                <a:latin typeface="ＭＳ ゴシック" panose="020B0609070205080204" pitchFamily="49" charset="-128"/>
                <a:ea typeface="ＭＳ ゴシック" panose="020B0609070205080204" pitchFamily="49" charset="-128"/>
              </a:rPr>
              <a:t>new</a:t>
            </a:r>
            <a:r>
              <a:rPr lang="en-US" altLang="ja-JP" sz="1200">
                <a:solidFill>
                  <a:srgbClr val="000000"/>
                </a:solidFill>
                <a:latin typeface="ＭＳ ゴシック" panose="020B0609070205080204" pitchFamily="49" charset="-128"/>
                <a:ea typeface="ＭＳ ゴシック" panose="020B0609070205080204" pitchFamily="49" charset="-128"/>
              </a:rPr>
              <a:t> URL(</a:t>
            </a:r>
            <a:r>
              <a:rPr lang="en-US" altLang="ja-JP" sz="1200">
                <a:solidFill>
                  <a:srgbClr val="A31515"/>
                </a:solidFill>
                <a:latin typeface="ＭＳ ゴシック" panose="020B0609070205080204" pitchFamily="49" charset="-128"/>
                <a:ea typeface="ＭＳ ゴシック" panose="020B0609070205080204" pitchFamily="49" charset="-128"/>
              </a:rPr>
              <a:t>'./src'</a:t>
            </a:r>
            <a:r>
              <a:rPr lang="en-US" altLang="ja-JP" sz="1200">
                <a:solidFill>
                  <a:srgbClr val="000000"/>
                </a:solidFill>
                <a:latin typeface="ＭＳ ゴシック" panose="020B0609070205080204" pitchFamily="49" charset="-128"/>
                <a:ea typeface="ＭＳ ゴシック" panose="020B0609070205080204" pitchFamily="49" charset="-128"/>
              </a:rPr>
              <a:t>, </a:t>
            </a:r>
            <a:r>
              <a:rPr lang="en-US" altLang="ja-JP" sz="1200">
                <a:solidFill>
                  <a:srgbClr val="0000FF"/>
                </a:solidFill>
                <a:latin typeface="ＭＳ ゴシック" panose="020B0609070205080204" pitchFamily="49" charset="-128"/>
                <a:ea typeface="ＭＳ ゴシック" panose="020B0609070205080204" pitchFamily="49" charset="-128"/>
              </a:rPr>
              <a:t>import</a:t>
            </a:r>
            <a:r>
              <a:rPr lang="en-US" altLang="ja-JP" sz="1200">
                <a:solidFill>
                  <a:srgbClr val="000000"/>
                </a:solidFill>
                <a:latin typeface="ＭＳ ゴシック" panose="020B0609070205080204" pitchFamily="49" charset="-128"/>
                <a:ea typeface="ＭＳ ゴシック" panose="020B0609070205080204" pitchFamily="49" charset="-128"/>
              </a:rPr>
              <a:t>.meta.url))</a:t>
            </a:r>
          </a:p>
          <a:p>
            <a:r>
              <a:rPr lang="ja-JP" altLang="en-US" sz="1200">
                <a:solidFill>
                  <a:srgbClr val="000000"/>
                </a:solidFill>
                <a:latin typeface="ＭＳ ゴシック" panose="020B0609070205080204" pitchFamily="49" charset="-128"/>
                <a:ea typeface="ＭＳ ゴシック" panose="020B0609070205080204" pitchFamily="49" charset="-128"/>
              </a:rPr>
              <a:t>        </a:t>
            </a:r>
            <a:r>
              <a:rPr lang="en-US" altLang="ja-JP" sz="1200">
                <a:solidFill>
                  <a:srgbClr val="000000"/>
                </a:solidFill>
                <a:latin typeface="ＭＳ ゴシック" panose="020B0609070205080204" pitchFamily="49" charset="-128"/>
                <a:ea typeface="ＭＳ ゴシック" panose="020B0609070205080204" pitchFamily="49" charset="-128"/>
              </a:rPr>
              <a:t>}</a:t>
            </a:r>
          </a:p>
          <a:p>
            <a:r>
              <a:rPr lang="ja-JP" altLang="en-US" sz="1200">
                <a:solidFill>
                  <a:srgbClr val="000000"/>
                </a:solidFill>
                <a:latin typeface="ＭＳ ゴシック" panose="020B0609070205080204" pitchFamily="49" charset="-128"/>
                <a:ea typeface="ＭＳ ゴシック" panose="020B0609070205080204" pitchFamily="49" charset="-128"/>
              </a:rPr>
              <a:t>    </a:t>
            </a:r>
            <a:r>
              <a:rPr lang="en-US" altLang="ja-JP" sz="1200">
                <a:solidFill>
                  <a:srgbClr val="000000"/>
                </a:solidFill>
                <a:latin typeface="ＭＳ ゴシック" panose="020B0609070205080204" pitchFamily="49" charset="-128"/>
                <a:ea typeface="ＭＳ ゴシック" panose="020B0609070205080204" pitchFamily="49" charset="-128"/>
              </a:rPr>
              <a:t>},</a:t>
            </a:r>
          </a:p>
          <a:p>
            <a:r>
              <a:rPr lang="en-US" altLang="ja-JP" sz="1200">
                <a:solidFill>
                  <a:srgbClr val="000000"/>
                </a:solidFill>
                <a:latin typeface="ＭＳ ゴシック" panose="020B0609070205080204" pitchFamily="49" charset="-128"/>
                <a:ea typeface="ＭＳ ゴシック" panose="020B0609070205080204" pitchFamily="49" charset="-128"/>
              </a:rPr>
              <a:t>    server: {</a:t>
            </a:r>
          </a:p>
          <a:p>
            <a:r>
              <a:rPr lang="en-US" altLang="ja-JP" sz="1200">
                <a:solidFill>
                  <a:srgbClr val="000000"/>
                </a:solidFill>
                <a:latin typeface="ＭＳ ゴシック" panose="020B0609070205080204" pitchFamily="49" charset="-128"/>
                <a:ea typeface="ＭＳ ゴシック" panose="020B0609070205080204" pitchFamily="49" charset="-128"/>
              </a:rPr>
              <a:t>        proxy: {</a:t>
            </a:r>
          </a:p>
          <a:p>
            <a:r>
              <a:rPr lang="en-US" altLang="ja-JP" sz="1200">
                <a:solidFill>
                  <a:srgbClr val="000000"/>
                </a:solidFill>
                <a:latin typeface="ＭＳ ゴシック" panose="020B0609070205080204" pitchFamily="49" charset="-128"/>
                <a:ea typeface="ＭＳ ゴシック" panose="020B0609070205080204" pitchFamily="49" charset="-128"/>
              </a:rPr>
              <a:t>            '^/weatherforecast': {</a:t>
            </a:r>
          </a:p>
          <a:p>
            <a:r>
              <a:rPr lang="en-US" altLang="ja-JP" sz="1200">
                <a:solidFill>
                  <a:srgbClr val="000000"/>
                </a:solidFill>
                <a:latin typeface="ＭＳ ゴシック" panose="020B0609070205080204" pitchFamily="49" charset="-128"/>
                <a:ea typeface="ＭＳ ゴシック" panose="020B0609070205080204" pitchFamily="49" charset="-128"/>
              </a:rPr>
              <a:t>                target: </a:t>
            </a:r>
            <a:r>
              <a:rPr lang="en-US" altLang="ja-JP" sz="1200">
                <a:solidFill>
                  <a:srgbClr val="A31515"/>
                </a:solidFill>
                <a:latin typeface="ＭＳ ゴシック" panose="020B0609070205080204" pitchFamily="49" charset="-128"/>
                <a:ea typeface="ＭＳ ゴシック" panose="020B0609070205080204" pitchFamily="49" charset="-128"/>
              </a:rPr>
              <a:t>'https://localhost:7105/'</a:t>
            </a:r>
            <a:r>
              <a:rPr lang="en-US" altLang="ja-JP" sz="1200">
                <a:solidFill>
                  <a:srgbClr val="000000"/>
                </a:solidFill>
                <a:latin typeface="ＭＳ ゴシック" panose="020B0609070205080204" pitchFamily="49" charset="-128"/>
                <a:ea typeface="ＭＳ ゴシック" panose="020B0609070205080204" pitchFamily="49" charset="-128"/>
              </a:rPr>
              <a:t>,</a:t>
            </a:r>
          </a:p>
          <a:p>
            <a:r>
              <a:rPr lang="en-US" altLang="ja-JP" sz="1200">
                <a:solidFill>
                  <a:srgbClr val="000000"/>
                </a:solidFill>
                <a:latin typeface="ＭＳ ゴシック" panose="020B0609070205080204" pitchFamily="49" charset="-128"/>
                <a:ea typeface="ＭＳ ゴシック" panose="020B0609070205080204" pitchFamily="49" charset="-128"/>
              </a:rPr>
              <a:t>                secure: </a:t>
            </a:r>
            <a:r>
              <a:rPr lang="en-US" altLang="ja-JP" sz="1200">
                <a:solidFill>
                  <a:srgbClr val="0000FF"/>
                </a:solidFill>
                <a:latin typeface="ＭＳ ゴシック" panose="020B0609070205080204" pitchFamily="49" charset="-128"/>
                <a:ea typeface="ＭＳ ゴシック" panose="020B0609070205080204" pitchFamily="49" charset="-128"/>
              </a:rPr>
              <a:t>false</a:t>
            </a:r>
            <a:endParaRPr lang="en-US" altLang="ja-JP" sz="1200">
              <a:solidFill>
                <a:srgbClr val="000000"/>
              </a:solidFill>
              <a:latin typeface="ＭＳ ゴシック" panose="020B0609070205080204" pitchFamily="49" charset="-128"/>
              <a:ea typeface="ＭＳ ゴシック" panose="020B0609070205080204" pitchFamily="49" charset="-128"/>
            </a:endParaRPr>
          </a:p>
          <a:p>
            <a:r>
              <a:rPr lang="ja-JP" altLang="en-US" sz="1200">
                <a:solidFill>
                  <a:srgbClr val="000000"/>
                </a:solidFill>
                <a:latin typeface="ＭＳ ゴシック" panose="020B0609070205080204" pitchFamily="49" charset="-128"/>
                <a:ea typeface="ＭＳ ゴシック" panose="020B0609070205080204" pitchFamily="49" charset="-128"/>
              </a:rPr>
              <a:t>            </a:t>
            </a:r>
            <a:r>
              <a:rPr lang="en-US" altLang="ja-JP" sz="1200">
                <a:solidFill>
                  <a:srgbClr val="000000"/>
                </a:solidFill>
                <a:latin typeface="ＭＳ ゴシック" panose="020B0609070205080204" pitchFamily="49" charset="-128"/>
                <a:ea typeface="ＭＳ ゴシック" panose="020B0609070205080204" pitchFamily="49" charset="-128"/>
              </a:rPr>
              <a:t>}</a:t>
            </a:r>
          </a:p>
          <a:p>
            <a:r>
              <a:rPr lang="ja-JP" altLang="en-US" sz="1200">
                <a:solidFill>
                  <a:srgbClr val="000000"/>
                </a:solidFill>
                <a:latin typeface="ＭＳ ゴシック" panose="020B0609070205080204" pitchFamily="49" charset="-128"/>
                <a:ea typeface="ＭＳ ゴシック" panose="020B0609070205080204" pitchFamily="49" charset="-128"/>
              </a:rPr>
              <a:t>        </a:t>
            </a:r>
            <a:r>
              <a:rPr lang="en-US" altLang="ja-JP" sz="1200">
                <a:solidFill>
                  <a:srgbClr val="000000"/>
                </a:solidFill>
                <a:latin typeface="ＭＳ ゴシック" panose="020B0609070205080204" pitchFamily="49" charset="-128"/>
                <a:ea typeface="ＭＳ ゴシック" panose="020B0609070205080204" pitchFamily="49" charset="-128"/>
              </a:rPr>
              <a:t>},</a:t>
            </a:r>
          </a:p>
          <a:p>
            <a:r>
              <a:rPr lang="en-US" altLang="ja-JP" sz="1200">
                <a:solidFill>
                  <a:srgbClr val="000000"/>
                </a:solidFill>
                <a:latin typeface="ＭＳ ゴシック" panose="020B0609070205080204" pitchFamily="49" charset="-128"/>
                <a:ea typeface="ＭＳ ゴシック" panose="020B0609070205080204" pitchFamily="49" charset="-128"/>
              </a:rPr>
              <a:t>        port: 5173,</a:t>
            </a:r>
          </a:p>
          <a:p>
            <a:r>
              <a:rPr lang="en-US" altLang="ja-JP" sz="1200">
                <a:solidFill>
                  <a:srgbClr val="000000"/>
                </a:solidFill>
                <a:latin typeface="ＭＳ ゴシック" panose="020B0609070205080204" pitchFamily="49" charset="-128"/>
                <a:ea typeface="ＭＳ ゴシック" panose="020B0609070205080204" pitchFamily="49" charset="-128"/>
              </a:rPr>
              <a:t>        https: {</a:t>
            </a:r>
          </a:p>
          <a:p>
            <a:r>
              <a:rPr lang="en-US" altLang="ja-JP" sz="1200">
                <a:solidFill>
                  <a:srgbClr val="000000"/>
                </a:solidFill>
                <a:latin typeface="ＭＳ ゴシック" panose="020B0609070205080204" pitchFamily="49" charset="-128"/>
                <a:ea typeface="ＭＳ ゴシック" panose="020B0609070205080204" pitchFamily="49" charset="-128"/>
              </a:rPr>
              <a:t>            key: fs.readFileSync(keyFilePath),</a:t>
            </a:r>
          </a:p>
          <a:p>
            <a:r>
              <a:rPr lang="en-US" altLang="ja-JP" sz="1200">
                <a:solidFill>
                  <a:srgbClr val="000000"/>
                </a:solidFill>
                <a:latin typeface="ＭＳ ゴシック" panose="020B0609070205080204" pitchFamily="49" charset="-128"/>
                <a:ea typeface="ＭＳ ゴシック" panose="020B0609070205080204" pitchFamily="49" charset="-128"/>
              </a:rPr>
              <a:t>            cert: fs.readFileSync(certFilePath),</a:t>
            </a:r>
          </a:p>
          <a:p>
            <a:r>
              <a:rPr lang="ja-JP" altLang="en-US" sz="1200">
                <a:solidFill>
                  <a:srgbClr val="000000"/>
                </a:solidFill>
                <a:latin typeface="ＭＳ ゴシック" panose="020B0609070205080204" pitchFamily="49" charset="-128"/>
                <a:ea typeface="ＭＳ ゴシック" panose="020B0609070205080204" pitchFamily="49" charset="-128"/>
              </a:rPr>
              <a:t>        </a:t>
            </a:r>
            <a:r>
              <a:rPr lang="en-US" altLang="ja-JP" sz="1200">
                <a:solidFill>
                  <a:srgbClr val="000000"/>
                </a:solidFill>
                <a:latin typeface="ＭＳ ゴシック" panose="020B0609070205080204" pitchFamily="49" charset="-128"/>
                <a:ea typeface="ＭＳ ゴシック" panose="020B0609070205080204" pitchFamily="49" charset="-128"/>
              </a:rPr>
              <a:t>}</a:t>
            </a:r>
          </a:p>
          <a:p>
            <a:r>
              <a:rPr lang="ja-JP" altLang="en-US" sz="1200">
                <a:solidFill>
                  <a:srgbClr val="000000"/>
                </a:solidFill>
                <a:latin typeface="ＭＳ ゴシック" panose="020B0609070205080204" pitchFamily="49" charset="-128"/>
                <a:ea typeface="ＭＳ ゴシック" panose="020B0609070205080204" pitchFamily="49" charset="-128"/>
              </a:rPr>
              <a:t>    </a:t>
            </a:r>
            <a:r>
              <a:rPr lang="en-US" altLang="ja-JP" sz="1200">
                <a:solidFill>
                  <a:srgbClr val="000000"/>
                </a:solidFill>
                <a:latin typeface="ＭＳ ゴシック" panose="020B0609070205080204" pitchFamily="49" charset="-128"/>
                <a:ea typeface="ＭＳ ゴシック" panose="020B0609070205080204" pitchFamily="49" charset="-128"/>
              </a:rPr>
              <a:t>}</a:t>
            </a:r>
          </a:p>
          <a:p>
            <a:r>
              <a:rPr lang="en-US" altLang="ja-JP" sz="1200">
                <a:solidFill>
                  <a:srgbClr val="000000"/>
                </a:solidFill>
                <a:latin typeface="ＭＳ ゴシック" panose="020B0609070205080204" pitchFamily="49" charset="-128"/>
                <a:ea typeface="ＭＳ ゴシック" panose="020B0609070205080204" pitchFamily="49" charset="-128"/>
              </a:rPr>
              <a:t>})</a:t>
            </a:r>
          </a:p>
          <a:p>
            <a:endParaRPr lang="ja-JP" altLang="en-US" sz="1200">
              <a:solidFill>
                <a:srgbClr val="000000"/>
              </a:solidFill>
              <a:latin typeface="ＭＳ ゴシック" panose="020B0609070205080204" pitchFamily="49" charset="-128"/>
              <a:ea typeface="ＭＳ ゴシック" panose="020B0609070205080204" pitchFamily="49" charset="-128"/>
            </a:endParaRPr>
          </a:p>
          <a:p>
            <a:endParaRPr lang="ja-JP" altLang="en-US" sz="1200">
              <a:solidFill>
                <a:srgbClr val="000000"/>
              </a:solidFill>
              <a:latin typeface="ＭＳ ゴシック" panose="020B0609070205080204" pitchFamily="49" charset="-128"/>
              <a:ea typeface="ＭＳ ゴシック" panose="020B0609070205080204" pitchFamily="49" charset="-128"/>
            </a:endParaRPr>
          </a:p>
        </p:txBody>
      </p:sp>
      <p:sp>
        <p:nvSpPr>
          <p:cNvPr id="4" name="正方形/長方形 3">
            <a:extLst>
              <a:ext uri="{FF2B5EF4-FFF2-40B4-BE49-F238E27FC236}">
                <a16:creationId xmlns:a16="http://schemas.microsoft.com/office/drawing/2014/main" id="{537D10F9-4985-B5DE-79B4-353817EC8F5A}"/>
              </a:ext>
            </a:extLst>
          </p:cNvPr>
          <p:cNvSpPr/>
          <p:nvPr/>
        </p:nvSpPr>
        <p:spPr>
          <a:xfrm>
            <a:off x="6448935" y="1939886"/>
            <a:ext cx="5494021" cy="4405444"/>
          </a:xfrm>
          <a:prstGeom prst="rect">
            <a:avLst/>
          </a:prstGeom>
        </p:spPr>
        <p:style>
          <a:lnRef idx="2">
            <a:schemeClr val="accent5"/>
          </a:lnRef>
          <a:fillRef idx="1">
            <a:schemeClr val="lt1"/>
          </a:fillRef>
          <a:effectRef idx="0">
            <a:schemeClr val="accent5"/>
          </a:effectRef>
          <a:fontRef idx="minor">
            <a:schemeClr val="dk1"/>
          </a:fontRef>
        </p:style>
        <p:txBody>
          <a:bodyPr rtlCol="0" anchor="t"/>
          <a:lstStyle/>
          <a:p>
            <a:endParaRPr lang="ja-JP" altLang="en-US" sz="1200">
              <a:solidFill>
                <a:srgbClr val="000000"/>
              </a:solidFill>
              <a:latin typeface="ＭＳ ゴシック" panose="020B0609070205080204" pitchFamily="49" charset="-128"/>
              <a:ea typeface="ＭＳ ゴシック" panose="020B0609070205080204" pitchFamily="49" charset="-128"/>
            </a:endParaRPr>
          </a:p>
          <a:p>
            <a:r>
              <a:rPr lang="en-US" altLang="ja-JP" sz="1200">
                <a:solidFill>
                  <a:srgbClr val="008000"/>
                </a:solidFill>
                <a:latin typeface="ＭＳ ゴシック" panose="020B0609070205080204" pitchFamily="49" charset="-128"/>
                <a:ea typeface="ＭＳ ゴシック" panose="020B0609070205080204" pitchFamily="49" charset="-128"/>
              </a:rPr>
              <a:t>// https://vitejs.dev/config/</a:t>
            </a:r>
            <a:endParaRPr lang="en-US" altLang="ja-JP" sz="1200">
              <a:solidFill>
                <a:srgbClr val="000000"/>
              </a:solidFill>
              <a:latin typeface="ＭＳ ゴシック" panose="020B0609070205080204" pitchFamily="49" charset="-128"/>
              <a:ea typeface="ＭＳ ゴシック" panose="020B0609070205080204" pitchFamily="49" charset="-128"/>
            </a:endParaRPr>
          </a:p>
          <a:p>
            <a:r>
              <a:rPr lang="en-US" altLang="ja-JP" sz="1200">
                <a:solidFill>
                  <a:srgbClr val="0000FF"/>
                </a:solidFill>
                <a:latin typeface="ＭＳ ゴシック" panose="020B0609070205080204" pitchFamily="49" charset="-128"/>
                <a:ea typeface="ＭＳ ゴシック" panose="020B0609070205080204" pitchFamily="49" charset="-128"/>
              </a:rPr>
              <a:t>export</a:t>
            </a:r>
            <a:r>
              <a:rPr lang="en-US" altLang="ja-JP" sz="1200">
                <a:solidFill>
                  <a:srgbClr val="000000"/>
                </a:solidFill>
                <a:latin typeface="ＭＳ ゴシック" panose="020B0609070205080204" pitchFamily="49" charset="-128"/>
                <a:ea typeface="ＭＳ ゴシック" panose="020B0609070205080204" pitchFamily="49" charset="-128"/>
              </a:rPr>
              <a:t> </a:t>
            </a:r>
            <a:r>
              <a:rPr lang="en-US" altLang="ja-JP" sz="1200">
                <a:solidFill>
                  <a:srgbClr val="0000FF"/>
                </a:solidFill>
                <a:latin typeface="ＭＳ ゴシック" panose="020B0609070205080204" pitchFamily="49" charset="-128"/>
                <a:ea typeface="ＭＳ ゴシック" panose="020B0609070205080204" pitchFamily="49" charset="-128"/>
              </a:rPr>
              <a:t>default</a:t>
            </a:r>
            <a:r>
              <a:rPr lang="en-US" altLang="ja-JP" sz="1200">
                <a:solidFill>
                  <a:srgbClr val="000000"/>
                </a:solidFill>
                <a:latin typeface="ＭＳ ゴシック" panose="020B0609070205080204" pitchFamily="49" charset="-128"/>
                <a:ea typeface="ＭＳ ゴシック" panose="020B0609070205080204" pitchFamily="49" charset="-128"/>
              </a:rPr>
              <a:t> defineConfig({</a:t>
            </a:r>
          </a:p>
          <a:p>
            <a:r>
              <a:rPr lang="en-US" altLang="ja-JP" sz="1200">
                <a:solidFill>
                  <a:srgbClr val="000000"/>
                </a:solidFill>
                <a:latin typeface="ＭＳ ゴシック" panose="020B0609070205080204" pitchFamily="49" charset="-128"/>
                <a:ea typeface="ＭＳ ゴシック" panose="020B0609070205080204" pitchFamily="49" charset="-128"/>
              </a:rPr>
              <a:t>    plugins: [plugin()],</a:t>
            </a:r>
          </a:p>
          <a:p>
            <a:r>
              <a:rPr lang="en-US" altLang="ja-JP" sz="1200">
                <a:solidFill>
                  <a:srgbClr val="000000"/>
                </a:solidFill>
                <a:latin typeface="ＭＳ ゴシック" panose="020B0609070205080204" pitchFamily="49" charset="-128"/>
                <a:ea typeface="ＭＳ ゴシック" panose="020B0609070205080204" pitchFamily="49" charset="-128"/>
              </a:rPr>
              <a:t>    resolve: {</a:t>
            </a:r>
          </a:p>
          <a:p>
            <a:r>
              <a:rPr lang="en-US" altLang="ja-JP" sz="1200">
                <a:solidFill>
                  <a:srgbClr val="000000"/>
                </a:solidFill>
                <a:latin typeface="ＭＳ ゴシック" panose="020B0609070205080204" pitchFamily="49" charset="-128"/>
                <a:ea typeface="ＭＳ ゴシック" panose="020B0609070205080204" pitchFamily="49" charset="-128"/>
              </a:rPr>
              <a:t>        alias: {</a:t>
            </a:r>
          </a:p>
          <a:p>
            <a:r>
              <a:rPr lang="en-US" altLang="ja-JP" sz="1200">
                <a:solidFill>
                  <a:srgbClr val="000000"/>
                </a:solidFill>
                <a:latin typeface="ＭＳ ゴシック" panose="020B0609070205080204" pitchFamily="49" charset="-128"/>
                <a:ea typeface="ＭＳ ゴシック" panose="020B0609070205080204" pitchFamily="49" charset="-128"/>
              </a:rPr>
              <a:t>            '@': fileURLToPath(</a:t>
            </a:r>
            <a:r>
              <a:rPr lang="en-US" altLang="ja-JP" sz="1200">
                <a:solidFill>
                  <a:srgbClr val="0000FF"/>
                </a:solidFill>
                <a:latin typeface="ＭＳ ゴシック" panose="020B0609070205080204" pitchFamily="49" charset="-128"/>
                <a:ea typeface="ＭＳ ゴシック" panose="020B0609070205080204" pitchFamily="49" charset="-128"/>
              </a:rPr>
              <a:t>new</a:t>
            </a:r>
            <a:r>
              <a:rPr lang="en-US" altLang="ja-JP" sz="1200">
                <a:solidFill>
                  <a:srgbClr val="000000"/>
                </a:solidFill>
                <a:latin typeface="ＭＳ ゴシック" panose="020B0609070205080204" pitchFamily="49" charset="-128"/>
                <a:ea typeface="ＭＳ ゴシック" panose="020B0609070205080204" pitchFamily="49" charset="-128"/>
              </a:rPr>
              <a:t> URL(</a:t>
            </a:r>
            <a:r>
              <a:rPr lang="en-US" altLang="ja-JP" sz="1200">
                <a:solidFill>
                  <a:srgbClr val="A31515"/>
                </a:solidFill>
                <a:latin typeface="ＭＳ ゴシック" panose="020B0609070205080204" pitchFamily="49" charset="-128"/>
                <a:ea typeface="ＭＳ ゴシック" panose="020B0609070205080204" pitchFamily="49" charset="-128"/>
              </a:rPr>
              <a:t>'./src'</a:t>
            </a:r>
            <a:r>
              <a:rPr lang="en-US" altLang="ja-JP" sz="1200">
                <a:solidFill>
                  <a:srgbClr val="000000"/>
                </a:solidFill>
                <a:latin typeface="ＭＳ ゴシック" panose="020B0609070205080204" pitchFamily="49" charset="-128"/>
                <a:ea typeface="ＭＳ ゴシック" panose="020B0609070205080204" pitchFamily="49" charset="-128"/>
              </a:rPr>
              <a:t>, </a:t>
            </a:r>
            <a:r>
              <a:rPr lang="en-US" altLang="ja-JP" sz="1200">
                <a:solidFill>
                  <a:srgbClr val="0000FF"/>
                </a:solidFill>
                <a:latin typeface="ＭＳ ゴシック" panose="020B0609070205080204" pitchFamily="49" charset="-128"/>
                <a:ea typeface="ＭＳ ゴシック" panose="020B0609070205080204" pitchFamily="49" charset="-128"/>
              </a:rPr>
              <a:t>import</a:t>
            </a:r>
            <a:r>
              <a:rPr lang="en-US" altLang="ja-JP" sz="1200">
                <a:solidFill>
                  <a:srgbClr val="000000"/>
                </a:solidFill>
                <a:latin typeface="ＭＳ ゴシック" panose="020B0609070205080204" pitchFamily="49" charset="-128"/>
                <a:ea typeface="ＭＳ ゴシック" panose="020B0609070205080204" pitchFamily="49" charset="-128"/>
              </a:rPr>
              <a:t>.meta.url))</a:t>
            </a:r>
          </a:p>
          <a:p>
            <a:r>
              <a:rPr lang="ja-JP" altLang="en-US" sz="1200">
                <a:solidFill>
                  <a:srgbClr val="000000"/>
                </a:solidFill>
                <a:latin typeface="ＭＳ ゴシック" panose="020B0609070205080204" pitchFamily="49" charset="-128"/>
                <a:ea typeface="ＭＳ ゴシック" panose="020B0609070205080204" pitchFamily="49" charset="-128"/>
              </a:rPr>
              <a:t>        </a:t>
            </a:r>
            <a:r>
              <a:rPr lang="en-US" altLang="ja-JP" sz="1200">
                <a:solidFill>
                  <a:srgbClr val="000000"/>
                </a:solidFill>
                <a:latin typeface="ＭＳ ゴシック" panose="020B0609070205080204" pitchFamily="49" charset="-128"/>
                <a:ea typeface="ＭＳ ゴシック" panose="020B0609070205080204" pitchFamily="49" charset="-128"/>
              </a:rPr>
              <a:t>}</a:t>
            </a:r>
          </a:p>
          <a:p>
            <a:r>
              <a:rPr lang="ja-JP" altLang="en-US" sz="1200">
                <a:solidFill>
                  <a:srgbClr val="000000"/>
                </a:solidFill>
                <a:latin typeface="ＭＳ ゴシック" panose="020B0609070205080204" pitchFamily="49" charset="-128"/>
                <a:ea typeface="ＭＳ ゴシック" panose="020B0609070205080204" pitchFamily="49" charset="-128"/>
              </a:rPr>
              <a:t>    </a:t>
            </a:r>
            <a:r>
              <a:rPr lang="en-US" altLang="ja-JP" sz="1200">
                <a:solidFill>
                  <a:srgbClr val="000000"/>
                </a:solidFill>
                <a:latin typeface="ＭＳ ゴシック" panose="020B0609070205080204" pitchFamily="49" charset="-128"/>
                <a:ea typeface="ＭＳ ゴシック" panose="020B0609070205080204" pitchFamily="49" charset="-128"/>
              </a:rPr>
              <a:t>},</a:t>
            </a:r>
          </a:p>
          <a:p>
            <a:r>
              <a:rPr lang="en-US" altLang="ja-JP" sz="1200">
                <a:solidFill>
                  <a:srgbClr val="000000"/>
                </a:solidFill>
                <a:latin typeface="ＭＳ ゴシック" panose="020B0609070205080204" pitchFamily="49" charset="-128"/>
                <a:ea typeface="ＭＳ ゴシック" panose="020B0609070205080204" pitchFamily="49" charset="-128"/>
              </a:rPr>
              <a:t>    server: {</a:t>
            </a:r>
          </a:p>
          <a:p>
            <a:r>
              <a:rPr lang="en-US" altLang="ja-JP" sz="1200">
                <a:solidFill>
                  <a:srgbClr val="000000"/>
                </a:solidFill>
                <a:latin typeface="ＭＳ ゴシック" panose="020B0609070205080204" pitchFamily="49" charset="-128"/>
                <a:ea typeface="ＭＳ ゴシック" panose="020B0609070205080204" pitchFamily="49" charset="-128"/>
              </a:rPr>
              <a:t>        proxy: {</a:t>
            </a:r>
          </a:p>
          <a:p>
            <a:r>
              <a:rPr lang="en-US" altLang="ja-JP" sz="1200">
                <a:solidFill>
                  <a:srgbClr val="000000"/>
                </a:solidFill>
                <a:latin typeface="ＭＳ ゴシック" panose="020B0609070205080204" pitchFamily="49" charset="-128"/>
                <a:ea typeface="ＭＳ ゴシック" panose="020B0609070205080204" pitchFamily="49" charset="-128"/>
              </a:rPr>
              <a:t>            '^/api/addressbook': {</a:t>
            </a:r>
          </a:p>
          <a:p>
            <a:r>
              <a:rPr lang="en-US" altLang="ja-JP" sz="1200">
                <a:solidFill>
                  <a:srgbClr val="000000"/>
                </a:solidFill>
                <a:latin typeface="ＭＳ ゴシック" panose="020B0609070205080204" pitchFamily="49" charset="-128"/>
                <a:ea typeface="ＭＳ ゴシック" panose="020B0609070205080204" pitchFamily="49" charset="-128"/>
              </a:rPr>
              <a:t>                target: </a:t>
            </a:r>
            <a:r>
              <a:rPr lang="en-US" altLang="ja-JP" sz="1200">
                <a:solidFill>
                  <a:srgbClr val="A31515"/>
                </a:solidFill>
                <a:latin typeface="ＭＳ ゴシック" panose="020B0609070205080204" pitchFamily="49" charset="-128"/>
                <a:ea typeface="ＭＳ ゴシック" panose="020B0609070205080204" pitchFamily="49" charset="-128"/>
              </a:rPr>
              <a:t>'https://localhost:7105/'</a:t>
            </a:r>
            <a:r>
              <a:rPr lang="en-US" altLang="ja-JP" sz="1200">
                <a:solidFill>
                  <a:srgbClr val="000000"/>
                </a:solidFill>
                <a:latin typeface="ＭＳ ゴシック" panose="020B0609070205080204" pitchFamily="49" charset="-128"/>
                <a:ea typeface="ＭＳ ゴシック" panose="020B0609070205080204" pitchFamily="49" charset="-128"/>
              </a:rPr>
              <a:t>,</a:t>
            </a:r>
          </a:p>
          <a:p>
            <a:r>
              <a:rPr lang="en-US" altLang="ja-JP" sz="1200">
                <a:solidFill>
                  <a:srgbClr val="000000"/>
                </a:solidFill>
                <a:latin typeface="ＭＳ ゴシック" panose="020B0609070205080204" pitchFamily="49" charset="-128"/>
                <a:ea typeface="ＭＳ ゴシック" panose="020B0609070205080204" pitchFamily="49" charset="-128"/>
              </a:rPr>
              <a:t>                secure: </a:t>
            </a:r>
            <a:r>
              <a:rPr lang="en-US" altLang="ja-JP" sz="1200">
                <a:solidFill>
                  <a:srgbClr val="0000FF"/>
                </a:solidFill>
                <a:latin typeface="ＭＳ ゴシック" panose="020B0609070205080204" pitchFamily="49" charset="-128"/>
                <a:ea typeface="ＭＳ ゴシック" panose="020B0609070205080204" pitchFamily="49" charset="-128"/>
              </a:rPr>
              <a:t>false</a:t>
            </a:r>
            <a:endParaRPr lang="en-US" altLang="ja-JP" sz="1200">
              <a:solidFill>
                <a:srgbClr val="000000"/>
              </a:solidFill>
              <a:latin typeface="ＭＳ ゴシック" panose="020B0609070205080204" pitchFamily="49" charset="-128"/>
              <a:ea typeface="ＭＳ ゴシック" panose="020B0609070205080204" pitchFamily="49" charset="-128"/>
            </a:endParaRPr>
          </a:p>
          <a:p>
            <a:r>
              <a:rPr lang="ja-JP" altLang="en-US" sz="1200">
                <a:solidFill>
                  <a:srgbClr val="000000"/>
                </a:solidFill>
                <a:latin typeface="ＭＳ ゴシック" panose="020B0609070205080204" pitchFamily="49" charset="-128"/>
                <a:ea typeface="ＭＳ ゴシック" panose="020B0609070205080204" pitchFamily="49" charset="-128"/>
              </a:rPr>
              <a:t>            </a:t>
            </a:r>
            <a:r>
              <a:rPr lang="en-US" altLang="ja-JP" sz="1200">
                <a:solidFill>
                  <a:srgbClr val="000000"/>
                </a:solidFill>
                <a:latin typeface="ＭＳ ゴシック" panose="020B0609070205080204" pitchFamily="49" charset="-128"/>
                <a:ea typeface="ＭＳ ゴシック" panose="020B0609070205080204" pitchFamily="49" charset="-128"/>
              </a:rPr>
              <a:t>}</a:t>
            </a:r>
          </a:p>
          <a:p>
            <a:r>
              <a:rPr lang="ja-JP" altLang="en-US" sz="1200">
                <a:solidFill>
                  <a:srgbClr val="000000"/>
                </a:solidFill>
                <a:latin typeface="ＭＳ ゴシック" panose="020B0609070205080204" pitchFamily="49" charset="-128"/>
                <a:ea typeface="ＭＳ ゴシック" panose="020B0609070205080204" pitchFamily="49" charset="-128"/>
              </a:rPr>
              <a:t>        </a:t>
            </a:r>
            <a:r>
              <a:rPr lang="en-US" altLang="ja-JP" sz="1200">
                <a:solidFill>
                  <a:srgbClr val="000000"/>
                </a:solidFill>
                <a:latin typeface="ＭＳ ゴシック" panose="020B0609070205080204" pitchFamily="49" charset="-128"/>
                <a:ea typeface="ＭＳ ゴシック" panose="020B0609070205080204" pitchFamily="49" charset="-128"/>
              </a:rPr>
              <a:t>},</a:t>
            </a:r>
          </a:p>
          <a:p>
            <a:r>
              <a:rPr lang="en-US" altLang="ja-JP" sz="1200">
                <a:solidFill>
                  <a:srgbClr val="000000"/>
                </a:solidFill>
                <a:latin typeface="ＭＳ ゴシック" panose="020B0609070205080204" pitchFamily="49" charset="-128"/>
                <a:ea typeface="ＭＳ ゴシック" panose="020B0609070205080204" pitchFamily="49" charset="-128"/>
              </a:rPr>
              <a:t>        port: 5173,</a:t>
            </a:r>
          </a:p>
          <a:p>
            <a:r>
              <a:rPr lang="en-US" altLang="ja-JP" sz="1200">
                <a:solidFill>
                  <a:srgbClr val="000000"/>
                </a:solidFill>
                <a:latin typeface="ＭＳ ゴシック" panose="020B0609070205080204" pitchFamily="49" charset="-128"/>
                <a:ea typeface="ＭＳ ゴシック" panose="020B0609070205080204" pitchFamily="49" charset="-128"/>
              </a:rPr>
              <a:t>        https: {</a:t>
            </a:r>
          </a:p>
          <a:p>
            <a:r>
              <a:rPr lang="en-US" altLang="ja-JP" sz="1200">
                <a:solidFill>
                  <a:srgbClr val="000000"/>
                </a:solidFill>
                <a:latin typeface="ＭＳ ゴシック" panose="020B0609070205080204" pitchFamily="49" charset="-128"/>
                <a:ea typeface="ＭＳ ゴシック" panose="020B0609070205080204" pitchFamily="49" charset="-128"/>
              </a:rPr>
              <a:t>            key: fs.readFileSync(keyFilePath),</a:t>
            </a:r>
          </a:p>
          <a:p>
            <a:r>
              <a:rPr lang="en-US" altLang="ja-JP" sz="1200">
                <a:solidFill>
                  <a:srgbClr val="000000"/>
                </a:solidFill>
                <a:latin typeface="ＭＳ ゴシック" panose="020B0609070205080204" pitchFamily="49" charset="-128"/>
                <a:ea typeface="ＭＳ ゴシック" panose="020B0609070205080204" pitchFamily="49" charset="-128"/>
              </a:rPr>
              <a:t>            cert: fs.readFileSync(certFilePath),</a:t>
            </a:r>
          </a:p>
          <a:p>
            <a:r>
              <a:rPr lang="ja-JP" altLang="en-US" sz="1200">
                <a:solidFill>
                  <a:srgbClr val="000000"/>
                </a:solidFill>
                <a:latin typeface="ＭＳ ゴシック" panose="020B0609070205080204" pitchFamily="49" charset="-128"/>
                <a:ea typeface="ＭＳ ゴシック" panose="020B0609070205080204" pitchFamily="49" charset="-128"/>
              </a:rPr>
              <a:t>        </a:t>
            </a:r>
            <a:r>
              <a:rPr lang="en-US" altLang="ja-JP" sz="1200">
                <a:solidFill>
                  <a:srgbClr val="000000"/>
                </a:solidFill>
                <a:latin typeface="ＭＳ ゴシック" panose="020B0609070205080204" pitchFamily="49" charset="-128"/>
                <a:ea typeface="ＭＳ ゴシック" panose="020B0609070205080204" pitchFamily="49" charset="-128"/>
              </a:rPr>
              <a:t>}</a:t>
            </a:r>
          </a:p>
          <a:p>
            <a:r>
              <a:rPr lang="ja-JP" altLang="en-US" sz="1200">
                <a:solidFill>
                  <a:srgbClr val="000000"/>
                </a:solidFill>
                <a:latin typeface="ＭＳ ゴシック" panose="020B0609070205080204" pitchFamily="49" charset="-128"/>
                <a:ea typeface="ＭＳ ゴシック" panose="020B0609070205080204" pitchFamily="49" charset="-128"/>
              </a:rPr>
              <a:t>    </a:t>
            </a:r>
            <a:r>
              <a:rPr lang="en-US" altLang="ja-JP" sz="1200">
                <a:solidFill>
                  <a:srgbClr val="000000"/>
                </a:solidFill>
                <a:latin typeface="ＭＳ ゴシック" panose="020B0609070205080204" pitchFamily="49" charset="-128"/>
                <a:ea typeface="ＭＳ ゴシック" panose="020B0609070205080204" pitchFamily="49" charset="-128"/>
              </a:rPr>
              <a:t>}</a:t>
            </a:r>
          </a:p>
          <a:p>
            <a:r>
              <a:rPr lang="en-US" altLang="ja-JP" sz="1200">
                <a:solidFill>
                  <a:srgbClr val="000000"/>
                </a:solidFill>
                <a:latin typeface="ＭＳ ゴシック" panose="020B0609070205080204" pitchFamily="49" charset="-128"/>
                <a:ea typeface="ＭＳ ゴシック" panose="020B0609070205080204" pitchFamily="49" charset="-128"/>
              </a:rPr>
              <a:t>})</a:t>
            </a:r>
            <a:endParaRPr lang="ja-JP" altLang="en-US" sz="1200">
              <a:solidFill>
                <a:srgbClr val="000000"/>
              </a:solidFill>
              <a:latin typeface="ＭＳ ゴシック" panose="020B0609070205080204" pitchFamily="49" charset="-128"/>
              <a:ea typeface="ＭＳ ゴシック" panose="020B0609070205080204" pitchFamily="49" charset="-128"/>
            </a:endParaRPr>
          </a:p>
          <a:p>
            <a:endParaRPr lang="ja-JP" altLang="en-US" sz="1200">
              <a:solidFill>
                <a:srgbClr val="000000"/>
              </a:solidFill>
              <a:latin typeface="ＭＳ ゴシック" panose="020B0609070205080204" pitchFamily="49" charset="-128"/>
              <a:ea typeface="ＭＳ ゴシック" panose="020B0609070205080204" pitchFamily="49" charset="-128"/>
            </a:endParaRPr>
          </a:p>
        </p:txBody>
      </p:sp>
      <p:sp>
        <p:nvSpPr>
          <p:cNvPr id="5" name="正方形/長方形 4">
            <a:extLst>
              <a:ext uri="{FF2B5EF4-FFF2-40B4-BE49-F238E27FC236}">
                <a16:creationId xmlns:a16="http://schemas.microsoft.com/office/drawing/2014/main" id="{9581E9C1-842A-A33D-EE27-EA7FA911FE84}"/>
              </a:ext>
            </a:extLst>
          </p:cNvPr>
          <p:cNvSpPr/>
          <p:nvPr/>
        </p:nvSpPr>
        <p:spPr>
          <a:xfrm>
            <a:off x="904875" y="3954555"/>
            <a:ext cx="2466975" cy="342900"/>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FE142749-79D7-A2E3-6760-9F5D90CDE9BC}"/>
              </a:ext>
            </a:extLst>
          </p:cNvPr>
          <p:cNvSpPr/>
          <p:nvPr/>
        </p:nvSpPr>
        <p:spPr>
          <a:xfrm>
            <a:off x="7239000" y="3935505"/>
            <a:ext cx="2466975" cy="342900"/>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9" name="直線矢印コネクタ 8">
            <a:extLst>
              <a:ext uri="{FF2B5EF4-FFF2-40B4-BE49-F238E27FC236}">
                <a16:creationId xmlns:a16="http://schemas.microsoft.com/office/drawing/2014/main" id="{09CC8D4F-BF2F-7651-4906-D79EB907F12D}"/>
              </a:ext>
            </a:extLst>
          </p:cNvPr>
          <p:cNvCxnSpPr/>
          <p:nvPr/>
        </p:nvCxnSpPr>
        <p:spPr>
          <a:xfrm flipV="1">
            <a:off x="3481388" y="4040280"/>
            <a:ext cx="3619500" cy="381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0" name="テキスト ボックス 9">
            <a:extLst>
              <a:ext uri="{FF2B5EF4-FFF2-40B4-BE49-F238E27FC236}">
                <a16:creationId xmlns:a16="http://schemas.microsoft.com/office/drawing/2014/main" id="{B6318439-3A05-16A8-185C-1E1C8FD88AC9}"/>
              </a:ext>
            </a:extLst>
          </p:cNvPr>
          <p:cNvSpPr txBox="1"/>
          <p:nvPr/>
        </p:nvSpPr>
        <p:spPr>
          <a:xfrm>
            <a:off x="5743066" y="3794641"/>
            <a:ext cx="646331" cy="369332"/>
          </a:xfrm>
          <a:prstGeom prst="rect">
            <a:avLst/>
          </a:prstGeom>
          <a:solidFill>
            <a:schemeClr val="bg1"/>
          </a:solidFill>
        </p:spPr>
        <p:txBody>
          <a:bodyPr wrap="none" rtlCol="0">
            <a:spAutoFit/>
          </a:bodyPr>
          <a:lstStyle/>
          <a:p>
            <a:r>
              <a:rPr lang="ja-JP" altLang="en-US"/>
              <a:t>変更</a:t>
            </a:r>
            <a:endParaRPr kumimoji="1" lang="en-US" altLang="ja-JP"/>
          </a:p>
        </p:txBody>
      </p:sp>
      <p:sp>
        <p:nvSpPr>
          <p:cNvPr id="11" name="テキスト ボックス 10">
            <a:extLst>
              <a:ext uri="{FF2B5EF4-FFF2-40B4-BE49-F238E27FC236}">
                <a16:creationId xmlns:a16="http://schemas.microsoft.com/office/drawing/2014/main" id="{BB3BB9FA-1D82-AC5A-FDD4-F81A3C70C590}"/>
              </a:ext>
            </a:extLst>
          </p:cNvPr>
          <p:cNvSpPr txBox="1"/>
          <p:nvPr/>
        </p:nvSpPr>
        <p:spPr>
          <a:xfrm>
            <a:off x="363854" y="1466261"/>
            <a:ext cx="2962671" cy="461665"/>
          </a:xfrm>
          <a:prstGeom prst="rect">
            <a:avLst/>
          </a:prstGeom>
          <a:noFill/>
        </p:spPr>
        <p:txBody>
          <a:bodyPr wrap="none" rtlCol="0">
            <a:spAutoFit/>
          </a:bodyPr>
          <a:lstStyle/>
          <a:p>
            <a:r>
              <a:rPr kumimoji="1" lang="ja-JP" altLang="en-US" sz="1200"/>
              <a:t>プロジェクト名：　</a:t>
            </a:r>
            <a:r>
              <a:rPr kumimoji="1" lang="en-US" altLang="ja-JP" sz="1200"/>
              <a:t>addressbook.client</a:t>
            </a:r>
          </a:p>
          <a:p>
            <a:r>
              <a:rPr kumimoji="1" lang="ja-JP" altLang="en-US" sz="1200"/>
              <a:t>ファイル名：　</a:t>
            </a:r>
            <a:r>
              <a:rPr kumimoji="1" lang="en-US" altLang="ja-JP" sz="1200"/>
              <a:t>vite.config.js</a:t>
            </a:r>
            <a:endParaRPr kumimoji="1" lang="ja-JP" altLang="en-US" sz="1200"/>
          </a:p>
        </p:txBody>
      </p:sp>
      <p:sp>
        <p:nvSpPr>
          <p:cNvPr id="8" name="テキスト ボックス 7">
            <a:extLst>
              <a:ext uri="{FF2B5EF4-FFF2-40B4-BE49-F238E27FC236}">
                <a16:creationId xmlns:a16="http://schemas.microsoft.com/office/drawing/2014/main" id="{21A4C241-2254-78CF-0E11-60BC81C6747A}"/>
              </a:ext>
            </a:extLst>
          </p:cNvPr>
          <p:cNvSpPr txBox="1"/>
          <p:nvPr/>
        </p:nvSpPr>
        <p:spPr>
          <a:xfrm>
            <a:off x="719847" y="1172854"/>
            <a:ext cx="11223109" cy="307777"/>
          </a:xfrm>
          <a:prstGeom prst="rect">
            <a:avLst/>
          </a:prstGeom>
          <a:noFill/>
        </p:spPr>
        <p:txBody>
          <a:bodyPr wrap="square" rtlCol="0">
            <a:spAutoFit/>
          </a:bodyPr>
          <a:lstStyle/>
          <a:p>
            <a:r>
              <a:rPr kumimoji="1" lang="en-US" altLang="ja-JP" sz="1400"/>
              <a:t>vite.config.js</a:t>
            </a:r>
            <a:r>
              <a:rPr kumimoji="1" lang="ja-JP" altLang="en-US" sz="1400"/>
              <a:t>内容の一部を以下の通り修正してください。</a:t>
            </a:r>
            <a:endParaRPr kumimoji="1" lang="en-US" altLang="ja-JP" sz="1400"/>
          </a:p>
        </p:txBody>
      </p:sp>
    </p:spTree>
    <p:extLst>
      <p:ext uri="{BB962C8B-B14F-4D97-AF65-F5344CB8AC3E}">
        <p14:creationId xmlns:p14="http://schemas.microsoft.com/office/powerpoint/2010/main" val="880283621"/>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a:extLst>
              <a:ext uri="{FF2B5EF4-FFF2-40B4-BE49-F238E27FC236}">
                <a16:creationId xmlns:a16="http://schemas.microsoft.com/office/drawing/2014/main" id="{D3578072-553C-1E04-82AF-684422C5586E}"/>
              </a:ext>
            </a:extLst>
          </p:cNvPr>
          <p:cNvSpPr>
            <a:spLocks noGrp="1"/>
          </p:cNvSpPr>
          <p:nvPr>
            <p:ph type="title"/>
          </p:nvPr>
        </p:nvSpPr>
        <p:spPr/>
        <p:txBody>
          <a:bodyPr>
            <a:normAutofit/>
          </a:bodyPr>
          <a:lstStyle/>
          <a:p>
            <a:r>
              <a:rPr lang="en-US" altLang="ja-JP"/>
              <a:t>3-3-3.</a:t>
            </a:r>
            <a:r>
              <a:rPr lang="ja-JP" altLang="en-US"/>
              <a:t>「住所録リスト表示」機能作成</a:t>
            </a:r>
          </a:p>
        </p:txBody>
      </p:sp>
      <p:sp>
        <p:nvSpPr>
          <p:cNvPr id="2" name="テキスト プレースホルダー 7">
            <a:extLst>
              <a:ext uri="{FF2B5EF4-FFF2-40B4-BE49-F238E27FC236}">
                <a16:creationId xmlns:a16="http://schemas.microsoft.com/office/drawing/2014/main" id="{DF10B8C9-FDF0-F5F7-6E79-09B4D09A1973}"/>
              </a:ext>
            </a:extLst>
          </p:cNvPr>
          <p:cNvSpPr>
            <a:spLocks noGrp="1"/>
          </p:cNvSpPr>
          <p:nvPr>
            <p:ph type="body" sz="quarter" idx="14"/>
          </p:nvPr>
        </p:nvSpPr>
        <p:spPr>
          <a:xfrm>
            <a:off x="268288" y="806384"/>
            <a:ext cx="11637962" cy="373063"/>
          </a:xfrm>
        </p:spPr>
        <p:txBody>
          <a:bodyPr/>
          <a:lstStyle/>
          <a:p>
            <a:r>
              <a:rPr lang="ja-JP" altLang="en-US"/>
              <a:t>ソースコード：バックエンド</a:t>
            </a:r>
            <a:r>
              <a:rPr lang="en-US" altLang="ja-JP"/>
              <a:t>(RestAPI</a:t>
            </a:r>
            <a:r>
              <a:rPr lang="ja-JP" altLang="en-US"/>
              <a:t>作成</a:t>
            </a:r>
            <a:r>
              <a:rPr lang="en-US" altLang="ja-JP"/>
              <a:t>)</a:t>
            </a:r>
            <a:endParaRPr lang="ja-JP" altLang="en-US"/>
          </a:p>
        </p:txBody>
      </p:sp>
      <p:sp>
        <p:nvSpPr>
          <p:cNvPr id="4" name="正方形/長方形 3">
            <a:extLst>
              <a:ext uri="{FF2B5EF4-FFF2-40B4-BE49-F238E27FC236}">
                <a16:creationId xmlns:a16="http://schemas.microsoft.com/office/drawing/2014/main" id="{324F4D88-D162-FEEE-8D57-029EC1236CD7}"/>
              </a:ext>
            </a:extLst>
          </p:cNvPr>
          <p:cNvSpPr/>
          <p:nvPr/>
        </p:nvSpPr>
        <p:spPr>
          <a:xfrm>
            <a:off x="354330" y="3328287"/>
            <a:ext cx="7166610" cy="3015363"/>
          </a:xfrm>
          <a:prstGeom prst="rect">
            <a:avLst/>
          </a:prstGeom>
        </p:spPr>
        <p:style>
          <a:lnRef idx="2">
            <a:schemeClr val="accent5"/>
          </a:lnRef>
          <a:fillRef idx="1">
            <a:schemeClr val="lt1"/>
          </a:fillRef>
          <a:effectRef idx="0">
            <a:schemeClr val="accent5"/>
          </a:effectRef>
          <a:fontRef idx="minor">
            <a:schemeClr val="dk1"/>
          </a:fontRef>
        </p:style>
        <p:txBody>
          <a:bodyPr rtlCol="0" anchor="t"/>
          <a:lstStyle/>
          <a:p>
            <a:r>
              <a:rPr lang="en-US" altLang="ja-JP" sz="1200">
                <a:solidFill>
                  <a:srgbClr val="0000FF"/>
                </a:solidFill>
                <a:latin typeface="ＭＳ ゴシック" panose="020B0609070205080204" pitchFamily="49" charset="-128"/>
                <a:ea typeface="ＭＳ ゴシック" panose="020B0609070205080204" pitchFamily="49" charset="-128"/>
              </a:rPr>
              <a:t>using</a:t>
            </a:r>
            <a:r>
              <a:rPr lang="en-US" altLang="ja-JP" sz="1200">
                <a:solidFill>
                  <a:srgbClr val="000000"/>
                </a:solidFill>
                <a:latin typeface="ＭＳ ゴシック" panose="020B0609070205080204" pitchFamily="49" charset="-128"/>
                <a:ea typeface="ＭＳ ゴシック" panose="020B0609070205080204" pitchFamily="49" charset="-128"/>
              </a:rPr>
              <a:t> addressbook.Server.Entity;</a:t>
            </a:r>
          </a:p>
          <a:p>
            <a:r>
              <a:rPr lang="en-US" altLang="ja-JP" sz="1200">
                <a:solidFill>
                  <a:srgbClr val="0000FF"/>
                </a:solidFill>
                <a:latin typeface="ＭＳ ゴシック" panose="020B0609070205080204" pitchFamily="49" charset="-128"/>
                <a:ea typeface="ＭＳ ゴシック" panose="020B0609070205080204" pitchFamily="49" charset="-128"/>
              </a:rPr>
              <a:t>using</a:t>
            </a:r>
            <a:r>
              <a:rPr lang="en-US" altLang="ja-JP" sz="1200">
                <a:solidFill>
                  <a:srgbClr val="000000"/>
                </a:solidFill>
                <a:latin typeface="ＭＳ ゴシック" panose="020B0609070205080204" pitchFamily="49" charset="-128"/>
                <a:ea typeface="ＭＳ ゴシック" panose="020B0609070205080204" pitchFamily="49" charset="-128"/>
              </a:rPr>
              <a:t> Microsoft.AspNetCore.Mvc;</a:t>
            </a:r>
          </a:p>
          <a:p>
            <a:r>
              <a:rPr lang="en-US" altLang="ja-JP" sz="1200">
                <a:solidFill>
                  <a:srgbClr val="0000FF"/>
                </a:solidFill>
                <a:latin typeface="ＭＳ ゴシック" panose="020B0609070205080204" pitchFamily="49" charset="-128"/>
                <a:ea typeface="ＭＳ ゴシック" panose="020B0609070205080204" pitchFamily="49" charset="-128"/>
              </a:rPr>
              <a:t>using</a:t>
            </a:r>
            <a:r>
              <a:rPr lang="en-US" altLang="ja-JP" sz="1200">
                <a:solidFill>
                  <a:srgbClr val="000000"/>
                </a:solidFill>
                <a:latin typeface="ＭＳ ゴシック" panose="020B0609070205080204" pitchFamily="49" charset="-128"/>
                <a:ea typeface="ＭＳ ゴシック" panose="020B0609070205080204" pitchFamily="49" charset="-128"/>
              </a:rPr>
              <a:t> Microsoft.EntityFrameworkCore;</a:t>
            </a:r>
          </a:p>
          <a:p>
            <a:endParaRPr lang="ja-JP" altLang="en-US" sz="1200">
              <a:solidFill>
                <a:srgbClr val="000000"/>
              </a:solidFill>
              <a:latin typeface="ＭＳ ゴシック" panose="020B0609070205080204" pitchFamily="49" charset="-128"/>
              <a:ea typeface="ＭＳ ゴシック" panose="020B0609070205080204" pitchFamily="49" charset="-128"/>
            </a:endParaRPr>
          </a:p>
          <a:p>
            <a:r>
              <a:rPr lang="en-US" altLang="ja-JP" sz="1200">
                <a:solidFill>
                  <a:srgbClr val="0000FF"/>
                </a:solidFill>
                <a:latin typeface="ＭＳ ゴシック" panose="020B0609070205080204" pitchFamily="49" charset="-128"/>
                <a:ea typeface="ＭＳ ゴシック" panose="020B0609070205080204" pitchFamily="49" charset="-128"/>
              </a:rPr>
              <a:t>namespace</a:t>
            </a:r>
            <a:r>
              <a:rPr lang="en-US" altLang="ja-JP" sz="1200">
                <a:solidFill>
                  <a:srgbClr val="000000"/>
                </a:solidFill>
                <a:latin typeface="ＭＳ ゴシック" panose="020B0609070205080204" pitchFamily="49" charset="-128"/>
                <a:ea typeface="ＭＳ ゴシック" panose="020B0609070205080204" pitchFamily="49" charset="-128"/>
              </a:rPr>
              <a:t> addressbook.Server.Controllers</a:t>
            </a:r>
          </a:p>
          <a:p>
            <a:r>
              <a:rPr lang="en-US" altLang="ja-JP" sz="1200">
                <a:solidFill>
                  <a:srgbClr val="000000"/>
                </a:solidFill>
                <a:latin typeface="ＭＳ ゴシック" panose="020B0609070205080204" pitchFamily="49" charset="-128"/>
                <a:ea typeface="ＭＳ ゴシック" panose="020B0609070205080204" pitchFamily="49" charset="-128"/>
              </a:rPr>
              <a:t>{</a:t>
            </a:r>
          </a:p>
          <a:p>
            <a:r>
              <a:rPr lang="en-US" altLang="ja-JP" sz="1200">
                <a:solidFill>
                  <a:srgbClr val="000000"/>
                </a:solidFill>
                <a:latin typeface="ＭＳ ゴシック" panose="020B0609070205080204" pitchFamily="49" charset="-128"/>
                <a:ea typeface="ＭＳ ゴシック" panose="020B0609070205080204" pitchFamily="49" charset="-128"/>
              </a:rPr>
              <a:t>    [ApiController]</a:t>
            </a:r>
          </a:p>
          <a:p>
            <a:r>
              <a:rPr lang="en-US" altLang="ja-JP" sz="1200">
                <a:solidFill>
                  <a:srgbClr val="000000"/>
                </a:solidFill>
                <a:latin typeface="ＭＳ ゴシック" panose="020B0609070205080204" pitchFamily="49" charset="-128"/>
                <a:ea typeface="ＭＳ ゴシック" panose="020B0609070205080204" pitchFamily="49" charset="-128"/>
              </a:rPr>
              <a:t>    [Route(</a:t>
            </a:r>
            <a:r>
              <a:rPr lang="en-US" altLang="ja-JP" sz="1200">
                <a:solidFill>
                  <a:srgbClr val="A31515"/>
                </a:solidFill>
                <a:latin typeface="ＭＳ ゴシック" panose="020B0609070205080204" pitchFamily="49" charset="-128"/>
                <a:ea typeface="ＭＳ ゴシック" panose="020B0609070205080204" pitchFamily="49" charset="-128"/>
              </a:rPr>
              <a:t>"api/[controller]"</a:t>
            </a:r>
            <a:r>
              <a:rPr lang="en-US" altLang="ja-JP" sz="1200">
                <a:solidFill>
                  <a:srgbClr val="000000"/>
                </a:solidFill>
                <a:latin typeface="ＭＳ ゴシック" panose="020B0609070205080204" pitchFamily="49" charset="-128"/>
                <a:ea typeface="ＭＳ ゴシック" panose="020B0609070205080204" pitchFamily="49" charset="-128"/>
              </a:rPr>
              <a:t>)]</a:t>
            </a:r>
          </a:p>
          <a:p>
            <a:r>
              <a:rPr lang="en-US" altLang="ja-JP" sz="1200">
                <a:solidFill>
                  <a:srgbClr val="000000"/>
                </a:solidFill>
                <a:latin typeface="ＭＳ ゴシック" panose="020B0609070205080204" pitchFamily="49" charset="-128"/>
                <a:ea typeface="ＭＳ ゴシック" panose="020B0609070205080204" pitchFamily="49" charset="-128"/>
              </a:rPr>
              <a:t>    </a:t>
            </a:r>
            <a:r>
              <a:rPr lang="en-US" altLang="ja-JP" sz="1200">
                <a:solidFill>
                  <a:srgbClr val="0000FF"/>
                </a:solidFill>
                <a:latin typeface="ＭＳ ゴシック" panose="020B0609070205080204" pitchFamily="49" charset="-128"/>
                <a:ea typeface="ＭＳ ゴシック" panose="020B0609070205080204" pitchFamily="49" charset="-128"/>
              </a:rPr>
              <a:t>public</a:t>
            </a:r>
            <a:r>
              <a:rPr lang="en-US" altLang="ja-JP" sz="1200">
                <a:solidFill>
                  <a:srgbClr val="000000"/>
                </a:solidFill>
                <a:latin typeface="ＭＳ ゴシック" panose="020B0609070205080204" pitchFamily="49" charset="-128"/>
                <a:ea typeface="ＭＳ ゴシック" panose="020B0609070205080204" pitchFamily="49" charset="-128"/>
              </a:rPr>
              <a:t> </a:t>
            </a:r>
            <a:r>
              <a:rPr lang="en-US" altLang="ja-JP" sz="1200">
                <a:solidFill>
                  <a:srgbClr val="0000FF"/>
                </a:solidFill>
                <a:latin typeface="ＭＳ ゴシック" panose="020B0609070205080204" pitchFamily="49" charset="-128"/>
                <a:ea typeface="ＭＳ ゴシック" panose="020B0609070205080204" pitchFamily="49" charset="-128"/>
              </a:rPr>
              <a:t>class</a:t>
            </a:r>
            <a:r>
              <a:rPr lang="en-US" altLang="ja-JP" sz="1200">
                <a:solidFill>
                  <a:srgbClr val="000000"/>
                </a:solidFill>
                <a:latin typeface="ＭＳ ゴシック" panose="020B0609070205080204" pitchFamily="49" charset="-128"/>
                <a:ea typeface="ＭＳ ゴシック" panose="020B0609070205080204" pitchFamily="49" charset="-128"/>
              </a:rPr>
              <a:t> </a:t>
            </a:r>
            <a:r>
              <a:rPr lang="en-US" altLang="ja-JP" sz="1200">
                <a:solidFill>
                  <a:srgbClr val="2B91AF"/>
                </a:solidFill>
                <a:latin typeface="ＭＳ ゴシック" panose="020B0609070205080204" pitchFamily="49" charset="-128"/>
                <a:ea typeface="ＭＳ ゴシック" panose="020B0609070205080204" pitchFamily="49" charset="-128"/>
              </a:rPr>
              <a:t>AddressBookController</a:t>
            </a:r>
            <a:r>
              <a:rPr lang="en-US" altLang="ja-JP" sz="1200">
                <a:solidFill>
                  <a:srgbClr val="000000"/>
                </a:solidFill>
                <a:latin typeface="ＭＳ ゴシック" panose="020B0609070205080204" pitchFamily="49" charset="-128"/>
                <a:ea typeface="ＭＳ ゴシック" panose="020B0609070205080204" pitchFamily="49" charset="-128"/>
              </a:rPr>
              <a:t> : ControllerBase</a:t>
            </a:r>
          </a:p>
          <a:p>
            <a:r>
              <a:rPr lang="ja-JP" altLang="en-US" sz="1200">
                <a:solidFill>
                  <a:srgbClr val="000000"/>
                </a:solidFill>
                <a:latin typeface="ＭＳ ゴシック" panose="020B0609070205080204" pitchFamily="49" charset="-128"/>
                <a:ea typeface="ＭＳ ゴシック" panose="020B0609070205080204" pitchFamily="49" charset="-128"/>
              </a:rPr>
              <a:t>    </a:t>
            </a:r>
            <a:r>
              <a:rPr lang="en-US" altLang="ja-JP" sz="1200">
                <a:solidFill>
                  <a:srgbClr val="000000"/>
                </a:solidFill>
                <a:latin typeface="ＭＳ ゴシック" panose="020B0609070205080204" pitchFamily="49" charset="-128"/>
                <a:ea typeface="ＭＳ ゴシック" panose="020B0609070205080204" pitchFamily="49" charset="-128"/>
              </a:rPr>
              <a:t>{</a:t>
            </a:r>
          </a:p>
          <a:p>
            <a:r>
              <a:rPr lang="en-US" altLang="ja-JP" sz="1200">
                <a:solidFill>
                  <a:srgbClr val="000000"/>
                </a:solidFill>
                <a:latin typeface="ＭＳ ゴシック" panose="020B0609070205080204" pitchFamily="49" charset="-128"/>
                <a:ea typeface="ＭＳ ゴシック" panose="020B0609070205080204" pitchFamily="49" charset="-128"/>
              </a:rPr>
              <a:t>        </a:t>
            </a:r>
            <a:r>
              <a:rPr lang="en-US" altLang="ja-JP" sz="1200">
                <a:solidFill>
                  <a:srgbClr val="0000FF"/>
                </a:solidFill>
                <a:latin typeface="ＭＳ ゴシック" panose="020B0609070205080204" pitchFamily="49" charset="-128"/>
                <a:ea typeface="ＭＳ ゴシック" panose="020B0609070205080204" pitchFamily="49" charset="-128"/>
              </a:rPr>
              <a:t>private</a:t>
            </a:r>
            <a:r>
              <a:rPr lang="en-US" altLang="ja-JP" sz="1200">
                <a:solidFill>
                  <a:srgbClr val="000000"/>
                </a:solidFill>
                <a:latin typeface="ＭＳ ゴシック" panose="020B0609070205080204" pitchFamily="49" charset="-128"/>
                <a:ea typeface="ＭＳ ゴシック" panose="020B0609070205080204" pitchFamily="49" charset="-128"/>
              </a:rPr>
              <a:t> </a:t>
            </a:r>
            <a:r>
              <a:rPr lang="en-US" altLang="ja-JP" sz="1200">
                <a:solidFill>
                  <a:srgbClr val="0000FF"/>
                </a:solidFill>
                <a:latin typeface="ＭＳ ゴシック" panose="020B0609070205080204" pitchFamily="49" charset="-128"/>
                <a:ea typeface="ＭＳ ゴシック" panose="020B0609070205080204" pitchFamily="49" charset="-128"/>
              </a:rPr>
              <a:t>readonly</a:t>
            </a:r>
            <a:r>
              <a:rPr lang="en-US" altLang="ja-JP" sz="1200">
                <a:solidFill>
                  <a:srgbClr val="000000"/>
                </a:solidFill>
                <a:latin typeface="ＭＳ ゴシック" panose="020B0609070205080204" pitchFamily="49" charset="-128"/>
                <a:ea typeface="ＭＳ ゴシック" panose="020B0609070205080204" pitchFamily="49" charset="-128"/>
              </a:rPr>
              <a:t> ILogger&lt;AddressBookController&gt; _logger;</a:t>
            </a:r>
          </a:p>
          <a:p>
            <a:r>
              <a:rPr lang="en-US" altLang="ja-JP" sz="1200">
                <a:solidFill>
                  <a:srgbClr val="000000"/>
                </a:solidFill>
                <a:latin typeface="ＭＳ ゴシック" panose="020B0609070205080204" pitchFamily="49" charset="-128"/>
                <a:ea typeface="ＭＳ ゴシック" panose="020B0609070205080204" pitchFamily="49" charset="-128"/>
              </a:rPr>
              <a:t>        </a:t>
            </a:r>
            <a:r>
              <a:rPr lang="en-US" altLang="ja-JP" sz="1200">
                <a:solidFill>
                  <a:srgbClr val="0000FF"/>
                </a:solidFill>
                <a:latin typeface="ＭＳ ゴシック" panose="020B0609070205080204" pitchFamily="49" charset="-128"/>
                <a:ea typeface="ＭＳ ゴシック" panose="020B0609070205080204" pitchFamily="49" charset="-128"/>
              </a:rPr>
              <a:t>public</a:t>
            </a:r>
            <a:r>
              <a:rPr lang="en-US" altLang="ja-JP" sz="1200">
                <a:solidFill>
                  <a:srgbClr val="000000"/>
                </a:solidFill>
                <a:latin typeface="ＭＳ ゴシック" panose="020B0609070205080204" pitchFamily="49" charset="-128"/>
                <a:ea typeface="ＭＳ ゴシック" panose="020B0609070205080204" pitchFamily="49" charset="-128"/>
              </a:rPr>
              <a:t> </a:t>
            </a:r>
            <a:r>
              <a:rPr lang="en-US" altLang="ja-JP" sz="1200">
                <a:solidFill>
                  <a:srgbClr val="2B91AF"/>
                </a:solidFill>
                <a:latin typeface="ＭＳ ゴシック" panose="020B0609070205080204" pitchFamily="49" charset="-128"/>
                <a:ea typeface="ＭＳ ゴシック" panose="020B0609070205080204" pitchFamily="49" charset="-128"/>
              </a:rPr>
              <a:t>AddressBookController</a:t>
            </a:r>
            <a:r>
              <a:rPr lang="en-US" altLang="ja-JP" sz="1200">
                <a:solidFill>
                  <a:srgbClr val="000000"/>
                </a:solidFill>
                <a:latin typeface="ＭＳ ゴシック" panose="020B0609070205080204" pitchFamily="49" charset="-128"/>
                <a:ea typeface="ＭＳ ゴシック" panose="020B0609070205080204" pitchFamily="49" charset="-128"/>
              </a:rPr>
              <a:t>(ILogger&lt;AddressBookController&gt; logger)</a:t>
            </a:r>
          </a:p>
          <a:p>
            <a:r>
              <a:rPr lang="ja-JP" altLang="en-US" sz="1200">
                <a:solidFill>
                  <a:srgbClr val="000000"/>
                </a:solidFill>
                <a:latin typeface="ＭＳ ゴシック" panose="020B0609070205080204" pitchFamily="49" charset="-128"/>
                <a:ea typeface="ＭＳ ゴシック" panose="020B0609070205080204" pitchFamily="49" charset="-128"/>
              </a:rPr>
              <a:t>        </a:t>
            </a:r>
            <a:r>
              <a:rPr lang="en-US" altLang="ja-JP" sz="1200">
                <a:solidFill>
                  <a:srgbClr val="000000"/>
                </a:solidFill>
                <a:latin typeface="ＭＳ ゴシック" panose="020B0609070205080204" pitchFamily="49" charset="-128"/>
                <a:ea typeface="ＭＳ ゴシック" panose="020B0609070205080204" pitchFamily="49" charset="-128"/>
              </a:rPr>
              <a:t>{</a:t>
            </a:r>
          </a:p>
          <a:p>
            <a:r>
              <a:rPr lang="en-US" altLang="ja-JP" sz="1200">
                <a:solidFill>
                  <a:srgbClr val="000000"/>
                </a:solidFill>
                <a:latin typeface="ＭＳ ゴシック" panose="020B0609070205080204" pitchFamily="49" charset="-128"/>
                <a:ea typeface="ＭＳ ゴシック" panose="020B0609070205080204" pitchFamily="49" charset="-128"/>
              </a:rPr>
              <a:t>            _logger = logger;</a:t>
            </a:r>
          </a:p>
          <a:p>
            <a:r>
              <a:rPr lang="ja-JP" altLang="en-US" sz="1200">
                <a:solidFill>
                  <a:srgbClr val="000000"/>
                </a:solidFill>
                <a:latin typeface="ＭＳ ゴシック" panose="020B0609070205080204" pitchFamily="49" charset="-128"/>
                <a:ea typeface="ＭＳ ゴシック" panose="020B0609070205080204" pitchFamily="49" charset="-128"/>
              </a:rPr>
              <a:t>        </a:t>
            </a:r>
            <a:r>
              <a:rPr lang="en-US" altLang="ja-JP" sz="1200">
                <a:solidFill>
                  <a:srgbClr val="000000"/>
                </a:solidFill>
                <a:latin typeface="ＭＳ ゴシック" panose="020B0609070205080204" pitchFamily="49" charset="-128"/>
                <a:ea typeface="ＭＳ ゴシック" panose="020B0609070205080204" pitchFamily="49" charset="-128"/>
              </a:rPr>
              <a:t>}</a:t>
            </a:r>
          </a:p>
          <a:p>
            <a:endParaRPr lang="ja-JP" altLang="en-US" sz="1200">
              <a:solidFill>
                <a:srgbClr val="000000"/>
              </a:solidFill>
              <a:latin typeface="ＭＳ ゴシック" panose="020B0609070205080204" pitchFamily="49" charset="-128"/>
              <a:ea typeface="ＭＳ ゴシック" panose="020B0609070205080204" pitchFamily="49" charset="-128"/>
            </a:endParaRPr>
          </a:p>
          <a:p>
            <a:endParaRPr lang="ja-JP" altLang="en-US" sz="1200">
              <a:solidFill>
                <a:srgbClr val="000000"/>
              </a:solidFill>
              <a:latin typeface="ＭＳ ゴシック" panose="020B0609070205080204" pitchFamily="49" charset="-128"/>
              <a:ea typeface="ＭＳ ゴシック" panose="020B0609070205080204" pitchFamily="49" charset="-128"/>
            </a:endParaRPr>
          </a:p>
          <a:p>
            <a:endParaRPr lang="ja-JP" altLang="en-US" sz="1200">
              <a:solidFill>
                <a:srgbClr val="000000"/>
              </a:solidFill>
              <a:latin typeface="ＭＳ ゴシック" panose="020B0609070205080204" pitchFamily="49" charset="-128"/>
              <a:ea typeface="ＭＳ ゴシック" panose="020B0609070205080204" pitchFamily="49" charset="-128"/>
            </a:endParaRPr>
          </a:p>
        </p:txBody>
      </p:sp>
      <p:sp>
        <p:nvSpPr>
          <p:cNvPr id="3" name="テキスト ボックス 2">
            <a:extLst>
              <a:ext uri="{FF2B5EF4-FFF2-40B4-BE49-F238E27FC236}">
                <a16:creationId xmlns:a16="http://schemas.microsoft.com/office/drawing/2014/main" id="{D1B6B3B7-5B1C-9DF1-4A47-C201AD437C05}"/>
              </a:ext>
            </a:extLst>
          </p:cNvPr>
          <p:cNvSpPr txBox="1"/>
          <p:nvPr/>
        </p:nvSpPr>
        <p:spPr>
          <a:xfrm>
            <a:off x="354330" y="2870313"/>
            <a:ext cx="4196983" cy="461665"/>
          </a:xfrm>
          <a:prstGeom prst="rect">
            <a:avLst/>
          </a:prstGeom>
          <a:noFill/>
        </p:spPr>
        <p:txBody>
          <a:bodyPr wrap="none" rtlCol="0">
            <a:spAutoFit/>
          </a:bodyPr>
          <a:lstStyle/>
          <a:p>
            <a:r>
              <a:rPr lang="ja-JP" altLang="en-US" sz="1200"/>
              <a:t>プロジェクト名：</a:t>
            </a:r>
            <a:r>
              <a:rPr lang="en-US" altLang="ja-JP" sz="1200"/>
              <a:t>addressbook.Server</a:t>
            </a:r>
          </a:p>
          <a:p>
            <a:r>
              <a:rPr kumimoji="1" lang="ja-JP" altLang="en-US" sz="1200"/>
              <a:t>ファイル名：</a:t>
            </a:r>
            <a:r>
              <a:rPr kumimoji="1" lang="en-US" altLang="ja-JP" sz="1200"/>
              <a:t>Controllers/AddressBookController.cs</a:t>
            </a:r>
            <a:endParaRPr kumimoji="1" lang="ja-JP" altLang="en-US" sz="1200"/>
          </a:p>
        </p:txBody>
      </p:sp>
      <p:sp>
        <p:nvSpPr>
          <p:cNvPr id="6" name="テキスト ボックス 5">
            <a:extLst>
              <a:ext uri="{FF2B5EF4-FFF2-40B4-BE49-F238E27FC236}">
                <a16:creationId xmlns:a16="http://schemas.microsoft.com/office/drawing/2014/main" id="{CB44F0CA-154E-15C9-52EC-455E77BEEF6D}"/>
              </a:ext>
            </a:extLst>
          </p:cNvPr>
          <p:cNvSpPr txBox="1"/>
          <p:nvPr/>
        </p:nvSpPr>
        <p:spPr>
          <a:xfrm>
            <a:off x="7659990" y="2870313"/>
            <a:ext cx="4532010" cy="461665"/>
          </a:xfrm>
          <a:prstGeom prst="rect">
            <a:avLst/>
          </a:prstGeom>
          <a:noFill/>
        </p:spPr>
        <p:txBody>
          <a:bodyPr wrap="none" rtlCol="0">
            <a:spAutoFit/>
          </a:bodyPr>
          <a:lstStyle/>
          <a:p>
            <a:r>
              <a:rPr lang="ja-JP" altLang="en-US" sz="1200"/>
              <a:t>プロジェクト名：</a:t>
            </a:r>
            <a:r>
              <a:rPr lang="en-US" altLang="ja-JP" sz="1200"/>
              <a:t>addressbook.Server</a:t>
            </a:r>
          </a:p>
          <a:p>
            <a:r>
              <a:rPr kumimoji="1" lang="ja-JP" altLang="en-US" sz="1200"/>
              <a:t>ファイル名：</a:t>
            </a:r>
            <a:r>
              <a:rPr kumimoji="1" lang="en-US" altLang="ja-JP" sz="1200"/>
              <a:t>Controllers/</a:t>
            </a:r>
            <a:r>
              <a:rPr kumimoji="1" lang="en-US" altLang="ja-JP" sz="1200">
                <a:solidFill>
                  <a:srgbClr val="FF0000"/>
                </a:solidFill>
              </a:rPr>
              <a:t>WeatherForecastController.cs</a:t>
            </a:r>
            <a:endParaRPr kumimoji="1" lang="ja-JP" altLang="en-US" sz="1200">
              <a:solidFill>
                <a:srgbClr val="FF0000"/>
              </a:solidFill>
            </a:endParaRPr>
          </a:p>
        </p:txBody>
      </p:sp>
      <p:sp>
        <p:nvSpPr>
          <p:cNvPr id="8" name="テキスト ボックス 7">
            <a:extLst>
              <a:ext uri="{FF2B5EF4-FFF2-40B4-BE49-F238E27FC236}">
                <a16:creationId xmlns:a16="http://schemas.microsoft.com/office/drawing/2014/main" id="{1A0FCF27-11FA-5CDF-1194-29CE2B9D3F57}"/>
              </a:ext>
            </a:extLst>
          </p:cNvPr>
          <p:cNvSpPr txBox="1"/>
          <p:nvPr/>
        </p:nvSpPr>
        <p:spPr>
          <a:xfrm>
            <a:off x="7659990" y="2356456"/>
            <a:ext cx="646331" cy="369332"/>
          </a:xfrm>
          <a:prstGeom prst="rect">
            <a:avLst/>
          </a:prstGeom>
          <a:noFill/>
        </p:spPr>
        <p:txBody>
          <a:bodyPr wrap="none" rtlCol="0">
            <a:spAutoFit/>
          </a:bodyPr>
          <a:lstStyle/>
          <a:p>
            <a:r>
              <a:rPr kumimoji="1" lang="ja-JP" altLang="en-US"/>
              <a:t>削除</a:t>
            </a:r>
          </a:p>
        </p:txBody>
      </p:sp>
      <p:cxnSp>
        <p:nvCxnSpPr>
          <p:cNvPr id="5" name="直線コネクタ 4">
            <a:extLst>
              <a:ext uri="{FF2B5EF4-FFF2-40B4-BE49-F238E27FC236}">
                <a16:creationId xmlns:a16="http://schemas.microsoft.com/office/drawing/2014/main" id="{EDBA62F4-514C-82C6-7BBB-1BE1DA33AC7C}"/>
              </a:ext>
            </a:extLst>
          </p:cNvPr>
          <p:cNvCxnSpPr>
            <a:cxnSpLocks/>
          </p:cNvCxnSpPr>
          <p:nvPr/>
        </p:nvCxnSpPr>
        <p:spPr>
          <a:xfrm>
            <a:off x="8868228" y="4117930"/>
            <a:ext cx="2075543" cy="1418771"/>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直線コネクタ 8">
            <a:extLst>
              <a:ext uri="{FF2B5EF4-FFF2-40B4-BE49-F238E27FC236}">
                <a16:creationId xmlns:a16="http://schemas.microsoft.com/office/drawing/2014/main" id="{FB93D0EA-E257-08EA-4594-6E4719AF8A31}"/>
              </a:ext>
            </a:extLst>
          </p:cNvPr>
          <p:cNvCxnSpPr/>
          <p:nvPr/>
        </p:nvCxnSpPr>
        <p:spPr>
          <a:xfrm flipV="1">
            <a:off x="8764524" y="4117930"/>
            <a:ext cx="2179247" cy="1418771"/>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6813235"/>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a:extLst>
              <a:ext uri="{FF2B5EF4-FFF2-40B4-BE49-F238E27FC236}">
                <a16:creationId xmlns:a16="http://schemas.microsoft.com/office/drawing/2014/main" id="{D3578072-553C-1E04-82AF-684422C5586E}"/>
              </a:ext>
            </a:extLst>
          </p:cNvPr>
          <p:cNvSpPr>
            <a:spLocks noGrp="1"/>
          </p:cNvSpPr>
          <p:nvPr>
            <p:ph type="title"/>
          </p:nvPr>
        </p:nvSpPr>
        <p:spPr/>
        <p:txBody>
          <a:bodyPr>
            <a:normAutofit/>
          </a:bodyPr>
          <a:lstStyle/>
          <a:p>
            <a:r>
              <a:rPr lang="en-US" altLang="ja-JP"/>
              <a:t>3-3-3.</a:t>
            </a:r>
            <a:r>
              <a:rPr lang="ja-JP" altLang="en-US"/>
              <a:t>「住所録リスト表示」機能作成</a:t>
            </a:r>
          </a:p>
        </p:txBody>
      </p:sp>
      <p:sp>
        <p:nvSpPr>
          <p:cNvPr id="4" name="正方形/長方形 3">
            <a:extLst>
              <a:ext uri="{FF2B5EF4-FFF2-40B4-BE49-F238E27FC236}">
                <a16:creationId xmlns:a16="http://schemas.microsoft.com/office/drawing/2014/main" id="{324F4D88-D162-FEEE-8D57-029EC1236CD7}"/>
              </a:ext>
            </a:extLst>
          </p:cNvPr>
          <p:cNvSpPr/>
          <p:nvPr/>
        </p:nvSpPr>
        <p:spPr>
          <a:xfrm>
            <a:off x="342900" y="836547"/>
            <a:ext cx="7166610" cy="5930013"/>
          </a:xfrm>
          <a:prstGeom prst="rect">
            <a:avLst/>
          </a:prstGeom>
        </p:spPr>
        <p:style>
          <a:lnRef idx="2">
            <a:schemeClr val="accent5"/>
          </a:lnRef>
          <a:fillRef idx="1">
            <a:schemeClr val="lt1"/>
          </a:fillRef>
          <a:effectRef idx="0">
            <a:schemeClr val="accent5"/>
          </a:effectRef>
          <a:fontRef idx="minor">
            <a:schemeClr val="dk1"/>
          </a:fontRef>
        </p:style>
        <p:txBody>
          <a:bodyPr rtlCol="0" anchor="t"/>
          <a:lstStyle/>
          <a:p>
            <a:r>
              <a:rPr lang="en-US" altLang="ja-JP" sz="1200">
                <a:solidFill>
                  <a:srgbClr val="000000"/>
                </a:solidFill>
                <a:latin typeface="ＭＳ ゴシック" panose="020B0609070205080204" pitchFamily="49" charset="-128"/>
                <a:ea typeface="ＭＳ ゴシック" panose="020B0609070205080204" pitchFamily="49" charset="-128"/>
              </a:rPr>
              <a:t>        </a:t>
            </a:r>
            <a:r>
              <a:rPr lang="en-US" altLang="ja-JP" sz="1200">
                <a:solidFill>
                  <a:srgbClr val="808080"/>
                </a:solidFill>
                <a:latin typeface="ＭＳ ゴシック" panose="020B0609070205080204" pitchFamily="49" charset="-128"/>
                <a:ea typeface="ＭＳ ゴシック" panose="020B0609070205080204" pitchFamily="49" charset="-128"/>
              </a:rPr>
              <a:t>///</a:t>
            </a:r>
            <a:r>
              <a:rPr lang="en-US" altLang="ja-JP" sz="1200">
                <a:solidFill>
                  <a:srgbClr val="008000"/>
                </a:solidFill>
                <a:latin typeface="ＭＳ ゴシック" panose="020B0609070205080204" pitchFamily="49" charset="-128"/>
                <a:ea typeface="ＭＳ ゴシック" panose="020B0609070205080204" pitchFamily="49" charset="-128"/>
              </a:rPr>
              <a:t> </a:t>
            </a:r>
            <a:r>
              <a:rPr lang="en-US" altLang="ja-JP" sz="1200">
                <a:solidFill>
                  <a:srgbClr val="808080"/>
                </a:solidFill>
                <a:latin typeface="ＭＳ ゴシック" panose="020B0609070205080204" pitchFamily="49" charset="-128"/>
                <a:ea typeface="ＭＳ ゴシック" panose="020B0609070205080204" pitchFamily="49" charset="-128"/>
              </a:rPr>
              <a:t>&lt;summary&gt;</a:t>
            </a:r>
            <a:endParaRPr lang="en-US" altLang="ja-JP" sz="1200">
              <a:solidFill>
                <a:srgbClr val="000000"/>
              </a:solidFill>
              <a:latin typeface="ＭＳ ゴシック" panose="020B0609070205080204" pitchFamily="49" charset="-128"/>
              <a:ea typeface="ＭＳ ゴシック" panose="020B0609070205080204" pitchFamily="49" charset="-128"/>
            </a:endParaRPr>
          </a:p>
          <a:p>
            <a:r>
              <a:rPr lang="ja-JP" altLang="en-US" sz="1200">
                <a:solidFill>
                  <a:srgbClr val="000000"/>
                </a:solidFill>
                <a:latin typeface="ＭＳ ゴシック" panose="020B0609070205080204" pitchFamily="49" charset="-128"/>
                <a:ea typeface="ＭＳ ゴシック" panose="020B0609070205080204" pitchFamily="49" charset="-128"/>
              </a:rPr>
              <a:t>        </a:t>
            </a:r>
            <a:r>
              <a:rPr lang="en-US" altLang="ja-JP" sz="1200">
                <a:solidFill>
                  <a:srgbClr val="808080"/>
                </a:solidFill>
                <a:latin typeface="ＭＳ ゴシック" panose="020B0609070205080204" pitchFamily="49" charset="-128"/>
                <a:ea typeface="ＭＳ ゴシック" panose="020B0609070205080204" pitchFamily="49" charset="-128"/>
              </a:rPr>
              <a:t>///</a:t>
            </a:r>
            <a:r>
              <a:rPr lang="ja-JP" altLang="en-US" sz="1200">
                <a:solidFill>
                  <a:srgbClr val="008000"/>
                </a:solidFill>
                <a:latin typeface="ＭＳ ゴシック" panose="020B0609070205080204" pitchFamily="49" charset="-128"/>
                <a:ea typeface="ＭＳ ゴシック" panose="020B0609070205080204" pitchFamily="49" charset="-128"/>
              </a:rPr>
              <a:t> </a:t>
            </a:r>
            <a:r>
              <a:rPr lang="en-US" altLang="ja-JP" sz="1200">
                <a:solidFill>
                  <a:srgbClr val="008000"/>
                </a:solidFill>
                <a:latin typeface="ＭＳ ゴシック" panose="020B0609070205080204" pitchFamily="49" charset="-128"/>
                <a:ea typeface="ＭＳ ゴシック" panose="020B0609070205080204" pitchFamily="49" charset="-128"/>
              </a:rPr>
              <a:t>RestAPI</a:t>
            </a:r>
            <a:r>
              <a:rPr lang="ja-JP" altLang="en-US" sz="1200">
                <a:solidFill>
                  <a:srgbClr val="008000"/>
                </a:solidFill>
                <a:latin typeface="ＭＳ ゴシック" panose="020B0609070205080204" pitchFamily="49" charset="-128"/>
                <a:ea typeface="ＭＳ ゴシック" panose="020B0609070205080204" pitchFamily="49" charset="-128"/>
              </a:rPr>
              <a:t>定義：住所録データベースから全データを抽出する</a:t>
            </a:r>
            <a:endParaRPr lang="ja-JP" altLang="en-US" sz="1200">
              <a:solidFill>
                <a:srgbClr val="000000"/>
              </a:solidFill>
              <a:latin typeface="ＭＳ ゴシック" panose="020B0609070205080204" pitchFamily="49" charset="-128"/>
              <a:ea typeface="ＭＳ ゴシック" panose="020B0609070205080204" pitchFamily="49" charset="-128"/>
            </a:endParaRPr>
          </a:p>
          <a:p>
            <a:r>
              <a:rPr lang="en-US" altLang="ja-JP" sz="1200">
                <a:solidFill>
                  <a:srgbClr val="000000"/>
                </a:solidFill>
                <a:latin typeface="ＭＳ ゴシック" panose="020B0609070205080204" pitchFamily="49" charset="-128"/>
                <a:ea typeface="ＭＳ ゴシック" panose="020B0609070205080204" pitchFamily="49" charset="-128"/>
              </a:rPr>
              <a:t>        </a:t>
            </a:r>
            <a:r>
              <a:rPr lang="en-US" altLang="ja-JP" sz="1200">
                <a:solidFill>
                  <a:srgbClr val="808080"/>
                </a:solidFill>
                <a:latin typeface="ＭＳ ゴシック" panose="020B0609070205080204" pitchFamily="49" charset="-128"/>
                <a:ea typeface="ＭＳ ゴシック" panose="020B0609070205080204" pitchFamily="49" charset="-128"/>
              </a:rPr>
              <a:t>///</a:t>
            </a:r>
            <a:r>
              <a:rPr lang="en-US" altLang="ja-JP" sz="1200">
                <a:solidFill>
                  <a:srgbClr val="008000"/>
                </a:solidFill>
                <a:latin typeface="ＭＳ ゴシック" panose="020B0609070205080204" pitchFamily="49" charset="-128"/>
                <a:ea typeface="ＭＳ ゴシック" panose="020B0609070205080204" pitchFamily="49" charset="-128"/>
              </a:rPr>
              <a:t> </a:t>
            </a:r>
            <a:r>
              <a:rPr lang="en-US" altLang="ja-JP" sz="1200">
                <a:solidFill>
                  <a:srgbClr val="808080"/>
                </a:solidFill>
                <a:latin typeface="ＭＳ ゴシック" panose="020B0609070205080204" pitchFamily="49" charset="-128"/>
                <a:ea typeface="ＭＳ ゴシック" panose="020B0609070205080204" pitchFamily="49" charset="-128"/>
              </a:rPr>
              <a:t>&lt;/summary&gt;</a:t>
            </a:r>
            <a:endParaRPr lang="en-US" altLang="ja-JP" sz="1200">
              <a:solidFill>
                <a:srgbClr val="000000"/>
              </a:solidFill>
              <a:latin typeface="ＭＳ ゴシック" panose="020B0609070205080204" pitchFamily="49" charset="-128"/>
              <a:ea typeface="ＭＳ ゴシック" panose="020B0609070205080204" pitchFamily="49" charset="-128"/>
            </a:endParaRPr>
          </a:p>
          <a:p>
            <a:r>
              <a:rPr lang="en-US" altLang="ja-JP" sz="1200">
                <a:solidFill>
                  <a:srgbClr val="000000"/>
                </a:solidFill>
                <a:latin typeface="ＭＳ ゴシック" panose="020B0609070205080204" pitchFamily="49" charset="-128"/>
                <a:ea typeface="ＭＳ ゴシック" panose="020B0609070205080204" pitchFamily="49" charset="-128"/>
              </a:rPr>
              <a:t>        [HttpGet]</a:t>
            </a:r>
          </a:p>
          <a:p>
            <a:r>
              <a:rPr lang="en-US" altLang="ja-JP" sz="1200">
                <a:solidFill>
                  <a:srgbClr val="000000"/>
                </a:solidFill>
                <a:latin typeface="ＭＳ ゴシック" panose="020B0609070205080204" pitchFamily="49" charset="-128"/>
                <a:ea typeface="ＭＳ ゴシック" panose="020B0609070205080204" pitchFamily="49" charset="-128"/>
              </a:rPr>
              <a:t>        </a:t>
            </a:r>
            <a:r>
              <a:rPr lang="en-US" altLang="ja-JP" sz="1200">
                <a:solidFill>
                  <a:srgbClr val="0000FF"/>
                </a:solidFill>
                <a:latin typeface="ＭＳ ゴシック" panose="020B0609070205080204" pitchFamily="49" charset="-128"/>
                <a:ea typeface="ＭＳ ゴシック" panose="020B0609070205080204" pitchFamily="49" charset="-128"/>
              </a:rPr>
              <a:t>public</a:t>
            </a:r>
            <a:r>
              <a:rPr lang="en-US" altLang="ja-JP" sz="1200">
                <a:solidFill>
                  <a:srgbClr val="000000"/>
                </a:solidFill>
                <a:latin typeface="ＭＳ ゴシック" panose="020B0609070205080204" pitchFamily="49" charset="-128"/>
                <a:ea typeface="ＭＳ ゴシック" panose="020B0609070205080204" pitchFamily="49" charset="-128"/>
              </a:rPr>
              <a:t> IEnumerable&lt;Address&gt; GET()</a:t>
            </a:r>
          </a:p>
          <a:p>
            <a:r>
              <a:rPr lang="ja-JP" altLang="en-US" sz="1200">
                <a:solidFill>
                  <a:srgbClr val="000000"/>
                </a:solidFill>
                <a:latin typeface="ＭＳ ゴシック" panose="020B0609070205080204" pitchFamily="49" charset="-128"/>
                <a:ea typeface="ＭＳ ゴシック" panose="020B0609070205080204" pitchFamily="49" charset="-128"/>
              </a:rPr>
              <a:t>        </a:t>
            </a:r>
            <a:r>
              <a:rPr lang="en-US" altLang="ja-JP" sz="1200">
                <a:solidFill>
                  <a:srgbClr val="000000"/>
                </a:solidFill>
                <a:latin typeface="ＭＳ ゴシック" panose="020B0609070205080204" pitchFamily="49" charset="-128"/>
                <a:ea typeface="ＭＳ ゴシック" panose="020B0609070205080204" pitchFamily="49" charset="-128"/>
              </a:rPr>
              <a:t>{</a:t>
            </a:r>
          </a:p>
          <a:p>
            <a:r>
              <a:rPr lang="ja-JP" altLang="en-US" sz="1200">
                <a:solidFill>
                  <a:srgbClr val="000000"/>
                </a:solidFill>
                <a:latin typeface="ＭＳ ゴシック" panose="020B0609070205080204" pitchFamily="49" charset="-128"/>
                <a:ea typeface="ＭＳ ゴシック" panose="020B0609070205080204" pitchFamily="49" charset="-128"/>
              </a:rPr>
              <a:t>            </a:t>
            </a:r>
            <a:r>
              <a:rPr lang="en-US" altLang="ja-JP" sz="1200">
                <a:solidFill>
                  <a:srgbClr val="008000"/>
                </a:solidFill>
                <a:latin typeface="ＭＳ ゴシック" panose="020B0609070205080204" pitchFamily="49" charset="-128"/>
                <a:ea typeface="ＭＳ ゴシック" panose="020B0609070205080204" pitchFamily="49" charset="-128"/>
              </a:rPr>
              <a:t>//</a:t>
            </a:r>
            <a:r>
              <a:rPr lang="ja-JP" altLang="en-US" sz="1200">
                <a:solidFill>
                  <a:srgbClr val="008000"/>
                </a:solidFill>
                <a:latin typeface="ＭＳ ゴシック" panose="020B0609070205080204" pitchFamily="49" charset="-128"/>
                <a:ea typeface="ＭＳ ゴシック" panose="020B0609070205080204" pitchFamily="49" charset="-128"/>
              </a:rPr>
              <a:t>レスポンスに付加する住所録リストを格納する配列</a:t>
            </a:r>
            <a:endParaRPr lang="ja-JP" altLang="en-US" sz="1200">
              <a:solidFill>
                <a:srgbClr val="000000"/>
              </a:solidFill>
              <a:latin typeface="ＭＳ ゴシック" panose="020B0609070205080204" pitchFamily="49" charset="-128"/>
              <a:ea typeface="ＭＳ ゴシック" panose="020B0609070205080204" pitchFamily="49" charset="-128"/>
            </a:endParaRPr>
          </a:p>
          <a:p>
            <a:r>
              <a:rPr lang="en-US" altLang="ja-JP" sz="1200">
                <a:solidFill>
                  <a:srgbClr val="000000"/>
                </a:solidFill>
                <a:latin typeface="ＭＳ ゴシック" panose="020B0609070205080204" pitchFamily="49" charset="-128"/>
                <a:ea typeface="ＭＳ ゴシック" panose="020B0609070205080204" pitchFamily="49" charset="-128"/>
              </a:rPr>
              <a:t>            </a:t>
            </a:r>
            <a:r>
              <a:rPr lang="en-US" altLang="ja-JP" sz="1200">
                <a:solidFill>
                  <a:srgbClr val="0000FF"/>
                </a:solidFill>
                <a:latin typeface="ＭＳ ゴシック" panose="020B0609070205080204" pitchFamily="49" charset="-128"/>
                <a:ea typeface="ＭＳ ゴシック" panose="020B0609070205080204" pitchFamily="49" charset="-128"/>
              </a:rPr>
              <a:t>var</a:t>
            </a:r>
            <a:r>
              <a:rPr lang="en-US" altLang="ja-JP" sz="1200">
                <a:solidFill>
                  <a:srgbClr val="000000"/>
                </a:solidFill>
                <a:latin typeface="ＭＳ ゴシック" panose="020B0609070205080204" pitchFamily="49" charset="-128"/>
                <a:ea typeface="ＭＳ ゴシック" panose="020B0609070205080204" pitchFamily="49" charset="-128"/>
              </a:rPr>
              <a:t> AddressList = </a:t>
            </a:r>
            <a:r>
              <a:rPr lang="en-US" altLang="ja-JP" sz="1200">
                <a:solidFill>
                  <a:srgbClr val="0000FF"/>
                </a:solidFill>
                <a:latin typeface="ＭＳ ゴシック" panose="020B0609070205080204" pitchFamily="49" charset="-128"/>
                <a:ea typeface="ＭＳ ゴシック" panose="020B0609070205080204" pitchFamily="49" charset="-128"/>
              </a:rPr>
              <a:t>new</a:t>
            </a:r>
            <a:r>
              <a:rPr lang="en-US" altLang="ja-JP" sz="1200">
                <a:solidFill>
                  <a:srgbClr val="000000"/>
                </a:solidFill>
                <a:latin typeface="ＭＳ ゴシック" panose="020B0609070205080204" pitchFamily="49" charset="-128"/>
                <a:ea typeface="ＭＳ ゴシック" panose="020B0609070205080204" pitchFamily="49" charset="-128"/>
              </a:rPr>
              <a:t> List&lt;Address&gt;();</a:t>
            </a:r>
          </a:p>
          <a:p>
            <a:r>
              <a:rPr lang="ja-JP" altLang="en-US" sz="1200">
                <a:solidFill>
                  <a:srgbClr val="000000"/>
                </a:solidFill>
                <a:latin typeface="ＭＳ ゴシック" panose="020B0609070205080204" pitchFamily="49" charset="-128"/>
                <a:ea typeface="ＭＳ ゴシック" panose="020B0609070205080204" pitchFamily="49" charset="-128"/>
              </a:rPr>
              <a:t>            </a:t>
            </a:r>
            <a:r>
              <a:rPr lang="en-US" altLang="ja-JP" sz="1200">
                <a:solidFill>
                  <a:srgbClr val="008000"/>
                </a:solidFill>
                <a:latin typeface="ＭＳ ゴシック" panose="020B0609070205080204" pitchFamily="49" charset="-128"/>
                <a:ea typeface="ＭＳ ゴシック" panose="020B0609070205080204" pitchFamily="49" charset="-128"/>
              </a:rPr>
              <a:t>//EntityFreamwork</a:t>
            </a:r>
            <a:r>
              <a:rPr lang="ja-JP" altLang="en-US" sz="1200">
                <a:solidFill>
                  <a:srgbClr val="008000"/>
                </a:solidFill>
                <a:latin typeface="ＭＳ ゴシック" panose="020B0609070205080204" pitchFamily="49" charset="-128"/>
                <a:ea typeface="ＭＳ ゴシック" panose="020B0609070205080204" pitchFamily="49" charset="-128"/>
              </a:rPr>
              <a:t>を使ってデータベースへアクセス</a:t>
            </a:r>
            <a:endParaRPr lang="ja-JP" altLang="en-US" sz="1200">
              <a:solidFill>
                <a:srgbClr val="000000"/>
              </a:solidFill>
              <a:latin typeface="ＭＳ ゴシック" panose="020B0609070205080204" pitchFamily="49" charset="-128"/>
              <a:ea typeface="ＭＳ ゴシック" panose="020B0609070205080204" pitchFamily="49" charset="-128"/>
            </a:endParaRPr>
          </a:p>
          <a:p>
            <a:r>
              <a:rPr lang="en-US" altLang="ja-JP" sz="1200">
                <a:solidFill>
                  <a:srgbClr val="000000"/>
                </a:solidFill>
                <a:latin typeface="ＭＳ ゴシック" panose="020B0609070205080204" pitchFamily="49" charset="-128"/>
                <a:ea typeface="ＭＳ ゴシック" panose="020B0609070205080204" pitchFamily="49" charset="-128"/>
              </a:rPr>
              <a:t>            </a:t>
            </a:r>
            <a:r>
              <a:rPr lang="en-US" altLang="ja-JP" sz="1200">
                <a:solidFill>
                  <a:srgbClr val="0000FF"/>
                </a:solidFill>
                <a:latin typeface="ＭＳ ゴシック" panose="020B0609070205080204" pitchFamily="49" charset="-128"/>
                <a:ea typeface="ＭＳ ゴシック" panose="020B0609070205080204" pitchFamily="49" charset="-128"/>
              </a:rPr>
              <a:t>using</a:t>
            </a:r>
            <a:r>
              <a:rPr lang="en-US" altLang="ja-JP" sz="1200">
                <a:solidFill>
                  <a:srgbClr val="000000"/>
                </a:solidFill>
                <a:latin typeface="ＭＳ ゴシック" panose="020B0609070205080204" pitchFamily="49" charset="-128"/>
                <a:ea typeface="ＭＳ ゴシック" panose="020B0609070205080204" pitchFamily="49" charset="-128"/>
              </a:rPr>
              <a:t> (</a:t>
            </a:r>
            <a:r>
              <a:rPr lang="en-US" altLang="ja-JP" sz="1200">
                <a:solidFill>
                  <a:srgbClr val="0000FF"/>
                </a:solidFill>
                <a:latin typeface="ＭＳ ゴシック" panose="020B0609070205080204" pitchFamily="49" charset="-128"/>
                <a:ea typeface="ＭＳ ゴシック" panose="020B0609070205080204" pitchFamily="49" charset="-128"/>
              </a:rPr>
              <a:t>var</a:t>
            </a:r>
            <a:r>
              <a:rPr lang="en-US" altLang="ja-JP" sz="1200">
                <a:solidFill>
                  <a:srgbClr val="000000"/>
                </a:solidFill>
                <a:latin typeface="ＭＳ ゴシック" panose="020B0609070205080204" pitchFamily="49" charset="-128"/>
                <a:ea typeface="ＭＳ ゴシック" panose="020B0609070205080204" pitchFamily="49" charset="-128"/>
              </a:rPr>
              <a:t> db = </a:t>
            </a:r>
            <a:r>
              <a:rPr lang="en-US" altLang="ja-JP" sz="1200">
                <a:solidFill>
                  <a:srgbClr val="0000FF"/>
                </a:solidFill>
                <a:latin typeface="ＭＳ ゴシック" panose="020B0609070205080204" pitchFamily="49" charset="-128"/>
                <a:ea typeface="ＭＳ ゴシック" panose="020B0609070205080204" pitchFamily="49" charset="-128"/>
              </a:rPr>
              <a:t>new</a:t>
            </a:r>
            <a:r>
              <a:rPr lang="en-US" altLang="ja-JP" sz="1200">
                <a:solidFill>
                  <a:srgbClr val="000000"/>
                </a:solidFill>
                <a:latin typeface="ＭＳ ゴシック" panose="020B0609070205080204" pitchFamily="49" charset="-128"/>
                <a:ea typeface="ＭＳ ゴシック" panose="020B0609070205080204" pitchFamily="49" charset="-128"/>
              </a:rPr>
              <a:t> Entity.AddressContext())</a:t>
            </a:r>
          </a:p>
          <a:p>
            <a:r>
              <a:rPr lang="ja-JP" altLang="en-US" sz="1200">
                <a:solidFill>
                  <a:srgbClr val="000000"/>
                </a:solidFill>
                <a:latin typeface="ＭＳ ゴシック" panose="020B0609070205080204" pitchFamily="49" charset="-128"/>
                <a:ea typeface="ＭＳ ゴシック" panose="020B0609070205080204" pitchFamily="49" charset="-128"/>
              </a:rPr>
              <a:t>            </a:t>
            </a:r>
            <a:r>
              <a:rPr lang="en-US" altLang="ja-JP" sz="1200">
                <a:solidFill>
                  <a:srgbClr val="000000"/>
                </a:solidFill>
                <a:latin typeface="ＭＳ ゴシック" panose="020B0609070205080204" pitchFamily="49" charset="-128"/>
                <a:ea typeface="ＭＳ ゴシック" panose="020B0609070205080204" pitchFamily="49" charset="-128"/>
              </a:rPr>
              <a:t>{</a:t>
            </a:r>
          </a:p>
          <a:p>
            <a:r>
              <a:rPr lang="ja-JP" altLang="en-US" sz="1200">
                <a:solidFill>
                  <a:srgbClr val="000000"/>
                </a:solidFill>
                <a:latin typeface="ＭＳ ゴシック" panose="020B0609070205080204" pitchFamily="49" charset="-128"/>
                <a:ea typeface="ＭＳ ゴシック" panose="020B0609070205080204" pitchFamily="49" charset="-128"/>
              </a:rPr>
              <a:t>                </a:t>
            </a:r>
            <a:r>
              <a:rPr lang="en-US" altLang="ja-JP" sz="1200">
                <a:solidFill>
                  <a:srgbClr val="008000"/>
                </a:solidFill>
                <a:latin typeface="ＭＳ ゴシック" panose="020B0609070205080204" pitchFamily="49" charset="-128"/>
                <a:ea typeface="ＭＳ ゴシック" panose="020B0609070205080204" pitchFamily="49" charset="-128"/>
              </a:rPr>
              <a:t>//ViewAddressList</a:t>
            </a:r>
            <a:r>
              <a:rPr lang="ja-JP" altLang="en-US" sz="1200">
                <a:solidFill>
                  <a:srgbClr val="008000"/>
                </a:solidFill>
                <a:latin typeface="ＭＳ ゴシック" panose="020B0609070205080204" pitchFamily="49" charset="-128"/>
                <a:ea typeface="ＭＳ ゴシック" panose="020B0609070205080204" pitchFamily="49" charset="-128"/>
              </a:rPr>
              <a:t>モデルからデータ読み込み</a:t>
            </a:r>
            <a:endParaRPr lang="ja-JP" altLang="en-US" sz="1200">
              <a:solidFill>
                <a:srgbClr val="000000"/>
              </a:solidFill>
              <a:latin typeface="ＭＳ ゴシック" panose="020B0609070205080204" pitchFamily="49" charset="-128"/>
              <a:ea typeface="ＭＳ ゴシック" panose="020B0609070205080204" pitchFamily="49" charset="-128"/>
            </a:endParaRPr>
          </a:p>
          <a:p>
            <a:r>
              <a:rPr lang="en-US" altLang="ja-JP" sz="1200">
                <a:solidFill>
                  <a:srgbClr val="000000"/>
                </a:solidFill>
                <a:latin typeface="ＭＳ ゴシック" panose="020B0609070205080204" pitchFamily="49" charset="-128"/>
                <a:ea typeface="ＭＳ ゴシック" panose="020B0609070205080204" pitchFamily="49" charset="-128"/>
              </a:rPr>
              <a:t>                </a:t>
            </a:r>
            <a:r>
              <a:rPr lang="en-US" altLang="ja-JP" sz="1200">
                <a:solidFill>
                  <a:srgbClr val="0000FF"/>
                </a:solidFill>
                <a:latin typeface="ＭＳ ゴシック" panose="020B0609070205080204" pitchFamily="49" charset="-128"/>
                <a:ea typeface="ＭＳ ゴシック" panose="020B0609070205080204" pitchFamily="49" charset="-128"/>
              </a:rPr>
              <a:t>foreach</a:t>
            </a:r>
            <a:r>
              <a:rPr lang="en-US" altLang="ja-JP" sz="1200">
                <a:solidFill>
                  <a:srgbClr val="000000"/>
                </a:solidFill>
                <a:latin typeface="ＭＳ ゴシック" panose="020B0609070205080204" pitchFamily="49" charset="-128"/>
                <a:ea typeface="ＭＳ ゴシック" panose="020B0609070205080204" pitchFamily="49" charset="-128"/>
              </a:rPr>
              <a:t> (var OneAddress </a:t>
            </a:r>
            <a:r>
              <a:rPr lang="en-US" altLang="ja-JP" sz="1200">
                <a:solidFill>
                  <a:srgbClr val="0000FF"/>
                </a:solidFill>
                <a:latin typeface="ＭＳ ゴシック" panose="020B0609070205080204" pitchFamily="49" charset="-128"/>
                <a:ea typeface="ＭＳ ゴシック" panose="020B0609070205080204" pitchFamily="49" charset="-128"/>
              </a:rPr>
              <a:t>in</a:t>
            </a:r>
            <a:r>
              <a:rPr lang="en-US" altLang="ja-JP" sz="1200">
                <a:solidFill>
                  <a:srgbClr val="000000"/>
                </a:solidFill>
                <a:latin typeface="ＭＳ ゴシック" panose="020B0609070205080204" pitchFamily="49" charset="-128"/>
                <a:ea typeface="ＭＳ ゴシック" panose="020B0609070205080204" pitchFamily="49" charset="-128"/>
              </a:rPr>
              <a:t> db.ViewAddressList.OrderByDescending(v =&gt; v.No))</a:t>
            </a:r>
          </a:p>
          <a:p>
            <a:r>
              <a:rPr lang="ja-JP" altLang="en-US" sz="1200">
                <a:solidFill>
                  <a:srgbClr val="000000"/>
                </a:solidFill>
                <a:latin typeface="ＭＳ ゴシック" panose="020B0609070205080204" pitchFamily="49" charset="-128"/>
                <a:ea typeface="ＭＳ ゴシック" panose="020B0609070205080204" pitchFamily="49" charset="-128"/>
              </a:rPr>
              <a:t>                </a:t>
            </a:r>
            <a:r>
              <a:rPr lang="en-US" altLang="ja-JP" sz="1200">
                <a:solidFill>
                  <a:srgbClr val="000000"/>
                </a:solidFill>
                <a:latin typeface="ＭＳ ゴシック" panose="020B0609070205080204" pitchFamily="49" charset="-128"/>
                <a:ea typeface="ＭＳ ゴシック" panose="020B0609070205080204" pitchFamily="49" charset="-128"/>
              </a:rPr>
              <a:t>{</a:t>
            </a:r>
            <a:endParaRPr lang="ja-JP" altLang="en-US" sz="1200">
              <a:solidFill>
                <a:srgbClr val="000000"/>
              </a:solidFill>
              <a:latin typeface="ＭＳ ゴシック" panose="020B0609070205080204" pitchFamily="49" charset="-128"/>
              <a:ea typeface="ＭＳ ゴシック" panose="020B0609070205080204" pitchFamily="49" charset="-128"/>
            </a:endParaRPr>
          </a:p>
          <a:p>
            <a:r>
              <a:rPr lang="en-US" altLang="ja-JP" sz="1200">
                <a:solidFill>
                  <a:srgbClr val="000000"/>
                </a:solidFill>
                <a:latin typeface="ＭＳ ゴシック" panose="020B0609070205080204" pitchFamily="49" charset="-128"/>
                <a:ea typeface="ＭＳ ゴシック" panose="020B0609070205080204" pitchFamily="49" charset="-128"/>
              </a:rPr>
              <a:t>                    </a:t>
            </a:r>
            <a:r>
              <a:rPr lang="en-US" altLang="ja-JP" sz="1200">
                <a:solidFill>
                  <a:srgbClr val="0000FF"/>
                </a:solidFill>
                <a:latin typeface="ＭＳ ゴシック" panose="020B0609070205080204" pitchFamily="49" charset="-128"/>
                <a:ea typeface="ＭＳ ゴシック" panose="020B0609070205080204" pitchFamily="49" charset="-128"/>
              </a:rPr>
              <a:t>var</a:t>
            </a:r>
            <a:r>
              <a:rPr lang="en-US" altLang="ja-JP" sz="1200">
                <a:solidFill>
                  <a:srgbClr val="000000"/>
                </a:solidFill>
                <a:latin typeface="ＭＳ ゴシック" panose="020B0609070205080204" pitchFamily="49" charset="-128"/>
                <a:ea typeface="ＭＳ ゴシック" panose="020B0609070205080204" pitchFamily="49" charset="-128"/>
              </a:rPr>
              <a:t> adr = </a:t>
            </a:r>
            <a:r>
              <a:rPr lang="en-US" altLang="ja-JP" sz="1200">
                <a:solidFill>
                  <a:srgbClr val="0000FF"/>
                </a:solidFill>
                <a:latin typeface="ＭＳ ゴシック" panose="020B0609070205080204" pitchFamily="49" charset="-128"/>
                <a:ea typeface="ＭＳ ゴシック" panose="020B0609070205080204" pitchFamily="49" charset="-128"/>
              </a:rPr>
              <a:t>new</a:t>
            </a:r>
            <a:r>
              <a:rPr lang="en-US" altLang="ja-JP" sz="1200">
                <a:solidFill>
                  <a:srgbClr val="000000"/>
                </a:solidFill>
                <a:latin typeface="ＭＳ ゴシック" panose="020B0609070205080204" pitchFamily="49" charset="-128"/>
                <a:ea typeface="ＭＳ ゴシック" panose="020B0609070205080204" pitchFamily="49" charset="-128"/>
              </a:rPr>
              <a:t> Address</a:t>
            </a:r>
          </a:p>
          <a:p>
            <a:r>
              <a:rPr lang="ja-JP" altLang="en-US" sz="1200">
                <a:solidFill>
                  <a:srgbClr val="000000"/>
                </a:solidFill>
                <a:latin typeface="ＭＳ ゴシック" panose="020B0609070205080204" pitchFamily="49" charset="-128"/>
                <a:ea typeface="ＭＳ ゴシック" panose="020B0609070205080204" pitchFamily="49" charset="-128"/>
              </a:rPr>
              <a:t>                    </a:t>
            </a:r>
            <a:r>
              <a:rPr lang="en-US" altLang="ja-JP" sz="1200">
                <a:solidFill>
                  <a:srgbClr val="000000"/>
                </a:solidFill>
                <a:latin typeface="ＭＳ ゴシック" panose="020B0609070205080204" pitchFamily="49" charset="-128"/>
                <a:ea typeface="ＭＳ ゴシック" panose="020B0609070205080204" pitchFamily="49" charset="-128"/>
              </a:rPr>
              <a:t>{</a:t>
            </a:r>
          </a:p>
          <a:p>
            <a:r>
              <a:rPr lang="en-US" altLang="ja-JP" sz="1200">
                <a:solidFill>
                  <a:srgbClr val="000000"/>
                </a:solidFill>
                <a:latin typeface="ＭＳ ゴシック" panose="020B0609070205080204" pitchFamily="49" charset="-128"/>
                <a:ea typeface="ＭＳ ゴシック" panose="020B0609070205080204" pitchFamily="49" charset="-128"/>
              </a:rPr>
              <a:t>                        No = OneAddress.No,</a:t>
            </a:r>
          </a:p>
          <a:p>
            <a:r>
              <a:rPr lang="en-US" altLang="ja-JP" sz="1200">
                <a:solidFill>
                  <a:srgbClr val="000000"/>
                </a:solidFill>
                <a:latin typeface="ＭＳ ゴシック" panose="020B0609070205080204" pitchFamily="49" charset="-128"/>
                <a:ea typeface="ＭＳ ゴシック" panose="020B0609070205080204" pitchFamily="49" charset="-128"/>
              </a:rPr>
              <a:t>                        Name = OneAddress.Name.Trim(),</a:t>
            </a:r>
          </a:p>
          <a:p>
            <a:r>
              <a:rPr lang="en-US" altLang="ja-JP" sz="1200">
                <a:solidFill>
                  <a:srgbClr val="000000"/>
                </a:solidFill>
                <a:latin typeface="ＭＳ ゴシック" panose="020B0609070205080204" pitchFamily="49" charset="-128"/>
                <a:ea typeface="ＭＳ ゴシック" panose="020B0609070205080204" pitchFamily="49" charset="-128"/>
              </a:rPr>
              <a:t>                        Yubin = OneAddress.Yubin.Trim(),</a:t>
            </a:r>
          </a:p>
          <a:p>
            <a:r>
              <a:rPr lang="en-US" altLang="ja-JP" sz="1200">
                <a:solidFill>
                  <a:srgbClr val="000000"/>
                </a:solidFill>
                <a:latin typeface="ＭＳ ゴシック" panose="020B0609070205080204" pitchFamily="49" charset="-128"/>
                <a:ea typeface="ＭＳ ゴシック" panose="020B0609070205080204" pitchFamily="49" charset="-128"/>
              </a:rPr>
              <a:t>                        Address1 = OneAddress.Address1.Trim(),</a:t>
            </a:r>
          </a:p>
          <a:p>
            <a:r>
              <a:rPr lang="en-US" altLang="ja-JP" sz="1200">
                <a:solidFill>
                  <a:srgbClr val="000000"/>
                </a:solidFill>
                <a:latin typeface="ＭＳ ゴシック" panose="020B0609070205080204" pitchFamily="49" charset="-128"/>
                <a:ea typeface="ＭＳ ゴシック" panose="020B0609070205080204" pitchFamily="49" charset="-128"/>
              </a:rPr>
              <a:t>                        Address2 = OneAddress.Address2.Trim(),</a:t>
            </a:r>
          </a:p>
          <a:p>
            <a:r>
              <a:rPr lang="en-US" altLang="ja-JP" sz="1200">
                <a:solidFill>
                  <a:srgbClr val="000000"/>
                </a:solidFill>
                <a:latin typeface="ＭＳ ゴシック" panose="020B0609070205080204" pitchFamily="49" charset="-128"/>
                <a:ea typeface="ＭＳ ゴシック" panose="020B0609070205080204" pitchFamily="49" charset="-128"/>
              </a:rPr>
              <a:t>                        Tel = OneAddress.Tel.Trim()</a:t>
            </a:r>
          </a:p>
          <a:p>
            <a:r>
              <a:rPr lang="ja-JP" altLang="en-US" sz="1200">
                <a:solidFill>
                  <a:srgbClr val="000000"/>
                </a:solidFill>
                <a:latin typeface="ＭＳ ゴシック" panose="020B0609070205080204" pitchFamily="49" charset="-128"/>
                <a:ea typeface="ＭＳ ゴシック" panose="020B0609070205080204" pitchFamily="49" charset="-128"/>
              </a:rPr>
              <a:t>                    </a:t>
            </a:r>
            <a:r>
              <a:rPr lang="en-US" altLang="ja-JP" sz="1200">
                <a:solidFill>
                  <a:srgbClr val="000000"/>
                </a:solidFill>
                <a:latin typeface="ＭＳ ゴシック" panose="020B0609070205080204" pitchFamily="49" charset="-128"/>
                <a:ea typeface="ＭＳ ゴシック" panose="020B0609070205080204" pitchFamily="49" charset="-128"/>
              </a:rPr>
              <a:t>};</a:t>
            </a:r>
            <a:endParaRPr lang="ja-JP" altLang="en-US" sz="1200">
              <a:solidFill>
                <a:srgbClr val="000000"/>
              </a:solidFill>
              <a:latin typeface="ＭＳ ゴシック" panose="020B0609070205080204" pitchFamily="49" charset="-128"/>
              <a:ea typeface="ＭＳ ゴシック" panose="020B0609070205080204" pitchFamily="49" charset="-128"/>
            </a:endParaRPr>
          </a:p>
          <a:p>
            <a:r>
              <a:rPr lang="ja-JP" altLang="en-US" sz="1200">
                <a:solidFill>
                  <a:srgbClr val="000000"/>
                </a:solidFill>
                <a:latin typeface="ＭＳ ゴシック" panose="020B0609070205080204" pitchFamily="49" charset="-128"/>
                <a:ea typeface="ＭＳ ゴシック" panose="020B0609070205080204" pitchFamily="49" charset="-128"/>
              </a:rPr>
              <a:t>                    </a:t>
            </a:r>
            <a:r>
              <a:rPr lang="en-US" altLang="ja-JP" sz="1200">
                <a:solidFill>
                  <a:srgbClr val="008000"/>
                </a:solidFill>
                <a:latin typeface="ＭＳ ゴシック" panose="020B0609070205080204" pitchFamily="49" charset="-128"/>
                <a:ea typeface="ＭＳ ゴシック" panose="020B0609070205080204" pitchFamily="49" charset="-128"/>
              </a:rPr>
              <a:t>//DB</a:t>
            </a:r>
            <a:r>
              <a:rPr lang="ja-JP" altLang="en-US" sz="1200">
                <a:solidFill>
                  <a:srgbClr val="008000"/>
                </a:solidFill>
                <a:latin typeface="ＭＳ ゴシック" panose="020B0609070205080204" pitchFamily="49" charset="-128"/>
                <a:ea typeface="ＭＳ ゴシック" panose="020B0609070205080204" pitchFamily="49" charset="-128"/>
              </a:rPr>
              <a:t>から読みだしたデータを構造体にして配列の１枠に入れる</a:t>
            </a:r>
            <a:endParaRPr lang="ja-JP" altLang="en-US" sz="1200">
              <a:solidFill>
                <a:srgbClr val="000000"/>
              </a:solidFill>
              <a:latin typeface="ＭＳ ゴシック" panose="020B0609070205080204" pitchFamily="49" charset="-128"/>
              <a:ea typeface="ＭＳ ゴシック" panose="020B0609070205080204" pitchFamily="49" charset="-128"/>
            </a:endParaRPr>
          </a:p>
          <a:p>
            <a:r>
              <a:rPr lang="en-US" altLang="ja-JP" sz="1200">
                <a:solidFill>
                  <a:srgbClr val="000000"/>
                </a:solidFill>
                <a:latin typeface="ＭＳ ゴシック" panose="020B0609070205080204" pitchFamily="49" charset="-128"/>
                <a:ea typeface="ＭＳ ゴシック" panose="020B0609070205080204" pitchFamily="49" charset="-128"/>
              </a:rPr>
              <a:t>                    AddressList.Add(adr);</a:t>
            </a:r>
            <a:endParaRPr lang="ja-JP" altLang="en-US" sz="1200">
              <a:solidFill>
                <a:srgbClr val="000000"/>
              </a:solidFill>
              <a:latin typeface="ＭＳ ゴシック" panose="020B0609070205080204" pitchFamily="49" charset="-128"/>
              <a:ea typeface="ＭＳ ゴシック" panose="020B0609070205080204" pitchFamily="49" charset="-128"/>
            </a:endParaRPr>
          </a:p>
          <a:p>
            <a:r>
              <a:rPr lang="ja-JP" altLang="en-US" sz="1200">
                <a:solidFill>
                  <a:srgbClr val="000000"/>
                </a:solidFill>
                <a:latin typeface="ＭＳ ゴシック" panose="020B0609070205080204" pitchFamily="49" charset="-128"/>
                <a:ea typeface="ＭＳ ゴシック" panose="020B0609070205080204" pitchFamily="49" charset="-128"/>
              </a:rPr>
              <a:t>                </a:t>
            </a:r>
            <a:r>
              <a:rPr lang="en-US" altLang="ja-JP" sz="1200">
                <a:solidFill>
                  <a:srgbClr val="000000"/>
                </a:solidFill>
                <a:latin typeface="ＭＳ ゴシック" panose="020B0609070205080204" pitchFamily="49" charset="-128"/>
                <a:ea typeface="ＭＳ ゴシック" panose="020B0609070205080204" pitchFamily="49" charset="-128"/>
              </a:rPr>
              <a:t>}</a:t>
            </a:r>
            <a:endParaRPr lang="ja-JP" altLang="en-US" sz="1200">
              <a:solidFill>
                <a:srgbClr val="000000"/>
              </a:solidFill>
              <a:latin typeface="ＭＳ ゴシック" panose="020B0609070205080204" pitchFamily="49" charset="-128"/>
              <a:ea typeface="ＭＳ ゴシック" panose="020B0609070205080204" pitchFamily="49" charset="-128"/>
            </a:endParaRPr>
          </a:p>
          <a:p>
            <a:r>
              <a:rPr lang="ja-JP" altLang="en-US" sz="1200">
                <a:solidFill>
                  <a:srgbClr val="000000"/>
                </a:solidFill>
                <a:latin typeface="ＭＳ ゴシック" panose="020B0609070205080204" pitchFamily="49" charset="-128"/>
                <a:ea typeface="ＭＳ ゴシック" panose="020B0609070205080204" pitchFamily="49" charset="-128"/>
              </a:rPr>
              <a:t>            </a:t>
            </a:r>
            <a:r>
              <a:rPr lang="en-US" altLang="ja-JP" sz="1200">
                <a:solidFill>
                  <a:srgbClr val="000000"/>
                </a:solidFill>
                <a:latin typeface="ＭＳ ゴシック" panose="020B0609070205080204" pitchFamily="49" charset="-128"/>
                <a:ea typeface="ＭＳ ゴシック" panose="020B0609070205080204" pitchFamily="49" charset="-128"/>
              </a:rPr>
              <a:t>}</a:t>
            </a:r>
            <a:endParaRPr lang="ja-JP" altLang="en-US" sz="1200">
              <a:solidFill>
                <a:srgbClr val="000000"/>
              </a:solidFill>
              <a:latin typeface="ＭＳ ゴシック" panose="020B0609070205080204" pitchFamily="49" charset="-128"/>
              <a:ea typeface="ＭＳ ゴシック" panose="020B0609070205080204" pitchFamily="49" charset="-128"/>
            </a:endParaRPr>
          </a:p>
          <a:p>
            <a:r>
              <a:rPr lang="en-US" altLang="ja-JP" sz="1200">
                <a:solidFill>
                  <a:srgbClr val="000000"/>
                </a:solidFill>
                <a:latin typeface="ＭＳ ゴシック" panose="020B0609070205080204" pitchFamily="49" charset="-128"/>
                <a:ea typeface="ＭＳ ゴシック" panose="020B0609070205080204" pitchFamily="49" charset="-128"/>
              </a:rPr>
              <a:t>            </a:t>
            </a:r>
            <a:r>
              <a:rPr lang="en-US" altLang="ja-JP" sz="1200">
                <a:solidFill>
                  <a:srgbClr val="0000FF"/>
                </a:solidFill>
                <a:latin typeface="ＭＳ ゴシック" panose="020B0609070205080204" pitchFamily="49" charset="-128"/>
                <a:ea typeface="ＭＳ ゴシック" panose="020B0609070205080204" pitchFamily="49" charset="-128"/>
              </a:rPr>
              <a:t>return</a:t>
            </a:r>
            <a:r>
              <a:rPr lang="en-US" altLang="ja-JP" sz="1200">
                <a:solidFill>
                  <a:srgbClr val="000000"/>
                </a:solidFill>
                <a:latin typeface="ＭＳ ゴシック" panose="020B0609070205080204" pitchFamily="49" charset="-128"/>
                <a:ea typeface="ＭＳ ゴシック" panose="020B0609070205080204" pitchFamily="49" charset="-128"/>
              </a:rPr>
              <a:t> AddressList;</a:t>
            </a:r>
            <a:endParaRPr lang="ja-JP" altLang="en-US" sz="1200">
              <a:solidFill>
                <a:srgbClr val="000000"/>
              </a:solidFill>
              <a:latin typeface="ＭＳ ゴシック" panose="020B0609070205080204" pitchFamily="49" charset="-128"/>
              <a:ea typeface="ＭＳ ゴシック" panose="020B0609070205080204" pitchFamily="49" charset="-128"/>
            </a:endParaRPr>
          </a:p>
          <a:p>
            <a:r>
              <a:rPr lang="ja-JP" altLang="en-US" sz="1200">
                <a:solidFill>
                  <a:srgbClr val="000000"/>
                </a:solidFill>
                <a:latin typeface="ＭＳ ゴシック" panose="020B0609070205080204" pitchFamily="49" charset="-128"/>
                <a:ea typeface="ＭＳ ゴシック" panose="020B0609070205080204" pitchFamily="49" charset="-128"/>
              </a:rPr>
              <a:t>        </a:t>
            </a:r>
            <a:r>
              <a:rPr lang="en-US" altLang="ja-JP" sz="1200">
                <a:solidFill>
                  <a:srgbClr val="000000"/>
                </a:solidFill>
                <a:latin typeface="ＭＳ ゴシック" panose="020B0609070205080204" pitchFamily="49" charset="-128"/>
                <a:ea typeface="ＭＳ ゴシック" panose="020B0609070205080204" pitchFamily="49" charset="-128"/>
              </a:rPr>
              <a:t>}</a:t>
            </a:r>
          </a:p>
          <a:p>
            <a:r>
              <a:rPr lang="en-US" altLang="ja-JP" sz="1200">
                <a:solidFill>
                  <a:srgbClr val="000000"/>
                </a:solidFill>
                <a:latin typeface="ＭＳ ゴシック" panose="020B0609070205080204" pitchFamily="49" charset="-128"/>
                <a:ea typeface="ＭＳ ゴシック" panose="020B0609070205080204" pitchFamily="49" charset="-128"/>
              </a:rPr>
              <a:t>        </a:t>
            </a:r>
            <a:r>
              <a:rPr lang="en-US" altLang="ja-JP" sz="1200">
                <a:solidFill>
                  <a:srgbClr val="FF0000"/>
                </a:solidFill>
                <a:latin typeface="ＭＳ ゴシック" panose="020B0609070205080204" pitchFamily="49" charset="-128"/>
                <a:ea typeface="ＭＳ ゴシック" panose="020B0609070205080204" pitchFamily="49" charset="-128"/>
              </a:rPr>
              <a:t>// ----------------(</a:t>
            </a:r>
            <a:r>
              <a:rPr lang="ja-JP" altLang="en-US" sz="1200">
                <a:solidFill>
                  <a:srgbClr val="FF0000"/>
                </a:solidFill>
                <a:latin typeface="ＭＳ ゴシック" panose="020B0609070205080204" pitchFamily="49" charset="-128"/>
                <a:ea typeface="ＭＳ ゴシック" panose="020B0609070205080204" pitchFamily="49" charset="-128"/>
              </a:rPr>
              <a:t>ここに新規登録</a:t>
            </a:r>
            <a:r>
              <a:rPr lang="en-US" altLang="ja-JP" sz="1200">
                <a:solidFill>
                  <a:srgbClr val="FF0000"/>
                </a:solidFill>
                <a:latin typeface="ＭＳ ゴシック" panose="020B0609070205080204" pitchFamily="49" charset="-128"/>
                <a:ea typeface="ＭＳ ゴシック" panose="020B0609070205080204" pitchFamily="49" charset="-128"/>
              </a:rPr>
              <a:t>/</a:t>
            </a:r>
            <a:r>
              <a:rPr lang="ja-JP" altLang="en-US" sz="1200">
                <a:solidFill>
                  <a:srgbClr val="FF0000"/>
                </a:solidFill>
                <a:latin typeface="ＭＳ ゴシック" panose="020B0609070205080204" pitchFamily="49" charset="-128"/>
                <a:ea typeface="ＭＳ ゴシック" panose="020B0609070205080204" pitchFamily="49" charset="-128"/>
              </a:rPr>
              <a:t>更新</a:t>
            </a:r>
            <a:r>
              <a:rPr lang="en-US" altLang="ja-JP" sz="1200">
                <a:solidFill>
                  <a:srgbClr val="FF0000"/>
                </a:solidFill>
                <a:latin typeface="ＭＳ ゴシック" panose="020B0609070205080204" pitchFamily="49" charset="-128"/>
                <a:ea typeface="ＭＳ ゴシック" panose="020B0609070205080204" pitchFamily="49" charset="-128"/>
              </a:rPr>
              <a:t>/</a:t>
            </a:r>
            <a:r>
              <a:rPr lang="ja-JP" altLang="en-US" sz="1200">
                <a:solidFill>
                  <a:srgbClr val="FF0000"/>
                </a:solidFill>
                <a:latin typeface="ＭＳ ゴシック" panose="020B0609070205080204" pitchFamily="49" charset="-128"/>
                <a:ea typeface="ＭＳ ゴシック" panose="020B0609070205080204" pitchFamily="49" charset="-128"/>
              </a:rPr>
              <a:t>削除の</a:t>
            </a:r>
            <a:r>
              <a:rPr lang="en-US" altLang="ja-JP" sz="1200">
                <a:solidFill>
                  <a:srgbClr val="FF0000"/>
                </a:solidFill>
                <a:latin typeface="ＭＳ ゴシック" panose="020B0609070205080204" pitchFamily="49" charset="-128"/>
                <a:ea typeface="ＭＳ ゴシック" panose="020B0609070205080204" pitchFamily="49" charset="-128"/>
              </a:rPr>
              <a:t>API</a:t>
            </a:r>
            <a:r>
              <a:rPr lang="ja-JP" altLang="en-US" sz="1200">
                <a:solidFill>
                  <a:srgbClr val="FF0000"/>
                </a:solidFill>
                <a:latin typeface="ＭＳ ゴシック" panose="020B0609070205080204" pitchFamily="49" charset="-128"/>
                <a:ea typeface="ＭＳ ゴシック" panose="020B0609070205080204" pitchFamily="49" charset="-128"/>
              </a:rPr>
              <a:t>を追加する</a:t>
            </a:r>
            <a:r>
              <a:rPr lang="en-US" altLang="ja-JP" sz="1200">
                <a:solidFill>
                  <a:srgbClr val="FF0000"/>
                </a:solidFill>
                <a:latin typeface="ＭＳ ゴシック" panose="020B0609070205080204" pitchFamily="49" charset="-128"/>
                <a:ea typeface="ＭＳ ゴシック" panose="020B0609070205080204" pitchFamily="49" charset="-128"/>
              </a:rPr>
              <a:t>)-------------</a:t>
            </a:r>
          </a:p>
          <a:p>
            <a:endParaRPr lang="en-US" altLang="ja-JP" sz="1200">
              <a:solidFill>
                <a:srgbClr val="000000"/>
              </a:solidFill>
              <a:latin typeface="ＭＳ ゴシック" panose="020B0609070205080204" pitchFamily="49" charset="-128"/>
              <a:ea typeface="ＭＳ ゴシック" panose="020B0609070205080204" pitchFamily="49" charset="-128"/>
            </a:endParaRPr>
          </a:p>
          <a:p>
            <a:r>
              <a:rPr lang="ja-JP" altLang="en-US" sz="1200">
                <a:solidFill>
                  <a:srgbClr val="000000"/>
                </a:solidFill>
                <a:latin typeface="ＭＳ ゴシック" panose="020B0609070205080204" pitchFamily="49" charset="-128"/>
                <a:ea typeface="ＭＳ ゴシック" panose="020B0609070205080204" pitchFamily="49" charset="-128"/>
              </a:rPr>
              <a:t>    </a:t>
            </a:r>
            <a:r>
              <a:rPr lang="en-US" altLang="ja-JP" sz="1200">
                <a:solidFill>
                  <a:srgbClr val="000000"/>
                </a:solidFill>
                <a:latin typeface="ＭＳ ゴシック" panose="020B0609070205080204" pitchFamily="49" charset="-128"/>
                <a:ea typeface="ＭＳ ゴシック" panose="020B0609070205080204" pitchFamily="49" charset="-128"/>
              </a:rPr>
              <a:t>}</a:t>
            </a:r>
          </a:p>
        </p:txBody>
      </p:sp>
    </p:spTree>
    <p:extLst>
      <p:ext uri="{BB962C8B-B14F-4D97-AF65-F5344CB8AC3E}">
        <p14:creationId xmlns:p14="http://schemas.microsoft.com/office/powerpoint/2010/main" val="1747040627"/>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a:extLst>
              <a:ext uri="{FF2B5EF4-FFF2-40B4-BE49-F238E27FC236}">
                <a16:creationId xmlns:a16="http://schemas.microsoft.com/office/drawing/2014/main" id="{D3578072-553C-1E04-82AF-684422C5586E}"/>
              </a:ext>
            </a:extLst>
          </p:cNvPr>
          <p:cNvSpPr>
            <a:spLocks noGrp="1"/>
          </p:cNvSpPr>
          <p:nvPr>
            <p:ph type="title"/>
          </p:nvPr>
        </p:nvSpPr>
        <p:spPr/>
        <p:txBody>
          <a:bodyPr>
            <a:normAutofit/>
          </a:bodyPr>
          <a:lstStyle/>
          <a:p>
            <a:r>
              <a:rPr lang="en-US" altLang="ja-JP"/>
              <a:t>3-3-3.</a:t>
            </a:r>
            <a:r>
              <a:rPr lang="ja-JP" altLang="en-US"/>
              <a:t>「住所録リスト表示」機能作成</a:t>
            </a:r>
          </a:p>
        </p:txBody>
      </p:sp>
      <p:sp>
        <p:nvSpPr>
          <p:cNvPr id="4" name="正方形/長方形 3">
            <a:extLst>
              <a:ext uri="{FF2B5EF4-FFF2-40B4-BE49-F238E27FC236}">
                <a16:creationId xmlns:a16="http://schemas.microsoft.com/office/drawing/2014/main" id="{324F4D88-D162-FEEE-8D57-029EC1236CD7}"/>
              </a:ext>
            </a:extLst>
          </p:cNvPr>
          <p:cNvSpPr/>
          <p:nvPr/>
        </p:nvSpPr>
        <p:spPr>
          <a:xfrm>
            <a:off x="354330" y="1293747"/>
            <a:ext cx="7155180" cy="5061333"/>
          </a:xfrm>
          <a:prstGeom prst="rect">
            <a:avLst/>
          </a:prstGeom>
        </p:spPr>
        <p:style>
          <a:lnRef idx="2">
            <a:schemeClr val="accent5"/>
          </a:lnRef>
          <a:fillRef idx="1">
            <a:schemeClr val="lt1"/>
          </a:fillRef>
          <a:effectRef idx="0">
            <a:schemeClr val="accent5"/>
          </a:effectRef>
          <a:fontRef idx="minor">
            <a:schemeClr val="dk1"/>
          </a:fontRef>
        </p:style>
        <p:txBody>
          <a:bodyPr rtlCol="0" anchor="t"/>
          <a:lstStyle/>
          <a:p>
            <a:r>
              <a:rPr lang="en-US" altLang="ja-JP" sz="1200">
                <a:solidFill>
                  <a:srgbClr val="000000"/>
                </a:solidFill>
                <a:latin typeface="ＭＳ ゴシック" panose="020B0609070205080204" pitchFamily="49" charset="-128"/>
                <a:ea typeface="ＭＳ ゴシック" panose="020B0609070205080204" pitchFamily="49" charset="-128"/>
              </a:rPr>
              <a:t>    </a:t>
            </a:r>
            <a:r>
              <a:rPr lang="en-US" altLang="ja-JP" sz="1200">
                <a:solidFill>
                  <a:srgbClr val="808080"/>
                </a:solidFill>
                <a:latin typeface="ＭＳ ゴシック" panose="020B0609070205080204" pitchFamily="49" charset="-128"/>
                <a:ea typeface="ＭＳ ゴシック" panose="020B0609070205080204" pitchFamily="49" charset="-128"/>
              </a:rPr>
              <a:t>///</a:t>
            </a:r>
            <a:r>
              <a:rPr lang="en-US" altLang="ja-JP" sz="1200">
                <a:solidFill>
                  <a:srgbClr val="008000"/>
                </a:solidFill>
                <a:latin typeface="ＭＳ ゴシック" panose="020B0609070205080204" pitchFamily="49" charset="-128"/>
                <a:ea typeface="ＭＳ ゴシック" panose="020B0609070205080204" pitchFamily="49" charset="-128"/>
              </a:rPr>
              <a:t> </a:t>
            </a:r>
            <a:r>
              <a:rPr lang="en-US" altLang="ja-JP" sz="1200">
                <a:solidFill>
                  <a:srgbClr val="808080"/>
                </a:solidFill>
                <a:latin typeface="ＭＳ ゴシック" panose="020B0609070205080204" pitchFamily="49" charset="-128"/>
                <a:ea typeface="ＭＳ ゴシック" panose="020B0609070205080204" pitchFamily="49" charset="-128"/>
              </a:rPr>
              <a:t>&lt;summary&gt;</a:t>
            </a:r>
            <a:endParaRPr lang="en-US" altLang="ja-JP" sz="1200">
              <a:solidFill>
                <a:srgbClr val="000000"/>
              </a:solidFill>
              <a:latin typeface="ＭＳ ゴシック" panose="020B0609070205080204" pitchFamily="49" charset="-128"/>
              <a:ea typeface="ＭＳ ゴシック" panose="020B0609070205080204" pitchFamily="49" charset="-128"/>
            </a:endParaRPr>
          </a:p>
          <a:p>
            <a:r>
              <a:rPr lang="ja-JP" altLang="en-US" sz="1200">
                <a:solidFill>
                  <a:srgbClr val="000000"/>
                </a:solidFill>
                <a:latin typeface="ＭＳ ゴシック" panose="020B0609070205080204" pitchFamily="49" charset="-128"/>
                <a:ea typeface="ＭＳ ゴシック" panose="020B0609070205080204" pitchFamily="49" charset="-128"/>
              </a:rPr>
              <a:t>    </a:t>
            </a:r>
            <a:r>
              <a:rPr lang="en-US" altLang="ja-JP" sz="1200">
                <a:solidFill>
                  <a:srgbClr val="808080"/>
                </a:solidFill>
                <a:latin typeface="ＭＳ ゴシック" panose="020B0609070205080204" pitchFamily="49" charset="-128"/>
                <a:ea typeface="ＭＳ ゴシック" panose="020B0609070205080204" pitchFamily="49" charset="-128"/>
              </a:rPr>
              <a:t>///</a:t>
            </a:r>
            <a:r>
              <a:rPr lang="ja-JP" altLang="en-US" sz="1200">
                <a:solidFill>
                  <a:srgbClr val="008000"/>
                </a:solidFill>
                <a:latin typeface="ＭＳ ゴシック" panose="020B0609070205080204" pitchFamily="49" charset="-128"/>
                <a:ea typeface="ＭＳ ゴシック" panose="020B0609070205080204" pitchFamily="49" charset="-128"/>
              </a:rPr>
              <a:t> </a:t>
            </a:r>
            <a:r>
              <a:rPr lang="en-US" altLang="ja-JP" sz="1200">
                <a:solidFill>
                  <a:srgbClr val="008000"/>
                </a:solidFill>
                <a:latin typeface="ＭＳ ゴシック" panose="020B0609070205080204" pitchFamily="49" charset="-128"/>
                <a:ea typeface="ＭＳ ゴシック" panose="020B0609070205080204" pitchFamily="49" charset="-128"/>
              </a:rPr>
              <a:t>RestAPI</a:t>
            </a:r>
            <a:r>
              <a:rPr lang="ja-JP" altLang="en-US" sz="1200">
                <a:solidFill>
                  <a:srgbClr val="008000"/>
                </a:solidFill>
                <a:latin typeface="ＭＳ ゴシック" panose="020B0609070205080204" pitchFamily="49" charset="-128"/>
                <a:ea typeface="ＭＳ ゴシック" panose="020B0609070205080204" pitchFamily="49" charset="-128"/>
              </a:rPr>
              <a:t>で</a:t>
            </a:r>
            <a:r>
              <a:rPr lang="en-US" altLang="ja-JP" sz="1200">
                <a:solidFill>
                  <a:srgbClr val="008000"/>
                </a:solidFill>
                <a:latin typeface="ＭＳ ゴシック" panose="020B0609070205080204" pitchFamily="49" charset="-128"/>
                <a:ea typeface="ＭＳ ゴシック" panose="020B0609070205080204" pitchFamily="49" charset="-128"/>
              </a:rPr>
              <a:t>HTTP Body</a:t>
            </a:r>
            <a:r>
              <a:rPr lang="ja-JP" altLang="en-US" sz="1200">
                <a:solidFill>
                  <a:srgbClr val="008000"/>
                </a:solidFill>
                <a:latin typeface="ＭＳ ゴシック" panose="020B0609070205080204" pitchFamily="49" charset="-128"/>
                <a:ea typeface="ＭＳ ゴシック" panose="020B0609070205080204" pitchFamily="49" charset="-128"/>
              </a:rPr>
              <a:t>に記載されているパラメータを取得するためのクラス</a:t>
            </a:r>
            <a:r>
              <a:rPr lang="en-US" altLang="ja-JP" sz="1200">
                <a:solidFill>
                  <a:srgbClr val="008000"/>
                </a:solidFill>
                <a:latin typeface="ＭＳ ゴシック" panose="020B0609070205080204" pitchFamily="49" charset="-128"/>
                <a:ea typeface="ＭＳ ゴシック" panose="020B0609070205080204" pitchFamily="49" charset="-128"/>
              </a:rPr>
              <a:t>(</a:t>
            </a:r>
            <a:r>
              <a:rPr lang="ja-JP" altLang="en-US" sz="1200">
                <a:solidFill>
                  <a:srgbClr val="008000"/>
                </a:solidFill>
                <a:latin typeface="ＭＳ ゴシック" panose="020B0609070205080204" pitchFamily="49" charset="-128"/>
                <a:ea typeface="ＭＳ ゴシック" panose="020B0609070205080204" pitchFamily="49" charset="-128"/>
              </a:rPr>
              <a:t>構造体定義</a:t>
            </a:r>
            <a:r>
              <a:rPr lang="en-US" altLang="ja-JP" sz="1200">
                <a:solidFill>
                  <a:srgbClr val="008000"/>
                </a:solidFill>
                <a:latin typeface="ＭＳ ゴシック" panose="020B0609070205080204" pitchFamily="49" charset="-128"/>
                <a:ea typeface="ＭＳ ゴシック" panose="020B0609070205080204" pitchFamily="49" charset="-128"/>
              </a:rPr>
              <a:t>)</a:t>
            </a:r>
            <a:endParaRPr lang="ja-JP" altLang="en-US" sz="1200">
              <a:solidFill>
                <a:srgbClr val="000000"/>
              </a:solidFill>
              <a:latin typeface="ＭＳ ゴシック" panose="020B0609070205080204" pitchFamily="49" charset="-128"/>
              <a:ea typeface="ＭＳ ゴシック" panose="020B0609070205080204" pitchFamily="49" charset="-128"/>
            </a:endParaRPr>
          </a:p>
          <a:p>
            <a:r>
              <a:rPr lang="en-US" altLang="ja-JP" sz="1200">
                <a:solidFill>
                  <a:srgbClr val="000000"/>
                </a:solidFill>
                <a:latin typeface="ＭＳ ゴシック" panose="020B0609070205080204" pitchFamily="49" charset="-128"/>
                <a:ea typeface="ＭＳ ゴシック" panose="020B0609070205080204" pitchFamily="49" charset="-128"/>
              </a:rPr>
              <a:t>    </a:t>
            </a:r>
            <a:r>
              <a:rPr lang="en-US" altLang="ja-JP" sz="1200">
                <a:solidFill>
                  <a:srgbClr val="808080"/>
                </a:solidFill>
                <a:latin typeface="ＭＳ ゴシック" panose="020B0609070205080204" pitchFamily="49" charset="-128"/>
                <a:ea typeface="ＭＳ ゴシック" panose="020B0609070205080204" pitchFamily="49" charset="-128"/>
              </a:rPr>
              <a:t>///</a:t>
            </a:r>
            <a:r>
              <a:rPr lang="en-US" altLang="ja-JP" sz="1200">
                <a:solidFill>
                  <a:srgbClr val="008000"/>
                </a:solidFill>
                <a:latin typeface="ＭＳ ゴシック" panose="020B0609070205080204" pitchFamily="49" charset="-128"/>
                <a:ea typeface="ＭＳ ゴシック" panose="020B0609070205080204" pitchFamily="49" charset="-128"/>
              </a:rPr>
              <a:t> </a:t>
            </a:r>
            <a:r>
              <a:rPr lang="en-US" altLang="ja-JP" sz="1200">
                <a:solidFill>
                  <a:srgbClr val="808080"/>
                </a:solidFill>
                <a:latin typeface="ＭＳ ゴシック" panose="020B0609070205080204" pitchFamily="49" charset="-128"/>
                <a:ea typeface="ＭＳ ゴシック" panose="020B0609070205080204" pitchFamily="49" charset="-128"/>
              </a:rPr>
              <a:t>&lt;/summary&gt;</a:t>
            </a:r>
            <a:endParaRPr lang="en-US" altLang="ja-JP" sz="1200">
              <a:solidFill>
                <a:srgbClr val="000000"/>
              </a:solidFill>
              <a:latin typeface="ＭＳ ゴシック" panose="020B0609070205080204" pitchFamily="49" charset="-128"/>
              <a:ea typeface="ＭＳ ゴシック" panose="020B0609070205080204" pitchFamily="49" charset="-128"/>
            </a:endParaRPr>
          </a:p>
          <a:p>
            <a:r>
              <a:rPr lang="ja-JP" altLang="en-US" sz="1200">
                <a:solidFill>
                  <a:srgbClr val="000000"/>
                </a:solidFill>
                <a:latin typeface="ＭＳ ゴシック" panose="020B0609070205080204" pitchFamily="49" charset="-128"/>
                <a:ea typeface="ＭＳ ゴシック" panose="020B0609070205080204" pitchFamily="49" charset="-128"/>
              </a:rPr>
              <a:t>    </a:t>
            </a:r>
            <a:r>
              <a:rPr lang="en-US" altLang="ja-JP" sz="1200">
                <a:solidFill>
                  <a:srgbClr val="008000"/>
                </a:solidFill>
                <a:latin typeface="ＭＳ ゴシック" panose="020B0609070205080204" pitchFamily="49" charset="-128"/>
                <a:ea typeface="ＭＳ ゴシック" panose="020B0609070205080204" pitchFamily="49" charset="-128"/>
              </a:rPr>
              <a:t>//---------------------------------------------------------------</a:t>
            </a:r>
            <a:endParaRPr lang="ja-JP" altLang="en-US" sz="1200">
              <a:solidFill>
                <a:srgbClr val="000000"/>
              </a:solidFill>
              <a:latin typeface="ＭＳ ゴシック" panose="020B0609070205080204" pitchFamily="49" charset="-128"/>
              <a:ea typeface="ＭＳ ゴシック" panose="020B0609070205080204" pitchFamily="49" charset="-128"/>
            </a:endParaRPr>
          </a:p>
          <a:p>
            <a:endParaRPr lang="ja-JP" altLang="en-US" sz="1200">
              <a:solidFill>
                <a:srgbClr val="000000"/>
              </a:solidFill>
              <a:latin typeface="ＭＳ ゴシック" panose="020B0609070205080204" pitchFamily="49" charset="-128"/>
              <a:ea typeface="ＭＳ ゴシック" panose="020B0609070205080204" pitchFamily="49" charset="-128"/>
            </a:endParaRPr>
          </a:p>
          <a:p>
            <a:r>
              <a:rPr lang="en-US" altLang="ja-JP" sz="1200">
                <a:solidFill>
                  <a:srgbClr val="000000"/>
                </a:solidFill>
                <a:latin typeface="ＭＳ ゴシック" panose="020B0609070205080204" pitchFamily="49" charset="-128"/>
                <a:ea typeface="ＭＳ ゴシック" panose="020B0609070205080204" pitchFamily="49" charset="-128"/>
              </a:rPr>
              <a:t>    </a:t>
            </a:r>
            <a:r>
              <a:rPr lang="en-US" altLang="ja-JP" sz="1200">
                <a:solidFill>
                  <a:srgbClr val="0000FF"/>
                </a:solidFill>
                <a:latin typeface="ＭＳ ゴシック" panose="020B0609070205080204" pitchFamily="49" charset="-128"/>
                <a:ea typeface="ＭＳ ゴシック" panose="020B0609070205080204" pitchFamily="49" charset="-128"/>
              </a:rPr>
              <a:t>public</a:t>
            </a:r>
            <a:r>
              <a:rPr lang="en-US" altLang="ja-JP" sz="1200">
                <a:solidFill>
                  <a:srgbClr val="000000"/>
                </a:solidFill>
                <a:latin typeface="ＭＳ ゴシック" panose="020B0609070205080204" pitchFamily="49" charset="-128"/>
                <a:ea typeface="ＭＳ ゴシック" panose="020B0609070205080204" pitchFamily="49" charset="-128"/>
              </a:rPr>
              <a:t> </a:t>
            </a:r>
            <a:r>
              <a:rPr lang="en-US" altLang="ja-JP" sz="1200">
                <a:solidFill>
                  <a:srgbClr val="0000FF"/>
                </a:solidFill>
                <a:latin typeface="ＭＳ ゴシック" panose="020B0609070205080204" pitchFamily="49" charset="-128"/>
                <a:ea typeface="ＭＳ ゴシック" panose="020B0609070205080204" pitchFamily="49" charset="-128"/>
              </a:rPr>
              <a:t>class</a:t>
            </a:r>
            <a:r>
              <a:rPr lang="en-US" altLang="ja-JP" sz="1200">
                <a:solidFill>
                  <a:srgbClr val="000000"/>
                </a:solidFill>
                <a:latin typeface="ＭＳ ゴシック" panose="020B0609070205080204" pitchFamily="49" charset="-128"/>
                <a:ea typeface="ＭＳ ゴシック" panose="020B0609070205080204" pitchFamily="49" charset="-128"/>
              </a:rPr>
              <a:t> </a:t>
            </a:r>
            <a:r>
              <a:rPr lang="en-US" altLang="ja-JP" sz="1200">
                <a:solidFill>
                  <a:srgbClr val="2B91AF"/>
                </a:solidFill>
                <a:latin typeface="ＭＳ ゴシック" panose="020B0609070205080204" pitchFamily="49" charset="-128"/>
                <a:ea typeface="ＭＳ ゴシック" panose="020B0609070205080204" pitchFamily="49" charset="-128"/>
              </a:rPr>
              <a:t>Address</a:t>
            </a:r>
            <a:endParaRPr lang="en-US" altLang="ja-JP" sz="1200">
              <a:solidFill>
                <a:srgbClr val="000000"/>
              </a:solidFill>
              <a:latin typeface="ＭＳ ゴシック" panose="020B0609070205080204" pitchFamily="49" charset="-128"/>
              <a:ea typeface="ＭＳ ゴシック" panose="020B0609070205080204" pitchFamily="49" charset="-128"/>
            </a:endParaRPr>
          </a:p>
          <a:p>
            <a:r>
              <a:rPr lang="ja-JP" altLang="en-US" sz="1200">
                <a:solidFill>
                  <a:srgbClr val="000000"/>
                </a:solidFill>
                <a:latin typeface="ＭＳ ゴシック" panose="020B0609070205080204" pitchFamily="49" charset="-128"/>
                <a:ea typeface="ＭＳ ゴシック" panose="020B0609070205080204" pitchFamily="49" charset="-128"/>
              </a:rPr>
              <a:t>    </a:t>
            </a:r>
            <a:r>
              <a:rPr lang="en-US" altLang="ja-JP" sz="1200">
                <a:solidFill>
                  <a:srgbClr val="000000"/>
                </a:solidFill>
                <a:latin typeface="ＭＳ ゴシック" panose="020B0609070205080204" pitchFamily="49" charset="-128"/>
                <a:ea typeface="ＭＳ ゴシック" panose="020B0609070205080204" pitchFamily="49" charset="-128"/>
              </a:rPr>
              <a:t>{</a:t>
            </a:r>
          </a:p>
          <a:p>
            <a:r>
              <a:rPr lang="en-US" altLang="ja-JP" sz="1200">
                <a:solidFill>
                  <a:srgbClr val="000000"/>
                </a:solidFill>
                <a:latin typeface="ＭＳ ゴシック" panose="020B0609070205080204" pitchFamily="49" charset="-128"/>
                <a:ea typeface="ＭＳ ゴシック" panose="020B0609070205080204" pitchFamily="49" charset="-128"/>
              </a:rPr>
              <a:t>        </a:t>
            </a:r>
            <a:r>
              <a:rPr lang="en-US" altLang="ja-JP" sz="1200">
                <a:solidFill>
                  <a:srgbClr val="0000FF"/>
                </a:solidFill>
                <a:latin typeface="ＭＳ ゴシック" panose="020B0609070205080204" pitchFamily="49" charset="-128"/>
                <a:ea typeface="ＭＳ ゴシック" panose="020B0609070205080204" pitchFamily="49" charset="-128"/>
              </a:rPr>
              <a:t>public</a:t>
            </a:r>
            <a:r>
              <a:rPr lang="en-US" altLang="ja-JP" sz="1200">
                <a:solidFill>
                  <a:srgbClr val="000000"/>
                </a:solidFill>
                <a:latin typeface="ＭＳ ゴシック" panose="020B0609070205080204" pitchFamily="49" charset="-128"/>
                <a:ea typeface="ＭＳ ゴシック" panose="020B0609070205080204" pitchFamily="49" charset="-128"/>
              </a:rPr>
              <a:t> Int32 No { </a:t>
            </a:r>
            <a:r>
              <a:rPr lang="en-US" altLang="ja-JP" sz="1200">
                <a:solidFill>
                  <a:srgbClr val="0000FF"/>
                </a:solidFill>
                <a:latin typeface="ＭＳ ゴシック" panose="020B0609070205080204" pitchFamily="49" charset="-128"/>
                <a:ea typeface="ＭＳ ゴシック" panose="020B0609070205080204" pitchFamily="49" charset="-128"/>
              </a:rPr>
              <a:t>get</a:t>
            </a:r>
            <a:r>
              <a:rPr lang="en-US" altLang="ja-JP" sz="1200">
                <a:solidFill>
                  <a:srgbClr val="000000"/>
                </a:solidFill>
                <a:latin typeface="ＭＳ ゴシック" panose="020B0609070205080204" pitchFamily="49" charset="-128"/>
                <a:ea typeface="ＭＳ ゴシック" panose="020B0609070205080204" pitchFamily="49" charset="-128"/>
              </a:rPr>
              <a:t>; </a:t>
            </a:r>
            <a:r>
              <a:rPr lang="en-US" altLang="ja-JP" sz="1200">
                <a:solidFill>
                  <a:srgbClr val="0000FF"/>
                </a:solidFill>
                <a:latin typeface="ＭＳ ゴシック" panose="020B0609070205080204" pitchFamily="49" charset="-128"/>
                <a:ea typeface="ＭＳ ゴシック" panose="020B0609070205080204" pitchFamily="49" charset="-128"/>
              </a:rPr>
              <a:t>set</a:t>
            </a:r>
            <a:r>
              <a:rPr lang="en-US" altLang="ja-JP" sz="1200">
                <a:solidFill>
                  <a:srgbClr val="000000"/>
                </a:solidFill>
                <a:latin typeface="ＭＳ ゴシック" panose="020B0609070205080204" pitchFamily="49" charset="-128"/>
                <a:ea typeface="ＭＳ ゴシック" panose="020B0609070205080204" pitchFamily="49" charset="-128"/>
              </a:rPr>
              <a:t>; }</a:t>
            </a:r>
            <a:endParaRPr lang="ja-JP" altLang="en-US" sz="1200">
              <a:solidFill>
                <a:srgbClr val="000000"/>
              </a:solidFill>
              <a:latin typeface="ＭＳ ゴシック" panose="020B0609070205080204" pitchFamily="49" charset="-128"/>
              <a:ea typeface="ＭＳ ゴシック" panose="020B0609070205080204" pitchFamily="49" charset="-128"/>
            </a:endParaRPr>
          </a:p>
          <a:p>
            <a:r>
              <a:rPr lang="en-US" altLang="ja-JP" sz="1200">
                <a:solidFill>
                  <a:srgbClr val="000000"/>
                </a:solidFill>
                <a:latin typeface="ＭＳ ゴシック" panose="020B0609070205080204" pitchFamily="49" charset="-128"/>
                <a:ea typeface="ＭＳ ゴシック" panose="020B0609070205080204" pitchFamily="49" charset="-128"/>
              </a:rPr>
              <a:t>        </a:t>
            </a:r>
            <a:r>
              <a:rPr lang="en-US" altLang="ja-JP" sz="1200">
                <a:solidFill>
                  <a:srgbClr val="0000FF"/>
                </a:solidFill>
                <a:latin typeface="ＭＳ ゴシック" panose="020B0609070205080204" pitchFamily="49" charset="-128"/>
                <a:ea typeface="ＭＳ ゴシック" panose="020B0609070205080204" pitchFamily="49" charset="-128"/>
              </a:rPr>
              <a:t>public</a:t>
            </a:r>
            <a:r>
              <a:rPr lang="en-US" altLang="ja-JP" sz="1200">
                <a:solidFill>
                  <a:srgbClr val="000000"/>
                </a:solidFill>
                <a:latin typeface="ＭＳ ゴシック" panose="020B0609070205080204" pitchFamily="49" charset="-128"/>
                <a:ea typeface="ＭＳ ゴシック" panose="020B0609070205080204" pitchFamily="49" charset="-128"/>
              </a:rPr>
              <a:t> </a:t>
            </a:r>
            <a:r>
              <a:rPr lang="en-US" altLang="ja-JP" sz="1200">
                <a:solidFill>
                  <a:srgbClr val="0000FF"/>
                </a:solidFill>
                <a:latin typeface="ＭＳ ゴシック" panose="020B0609070205080204" pitchFamily="49" charset="-128"/>
                <a:ea typeface="ＭＳ ゴシック" panose="020B0609070205080204" pitchFamily="49" charset="-128"/>
              </a:rPr>
              <a:t>string</a:t>
            </a:r>
            <a:r>
              <a:rPr lang="en-US" altLang="ja-JP" sz="1200">
                <a:solidFill>
                  <a:srgbClr val="000000"/>
                </a:solidFill>
                <a:latin typeface="ＭＳ ゴシック" panose="020B0609070205080204" pitchFamily="49" charset="-128"/>
                <a:ea typeface="ＭＳ ゴシック" panose="020B0609070205080204" pitchFamily="49" charset="-128"/>
              </a:rPr>
              <a:t> Name { </a:t>
            </a:r>
            <a:r>
              <a:rPr lang="en-US" altLang="ja-JP" sz="1200">
                <a:solidFill>
                  <a:srgbClr val="0000FF"/>
                </a:solidFill>
                <a:latin typeface="ＭＳ ゴシック" panose="020B0609070205080204" pitchFamily="49" charset="-128"/>
                <a:ea typeface="ＭＳ ゴシック" panose="020B0609070205080204" pitchFamily="49" charset="-128"/>
              </a:rPr>
              <a:t>get</a:t>
            </a:r>
            <a:r>
              <a:rPr lang="en-US" altLang="ja-JP" sz="1200">
                <a:solidFill>
                  <a:srgbClr val="000000"/>
                </a:solidFill>
                <a:latin typeface="ＭＳ ゴシック" panose="020B0609070205080204" pitchFamily="49" charset="-128"/>
                <a:ea typeface="ＭＳ ゴシック" panose="020B0609070205080204" pitchFamily="49" charset="-128"/>
              </a:rPr>
              <a:t>; </a:t>
            </a:r>
            <a:r>
              <a:rPr lang="en-US" altLang="ja-JP" sz="1200">
                <a:solidFill>
                  <a:srgbClr val="0000FF"/>
                </a:solidFill>
                <a:latin typeface="ＭＳ ゴシック" panose="020B0609070205080204" pitchFamily="49" charset="-128"/>
                <a:ea typeface="ＭＳ ゴシック" panose="020B0609070205080204" pitchFamily="49" charset="-128"/>
              </a:rPr>
              <a:t>set</a:t>
            </a:r>
            <a:r>
              <a:rPr lang="en-US" altLang="ja-JP" sz="1200">
                <a:solidFill>
                  <a:srgbClr val="000000"/>
                </a:solidFill>
                <a:latin typeface="ＭＳ ゴシック" panose="020B0609070205080204" pitchFamily="49" charset="-128"/>
                <a:ea typeface="ＭＳ ゴシック" panose="020B0609070205080204" pitchFamily="49" charset="-128"/>
              </a:rPr>
              <a:t>; } = </a:t>
            </a:r>
            <a:r>
              <a:rPr lang="en-US" altLang="ja-JP" sz="1200">
                <a:solidFill>
                  <a:srgbClr val="0000FF"/>
                </a:solidFill>
                <a:latin typeface="ＭＳ ゴシック" panose="020B0609070205080204" pitchFamily="49" charset="-128"/>
                <a:ea typeface="ＭＳ ゴシック" panose="020B0609070205080204" pitchFamily="49" charset="-128"/>
              </a:rPr>
              <a:t>null</a:t>
            </a:r>
            <a:r>
              <a:rPr lang="en-US" altLang="ja-JP" sz="1200">
                <a:solidFill>
                  <a:srgbClr val="000000"/>
                </a:solidFill>
                <a:latin typeface="ＭＳ ゴシック" panose="020B0609070205080204" pitchFamily="49" charset="-128"/>
                <a:ea typeface="ＭＳ ゴシック" panose="020B0609070205080204" pitchFamily="49" charset="-128"/>
              </a:rPr>
              <a:t>!;</a:t>
            </a:r>
            <a:endParaRPr lang="ja-JP" altLang="en-US" sz="1200">
              <a:solidFill>
                <a:srgbClr val="000000"/>
              </a:solidFill>
              <a:latin typeface="ＭＳ ゴシック" panose="020B0609070205080204" pitchFamily="49" charset="-128"/>
              <a:ea typeface="ＭＳ ゴシック" panose="020B0609070205080204" pitchFamily="49" charset="-128"/>
            </a:endParaRPr>
          </a:p>
          <a:p>
            <a:r>
              <a:rPr lang="en-US" altLang="ja-JP" sz="1200">
                <a:solidFill>
                  <a:srgbClr val="000000"/>
                </a:solidFill>
                <a:latin typeface="ＭＳ ゴシック" panose="020B0609070205080204" pitchFamily="49" charset="-128"/>
                <a:ea typeface="ＭＳ ゴシック" panose="020B0609070205080204" pitchFamily="49" charset="-128"/>
              </a:rPr>
              <a:t>        </a:t>
            </a:r>
            <a:r>
              <a:rPr lang="en-US" altLang="ja-JP" sz="1200">
                <a:solidFill>
                  <a:srgbClr val="0000FF"/>
                </a:solidFill>
                <a:latin typeface="ＭＳ ゴシック" panose="020B0609070205080204" pitchFamily="49" charset="-128"/>
                <a:ea typeface="ＭＳ ゴシック" panose="020B0609070205080204" pitchFamily="49" charset="-128"/>
              </a:rPr>
              <a:t>public</a:t>
            </a:r>
            <a:r>
              <a:rPr lang="en-US" altLang="ja-JP" sz="1200">
                <a:solidFill>
                  <a:srgbClr val="000000"/>
                </a:solidFill>
                <a:latin typeface="ＭＳ ゴシック" panose="020B0609070205080204" pitchFamily="49" charset="-128"/>
                <a:ea typeface="ＭＳ ゴシック" panose="020B0609070205080204" pitchFamily="49" charset="-128"/>
              </a:rPr>
              <a:t> </a:t>
            </a:r>
            <a:r>
              <a:rPr lang="en-US" altLang="ja-JP" sz="1200">
                <a:solidFill>
                  <a:srgbClr val="0000FF"/>
                </a:solidFill>
                <a:latin typeface="ＭＳ ゴシック" panose="020B0609070205080204" pitchFamily="49" charset="-128"/>
                <a:ea typeface="ＭＳ ゴシック" panose="020B0609070205080204" pitchFamily="49" charset="-128"/>
              </a:rPr>
              <a:t>string</a:t>
            </a:r>
            <a:r>
              <a:rPr lang="en-US" altLang="ja-JP" sz="1200">
                <a:solidFill>
                  <a:srgbClr val="000000"/>
                </a:solidFill>
                <a:latin typeface="ＭＳ ゴシック" panose="020B0609070205080204" pitchFamily="49" charset="-128"/>
                <a:ea typeface="ＭＳ ゴシック" panose="020B0609070205080204" pitchFamily="49" charset="-128"/>
              </a:rPr>
              <a:t> Yubin { </a:t>
            </a:r>
            <a:r>
              <a:rPr lang="en-US" altLang="ja-JP" sz="1200">
                <a:solidFill>
                  <a:srgbClr val="0000FF"/>
                </a:solidFill>
                <a:latin typeface="ＭＳ ゴシック" panose="020B0609070205080204" pitchFamily="49" charset="-128"/>
                <a:ea typeface="ＭＳ ゴシック" panose="020B0609070205080204" pitchFamily="49" charset="-128"/>
              </a:rPr>
              <a:t>get</a:t>
            </a:r>
            <a:r>
              <a:rPr lang="en-US" altLang="ja-JP" sz="1200">
                <a:solidFill>
                  <a:srgbClr val="000000"/>
                </a:solidFill>
                <a:latin typeface="ＭＳ ゴシック" panose="020B0609070205080204" pitchFamily="49" charset="-128"/>
                <a:ea typeface="ＭＳ ゴシック" panose="020B0609070205080204" pitchFamily="49" charset="-128"/>
              </a:rPr>
              <a:t>; </a:t>
            </a:r>
            <a:r>
              <a:rPr lang="en-US" altLang="ja-JP" sz="1200">
                <a:solidFill>
                  <a:srgbClr val="0000FF"/>
                </a:solidFill>
                <a:latin typeface="ＭＳ ゴシック" panose="020B0609070205080204" pitchFamily="49" charset="-128"/>
                <a:ea typeface="ＭＳ ゴシック" panose="020B0609070205080204" pitchFamily="49" charset="-128"/>
              </a:rPr>
              <a:t>set</a:t>
            </a:r>
            <a:r>
              <a:rPr lang="en-US" altLang="ja-JP" sz="1200">
                <a:solidFill>
                  <a:srgbClr val="000000"/>
                </a:solidFill>
                <a:latin typeface="ＭＳ ゴシック" panose="020B0609070205080204" pitchFamily="49" charset="-128"/>
                <a:ea typeface="ＭＳ ゴシック" panose="020B0609070205080204" pitchFamily="49" charset="-128"/>
              </a:rPr>
              <a:t>; } = </a:t>
            </a:r>
            <a:r>
              <a:rPr lang="en-US" altLang="ja-JP" sz="1200">
                <a:solidFill>
                  <a:srgbClr val="0000FF"/>
                </a:solidFill>
                <a:latin typeface="ＭＳ ゴシック" panose="020B0609070205080204" pitchFamily="49" charset="-128"/>
                <a:ea typeface="ＭＳ ゴシック" panose="020B0609070205080204" pitchFamily="49" charset="-128"/>
              </a:rPr>
              <a:t>null</a:t>
            </a:r>
            <a:r>
              <a:rPr lang="en-US" altLang="ja-JP" sz="1200">
                <a:solidFill>
                  <a:srgbClr val="000000"/>
                </a:solidFill>
                <a:latin typeface="ＭＳ ゴシック" panose="020B0609070205080204" pitchFamily="49" charset="-128"/>
                <a:ea typeface="ＭＳ ゴシック" panose="020B0609070205080204" pitchFamily="49" charset="-128"/>
              </a:rPr>
              <a:t>!;</a:t>
            </a:r>
          </a:p>
          <a:p>
            <a:r>
              <a:rPr lang="en-US" altLang="ja-JP" sz="1200">
                <a:solidFill>
                  <a:srgbClr val="000000"/>
                </a:solidFill>
                <a:latin typeface="ＭＳ ゴシック" panose="020B0609070205080204" pitchFamily="49" charset="-128"/>
                <a:ea typeface="ＭＳ ゴシック" panose="020B0609070205080204" pitchFamily="49" charset="-128"/>
              </a:rPr>
              <a:t>        </a:t>
            </a:r>
            <a:r>
              <a:rPr lang="en-US" altLang="ja-JP" sz="1200">
                <a:solidFill>
                  <a:srgbClr val="0000FF"/>
                </a:solidFill>
                <a:latin typeface="ＭＳ ゴシック" panose="020B0609070205080204" pitchFamily="49" charset="-128"/>
                <a:ea typeface="ＭＳ ゴシック" panose="020B0609070205080204" pitchFamily="49" charset="-128"/>
              </a:rPr>
              <a:t>public</a:t>
            </a:r>
            <a:r>
              <a:rPr lang="en-US" altLang="ja-JP" sz="1200">
                <a:solidFill>
                  <a:srgbClr val="000000"/>
                </a:solidFill>
                <a:latin typeface="ＭＳ ゴシック" panose="020B0609070205080204" pitchFamily="49" charset="-128"/>
                <a:ea typeface="ＭＳ ゴシック" panose="020B0609070205080204" pitchFamily="49" charset="-128"/>
              </a:rPr>
              <a:t> </a:t>
            </a:r>
            <a:r>
              <a:rPr lang="en-US" altLang="ja-JP" sz="1200">
                <a:solidFill>
                  <a:srgbClr val="0000FF"/>
                </a:solidFill>
                <a:latin typeface="ＭＳ ゴシック" panose="020B0609070205080204" pitchFamily="49" charset="-128"/>
                <a:ea typeface="ＭＳ ゴシック" panose="020B0609070205080204" pitchFamily="49" charset="-128"/>
              </a:rPr>
              <a:t>string</a:t>
            </a:r>
            <a:r>
              <a:rPr lang="en-US" altLang="ja-JP" sz="1200">
                <a:solidFill>
                  <a:srgbClr val="000000"/>
                </a:solidFill>
                <a:latin typeface="ＭＳ ゴシック" panose="020B0609070205080204" pitchFamily="49" charset="-128"/>
                <a:ea typeface="ＭＳ ゴシック" panose="020B0609070205080204" pitchFamily="49" charset="-128"/>
              </a:rPr>
              <a:t> Address1 { </a:t>
            </a:r>
            <a:r>
              <a:rPr lang="en-US" altLang="ja-JP" sz="1200">
                <a:solidFill>
                  <a:srgbClr val="0000FF"/>
                </a:solidFill>
                <a:latin typeface="ＭＳ ゴシック" panose="020B0609070205080204" pitchFamily="49" charset="-128"/>
                <a:ea typeface="ＭＳ ゴシック" panose="020B0609070205080204" pitchFamily="49" charset="-128"/>
              </a:rPr>
              <a:t>get</a:t>
            </a:r>
            <a:r>
              <a:rPr lang="en-US" altLang="ja-JP" sz="1200">
                <a:solidFill>
                  <a:srgbClr val="000000"/>
                </a:solidFill>
                <a:latin typeface="ＭＳ ゴシック" panose="020B0609070205080204" pitchFamily="49" charset="-128"/>
                <a:ea typeface="ＭＳ ゴシック" panose="020B0609070205080204" pitchFamily="49" charset="-128"/>
              </a:rPr>
              <a:t>; </a:t>
            </a:r>
            <a:r>
              <a:rPr lang="en-US" altLang="ja-JP" sz="1200">
                <a:solidFill>
                  <a:srgbClr val="0000FF"/>
                </a:solidFill>
                <a:latin typeface="ＭＳ ゴシック" panose="020B0609070205080204" pitchFamily="49" charset="-128"/>
                <a:ea typeface="ＭＳ ゴシック" panose="020B0609070205080204" pitchFamily="49" charset="-128"/>
              </a:rPr>
              <a:t>set</a:t>
            </a:r>
            <a:r>
              <a:rPr lang="en-US" altLang="ja-JP" sz="1200">
                <a:solidFill>
                  <a:srgbClr val="000000"/>
                </a:solidFill>
                <a:latin typeface="ＭＳ ゴシック" panose="020B0609070205080204" pitchFamily="49" charset="-128"/>
                <a:ea typeface="ＭＳ ゴシック" panose="020B0609070205080204" pitchFamily="49" charset="-128"/>
              </a:rPr>
              <a:t>; } = </a:t>
            </a:r>
            <a:r>
              <a:rPr lang="en-US" altLang="ja-JP" sz="1200">
                <a:solidFill>
                  <a:srgbClr val="0000FF"/>
                </a:solidFill>
                <a:latin typeface="ＭＳ ゴシック" panose="020B0609070205080204" pitchFamily="49" charset="-128"/>
                <a:ea typeface="ＭＳ ゴシック" panose="020B0609070205080204" pitchFamily="49" charset="-128"/>
              </a:rPr>
              <a:t>null</a:t>
            </a:r>
            <a:r>
              <a:rPr lang="en-US" altLang="ja-JP" sz="1200">
                <a:solidFill>
                  <a:srgbClr val="000000"/>
                </a:solidFill>
                <a:latin typeface="ＭＳ ゴシック" panose="020B0609070205080204" pitchFamily="49" charset="-128"/>
                <a:ea typeface="ＭＳ ゴシック" panose="020B0609070205080204" pitchFamily="49" charset="-128"/>
              </a:rPr>
              <a:t>!;</a:t>
            </a:r>
          </a:p>
          <a:p>
            <a:r>
              <a:rPr lang="en-US" altLang="ja-JP" sz="1200">
                <a:solidFill>
                  <a:srgbClr val="000000"/>
                </a:solidFill>
                <a:latin typeface="ＭＳ ゴシック" panose="020B0609070205080204" pitchFamily="49" charset="-128"/>
                <a:ea typeface="ＭＳ ゴシック" panose="020B0609070205080204" pitchFamily="49" charset="-128"/>
              </a:rPr>
              <a:t>        </a:t>
            </a:r>
            <a:r>
              <a:rPr lang="en-US" altLang="ja-JP" sz="1200">
                <a:solidFill>
                  <a:srgbClr val="0000FF"/>
                </a:solidFill>
                <a:latin typeface="ＭＳ ゴシック" panose="020B0609070205080204" pitchFamily="49" charset="-128"/>
                <a:ea typeface="ＭＳ ゴシック" panose="020B0609070205080204" pitchFamily="49" charset="-128"/>
              </a:rPr>
              <a:t>public</a:t>
            </a:r>
            <a:r>
              <a:rPr lang="en-US" altLang="ja-JP" sz="1200">
                <a:solidFill>
                  <a:srgbClr val="000000"/>
                </a:solidFill>
                <a:latin typeface="ＭＳ ゴシック" panose="020B0609070205080204" pitchFamily="49" charset="-128"/>
                <a:ea typeface="ＭＳ ゴシック" panose="020B0609070205080204" pitchFamily="49" charset="-128"/>
              </a:rPr>
              <a:t> </a:t>
            </a:r>
            <a:r>
              <a:rPr lang="en-US" altLang="ja-JP" sz="1200">
                <a:solidFill>
                  <a:srgbClr val="0000FF"/>
                </a:solidFill>
                <a:latin typeface="ＭＳ ゴシック" panose="020B0609070205080204" pitchFamily="49" charset="-128"/>
                <a:ea typeface="ＭＳ ゴシック" panose="020B0609070205080204" pitchFamily="49" charset="-128"/>
              </a:rPr>
              <a:t>string</a:t>
            </a:r>
            <a:r>
              <a:rPr lang="en-US" altLang="ja-JP" sz="1200">
                <a:solidFill>
                  <a:srgbClr val="000000"/>
                </a:solidFill>
                <a:latin typeface="ＭＳ ゴシック" panose="020B0609070205080204" pitchFamily="49" charset="-128"/>
                <a:ea typeface="ＭＳ ゴシック" panose="020B0609070205080204" pitchFamily="49" charset="-128"/>
              </a:rPr>
              <a:t> Address2 { </a:t>
            </a:r>
            <a:r>
              <a:rPr lang="en-US" altLang="ja-JP" sz="1200">
                <a:solidFill>
                  <a:srgbClr val="0000FF"/>
                </a:solidFill>
                <a:latin typeface="ＭＳ ゴシック" panose="020B0609070205080204" pitchFamily="49" charset="-128"/>
                <a:ea typeface="ＭＳ ゴシック" panose="020B0609070205080204" pitchFamily="49" charset="-128"/>
              </a:rPr>
              <a:t>get</a:t>
            </a:r>
            <a:r>
              <a:rPr lang="en-US" altLang="ja-JP" sz="1200">
                <a:solidFill>
                  <a:srgbClr val="000000"/>
                </a:solidFill>
                <a:latin typeface="ＭＳ ゴシック" panose="020B0609070205080204" pitchFamily="49" charset="-128"/>
                <a:ea typeface="ＭＳ ゴシック" panose="020B0609070205080204" pitchFamily="49" charset="-128"/>
              </a:rPr>
              <a:t>; </a:t>
            </a:r>
            <a:r>
              <a:rPr lang="en-US" altLang="ja-JP" sz="1200">
                <a:solidFill>
                  <a:srgbClr val="0000FF"/>
                </a:solidFill>
                <a:latin typeface="ＭＳ ゴシック" panose="020B0609070205080204" pitchFamily="49" charset="-128"/>
                <a:ea typeface="ＭＳ ゴシック" panose="020B0609070205080204" pitchFamily="49" charset="-128"/>
              </a:rPr>
              <a:t>set</a:t>
            </a:r>
            <a:r>
              <a:rPr lang="en-US" altLang="ja-JP" sz="1200">
                <a:solidFill>
                  <a:srgbClr val="000000"/>
                </a:solidFill>
                <a:latin typeface="ＭＳ ゴシック" panose="020B0609070205080204" pitchFamily="49" charset="-128"/>
                <a:ea typeface="ＭＳ ゴシック" panose="020B0609070205080204" pitchFamily="49" charset="-128"/>
              </a:rPr>
              <a:t>; } = </a:t>
            </a:r>
            <a:r>
              <a:rPr lang="en-US" altLang="ja-JP" sz="1200">
                <a:solidFill>
                  <a:srgbClr val="0000FF"/>
                </a:solidFill>
                <a:latin typeface="ＭＳ ゴシック" panose="020B0609070205080204" pitchFamily="49" charset="-128"/>
                <a:ea typeface="ＭＳ ゴシック" panose="020B0609070205080204" pitchFamily="49" charset="-128"/>
              </a:rPr>
              <a:t>null</a:t>
            </a:r>
            <a:r>
              <a:rPr lang="en-US" altLang="ja-JP" sz="1200">
                <a:solidFill>
                  <a:srgbClr val="000000"/>
                </a:solidFill>
                <a:latin typeface="ＭＳ ゴシック" panose="020B0609070205080204" pitchFamily="49" charset="-128"/>
                <a:ea typeface="ＭＳ ゴシック" panose="020B0609070205080204" pitchFamily="49" charset="-128"/>
              </a:rPr>
              <a:t>!;</a:t>
            </a:r>
          </a:p>
          <a:p>
            <a:r>
              <a:rPr lang="en-US" altLang="ja-JP" sz="1200">
                <a:solidFill>
                  <a:srgbClr val="000000"/>
                </a:solidFill>
                <a:latin typeface="ＭＳ ゴシック" panose="020B0609070205080204" pitchFamily="49" charset="-128"/>
                <a:ea typeface="ＭＳ ゴシック" panose="020B0609070205080204" pitchFamily="49" charset="-128"/>
              </a:rPr>
              <a:t>        </a:t>
            </a:r>
            <a:r>
              <a:rPr lang="en-US" altLang="ja-JP" sz="1200">
                <a:solidFill>
                  <a:srgbClr val="0000FF"/>
                </a:solidFill>
                <a:latin typeface="ＭＳ ゴシック" panose="020B0609070205080204" pitchFamily="49" charset="-128"/>
                <a:ea typeface="ＭＳ ゴシック" panose="020B0609070205080204" pitchFamily="49" charset="-128"/>
              </a:rPr>
              <a:t>public</a:t>
            </a:r>
            <a:r>
              <a:rPr lang="en-US" altLang="ja-JP" sz="1200">
                <a:solidFill>
                  <a:srgbClr val="000000"/>
                </a:solidFill>
                <a:latin typeface="ＭＳ ゴシック" panose="020B0609070205080204" pitchFamily="49" charset="-128"/>
                <a:ea typeface="ＭＳ ゴシック" panose="020B0609070205080204" pitchFamily="49" charset="-128"/>
              </a:rPr>
              <a:t> </a:t>
            </a:r>
            <a:r>
              <a:rPr lang="en-US" altLang="ja-JP" sz="1200">
                <a:solidFill>
                  <a:srgbClr val="0000FF"/>
                </a:solidFill>
                <a:latin typeface="ＭＳ ゴシック" panose="020B0609070205080204" pitchFamily="49" charset="-128"/>
                <a:ea typeface="ＭＳ ゴシック" panose="020B0609070205080204" pitchFamily="49" charset="-128"/>
              </a:rPr>
              <a:t>string</a:t>
            </a:r>
            <a:r>
              <a:rPr lang="en-US" altLang="ja-JP" sz="1200">
                <a:solidFill>
                  <a:srgbClr val="000000"/>
                </a:solidFill>
                <a:latin typeface="ＭＳ ゴシック" panose="020B0609070205080204" pitchFamily="49" charset="-128"/>
                <a:ea typeface="ＭＳ ゴシック" panose="020B0609070205080204" pitchFamily="49" charset="-128"/>
              </a:rPr>
              <a:t> Tel { </a:t>
            </a:r>
            <a:r>
              <a:rPr lang="en-US" altLang="ja-JP" sz="1200">
                <a:solidFill>
                  <a:srgbClr val="0000FF"/>
                </a:solidFill>
                <a:latin typeface="ＭＳ ゴシック" panose="020B0609070205080204" pitchFamily="49" charset="-128"/>
                <a:ea typeface="ＭＳ ゴシック" panose="020B0609070205080204" pitchFamily="49" charset="-128"/>
              </a:rPr>
              <a:t>get</a:t>
            </a:r>
            <a:r>
              <a:rPr lang="en-US" altLang="ja-JP" sz="1200">
                <a:solidFill>
                  <a:srgbClr val="000000"/>
                </a:solidFill>
                <a:latin typeface="ＭＳ ゴシック" panose="020B0609070205080204" pitchFamily="49" charset="-128"/>
                <a:ea typeface="ＭＳ ゴシック" panose="020B0609070205080204" pitchFamily="49" charset="-128"/>
              </a:rPr>
              <a:t>; </a:t>
            </a:r>
            <a:r>
              <a:rPr lang="en-US" altLang="ja-JP" sz="1200">
                <a:solidFill>
                  <a:srgbClr val="0000FF"/>
                </a:solidFill>
                <a:latin typeface="ＭＳ ゴシック" panose="020B0609070205080204" pitchFamily="49" charset="-128"/>
                <a:ea typeface="ＭＳ ゴシック" panose="020B0609070205080204" pitchFamily="49" charset="-128"/>
              </a:rPr>
              <a:t>set</a:t>
            </a:r>
            <a:r>
              <a:rPr lang="en-US" altLang="ja-JP" sz="1200">
                <a:solidFill>
                  <a:srgbClr val="000000"/>
                </a:solidFill>
                <a:latin typeface="ＭＳ ゴシック" panose="020B0609070205080204" pitchFamily="49" charset="-128"/>
                <a:ea typeface="ＭＳ ゴシック" panose="020B0609070205080204" pitchFamily="49" charset="-128"/>
              </a:rPr>
              <a:t>; } = </a:t>
            </a:r>
            <a:r>
              <a:rPr lang="en-US" altLang="ja-JP" sz="1200">
                <a:solidFill>
                  <a:srgbClr val="0000FF"/>
                </a:solidFill>
                <a:latin typeface="ＭＳ ゴシック" panose="020B0609070205080204" pitchFamily="49" charset="-128"/>
                <a:ea typeface="ＭＳ ゴシック" panose="020B0609070205080204" pitchFamily="49" charset="-128"/>
              </a:rPr>
              <a:t>null</a:t>
            </a:r>
            <a:r>
              <a:rPr lang="en-US" altLang="ja-JP" sz="1200">
                <a:solidFill>
                  <a:srgbClr val="000000"/>
                </a:solidFill>
                <a:latin typeface="ＭＳ ゴシック" panose="020B0609070205080204" pitchFamily="49" charset="-128"/>
                <a:ea typeface="ＭＳ ゴシック" panose="020B0609070205080204" pitchFamily="49" charset="-128"/>
              </a:rPr>
              <a:t>!;</a:t>
            </a:r>
            <a:endParaRPr lang="ja-JP" altLang="en-US" sz="1200">
              <a:solidFill>
                <a:srgbClr val="000000"/>
              </a:solidFill>
              <a:latin typeface="ＭＳ ゴシック" panose="020B0609070205080204" pitchFamily="49" charset="-128"/>
              <a:ea typeface="ＭＳ ゴシック" panose="020B0609070205080204" pitchFamily="49" charset="-128"/>
            </a:endParaRPr>
          </a:p>
          <a:p>
            <a:r>
              <a:rPr lang="ja-JP" altLang="en-US" sz="1200">
                <a:solidFill>
                  <a:srgbClr val="000000"/>
                </a:solidFill>
                <a:latin typeface="ＭＳ ゴシック" panose="020B0609070205080204" pitchFamily="49" charset="-128"/>
                <a:ea typeface="ＭＳ ゴシック" panose="020B0609070205080204" pitchFamily="49" charset="-128"/>
              </a:rPr>
              <a:t>    </a:t>
            </a:r>
            <a:r>
              <a:rPr lang="en-US" altLang="ja-JP" sz="1200">
                <a:solidFill>
                  <a:srgbClr val="000000"/>
                </a:solidFill>
                <a:latin typeface="ＭＳ ゴシック" panose="020B0609070205080204" pitchFamily="49" charset="-128"/>
                <a:ea typeface="ＭＳ ゴシック" panose="020B0609070205080204" pitchFamily="49" charset="-128"/>
              </a:rPr>
              <a:t>}</a:t>
            </a:r>
          </a:p>
          <a:p>
            <a:endParaRPr lang="en-US" altLang="ja-JP" sz="1200">
              <a:solidFill>
                <a:srgbClr val="000000"/>
              </a:solidFill>
              <a:latin typeface="ＭＳ ゴシック" panose="020B0609070205080204" pitchFamily="49" charset="-128"/>
              <a:ea typeface="ＭＳ ゴシック" panose="020B0609070205080204" pitchFamily="49" charset="-128"/>
            </a:endParaRPr>
          </a:p>
          <a:p>
            <a:endParaRPr lang="en-US" altLang="ja-JP" sz="1200">
              <a:solidFill>
                <a:srgbClr val="000000"/>
              </a:solidFill>
              <a:latin typeface="ＭＳ ゴシック" panose="020B0609070205080204" pitchFamily="49" charset="-128"/>
              <a:ea typeface="ＭＳ ゴシック" panose="020B0609070205080204" pitchFamily="49" charset="-128"/>
            </a:endParaRPr>
          </a:p>
          <a:p>
            <a:r>
              <a:rPr lang="en-US" altLang="ja-JP" sz="1200">
                <a:solidFill>
                  <a:srgbClr val="000000"/>
                </a:solidFill>
                <a:latin typeface="ＭＳ ゴシック" panose="020B0609070205080204" pitchFamily="49" charset="-128"/>
                <a:ea typeface="ＭＳ ゴシック" panose="020B0609070205080204" pitchFamily="49" charset="-128"/>
              </a:rPr>
              <a:t>    </a:t>
            </a:r>
            <a:r>
              <a:rPr lang="en-US" altLang="ja-JP" sz="1200">
                <a:solidFill>
                  <a:srgbClr val="0000FF"/>
                </a:solidFill>
                <a:latin typeface="ＭＳ ゴシック" panose="020B0609070205080204" pitchFamily="49" charset="-128"/>
                <a:ea typeface="ＭＳ ゴシック" panose="020B0609070205080204" pitchFamily="49" charset="-128"/>
              </a:rPr>
              <a:t>public</a:t>
            </a:r>
            <a:r>
              <a:rPr lang="en-US" altLang="ja-JP" sz="1200">
                <a:solidFill>
                  <a:srgbClr val="000000"/>
                </a:solidFill>
                <a:latin typeface="ＭＳ ゴシック" panose="020B0609070205080204" pitchFamily="49" charset="-128"/>
                <a:ea typeface="ＭＳ ゴシック" panose="020B0609070205080204" pitchFamily="49" charset="-128"/>
              </a:rPr>
              <a:t> </a:t>
            </a:r>
            <a:r>
              <a:rPr lang="en-US" altLang="ja-JP" sz="1200">
                <a:solidFill>
                  <a:srgbClr val="0000FF"/>
                </a:solidFill>
                <a:latin typeface="ＭＳ ゴシック" panose="020B0609070205080204" pitchFamily="49" charset="-128"/>
                <a:ea typeface="ＭＳ ゴシック" panose="020B0609070205080204" pitchFamily="49" charset="-128"/>
              </a:rPr>
              <a:t>class</a:t>
            </a:r>
            <a:r>
              <a:rPr lang="en-US" altLang="ja-JP" sz="1200">
                <a:solidFill>
                  <a:srgbClr val="000000"/>
                </a:solidFill>
                <a:latin typeface="ＭＳ ゴシック" panose="020B0609070205080204" pitchFamily="49" charset="-128"/>
                <a:ea typeface="ＭＳ ゴシック" panose="020B0609070205080204" pitchFamily="49" charset="-128"/>
              </a:rPr>
              <a:t> </a:t>
            </a:r>
            <a:r>
              <a:rPr lang="en-US" altLang="ja-JP" sz="1200">
                <a:solidFill>
                  <a:srgbClr val="2B91AF"/>
                </a:solidFill>
                <a:latin typeface="ＭＳ ゴシック" panose="020B0609070205080204" pitchFamily="49" charset="-128"/>
                <a:ea typeface="ＭＳ ゴシック" panose="020B0609070205080204" pitchFamily="49" charset="-128"/>
              </a:rPr>
              <a:t>newAddress</a:t>
            </a:r>
            <a:endParaRPr lang="en-US" altLang="ja-JP" sz="1200">
              <a:solidFill>
                <a:srgbClr val="000000"/>
              </a:solidFill>
              <a:latin typeface="ＭＳ ゴシック" panose="020B0609070205080204" pitchFamily="49" charset="-128"/>
              <a:ea typeface="ＭＳ ゴシック" panose="020B0609070205080204" pitchFamily="49" charset="-128"/>
            </a:endParaRPr>
          </a:p>
          <a:p>
            <a:r>
              <a:rPr lang="ja-JP" altLang="en-US" sz="1200">
                <a:solidFill>
                  <a:srgbClr val="000000"/>
                </a:solidFill>
                <a:latin typeface="ＭＳ ゴシック" panose="020B0609070205080204" pitchFamily="49" charset="-128"/>
                <a:ea typeface="ＭＳ ゴシック" panose="020B0609070205080204" pitchFamily="49" charset="-128"/>
              </a:rPr>
              <a:t>    </a:t>
            </a:r>
            <a:r>
              <a:rPr lang="en-US" altLang="ja-JP" sz="1200">
                <a:solidFill>
                  <a:srgbClr val="000000"/>
                </a:solidFill>
                <a:latin typeface="ＭＳ ゴシック" panose="020B0609070205080204" pitchFamily="49" charset="-128"/>
                <a:ea typeface="ＭＳ ゴシック" panose="020B0609070205080204" pitchFamily="49" charset="-128"/>
              </a:rPr>
              <a:t>{</a:t>
            </a:r>
          </a:p>
          <a:p>
            <a:r>
              <a:rPr lang="en-US" altLang="ja-JP" sz="1200">
                <a:solidFill>
                  <a:srgbClr val="000000"/>
                </a:solidFill>
                <a:latin typeface="ＭＳ ゴシック" panose="020B0609070205080204" pitchFamily="49" charset="-128"/>
                <a:ea typeface="ＭＳ ゴシック" panose="020B0609070205080204" pitchFamily="49" charset="-128"/>
              </a:rPr>
              <a:t>        </a:t>
            </a:r>
            <a:r>
              <a:rPr lang="en-US" altLang="ja-JP" sz="1200">
                <a:solidFill>
                  <a:srgbClr val="0000FF"/>
                </a:solidFill>
                <a:latin typeface="ＭＳ ゴシック" panose="020B0609070205080204" pitchFamily="49" charset="-128"/>
                <a:ea typeface="ＭＳ ゴシック" panose="020B0609070205080204" pitchFamily="49" charset="-128"/>
              </a:rPr>
              <a:t>public</a:t>
            </a:r>
            <a:r>
              <a:rPr lang="en-US" altLang="ja-JP" sz="1200">
                <a:solidFill>
                  <a:srgbClr val="000000"/>
                </a:solidFill>
                <a:latin typeface="ＭＳ ゴシック" panose="020B0609070205080204" pitchFamily="49" charset="-128"/>
                <a:ea typeface="ＭＳ ゴシック" panose="020B0609070205080204" pitchFamily="49" charset="-128"/>
              </a:rPr>
              <a:t> </a:t>
            </a:r>
            <a:r>
              <a:rPr lang="en-US" altLang="ja-JP" sz="1200">
                <a:solidFill>
                  <a:srgbClr val="0000FF"/>
                </a:solidFill>
                <a:latin typeface="ＭＳ ゴシック" panose="020B0609070205080204" pitchFamily="49" charset="-128"/>
                <a:ea typeface="ＭＳ ゴシック" panose="020B0609070205080204" pitchFamily="49" charset="-128"/>
              </a:rPr>
              <a:t>string</a:t>
            </a:r>
            <a:r>
              <a:rPr lang="en-US" altLang="ja-JP" sz="1200">
                <a:solidFill>
                  <a:srgbClr val="000000"/>
                </a:solidFill>
                <a:latin typeface="ＭＳ ゴシック" panose="020B0609070205080204" pitchFamily="49" charset="-128"/>
                <a:ea typeface="ＭＳ ゴシック" panose="020B0609070205080204" pitchFamily="49" charset="-128"/>
              </a:rPr>
              <a:t> Name { </a:t>
            </a:r>
            <a:r>
              <a:rPr lang="en-US" altLang="ja-JP" sz="1200">
                <a:solidFill>
                  <a:srgbClr val="0000FF"/>
                </a:solidFill>
                <a:latin typeface="ＭＳ ゴシック" panose="020B0609070205080204" pitchFamily="49" charset="-128"/>
                <a:ea typeface="ＭＳ ゴシック" panose="020B0609070205080204" pitchFamily="49" charset="-128"/>
              </a:rPr>
              <a:t>get</a:t>
            </a:r>
            <a:r>
              <a:rPr lang="en-US" altLang="ja-JP" sz="1200">
                <a:solidFill>
                  <a:srgbClr val="000000"/>
                </a:solidFill>
                <a:latin typeface="ＭＳ ゴシック" panose="020B0609070205080204" pitchFamily="49" charset="-128"/>
                <a:ea typeface="ＭＳ ゴシック" panose="020B0609070205080204" pitchFamily="49" charset="-128"/>
              </a:rPr>
              <a:t>; </a:t>
            </a:r>
            <a:r>
              <a:rPr lang="en-US" altLang="ja-JP" sz="1200">
                <a:solidFill>
                  <a:srgbClr val="0000FF"/>
                </a:solidFill>
                <a:latin typeface="ＭＳ ゴシック" panose="020B0609070205080204" pitchFamily="49" charset="-128"/>
                <a:ea typeface="ＭＳ ゴシック" panose="020B0609070205080204" pitchFamily="49" charset="-128"/>
              </a:rPr>
              <a:t>set</a:t>
            </a:r>
            <a:r>
              <a:rPr lang="en-US" altLang="ja-JP" sz="1200">
                <a:solidFill>
                  <a:srgbClr val="000000"/>
                </a:solidFill>
                <a:latin typeface="ＭＳ ゴシック" panose="020B0609070205080204" pitchFamily="49" charset="-128"/>
                <a:ea typeface="ＭＳ ゴシック" panose="020B0609070205080204" pitchFamily="49" charset="-128"/>
              </a:rPr>
              <a:t>; } = </a:t>
            </a:r>
            <a:r>
              <a:rPr lang="en-US" altLang="ja-JP" sz="1200">
                <a:solidFill>
                  <a:srgbClr val="0000FF"/>
                </a:solidFill>
                <a:latin typeface="ＭＳ ゴシック" panose="020B0609070205080204" pitchFamily="49" charset="-128"/>
                <a:ea typeface="ＭＳ ゴシック" panose="020B0609070205080204" pitchFamily="49" charset="-128"/>
              </a:rPr>
              <a:t>null</a:t>
            </a:r>
            <a:r>
              <a:rPr lang="en-US" altLang="ja-JP" sz="1200">
                <a:solidFill>
                  <a:srgbClr val="000000"/>
                </a:solidFill>
                <a:latin typeface="ＭＳ ゴシック" panose="020B0609070205080204" pitchFamily="49" charset="-128"/>
                <a:ea typeface="ＭＳ ゴシック" panose="020B0609070205080204" pitchFamily="49" charset="-128"/>
              </a:rPr>
              <a:t>!;</a:t>
            </a:r>
            <a:endParaRPr lang="ja-JP" altLang="en-US" sz="1200">
              <a:solidFill>
                <a:srgbClr val="000000"/>
              </a:solidFill>
              <a:latin typeface="ＭＳ ゴシック" panose="020B0609070205080204" pitchFamily="49" charset="-128"/>
              <a:ea typeface="ＭＳ ゴシック" panose="020B0609070205080204" pitchFamily="49" charset="-128"/>
            </a:endParaRPr>
          </a:p>
          <a:p>
            <a:r>
              <a:rPr lang="en-US" altLang="ja-JP" sz="1200">
                <a:solidFill>
                  <a:srgbClr val="000000"/>
                </a:solidFill>
                <a:latin typeface="ＭＳ ゴシック" panose="020B0609070205080204" pitchFamily="49" charset="-128"/>
                <a:ea typeface="ＭＳ ゴシック" panose="020B0609070205080204" pitchFamily="49" charset="-128"/>
              </a:rPr>
              <a:t>        </a:t>
            </a:r>
            <a:r>
              <a:rPr lang="en-US" altLang="ja-JP" sz="1200">
                <a:solidFill>
                  <a:srgbClr val="0000FF"/>
                </a:solidFill>
                <a:latin typeface="ＭＳ ゴシック" panose="020B0609070205080204" pitchFamily="49" charset="-128"/>
                <a:ea typeface="ＭＳ ゴシック" panose="020B0609070205080204" pitchFamily="49" charset="-128"/>
              </a:rPr>
              <a:t>public</a:t>
            </a:r>
            <a:r>
              <a:rPr lang="en-US" altLang="ja-JP" sz="1200">
                <a:solidFill>
                  <a:srgbClr val="000000"/>
                </a:solidFill>
                <a:latin typeface="ＭＳ ゴシック" panose="020B0609070205080204" pitchFamily="49" charset="-128"/>
                <a:ea typeface="ＭＳ ゴシック" panose="020B0609070205080204" pitchFamily="49" charset="-128"/>
              </a:rPr>
              <a:t> </a:t>
            </a:r>
            <a:r>
              <a:rPr lang="en-US" altLang="ja-JP" sz="1200">
                <a:solidFill>
                  <a:srgbClr val="0000FF"/>
                </a:solidFill>
                <a:latin typeface="ＭＳ ゴシック" panose="020B0609070205080204" pitchFamily="49" charset="-128"/>
                <a:ea typeface="ＭＳ ゴシック" panose="020B0609070205080204" pitchFamily="49" charset="-128"/>
              </a:rPr>
              <a:t>string</a:t>
            </a:r>
            <a:r>
              <a:rPr lang="en-US" altLang="ja-JP" sz="1200">
                <a:solidFill>
                  <a:srgbClr val="000000"/>
                </a:solidFill>
                <a:latin typeface="ＭＳ ゴシック" panose="020B0609070205080204" pitchFamily="49" charset="-128"/>
                <a:ea typeface="ＭＳ ゴシック" panose="020B0609070205080204" pitchFamily="49" charset="-128"/>
              </a:rPr>
              <a:t> Yubin { </a:t>
            </a:r>
            <a:r>
              <a:rPr lang="en-US" altLang="ja-JP" sz="1200">
                <a:solidFill>
                  <a:srgbClr val="0000FF"/>
                </a:solidFill>
                <a:latin typeface="ＭＳ ゴシック" panose="020B0609070205080204" pitchFamily="49" charset="-128"/>
                <a:ea typeface="ＭＳ ゴシック" panose="020B0609070205080204" pitchFamily="49" charset="-128"/>
              </a:rPr>
              <a:t>get</a:t>
            </a:r>
            <a:r>
              <a:rPr lang="en-US" altLang="ja-JP" sz="1200">
                <a:solidFill>
                  <a:srgbClr val="000000"/>
                </a:solidFill>
                <a:latin typeface="ＭＳ ゴシック" panose="020B0609070205080204" pitchFamily="49" charset="-128"/>
                <a:ea typeface="ＭＳ ゴシック" panose="020B0609070205080204" pitchFamily="49" charset="-128"/>
              </a:rPr>
              <a:t>; </a:t>
            </a:r>
            <a:r>
              <a:rPr lang="en-US" altLang="ja-JP" sz="1200">
                <a:solidFill>
                  <a:srgbClr val="0000FF"/>
                </a:solidFill>
                <a:latin typeface="ＭＳ ゴシック" panose="020B0609070205080204" pitchFamily="49" charset="-128"/>
                <a:ea typeface="ＭＳ ゴシック" panose="020B0609070205080204" pitchFamily="49" charset="-128"/>
              </a:rPr>
              <a:t>set</a:t>
            </a:r>
            <a:r>
              <a:rPr lang="en-US" altLang="ja-JP" sz="1200">
                <a:solidFill>
                  <a:srgbClr val="000000"/>
                </a:solidFill>
                <a:latin typeface="ＭＳ ゴシック" panose="020B0609070205080204" pitchFamily="49" charset="-128"/>
                <a:ea typeface="ＭＳ ゴシック" panose="020B0609070205080204" pitchFamily="49" charset="-128"/>
              </a:rPr>
              <a:t>; } = </a:t>
            </a:r>
            <a:r>
              <a:rPr lang="en-US" altLang="ja-JP" sz="1200">
                <a:solidFill>
                  <a:srgbClr val="0000FF"/>
                </a:solidFill>
                <a:latin typeface="ＭＳ ゴシック" panose="020B0609070205080204" pitchFamily="49" charset="-128"/>
                <a:ea typeface="ＭＳ ゴシック" panose="020B0609070205080204" pitchFamily="49" charset="-128"/>
              </a:rPr>
              <a:t>null</a:t>
            </a:r>
            <a:r>
              <a:rPr lang="en-US" altLang="ja-JP" sz="1200">
                <a:solidFill>
                  <a:srgbClr val="000000"/>
                </a:solidFill>
                <a:latin typeface="ＭＳ ゴシック" panose="020B0609070205080204" pitchFamily="49" charset="-128"/>
                <a:ea typeface="ＭＳ ゴシック" panose="020B0609070205080204" pitchFamily="49" charset="-128"/>
              </a:rPr>
              <a:t>!;</a:t>
            </a:r>
          </a:p>
          <a:p>
            <a:r>
              <a:rPr lang="en-US" altLang="ja-JP" sz="1200">
                <a:solidFill>
                  <a:srgbClr val="000000"/>
                </a:solidFill>
                <a:latin typeface="ＭＳ ゴシック" panose="020B0609070205080204" pitchFamily="49" charset="-128"/>
                <a:ea typeface="ＭＳ ゴシック" panose="020B0609070205080204" pitchFamily="49" charset="-128"/>
              </a:rPr>
              <a:t>        </a:t>
            </a:r>
            <a:r>
              <a:rPr lang="en-US" altLang="ja-JP" sz="1200">
                <a:solidFill>
                  <a:srgbClr val="0000FF"/>
                </a:solidFill>
                <a:latin typeface="ＭＳ ゴシック" panose="020B0609070205080204" pitchFamily="49" charset="-128"/>
                <a:ea typeface="ＭＳ ゴシック" panose="020B0609070205080204" pitchFamily="49" charset="-128"/>
              </a:rPr>
              <a:t>public</a:t>
            </a:r>
            <a:r>
              <a:rPr lang="en-US" altLang="ja-JP" sz="1200">
                <a:solidFill>
                  <a:srgbClr val="000000"/>
                </a:solidFill>
                <a:latin typeface="ＭＳ ゴシック" panose="020B0609070205080204" pitchFamily="49" charset="-128"/>
                <a:ea typeface="ＭＳ ゴシック" panose="020B0609070205080204" pitchFamily="49" charset="-128"/>
              </a:rPr>
              <a:t> </a:t>
            </a:r>
            <a:r>
              <a:rPr lang="en-US" altLang="ja-JP" sz="1200">
                <a:solidFill>
                  <a:srgbClr val="0000FF"/>
                </a:solidFill>
                <a:latin typeface="ＭＳ ゴシック" panose="020B0609070205080204" pitchFamily="49" charset="-128"/>
                <a:ea typeface="ＭＳ ゴシック" panose="020B0609070205080204" pitchFamily="49" charset="-128"/>
              </a:rPr>
              <a:t>string</a:t>
            </a:r>
            <a:r>
              <a:rPr lang="en-US" altLang="ja-JP" sz="1200">
                <a:solidFill>
                  <a:srgbClr val="000000"/>
                </a:solidFill>
                <a:latin typeface="ＭＳ ゴシック" panose="020B0609070205080204" pitchFamily="49" charset="-128"/>
                <a:ea typeface="ＭＳ ゴシック" panose="020B0609070205080204" pitchFamily="49" charset="-128"/>
              </a:rPr>
              <a:t> Address1 { </a:t>
            </a:r>
            <a:r>
              <a:rPr lang="en-US" altLang="ja-JP" sz="1200">
                <a:solidFill>
                  <a:srgbClr val="0000FF"/>
                </a:solidFill>
                <a:latin typeface="ＭＳ ゴシック" panose="020B0609070205080204" pitchFamily="49" charset="-128"/>
                <a:ea typeface="ＭＳ ゴシック" panose="020B0609070205080204" pitchFamily="49" charset="-128"/>
              </a:rPr>
              <a:t>get</a:t>
            </a:r>
            <a:r>
              <a:rPr lang="en-US" altLang="ja-JP" sz="1200">
                <a:solidFill>
                  <a:srgbClr val="000000"/>
                </a:solidFill>
                <a:latin typeface="ＭＳ ゴシック" panose="020B0609070205080204" pitchFamily="49" charset="-128"/>
                <a:ea typeface="ＭＳ ゴシック" panose="020B0609070205080204" pitchFamily="49" charset="-128"/>
              </a:rPr>
              <a:t>; </a:t>
            </a:r>
            <a:r>
              <a:rPr lang="en-US" altLang="ja-JP" sz="1200">
                <a:solidFill>
                  <a:srgbClr val="0000FF"/>
                </a:solidFill>
                <a:latin typeface="ＭＳ ゴシック" panose="020B0609070205080204" pitchFamily="49" charset="-128"/>
                <a:ea typeface="ＭＳ ゴシック" panose="020B0609070205080204" pitchFamily="49" charset="-128"/>
              </a:rPr>
              <a:t>set</a:t>
            </a:r>
            <a:r>
              <a:rPr lang="en-US" altLang="ja-JP" sz="1200">
                <a:solidFill>
                  <a:srgbClr val="000000"/>
                </a:solidFill>
                <a:latin typeface="ＭＳ ゴシック" panose="020B0609070205080204" pitchFamily="49" charset="-128"/>
                <a:ea typeface="ＭＳ ゴシック" panose="020B0609070205080204" pitchFamily="49" charset="-128"/>
              </a:rPr>
              <a:t>; } = </a:t>
            </a:r>
            <a:r>
              <a:rPr lang="en-US" altLang="ja-JP" sz="1200">
                <a:solidFill>
                  <a:srgbClr val="0000FF"/>
                </a:solidFill>
                <a:latin typeface="ＭＳ ゴシック" panose="020B0609070205080204" pitchFamily="49" charset="-128"/>
                <a:ea typeface="ＭＳ ゴシック" panose="020B0609070205080204" pitchFamily="49" charset="-128"/>
              </a:rPr>
              <a:t>null</a:t>
            </a:r>
            <a:r>
              <a:rPr lang="en-US" altLang="ja-JP" sz="1200">
                <a:solidFill>
                  <a:srgbClr val="000000"/>
                </a:solidFill>
                <a:latin typeface="ＭＳ ゴシック" panose="020B0609070205080204" pitchFamily="49" charset="-128"/>
                <a:ea typeface="ＭＳ ゴシック" panose="020B0609070205080204" pitchFamily="49" charset="-128"/>
              </a:rPr>
              <a:t>!;</a:t>
            </a:r>
          </a:p>
          <a:p>
            <a:r>
              <a:rPr lang="en-US" altLang="ja-JP" sz="1200">
                <a:solidFill>
                  <a:srgbClr val="000000"/>
                </a:solidFill>
                <a:latin typeface="ＭＳ ゴシック" panose="020B0609070205080204" pitchFamily="49" charset="-128"/>
                <a:ea typeface="ＭＳ ゴシック" panose="020B0609070205080204" pitchFamily="49" charset="-128"/>
              </a:rPr>
              <a:t>        </a:t>
            </a:r>
            <a:r>
              <a:rPr lang="en-US" altLang="ja-JP" sz="1200">
                <a:solidFill>
                  <a:srgbClr val="0000FF"/>
                </a:solidFill>
                <a:latin typeface="ＭＳ ゴシック" panose="020B0609070205080204" pitchFamily="49" charset="-128"/>
                <a:ea typeface="ＭＳ ゴシック" panose="020B0609070205080204" pitchFamily="49" charset="-128"/>
              </a:rPr>
              <a:t>public</a:t>
            </a:r>
            <a:r>
              <a:rPr lang="en-US" altLang="ja-JP" sz="1200">
                <a:solidFill>
                  <a:srgbClr val="000000"/>
                </a:solidFill>
                <a:latin typeface="ＭＳ ゴシック" panose="020B0609070205080204" pitchFamily="49" charset="-128"/>
                <a:ea typeface="ＭＳ ゴシック" panose="020B0609070205080204" pitchFamily="49" charset="-128"/>
              </a:rPr>
              <a:t> </a:t>
            </a:r>
            <a:r>
              <a:rPr lang="en-US" altLang="ja-JP" sz="1200">
                <a:solidFill>
                  <a:srgbClr val="0000FF"/>
                </a:solidFill>
                <a:latin typeface="ＭＳ ゴシック" panose="020B0609070205080204" pitchFamily="49" charset="-128"/>
                <a:ea typeface="ＭＳ ゴシック" panose="020B0609070205080204" pitchFamily="49" charset="-128"/>
              </a:rPr>
              <a:t>string</a:t>
            </a:r>
            <a:r>
              <a:rPr lang="en-US" altLang="ja-JP" sz="1200">
                <a:solidFill>
                  <a:srgbClr val="000000"/>
                </a:solidFill>
                <a:latin typeface="ＭＳ ゴシック" panose="020B0609070205080204" pitchFamily="49" charset="-128"/>
                <a:ea typeface="ＭＳ ゴシック" panose="020B0609070205080204" pitchFamily="49" charset="-128"/>
              </a:rPr>
              <a:t> Address2 { </a:t>
            </a:r>
            <a:r>
              <a:rPr lang="en-US" altLang="ja-JP" sz="1200">
                <a:solidFill>
                  <a:srgbClr val="0000FF"/>
                </a:solidFill>
                <a:latin typeface="ＭＳ ゴシック" panose="020B0609070205080204" pitchFamily="49" charset="-128"/>
                <a:ea typeface="ＭＳ ゴシック" panose="020B0609070205080204" pitchFamily="49" charset="-128"/>
              </a:rPr>
              <a:t>get</a:t>
            </a:r>
            <a:r>
              <a:rPr lang="en-US" altLang="ja-JP" sz="1200">
                <a:solidFill>
                  <a:srgbClr val="000000"/>
                </a:solidFill>
                <a:latin typeface="ＭＳ ゴシック" panose="020B0609070205080204" pitchFamily="49" charset="-128"/>
                <a:ea typeface="ＭＳ ゴシック" panose="020B0609070205080204" pitchFamily="49" charset="-128"/>
              </a:rPr>
              <a:t>; </a:t>
            </a:r>
            <a:r>
              <a:rPr lang="en-US" altLang="ja-JP" sz="1200">
                <a:solidFill>
                  <a:srgbClr val="0000FF"/>
                </a:solidFill>
                <a:latin typeface="ＭＳ ゴシック" panose="020B0609070205080204" pitchFamily="49" charset="-128"/>
                <a:ea typeface="ＭＳ ゴシック" panose="020B0609070205080204" pitchFamily="49" charset="-128"/>
              </a:rPr>
              <a:t>set</a:t>
            </a:r>
            <a:r>
              <a:rPr lang="en-US" altLang="ja-JP" sz="1200">
                <a:solidFill>
                  <a:srgbClr val="000000"/>
                </a:solidFill>
                <a:latin typeface="ＭＳ ゴシック" panose="020B0609070205080204" pitchFamily="49" charset="-128"/>
                <a:ea typeface="ＭＳ ゴシック" panose="020B0609070205080204" pitchFamily="49" charset="-128"/>
              </a:rPr>
              <a:t>; } = </a:t>
            </a:r>
            <a:r>
              <a:rPr lang="en-US" altLang="ja-JP" sz="1200">
                <a:solidFill>
                  <a:srgbClr val="0000FF"/>
                </a:solidFill>
                <a:latin typeface="ＭＳ ゴシック" panose="020B0609070205080204" pitchFamily="49" charset="-128"/>
                <a:ea typeface="ＭＳ ゴシック" panose="020B0609070205080204" pitchFamily="49" charset="-128"/>
              </a:rPr>
              <a:t>null</a:t>
            </a:r>
            <a:r>
              <a:rPr lang="en-US" altLang="ja-JP" sz="1200">
                <a:solidFill>
                  <a:srgbClr val="000000"/>
                </a:solidFill>
                <a:latin typeface="ＭＳ ゴシック" panose="020B0609070205080204" pitchFamily="49" charset="-128"/>
                <a:ea typeface="ＭＳ ゴシック" panose="020B0609070205080204" pitchFamily="49" charset="-128"/>
              </a:rPr>
              <a:t>!;</a:t>
            </a:r>
          </a:p>
          <a:p>
            <a:r>
              <a:rPr lang="en-US" altLang="ja-JP" sz="1200">
                <a:solidFill>
                  <a:srgbClr val="000000"/>
                </a:solidFill>
                <a:latin typeface="ＭＳ ゴシック" panose="020B0609070205080204" pitchFamily="49" charset="-128"/>
                <a:ea typeface="ＭＳ ゴシック" panose="020B0609070205080204" pitchFamily="49" charset="-128"/>
              </a:rPr>
              <a:t>        </a:t>
            </a:r>
            <a:r>
              <a:rPr lang="en-US" altLang="ja-JP" sz="1200">
                <a:solidFill>
                  <a:srgbClr val="0000FF"/>
                </a:solidFill>
                <a:latin typeface="ＭＳ ゴシック" panose="020B0609070205080204" pitchFamily="49" charset="-128"/>
                <a:ea typeface="ＭＳ ゴシック" panose="020B0609070205080204" pitchFamily="49" charset="-128"/>
              </a:rPr>
              <a:t>public</a:t>
            </a:r>
            <a:r>
              <a:rPr lang="en-US" altLang="ja-JP" sz="1200">
                <a:solidFill>
                  <a:srgbClr val="000000"/>
                </a:solidFill>
                <a:latin typeface="ＭＳ ゴシック" panose="020B0609070205080204" pitchFamily="49" charset="-128"/>
                <a:ea typeface="ＭＳ ゴシック" panose="020B0609070205080204" pitchFamily="49" charset="-128"/>
              </a:rPr>
              <a:t> </a:t>
            </a:r>
            <a:r>
              <a:rPr lang="en-US" altLang="ja-JP" sz="1200">
                <a:solidFill>
                  <a:srgbClr val="0000FF"/>
                </a:solidFill>
                <a:latin typeface="ＭＳ ゴシック" panose="020B0609070205080204" pitchFamily="49" charset="-128"/>
                <a:ea typeface="ＭＳ ゴシック" panose="020B0609070205080204" pitchFamily="49" charset="-128"/>
              </a:rPr>
              <a:t>string</a:t>
            </a:r>
            <a:r>
              <a:rPr lang="en-US" altLang="ja-JP" sz="1200">
                <a:solidFill>
                  <a:srgbClr val="000000"/>
                </a:solidFill>
                <a:latin typeface="ＭＳ ゴシック" panose="020B0609070205080204" pitchFamily="49" charset="-128"/>
                <a:ea typeface="ＭＳ ゴシック" panose="020B0609070205080204" pitchFamily="49" charset="-128"/>
              </a:rPr>
              <a:t> Tel { </a:t>
            </a:r>
            <a:r>
              <a:rPr lang="en-US" altLang="ja-JP" sz="1200">
                <a:solidFill>
                  <a:srgbClr val="0000FF"/>
                </a:solidFill>
                <a:latin typeface="ＭＳ ゴシック" panose="020B0609070205080204" pitchFamily="49" charset="-128"/>
                <a:ea typeface="ＭＳ ゴシック" panose="020B0609070205080204" pitchFamily="49" charset="-128"/>
              </a:rPr>
              <a:t>get</a:t>
            </a:r>
            <a:r>
              <a:rPr lang="en-US" altLang="ja-JP" sz="1200">
                <a:solidFill>
                  <a:srgbClr val="000000"/>
                </a:solidFill>
                <a:latin typeface="ＭＳ ゴシック" panose="020B0609070205080204" pitchFamily="49" charset="-128"/>
                <a:ea typeface="ＭＳ ゴシック" panose="020B0609070205080204" pitchFamily="49" charset="-128"/>
              </a:rPr>
              <a:t>; </a:t>
            </a:r>
            <a:r>
              <a:rPr lang="en-US" altLang="ja-JP" sz="1200">
                <a:solidFill>
                  <a:srgbClr val="0000FF"/>
                </a:solidFill>
                <a:latin typeface="ＭＳ ゴシック" panose="020B0609070205080204" pitchFamily="49" charset="-128"/>
                <a:ea typeface="ＭＳ ゴシック" panose="020B0609070205080204" pitchFamily="49" charset="-128"/>
              </a:rPr>
              <a:t>set</a:t>
            </a:r>
            <a:r>
              <a:rPr lang="en-US" altLang="ja-JP" sz="1200">
                <a:solidFill>
                  <a:srgbClr val="000000"/>
                </a:solidFill>
                <a:latin typeface="ＭＳ ゴシック" panose="020B0609070205080204" pitchFamily="49" charset="-128"/>
                <a:ea typeface="ＭＳ ゴシック" panose="020B0609070205080204" pitchFamily="49" charset="-128"/>
              </a:rPr>
              <a:t>; } = </a:t>
            </a:r>
            <a:r>
              <a:rPr lang="en-US" altLang="ja-JP" sz="1200">
                <a:solidFill>
                  <a:srgbClr val="0000FF"/>
                </a:solidFill>
                <a:latin typeface="ＭＳ ゴシック" panose="020B0609070205080204" pitchFamily="49" charset="-128"/>
                <a:ea typeface="ＭＳ ゴシック" panose="020B0609070205080204" pitchFamily="49" charset="-128"/>
              </a:rPr>
              <a:t>null</a:t>
            </a:r>
            <a:r>
              <a:rPr lang="en-US" altLang="ja-JP" sz="1200">
                <a:solidFill>
                  <a:srgbClr val="000000"/>
                </a:solidFill>
                <a:latin typeface="ＭＳ ゴシック" panose="020B0609070205080204" pitchFamily="49" charset="-128"/>
                <a:ea typeface="ＭＳ ゴシック" panose="020B0609070205080204" pitchFamily="49" charset="-128"/>
              </a:rPr>
              <a:t>!;</a:t>
            </a:r>
          </a:p>
          <a:p>
            <a:endParaRPr lang="ja-JP" altLang="en-US" sz="1200">
              <a:solidFill>
                <a:srgbClr val="000000"/>
              </a:solidFill>
              <a:latin typeface="ＭＳ ゴシック" panose="020B0609070205080204" pitchFamily="49" charset="-128"/>
              <a:ea typeface="ＭＳ ゴシック" panose="020B0609070205080204" pitchFamily="49" charset="-128"/>
            </a:endParaRPr>
          </a:p>
          <a:p>
            <a:r>
              <a:rPr lang="ja-JP" altLang="en-US" sz="1200">
                <a:solidFill>
                  <a:srgbClr val="000000"/>
                </a:solidFill>
                <a:latin typeface="ＭＳ ゴシック" panose="020B0609070205080204" pitchFamily="49" charset="-128"/>
                <a:ea typeface="ＭＳ ゴシック" panose="020B0609070205080204" pitchFamily="49" charset="-128"/>
              </a:rPr>
              <a:t>    </a:t>
            </a:r>
            <a:r>
              <a:rPr lang="en-US" altLang="ja-JP" sz="1200">
                <a:solidFill>
                  <a:srgbClr val="000000"/>
                </a:solidFill>
                <a:latin typeface="ＭＳ ゴシック" panose="020B0609070205080204" pitchFamily="49" charset="-128"/>
                <a:ea typeface="ＭＳ ゴシック" panose="020B0609070205080204" pitchFamily="49" charset="-128"/>
              </a:rPr>
              <a:t>}</a:t>
            </a:r>
          </a:p>
          <a:p>
            <a:r>
              <a:rPr lang="en-US" altLang="ja-JP" sz="1200">
                <a:solidFill>
                  <a:srgbClr val="000000"/>
                </a:solidFill>
                <a:latin typeface="ＭＳ ゴシック" panose="020B0609070205080204" pitchFamily="49" charset="-128"/>
                <a:ea typeface="ＭＳ ゴシック" panose="020B0609070205080204" pitchFamily="49" charset="-128"/>
              </a:rPr>
              <a:t>}</a:t>
            </a:r>
          </a:p>
          <a:p>
            <a:endParaRPr kumimoji="1" lang="ja-JP" altLang="en-US" sz="100"/>
          </a:p>
        </p:txBody>
      </p:sp>
    </p:spTree>
    <p:extLst>
      <p:ext uri="{BB962C8B-B14F-4D97-AF65-F5344CB8AC3E}">
        <p14:creationId xmlns:p14="http://schemas.microsoft.com/office/powerpoint/2010/main" val="2474521678"/>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a:extLst>
              <a:ext uri="{FF2B5EF4-FFF2-40B4-BE49-F238E27FC236}">
                <a16:creationId xmlns:a16="http://schemas.microsoft.com/office/drawing/2014/main" id="{D3578072-553C-1E04-82AF-684422C5586E}"/>
              </a:ext>
            </a:extLst>
          </p:cNvPr>
          <p:cNvSpPr>
            <a:spLocks noGrp="1"/>
          </p:cNvSpPr>
          <p:nvPr>
            <p:ph type="title"/>
          </p:nvPr>
        </p:nvSpPr>
        <p:spPr/>
        <p:txBody>
          <a:bodyPr>
            <a:normAutofit/>
          </a:bodyPr>
          <a:lstStyle/>
          <a:p>
            <a:r>
              <a:rPr lang="en-US" altLang="ja-JP"/>
              <a:t>3-3-3.</a:t>
            </a:r>
            <a:r>
              <a:rPr lang="ja-JP" altLang="en-US"/>
              <a:t>「住所録リスト表示」機能作成</a:t>
            </a:r>
          </a:p>
        </p:txBody>
      </p:sp>
      <p:sp>
        <p:nvSpPr>
          <p:cNvPr id="2" name="テキスト プレースホルダー 7">
            <a:extLst>
              <a:ext uri="{FF2B5EF4-FFF2-40B4-BE49-F238E27FC236}">
                <a16:creationId xmlns:a16="http://schemas.microsoft.com/office/drawing/2014/main" id="{DF10B8C9-FDF0-F5F7-6E79-09B4D09A1973}"/>
              </a:ext>
            </a:extLst>
          </p:cNvPr>
          <p:cNvSpPr>
            <a:spLocks noGrp="1"/>
          </p:cNvSpPr>
          <p:nvPr>
            <p:ph type="body" sz="quarter" idx="14"/>
          </p:nvPr>
        </p:nvSpPr>
        <p:spPr>
          <a:xfrm>
            <a:off x="268288" y="806384"/>
            <a:ext cx="11637962" cy="373063"/>
          </a:xfrm>
        </p:spPr>
        <p:txBody>
          <a:bodyPr/>
          <a:lstStyle/>
          <a:p>
            <a:r>
              <a:rPr lang="ja-JP" altLang="en-US"/>
              <a:t>テスト実行</a:t>
            </a:r>
          </a:p>
        </p:txBody>
      </p:sp>
      <p:pic>
        <p:nvPicPr>
          <p:cNvPr id="14" name="図 13">
            <a:extLst>
              <a:ext uri="{FF2B5EF4-FFF2-40B4-BE49-F238E27FC236}">
                <a16:creationId xmlns:a16="http://schemas.microsoft.com/office/drawing/2014/main" id="{3233988F-D5F1-D098-EAA9-0A811DDFB64D}"/>
              </a:ext>
            </a:extLst>
          </p:cNvPr>
          <p:cNvPicPr>
            <a:picLocks noChangeAspect="1"/>
          </p:cNvPicPr>
          <p:nvPr/>
        </p:nvPicPr>
        <p:blipFill>
          <a:blip r:embed="rId2"/>
          <a:stretch>
            <a:fillRect/>
          </a:stretch>
        </p:blipFill>
        <p:spPr>
          <a:xfrm>
            <a:off x="208151" y="2682764"/>
            <a:ext cx="3664786" cy="3599987"/>
          </a:xfrm>
          <a:prstGeom prst="rect">
            <a:avLst/>
          </a:prstGeom>
        </p:spPr>
      </p:pic>
      <p:pic>
        <p:nvPicPr>
          <p:cNvPr id="16" name="図 15">
            <a:extLst>
              <a:ext uri="{FF2B5EF4-FFF2-40B4-BE49-F238E27FC236}">
                <a16:creationId xmlns:a16="http://schemas.microsoft.com/office/drawing/2014/main" id="{B97A0C17-55EA-3011-1D58-E9DA8039D290}"/>
              </a:ext>
            </a:extLst>
          </p:cNvPr>
          <p:cNvPicPr>
            <a:picLocks noChangeAspect="1"/>
          </p:cNvPicPr>
          <p:nvPr/>
        </p:nvPicPr>
        <p:blipFill>
          <a:blip r:embed="rId3"/>
          <a:stretch>
            <a:fillRect/>
          </a:stretch>
        </p:blipFill>
        <p:spPr>
          <a:xfrm>
            <a:off x="4033150" y="2665682"/>
            <a:ext cx="3699569" cy="3634154"/>
          </a:xfrm>
          <a:prstGeom prst="rect">
            <a:avLst/>
          </a:prstGeom>
        </p:spPr>
      </p:pic>
      <p:sp>
        <p:nvSpPr>
          <p:cNvPr id="17" name="正方形/長方形 16">
            <a:extLst>
              <a:ext uri="{FF2B5EF4-FFF2-40B4-BE49-F238E27FC236}">
                <a16:creationId xmlns:a16="http://schemas.microsoft.com/office/drawing/2014/main" id="{61A0F567-0175-440D-8320-B5F51287B46B}"/>
              </a:ext>
            </a:extLst>
          </p:cNvPr>
          <p:cNvSpPr/>
          <p:nvPr/>
        </p:nvSpPr>
        <p:spPr>
          <a:xfrm>
            <a:off x="3938216" y="4900804"/>
            <a:ext cx="3889435" cy="239215"/>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テキスト ボックス 17">
            <a:extLst>
              <a:ext uri="{FF2B5EF4-FFF2-40B4-BE49-F238E27FC236}">
                <a16:creationId xmlns:a16="http://schemas.microsoft.com/office/drawing/2014/main" id="{2567DCAC-832A-86E3-6B3F-6322B20BC189}"/>
              </a:ext>
            </a:extLst>
          </p:cNvPr>
          <p:cNvSpPr txBox="1"/>
          <p:nvPr/>
        </p:nvSpPr>
        <p:spPr>
          <a:xfrm>
            <a:off x="291478" y="1491712"/>
            <a:ext cx="3784709" cy="584775"/>
          </a:xfrm>
          <a:prstGeom prst="rect">
            <a:avLst/>
          </a:prstGeom>
          <a:noFill/>
        </p:spPr>
        <p:txBody>
          <a:bodyPr wrap="square" rtlCol="0">
            <a:spAutoFit/>
          </a:bodyPr>
          <a:lstStyle/>
          <a:p>
            <a:r>
              <a:rPr kumimoji="1" lang="ja-JP" altLang="en-US" sz="1600"/>
              <a:t>①以下のように</a:t>
            </a:r>
            <a:endParaRPr kumimoji="1" lang="en-US" altLang="ja-JP" sz="1600"/>
          </a:p>
          <a:p>
            <a:r>
              <a:rPr kumimoji="1" lang="ja-JP" altLang="en-US" sz="1600"/>
              <a:t>下部に住所録リストが表示されます。</a:t>
            </a:r>
          </a:p>
        </p:txBody>
      </p:sp>
      <p:sp>
        <p:nvSpPr>
          <p:cNvPr id="19" name="テキスト ボックス 18">
            <a:extLst>
              <a:ext uri="{FF2B5EF4-FFF2-40B4-BE49-F238E27FC236}">
                <a16:creationId xmlns:a16="http://schemas.microsoft.com/office/drawing/2014/main" id="{389DD09A-80EA-2537-EDE2-412AA1CD5CFC}"/>
              </a:ext>
            </a:extLst>
          </p:cNvPr>
          <p:cNvSpPr txBox="1"/>
          <p:nvPr/>
        </p:nvSpPr>
        <p:spPr>
          <a:xfrm>
            <a:off x="8314639" y="1491712"/>
            <a:ext cx="3807712" cy="830997"/>
          </a:xfrm>
          <a:prstGeom prst="rect">
            <a:avLst/>
          </a:prstGeom>
          <a:noFill/>
        </p:spPr>
        <p:txBody>
          <a:bodyPr wrap="square" rtlCol="0">
            <a:spAutoFit/>
          </a:bodyPr>
          <a:lstStyle/>
          <a:p>
            <a:r>
              <a:rPr lang="ja-JP" altLang="en-US" sz="1600"/>
              <a:t>③別画面について以下のように</a:t>
            </a:r>
            <a:r>
              <a:rPr lang="en-US" altLang="ja-JP" sz="1600"/>
              <a:t>swagger</a:t>
            </a:r>
            <a:r>
              <a:rPr lang="ja-JP" altLang="en-US" sz="1600"/>
              <a:t>ページが表示され、作成した</a:t>
            </a:r>
            <a:r>
              <a:rPr lang="en-US" altLang="ja-JP" sz="1600"/>
              <a:t>API</a:t>
            </a:r>
            <a:r>
              <a:rPr lang="ja-JP" altLang="en-US" sz="1600"/>
              <a:t>が表示されます。</a:t>
            </a:r>
            <a:endParaRPr kumimoji="1" lang="ja-JP" altLang="en-US" sz="1600"/>
          </a:p>
        </p:txBody>
      </p:sp>
      <p:sp>
        <p:nvSpPr>
          <p:cNvPr id="20" name="テキスト ボックス 19">
            <a:extLst>
              <a:ext uri="{FF2B5EF4-FFF2-40B4-BE49-F238E27FC236}">
                <a16:creationId xmlns:a16="http://schemas.microsoft.com/office/drawing/2014/main" id="{49667C88-DA11-B5EF-C12F-7C6E7A428195}"/>
              </a:ext>
            </a:extLst>
          </p:cNvPr>
          <p:cNvSpPr txBox="1"/>
          <p:nvPr/>
        </p:nvSpPr>
        <p:spPr>
          <a:xfrm>
            <a:off x="3956446" y="1491712"/>
            <a:ext cx="3720097" cy="584775"/>
          </a:xfrm>
          <a:prstGeom prst="rect">
            <a:avLst/>
          </a:prstGeom>
          <a:noFill/>
        </p:spPr>
        <p:txBody>
          <a:bodyPr wrap="square" rtlCol="0">
            <a:spAutoFit/>
          </a:bodyPr>
          <a:lstStyle/>
          <a:p>
            <a:r>
              <a:rPr kumimoji="1" lang="ja-JP" altLang="en-US" sz="1600"/>
              <a:t>②リストを選択すると上部の編集画面に住所データが表示されます</a:t>
            </a:r>
          </a:p>
        </p:txBody>
      </p:sp>
      <p:grpSp>
        <p:nvGrpSpPr>
          <p:cNvPr id="22" name="グループ化 21">
            <a:extLst>
              <a:ext uri="{FF2B5EF4-FFF2-40B4-BE49-F238E27FC236}">
                <a16:creationId xmlns:a16="http://schemas.microsoft.com/office/drawing/2014/main" id="{BA58ACDE-F9A2-C7CB-1D47-A2EEB481A47F}"/>
              </a:ext>
            </a:extLst>
          </p:cNvPr>
          <p:cNvGrpSpPr/>
          <p:nvPr/>
        </p:nvGrpSpPr>
        <p:grpSpPr>
          <a:xfrm>
            <a:off x="8649501" y="2682764"/>
            <a:ext cx="3334913" cy="3599987"/>
            <a:chOff x="8649501" y="2682764"/>
            <a:chExt cx="3334913" cy="3599987"/>
          </a:xfrm>
        </p:grpSpPr>
        <p:pic>
          <p:nvPicPr>
            <p:cNvPr id="15" name="図 14">
              <a:extLst>
                <a:ext uri="{FF2B5EF4-FFF2-40B4-BE49-F238E27FC236}">
                  <a16:creationId xmlns:a16="http://schemas.microsoft.com/office/drawing/2014/main" id="{7AF66E97-F0F7-7926-7DF5-EC7519170DE2}"/>
                </a:ext>
              </a:extLst>
            </p:cNvPr>
            <p:cNvPicPr>
              <a:picLocks noChangeAspect="1"/>
            </p:cNvPicPr>
            <p:nvPr/>
          </p:nvPicPr>
          <p:blipFill>
            <a:blip r:embed="rId4"/>
            <a:stretch>
              <a:fillRect/>
            </a:stretch>
          </p:blipFill>
          <p:spPr>
            <a:xfrm>
              <a:off x="8649501" y="2682764"/>
              <a:ext cx="3334913" cy="3599987"/>
            </a:xfrm>
            <a:prstGeom prst="rect">
              <a:avLst/>
            </a:prstGeom>
          </p:spPr>
        </p:pic>
        <p:sp>
          <p:nvSpPr>
            <p:cNvPr id="21" name="正方形/長方形 20">
              <a:extLst>
                <a:ext uri="{FF2B5EF4-FFF2-40B4-BE49-F238E27FC236}">
                  <a16:creationId xmlns:a16="http://schemas.microsoft.com/office/drawing/2014/main" id="{0520C799-8326-C6C2-4905-53AC9B61F064}"/>
                </a:ext>
              </a:extLst>
            </p:cNvPr>
            <p:cNvSpPr/>
            <p:nvPr/>
          </p:nvSpPr>
          <p:spPr>
            <a:xfrm>
              <a:off x="8734705" y="4247744"/>
              <a:ext cx="2963473" cy="63360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2917825425"/>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105EA2F-E7F2-ACF7-0833-6B93C7286CEA}"/>
              </a:ext>
            </a:extLst>
          </p:cNvPr>
          <p:cNvSpPr>
            <a:spLocks noGrp="1"/>
          </p:cNvSpPr>
          <p:nvPr>
            <p:ph type="title"/>
          </p:nvPr>
        </p:nvSpPr>
        <p:spPr/>
        <p:txBody>
          <a:bodyPr/>
          <a:lstStyle/>
          <a:p>
            <a:r>
              <a:rPr kumimoji="1" lang="en-US" altLang="ja-JP"/>
              <a:t>3-1-5.</a:t>
            </a:r>
            <a:r>
              <a:rPr kumimoji="1" lang="ja-JP" altLang="en-US"/>
              <a:t>概要設計</a:t>
            </a:r>
          </a:p>
        </p:txBody>
      </p:sp>
      <p:sp>
        <p:nvSpPr>
          <p:cNvPr id="3" name="正方形/長方形 2">
            <a:extLst>
              <a:ext uri="{FF2B5EF4-FFF2-40B4-BE49-F238E27FC236}">
                <a16:creationId xmlns:a16="http://schemas.microsoft.com/office/drawing/2014/main" id="{A61BDB49-5AD6-91B0-B5A9-418E45F7F95A}"/>
              </a:ext>
            </a:extLst>
          </p:cNvPr>
          <p:cNvSpPr/>
          <p:nvPr/>
        </p:nvSpPr>
        <p:spPr>
          <a:xfrm>
            <a:off x="196106" y="824754"/>
            <a:ext cx="5810249" cy="548640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400">
                <a:solidFill>
                  <a:prstClr val="black"/>
                </a:solidFill>
                <a:latin typeface="BIZ UDPゴシック"/>
                <a:ea typeface="BIZ UDPゴシック"/>
              </a:rPr>
              <a:t>5.</a:t>
            </a:r>
            <a:r>
              <a:rPr lang="ja-JP" altLang="en-US" sz="1400">
                <a:solidFill>
                  <a:prstClr val="black"/>
                </a:solidFill>
                <a:latin typeface="BIZ UDPゴシック"/>
                <a:ea typeface="BIZ UDPゴシック"/>
              </a:rPr>
              <a:t>バックエンド仕様</a:t>
            </a: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400">
                <a:solidFill>
                  <a:prstClr val="black"/>
                </a:solidFill>
                <a:latin typeface="BIZ UDPゴシック"/>
                <a:ea typeface="BIZ UDPゴシック"/>
              </a:rPr>
              <a:t>　</a:t>
            </a:r>
            <a:r>
              <a:rPr lang="en-US" altLang="ja-JP" sz="1400">
                <a:solidFill>
                  <a:prstClr val="black"/>
                </a:solidFill>
                <a:latin typeface="BIZ UDPゴシック"/>
                <a:ea typeface="BIZ UDPゴシック"/>
              </a:rPr>
              <a:t>5-1.</a:t>
            </a:r>
            <a:r>
              <a:rPr lang="ja-JP" altLang="en-US" sz="1400">
                <a:solidFill>
                  <a:prstClr val="black"/>
                </a:solidFill>
                <a:latin typeface="BIZ UDPゴシック"/>
                <a:ea typeface="BIZ UDPゴシック"/>
              </a:rPr>
              <a:t>住所録リスト取得</a:t>
            </a:r>
            <a:r>
              <a:rPr lang="en-US" altLang="ja-JP" sz="1400">
                <a:solidFill>
                  <a:prstClr val="black"/>
                </a:solidFill>
                <a:latin typeface="BIZ UDPゴシック"/>
                <a:ea typeface="BIZ UDPゴシック"/>
              </a:rPr>
              <a:t>API</a:t>
            </a: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400">
                <a:solidFill>
                  <a:prstClr val="black"/>
                </a:solidFill>
                <a:latin typeface="BIZ UDPゴシック"/>
                <a:ea typeface="BIZ UDPゴシック"/>
              </a:rPr>
              <a:t>　　　　データベースより住所録データを全件読み出します。</a:t>
            </a:r>
            <a:endParaRPr lang="en-US" altLang="ja-JP" sz="1400">
              <a:solidFill>
                <a:prstClr val="black"/>
              </a:solidFill>
              <a:latin typeface="BIZ UDPゴシック"/>
              <a:ea typeface="BIZ UDPゴシック"/>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400">
              <a:solidFill>
                <a:prstClr val="black"/>
              </a:solidFill>
              <a:latin typeface="BIZ UDPゴシック"/>
              <a:ea typeface="BIZ UDPゴシック"/>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400">
              <a:solidFill>
                <a:prstClr val="black"/>
              </a:solidFill>
              <a:latin typeface="BIZ UDPゴシック"/>
              <a:ea typeface="BIZ UDPゴシック"/>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400">
              <a:solidFill>
                <a:prstClr val="black"/>
              </a:solidFill>
              <a:latin typeface="BIZ UDPゴシック"/>
              <a:ea typeface="BIZ UDPゴシック"/>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400">
              <a:solidFill>
                <a:prstClr val="black"/>
              </a:solidFill>
              <a:latin typeface="BIZ UDPゴシック"/>
              <a:ea typeface="BIZ UDPゴシック"/>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400">
              <a:solidFill>
                <a:prstClr val="black"/>
              </a:solidFill>
              <a:latin typeface="BIZ UDPゴシック"/>
              <a:ea typeface="BIZ UDPゴシック"/>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400">
              <a:solidFill>
                <a:prstClr val="black"/>
              </a:solidFill>
              <a:latin typeface="BIZ UDPゴシック"/>
              <a:ea typeface="BIZ UDPゴシック"/>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400">
              <a:solidFill>
                <a:prstClr val="black"/>
              </a:solidFill>
              <a:latin typeface="BIZ UDPゴシック"/>
              <a:ea typeface="BIZ UDPゴシック"/>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400">
              <a:solidFill>
                <a:prstClr val="black"/>
              </a:solidFill>
              <a:latin typeface="BIZ UDPゴシック"/>
              <a:ea typeface="BIZ UDPゴシック"/>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400">
              <a:solidFill>
                <a:schemeClr val="tx1"/>
              </a:solidFill>
            </a:endParaRPr>
          </a:p>
        </p:txBody>
      </p:sp>
      <p:sp>
        <p:nvSpPr>
          <p:cNvPr id="4" name="正方形/長方形 3">
            <a:extLst>
              <a:ext uri="{FF2B5EF4-FFF2-40B4-BE49-F238E27FC236}">
                <a16:creationId xmlns:a16="http://schemas.microsoft.com/office/drawing/2014/main" id="{5C6A18A0-1464-4DC5-A14E-212AA29CF4BC}"/>
              </a:ext>
            </a:extLst>
          </p:cNvPr>
          <p:cNvSpPr/>
          <p:nvPr/>
        </p:nvSpPr>
        <p:spPr>
          <a:xfrm>
            <a:off x="6258210" y="824754"/>
            <a:ext cx="5810249" cy="548640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ja-JP" altLang="en-US" sz="1400">
                <a:solidFill>
                  <a:prstClr val="black"/>
                </a:solidFill>
                <a:latin typeface="BIZ UDPゴシック"/>
                <a:ea typeface="BIZ UDPゴシック"/>
              </a:rPr>
              <a:t>　</a:t>
            </a:r>
            <a:r>
              <a:rPr lang="en-US" altLang="ja-JP" sz="1400">
                <a:solidFill>
                  <a:prstClr val="black"/>
                </a:solidFill>
                <a:latin typeface="BIZ UDPゴシック"/>
                <a:ea typeface="BIZ UDPゴシック"/>
              </a:rPr>
              <a:t>5-2.</a:t>
            </a:r>
            <a:r>
              <a:rPr lang="ja-JP" altLang="en-US" sz="1400">
                <a:solidFill>
                  <a:prstClr val="black"/>
                </a:solidFill>
                <a:latin typeface="BIZ UDPゴシック"/>
                <a:ea typeface="BIZ UDPゴシック"/>
              </a:rPr>
              <a:t>住所データ新規登録</a:t>
            </a:r>
            <a:r>
              <a:rPr lang="en-US" altLang="ja-JP" sz="1400">
                <a:solidFill>
                  <a:prstClr val="black"/>
                </a:solidFill>
                <a:latin typeface="BIZ UDPゴシック"/>
                <a:ea typeface="BIZ UDPゴシック"/>
              </a:rPr>
              <a:t>API</a:t>
            </a:r>
          </a:p>
          <a:p>
            <a:r>
              <a:rPr lang="ja-JP" altLang="en-US" sz="1400">
                <a:solidFill>
                  <a:schemeClr val="tx1"/>
                </a:solidFill>
              </a:rPr>
              <a:t>　　　　住所データをデータベースに登録します。</a:t>
            </a:r>
            <a:endParaRPr lang="en-US" altLang="ja-JP" sz="1400">
              <a:solidFill>
                <a:schemeClr val="tx1"/>
              </a:solidFill>
            </a:endParaRPr>
          </a:p>
          <a:p>
            <a:r>
              <a:rPr lang="ja-JP" altLang="en-US" sz="1400">
                <a:solidFill>
                  <a:schemeClr val="tx1"/>
                </a:solidFill>
              </a:rPr>
              <a:t>　　　　</a:t>
            </a:r>
            <a:r>
              <a:rPr lang="en-US" altLang="ja-JP" sz="1400">
                <a:solidFill>
                  <a:schemeClr val="tx1"/>
                </a:solidFill>
              </a:rPr>
              <a:t>Request</a:t>
            </a:r>
            <a:r>
              <a:rPr lang="ja-JP" altLang="en-US" sz="1400">
                <a:solidFill>
                  <a:schemeClr val="tx1"/>
                </a:solidFill>
              </a:rPr>
              <a:t>の</a:t>
            </a:r>
            <a:r>
              <a:rPr lang="en-US" altLang="ja-JP" sz="1400">
                <a:solidFill>
                  <a:schemeClr val="tx1"/>
                </a:solidFill>
              </a:rPr>
              <a:t>Body</a:t>
            </a:r>
            <a:r>
              <a:rPr lang="ja-JP" altLang="en-US" sz="1400">
                <a:solidFill>
                  <a:schemeClr val="tx1"/>
                </a:solidFill>
              </a:rPr>
              <a:t>に</a:t>
            </a:r>
            <a:r>
              <a:rPr lang="en-US" altLang="ja-JP" sz="1400">
                <a:solidFill>
                  <a:schemeClr val="tx1"/>
                </a:solidFill>
              </a:rPr>
              <a:t>JSON</a:t>
            </a:r>
            <a:r>
              <a:rPr lang="ja-JP" altLang="en-US" sz="1400">
                <a:solidFill>
                  <a:schemeClr val="tx1"/>
                </a:solidFill>
              </a:rPr>
              <a:t>形式で登録するデータ項目及び値</a:t>
            </a:r>
            <a:endParaRPr lang="en-US" altLang="ja-JP" sz="1400">
              <a:solidFill>
                <a:schemeClr val="tx1"/>
              </a:solidFill>
            </a:endParaRPr>
          </a:p>
          <a:p>
            <a:r>
              <a:rPr lang="ja-JP" altLang="en-US" sz="1400">
                <a:solidFill>
                  <a:schemeClr val="tx1"/>
                </a:solidFill>
              </a:rPr>
              <a:t>　　　　を記載し、送信します。</a:t>
            </a:r>
            <a:endParaRPr lang="en-US" altLang="ja-JP" sz="1400">
              <a:solidFill>
                <a:schemeClr val="tx1"/>
              </a:solidFill>
            </a:endParaRPr>
          </a:p>
          <a:p>
            <a:r>
              <a:rPr lang="ja-JP" altLang="en-US" sz="1400">
                <a:solidFill>
                  <a:schemeClr val="tx1"/>
                </a:solidFill>
              </a:rPr>
              <a:t>　　　　正常に登録できると、</a:t>
            </a:r>
            <a:r>
              <a:rPr lang="en-US" altLang="ja-JP" sz="1400">
                <a:solidFill>
                  <a:schemeClr val="tx1"/>
                </a:solidFill>
              </a:rPr>
              <a:t>200</a:t>
            </a:r>
            <a:r>
              <a:rPr lang="ja-JP" altLang="en-US" sz="1400">
                <a:solidFill>
                  <a:schemeClr val="tx1"/>
                </a:solidFill>
              </a:rPr>
              <a:t>　</a:t>
            </a:r>
            <a:r>
              <a:rPr lang="en-US" altLang="ja-JP" sz="1400">
                <a:solidFill>
                  <a:schemeClr val="tx1"/>
                </a:solidFill>
              </a:rPr>
              <a:t>OK</a:t>
            </a:r>
            <a:r>
              <a:rPr lang="ja-JP" altLang="en-US" sz="1400">
                <a:solidFill>
                  <a:schemeClr val="tx1"/>
                </a:solidFill>
              </a:rPr>
              <a:t>で返ります。</a:t>
            </a:r>
            <a:endParaRPr lang="en-US" altLang="ja-JP" sz="1400">
              <a:solidFill>
                <a:schemeClr val="tx1"/>
              </a:solidFill>
            </a:endParaRPr>
          </a:p>
        </p:txBody>
      </p:sp>
      <p:graphicFrame>
        <p:nvGraphicFramePr>
          <p:cNvPr id="5" name="表 4">
            <a:extLst>
              <a:ext uri="{FF2B5EF4-FFF2-40B4-BE49-F238E27FC236}">
                <a16:creationId xmlns:a16="http://schemas.microsoft.com/office/drawing/2014/main" id="{ED649BE3-0C0D-9914-BBCA-30A78498EAD0}"/>
              </a:ext>
            </a:extLst>
          </p:cNvPr>
          <p:cNvGraphicFramePr>
            <a:graphicFrameLocks noGrp="1"/>
          </p:cNvGraphicFramePr>
          <p:nvPr/>
        </p:nvGraphicFramePr>
        <p:xfrm>
          <a:off x="450566" y="2218771"/>
          <a:ext cx="5156200" cy="3992880"/>
        </p:xfrm>
        <a:graphic>
          <a:graphicData uri="http://schemas.openxmlformats.org/drawingml/2006/table">
            <a:tbl>
              <a:tblPr firstRow="1" bandRow="1">
                <a:tableStyleId>{5C22544A-7EE6-4342-B048-85BDC9FD1C3A}</a:tableStyleId>
              </a:tblPr>
              <a:tblGrid>
                <a:gridCol w="1219200">
                  <a:extLst>
                    <a:ext uri="{9D8B030D-6E8A-4147-A177-3AD203B41FA5}">
                      <a16:colId xmlns:a16="http://schemas.microsoft.com/office/drawing/2014/main" val="614824917"/>
                    </a:ext>
                  </a:extLst>
                </a:gridCol>
                <a:gridCol w="3937000">
                  <a:extLst>
                    <a:ext uri="{9D8B030D-6E8A-4147-A177-3AD203B41FA5}">
                      <a16:colId xmlns:a16="http://schemas.microsoft.com/office/drawing/2014/main" val="1730397960"/>
                    </a:ext>
                  </a:extLst>
                </a:gridCol>
              </a:tblGrid>
              <a:tr h="0">
                <a:tc>
                  <a:txBody>
                    <a:bodyPr/>
                    <a:lstStyle/>
                    <a:p>
                      <a:r>
                        <a:rPr kumimoji="1" lang="ja-JP" altLang="en-US" sz="1000"/>
                        <a:t>項目</a:t>
                      </a:r>
                    </a:p>
                  </a:txBody>
                  <a:tcPr/>
                </a:tc>
                <a:tc>
                  <a:txBody>
                    <a:bodyPr/>
                    <a:lstStyle/>
                    <a:p>
                      <a:r>
                        <a:rPr kumimoji="1" lang="ja-JP" altLang="en-US" sz="1000"/>
                        <a:t>内容</a:t>
                      </a:r>
                    </a:p>
                  </a:txBody>
                  <a:tcPr/>
                </a:tc>
                <a:extLst>
                  <a:ext uri="{0D108BD9-81ED-4DB2-BD59-A6C34878D82A}">
                    <a16:rowId xmlns:a16="http://schemas.microsoft.com/office/drawing/2014/main" val="626613308"/>
                  </a:ext>
                </a:extLst>
              </a:tr>
              <a:tr h="0">
                <a:tc>
                  <a:txBody>
                    <a:bodyPr/>
                    <a:lstStyle/>
                    <a:p>
                      <a:r>
                        <a:rPr kumimoji="1" lang="en-US" altLang="ja-JP" sz="1000"/>
                        <a:t>URL</a:t>
                      </a:r>
                      <a:endParaRPr kumimoji="1" lang="ja-JP" altLang="en-US" sz="100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000"/>
                        <a:t>/api/addressbook</a:t>
                      </a:r>
                      <a:endParaRPr kumimoji="1" lang="ja-JP" altLang="en-US" sz="1000"/>
                    </a:p>
                  </a:txBody>
                  <a:tcPr/>
                </a:tc>
                <a:extLst>
                  <a:ext uri="{0D108BD9-81ED-4DB2-BD59-A6C34878D82A}">
                    <a16:rowId xmlns:a16="http://schemas.microsoft.com/office/drawing/2014/main" val="59334368"/>
                  </a:ext>
                </a:extLst>
              </a:tr>
              <a:tr h="0">
                <a:tc>
                  <a:txBody>
                    <a:bodyPr/>
                    <a:lstStyle/>
                    <a:p>
                      <a:r>
                        <a:rPr kumimoji="1" lang="ja-JP" altLang="en-US" sz="1000"/>
                        <a:t>メソッド</a:t>
                      </a:r>
                    </a:p>
                  </a:txBody>
                  <a:tcPr/>
                </a:tc>
                <a:tc>
                  <a:txBody>
                    <a:bodyPr/>
                    <a:lstStyle/>
                    <a:p>
                      <a:r>
                        <a:rPr kumimoji="1" lang="en-US" altLang="ja-JP" sz="1000"/>
                        <a:t>GET</a:t>
                      </a:r>
                      <a:endParaRPr kumimoji="1" lang="ja-JP" altLang="en-US" sz="1000"/>
                    </a:p>
                  </a:txBody>
                  <a:tcPr/>
                </a:tc>
                <a:extLst>
                  <a:ext uri="{0D108BD9-81ED-4DB2-BD59-A6C34878D82A}">
                    <a16:rowId xmlns:a16="http://schemas.microsoft.com/office/drawing/2014/main" val="1491419329"/>
                  </a:ext>
                </a:extLst>
              </a:tr>
              <a:tr h="0">
                <a:tc>
                  <a:txBody>
                    <a:bodyPr/>
                    <a:lstStyle/>
                    <a:p>
                      <a:r>
                        <a:rPr kumimoji="1" lang="en-US" altLang="ja-JP" sz="1000"/>
                        <a:t>Hedder</a:t>
                      </a:r>
                      <a:endParaRPr kumimoji="1" lang="ja-JP" altLang="en-US" sz="1000"/>
                    </a:p>
                  </a:txBody>
                  <a:tcPr/>
                </a:tc>
                <a:tc>
                  <a:txBody>
                    <a:bodyPr/>
                    <a:lstStyle/>
                    <a:p>
                      <a:r>
                        <a:rPr kumimoji="1" lang="en-US" altLang="ja-JP" sz="1000"/>
                        <a:t>accept: text/plain</a:t>
                      </a:r>
                      <a:endParaRPr kumimoji="1" lang="ja-JP" altLang="en-US" sz="1000"/>
                    </a:p>
                  </a:txBody>
                  <a:tcPr/>
                </a:tc>
                <a:extLst>
                  <a:ext uri="{0D108BD9-81ED-4DB2-BD59-A6C34878D82A}">
                    <a16:rowId xmlns:a16="http://schemas.microsoft.com/office/drawing/2014/main" val="3247430954"/>
                  </a:ext>
                </a:extLst>
              </a:tr>
              <a:tr h="0">
                <a:tc>
                  <a:txBody>
                    <a:bodyPr/>
                    <a:lstStyle/>
                    <a:p>
                      <a:r>
                        <a:rPr kumimoji="1" lang="en-US" altLang="ja-JP" sz="1000"/>
                        <a:t>Body</a:t>
                      </a:r>
                      <a:endParaRPr kumimoji="1" lang="ja-JP" altLang="en-US" sz="1000"/>
                    </a:p>
                  </a:txBody>
                  <a:tcPr/>
                </a:tc>
                <a:tc>
                  <a:txBody>
                    <a:bodyPr/>
                    <a:lstStyle/>
                    <a:p>
                      <a:endParaRPr kumimoji="1" lang="ja-JP" altLang="en-US" sz="1000"/>
                    </a:p>
                  </a:txBody>
                  <a:tcPr/>
                </a:tc>
                <a:extLst>
                  <a:ext uri="{0D108BD9-81ED-4DB2-BD59-A6C34878D82A}">
                    <a16:rowId xmlns:a16="http://schemas.microsoft.com/office/drawing/2014/main" val="2275394281"/>
                  </a:ext>
                </a:extLst>
              </a:tr>
              <a:tr h="0">
                <a:tc>
                  <a:txBody>
                    <a:bodyPr/>
                    <a:lstStyle/>
                    <a:p>
                      <a:r>
                        <a:rPr kumimoji="1" lang="en-US" altLang="ja-JP" sz="1000"/>
                        <a:t>Resp Code</a:t>
                      </a:r>
                      <a:endParaRPr kumimoji="1" lang="ja-JP" altLang="en-US" sz="1000"/>
                    </a:p>
                  </a:txBody>
                  <a:tcPr/>
                </a:tc>
                <a:tc>
                  <a:txBody>
                    <a:bodyPr/>
                    <a:lstStyle/>
                    <a:p>
                      <a:r>
                        <a:rPr kumimoji="1" lang="en-US" altLang="ja-JP" sz="1000"/>
                        <a:t>200</a:t>
                      </a:r>
                      <a:endParaRPr kumimoji="1" lang="ja-JP" altLang="en-US" sz="1000"/>
                    </a:p>
                  </a:txBody>
                  <a:tcPr/>
                </a:tc>
                <a:extLst>
                  <a:ext uri="{0D108BD9-81ED-4DB2-BD59-A6C34878D82A}">
                    <a16:rowId xmlns:a16="http://schemas.microsoft.com/office/drawing/2014/main" val="1270763447"/>
                  </a:ext>
                </a:extLst>
              </a:tr>
              <a:tr h="0">
                <a:tc>
                  <a:txBody>
                    <a:bodyPr/>
                    <a:lstStyle/>
                    <a:p>
                      <a:r>
                        <a:rPr kumimoji="1" lang="en-US" altLang="ja-JP" sz="1000"/>
                        <a:t>Respponse</a:t>
                      </a:r>
                      <a:endParaRPr kumimoji="1" lang="ja-JP" altLang="en-US" sz="1000"/>
                    </a:p>
                  </a:txBody>
                  <a:tcPr/>
                </a:tc>
                <a:tc>
                  <a:txBody>
                    <a:bodyPr/>
                    <a:lstStyle/>
                    <a:p>
                      <a:r>
                        <a:rPr kumimoji="1" lang="en-US" altLang="ja-JP" sz="1000"/>
                        <a:t> {</a:t>
                      </a:r>
                    </a:p>
                    <a:p>
                      <a:r>
                        <a:rPr kumimoji="1" lang="en-US" altLang="ja-JP" sz="1000"/>
                        <a:t> "no": 0,</a:t>
                      </a:r>
                    </a:p>
                    <a:p>
                      <a:r>
                        <a:rPr kumimoji="1" lang="en-US" altLang="ja-JP" sz="1000"/>
                        <a:t> "name": "string",</a:t>
                      </a:r>
                    </a:p>
                    <a:p>
                      <a:r>
                        <a:rPr kumimoji="1" lang="en-US" altLang="ja-JP" sz="1000"/>
                        <a:t>  "yubin": "string",</a:t>
                      </a:r>
                    </a:p>
                    <a:p>
                      <a:r>
                        <a:rPr kumimoji="1" lang="en-US" altLang="ja-JP" sz="1000"/>
                        <a:t>  "address1": "string",</a:t>
                      </a:r>
                    </a:p>
                    <a:p>
                      <a:r>
                        <a:rPr kumimoji="1" lang="en-US" altLang="ja-JP" sz="1000"/>
                        <a:t>  "address2": "string",</a:t>
                      </a:r>
                    </a:p>
                    <a:p>
                      <a:r>
                        <a:rPr kumimoji="1" lang="en-US" altLang="ja-JP" sz="1000"/>
                        <a:t>  "tel": "string"</a:t>
                      </a:r>
                    </a:p>
                    <a:p>
                      <a:r>
                        <a:rPr kumimoji="1" lang="en-US" altLang="ja-JP" sz="1000"/>
                        <a:t> },</a:t>
                      </a:r>
                      <a:endParaRPr kumimoji="1" lang="ja-JP" altLang="en-US" sz="1000"/>
                    </a:p>
                    <a:p>
                      <a:r>
                        <a:rPr kumimoji="1" lang="en-US" altLang="ja-JP" sz="1000"/>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000"/>
                        <a:t> "no": 1,</a:t>
                      </a:r>
                    </a:p>
                    <a:p>
                      <a:r>
                        <a:rPr kumimoji="1" lang="en-US" altLang="ja-JP" sz="1000"/>
                        <a:t> "name": "string",</a:t>
                      </a:r>
                    </a:p>
                    <a:p>
                      <a:r>
                        <a:rPr kumimoji="1" lang="en-US" altLang="ja-JP" sz="1000"/>
                        <a:t>  "yubin": "string",</a:t>
                      </a:r>
                    </a:p>
                    <a:p>
                      <a:r>
                        <a:rPr kumimoji="1" lang="en-US" altLang="ja-JP" sz="1000"/>
                        <a:t>  "address1": "string",</a:t>
                      </a:r>
                    </a:p>
                    <a:p>
                      <a:r>
                        <a:rPr kumimoji="1" lang="en-US" altLang="ja-JP" sz="1000"/>
                        <a:t>  "address2": "string",</a:t>
                      </a:r>
                    </a:p>
                    <a:p>
                      <a:r>
                        <a:rPr kumimoji="1" lang="en-US" altLang="ja-JP" sz="1000"/>
                        <a:t>  "tel": "string"</a:t>
                      </a:r>
                    </a:p>
                    <a:p>
                      <a:r>
                        <a:rPr kumimoji="1" lang="en-US" altLang="ja-JP" sz="1000"/>
                        <a:t> }'</a:t>
                      </a:r>
                      <a:endParaRPr kumimoji="1" lang="ja-JP" altLang="en-US" sz="1000"/>
                    </a:p>
                  </a:txBody>
                  <a:tcPr/>
                </a:tc>
                <a:extLst>
                  <a:ext uri="{0D108BD9-81ED-4DB2-BD59-A6C34878D82A}">
                    <a16:rowId xmlns:a16="http://schemas.microsoft.com/office/drawing/2014/main" val="3578463030"/>
                  </a:ext>
                </a:extLst>
              </a:tr>
            </a:tbl>
          </a:graphicData>
        </a:graphic>
      </p:graphicFrame>
      <p:graphicFrame>
        <p:nvGraphicFramePr>
          <p:cNvPr id="6" name="表 5">
            <a:extLst>
              <a:ext uri="{FF2B5EF4-FFF2-40B4-BE49-F238E27FC236}">
                <a16:creationId xmlns:a16="http://schemas.microsoft.com/office/drawing/2014/main" id="{F8677DF5-5F41-01F7-9AC3-140B5B1753FE}"/>
              </a:ext>
            </a:extLst>
          </p:cNvPr>
          <p:cNvGraphicFramePr>
            <a:graphicFrameLocks noGrp="1"/>
          </p:cNvGraphicFramePr>
          <p:nvPr/>
        </p:nvGraphicFramePr>
        <p:xfrm>
          <a:off x="6585234" y="3899646"/>
          <a:ext cx="5156200" cy="2286000"/>
        </p:xfrm>
        <a:graphic>
          <a:graphicData uri="http://schemas.openxmlformats.org/drawingml/2006/table">
            <a:tbl>
              <a:tblPr firstRow="1" bandRow="1">
                <a:tableStyleId>{5C22544A-7EE6-4342-B048-85BDC9FD1C3A}</a:tableStyleId>
              </a:tblPr>
              <a:tblGrid>
                <a:gridCol w="1219200">
                  <a:extLst>
                    <a:ext uri="{9D8B030D-6E8A-4147-A177-3AD203B41FA5}">
                      <a16:colId xmlns:a16="http://schemas.microsoft.com/office/drawing/2014/main" val="614824917"/>
                    </a:ext>
                  </a:extLst>
                </a:gridCol>
                <a:gridCol w="3937000">
                  <a:extLst>
                    <a:ext uri="{9D8B030D-6E8A-4147-A177-3AD203B41FA5}">
                      <a16:colId xmlns:a16="http://schemas.microsoft.com/office/drawing/2014/main" val="1730397960"/>
                    </a:ext>
                  </a:extLst>
                </a:gridCol>
              </a:tblGrid>
              <a:tr h="0">
                <a:tc>
                  <a:txBody>
                    <a:bodyPr/>
                    <a:lstStyle/>
                    <a:p>
                      <a:r>
                        <a:rPr kumimoji="1" lang="ja-JP" altLang="en-US" sz="1000"/>
                        <a:t>項目</a:t>
                      </a:r>
                    </a:p>
                  </a:txBody>
                  <a:tcPr/>
                </a:tc>
                <a:tc>
                  <a:txBody>
                    <a:bodyPr/>
                    <a:lstStyle/>
                    <a:p>
                      <a:r>
                        <a:rPr kumimoji="1" lang="ja-JP" altLang="en-US" sz="1000"/>
                        <a:t>内容</a:t>
                      </a:r>
                    </a:p>
                  </a:txBody>
                  <a:tcPr/>
                </a:tc>
                <a:extLst>
                  <a:ext uri="{0D108BD9-81ED-4DB2-BD59-A6C34878D82A}">
                    <a16:rowId xmlns:a16="http://schemas.microsoft.com/office/drawing/2014/main" val="626613308"/>
                  </a:ext>
                </a:extLst>
              </a:tr>
              <a:tr h="0">
                <a:tc>
                  <a:txBody>
                    <a:bodyPr/>
                    <a:lstStyle/>
                    <a:p>
                      <a:r>
                        <a:rPr kumimoji="1" lang="en-US" altLang="ja-JP" sz="1000"/>
                        <a:t>URL</a:t>
                      </a:r>
                      <a:endParaRPr kumimoji="1" lang="ja-JP" altLang="en-US" sz="100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000"/>
                        <a:t>/api/addressbook</a:t>
                      </a:r>
                      <a:endParaRPr kumimoji="1" lang="ja-JP" altLang="en-US" sz="1000"/>
                    </a:p>
                  </a:txBody>
                  <a:tcPr/>
                </a:tc>
                <a:extLst>
                  <a:ext uri="{0D108BD9-81ED-4DB2-BD59-A6C34878D82A}">
                    <a16:rowId xmlns:a16="http://schemas.microsoft.com/office/drawing/2014/main" val="59334368"/>
                  </a:ext>
                </a:extLst>
              </a:tr>
              <a:tr h="0">
                <a:tc>
                  <a:txBody>
                    <a:bodyPr/>
                    <a:lstStyle/>
                    <a:p>
                      <a:r>
                        <a:rPr kumimoji="1" lang="ja-JP" altLang="en-US" sz="1000"/>
                        <a:t>メソッド</a:t>
                      </a:r>
                    </a:p>
                  </a:txBody>
                  <a:tcPr/>
                </a:tc>
                <a:tc>
                  <a:txBody>
                    <a:bodyPr/>
                    <a:lstStyle/>
                    <a:p>
                      <a:r>
                        <a:rPr kumimoji="1" lang="en-US" altLang="ja-JP" sz="1000"/>
                        <a:t>POST</a:t>
                      </a:r>
                      <a:endParaRPr kumimoji="1" lang="ja-JP" altLang="en-US" sz="1000"/>
                    </a:p>
                  </a:txBody>
                  <a:tcPr/>
                </a:tc>
                <a:extLst>
                  <a:ext uri="{0D108BD9-81ED-4DB2-BD59-A6C34878D82A}">
                    <a16:rowId xmlns:a16="http://schemas.microsoft.com/office/drawing/2014/main" val="1491419329"/>
                  </a:ext>
                </a:extLst>
              </a:tr>
              <a:tr h="0">
                <a:tc>
                  <a:txBody>
                    <a:bodyPr/>
                    <a:lstStyle/>
                    <a:p>
                      <a:r>
                        <a:rPr kumimoji="1" lang="en-US" altLang="ja-JP" sz="1000"/>
                        <a:t>Hedder</a:t>
                      </a:r>
                      <a:endParaRPr kumimoji="1" lang="ja-JP" altLang="en-US" sz="1000"/>
                    </a:p>
                  </a:txBody>
                  <a:tcPr/>
                </a:tc>
                <a:tc>
                  <a:txBody>
                    <a:bodyPr/>
                    <a:lstStyle/>
                    <a:p>
                      <a:r>
                        <a:rPr kumimoji="1" lang="en-US" altLang="ja-JP" sz="1000"/>
                        <a:t>accept: */*</a:t>
                      </a:r>
                    </a:p>
                    <a:p>
                      <a:r>
                        <a:rPr kumimoji="1" lang="en-US" altLang="ja-JP" sz="1000"/>
                        <a:t>Content-Type: application/json</a:t>
                      </a:r>
                      <a:endParaRPr kumimoji="1" lang="ja-JP" altLang="en-US" sz="1000"/>
                    </a:p>
                  </a:txBody>
                  <a:tcPr/>
                </a:tc>
                <a:extLst>
                  <a:ext uri="{0D108BD9-81ED-4DB2-BD59-A6C34878D82A}">
                    <a16:rowId xmlns:a16="http://schemas.microsoft.com/office/drawing/2014/main" val="3247430954"/>
                  </a:ext>
                </a:extLst>
              </a:tr>
              <a:tr h="0">
                <a:tc>
                  <a:txBody>
                    <a:bodyPr/>
                    <a:lstStyle/>
                    <a:p>
                      <a:r>
                        <a:rPr kumimoji="1" lang="en-US" altLang="ja-JP" sz="1000"/>
                        <a:t>Body</a:t>
                      </a:r>
                      <a:endParaRPr kumimoji="1" lang="ja-JP" altLang="en-US" sz="1000"/>
                    </a:p>
                  </a:txBody>
                  <a:tcPr/>
                </a:tc>
                <a:tc>
                  <a:txBody>
                    <a:bodyPr/>
                    <a:lstStyle/>
                    <a:p>
                      <a:r>
                        <a:rPr kumimoji="1" lang="en-US" altLang="ja-JP" sz="1000"/>
                        <a:t> {</a:t>
                      </a:r>
                    </a:p>
                    <a:p>
                      <a:r>
                        <a:rPr kumimoji="1" lang="en-US" altLang="ja-JP" sz="1000"/>
                        <a:t> "name": "string",</a:t>
                      </a:r>
                    </a:p>
                    <a:p>
                      <a:r>
                        <a:rPr kumimoji="1" lang="en-US" altLang="ja-JP" sz="1000"/>
                        <a:t>  "yubin": "string",</a:t>
                      </a:r>
                    </a:p>
                    <a:p>
                      <a:r>
                        <a:rPr kumimoji="1" lang="en-US" altLang="ja-JP" sz="1000"/>
                        <a:t>  "address1": "string",</a:t>
                      </a:r>
                    </a:p>
                    <a:p>
                      <a:r>
                        <a:rPr kumimoji="1" lang="en-US" altLang="ja-JP" sz="1000"/>
                        <a:t>  "address2": "string",</a:t>
                      </a:r>
                    </a:p>
                    <a:p>
                      <a:r>
                        <a:rPr kumimoji="1" lang="en-US" altLang="ja-JP" sz="1000"/>
                        <a:t>  "tel": "string"</a:t>
                      </a:r>
                    </a:p>
                    <a:p>
                      <a:r>
                        <a:rPr kumimoji="1" lang="en-US" altLang="ja-JP" sz="1000"/>
                        <a:t> }'</a:t>
                      </a:r>
                      <a:endParaRPr kumimoji="1" lang="ja-JP" altLang="en-US" sz="1000"/>
                    </a:p>
                  </a:txBody>
                  <a:tcPr/>
                </a:tc>
                <a:extLst>
                  <a:ext uri="{0D108BD9-81ED-4DB2-BD59-A6C34878D82A}">
                    <a16:rowId xmlns:a16="http://schemas.microsoft.com/office/drawing/2014/main" val="3578463030"/>
                  </a:ext>
                </a:extLst>
              </a:tr>
            </a:tbl>
          </a:graphicData>
        </a:graphic>
      </p:graphicFrame>
    </p:spTree>
    <p:extLst>
      <p:ext uri="{BB962C8B-B14F-4D97-AF65-F5344CB8AC3E}">
        <p14:creationId xmlns:p14="http://schemas.microsoft.com/office/powerpoint/2010/main" val="2012666558"/>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105EA2F-E7F2-ACF7-0833-6B93C7286CEA}"/>
              </a:ext>
            </a:extLst>
          </p:cNvPr>
          <p:cNvSpPr>
            <a:spLocks noGrp="1"/>
          </p:cNvSpPr>
          <p:nvPr>
            <p:ph type="title"/>
          </p:nvPr>
        </p:nvSpPr>
        <p:spPr/>
        <p:txBody>
          <a:bodyPr/>
          <a:lstStyle/>
          <a:p>
            <a:r>
              <a:rPr kumimoji="1" lang="en-US" altLang="ja-JP"/>
              <a:t>3-1-5.</a:t>
            </a:r>
            <a:r>
              <a:rPr kumimoji="1" lang="ja-JP" altLang="en-US"/>
              <a:t>概要設計</a:t>
            </a:r>
          </a:p>
        </p:txBody>
      </p:sp>
      <p:sp>
        <p:nvSpPr>
          <p:cNvPr id="3" name="正方形/長方形 2">
            <a:extLst>
              <a:ext uri="{FF2B5EF4-FFF2-40B4-BE49-F238E27FC236}">
                <a16:creationId xmlns:a16="http://schemas.microsoft.com/office/drawing/2014/main" id="{A61BDB49-5AD6-91B0-B5A9-418E45F7F95A}"/>
              </a:ext>
            </a:extLst>
          </p:cNvPr>
          <p:cNvSpPr/>
          <p:nvPr/>
        </p:nvSpPr>
        <p:spPr>
          <a:xfrm>
            <a:off x="196106" y="824754"/>
            <a:ext cx="5810249" cy="548640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400">
                <a:solidFill>
                  <a:prstClr val="black"/>
                </a:solidFill>
                <a:latin typeface="BIZ UDPゴシック"/>
                <a:ea typeface="BIZ UDPゴシック"/>
              </a:rPr>
              <a:t>　</a:t>
            </a:r>
            <a:r>
              <a:rPr lang="en-US" altLang="ja-JP" sz="1400">
                <a:solidFill>
                  <a:prstClr val="black"/>
                </a:solidFill>
                <a:latin typeface="BIZ UDPゴシック"/>
                <a:ea typeface="BIZ UDPゴシック"/>
              </a:rPr>
              <a:t>5-3.</a:t>
            </a:r>
            <a:r>
              <a:rPr lang="ja-JP" altLang="en-US" sz="1400">
                <a:solidFill>
                  <a:prstClr val="black"/>
                </a:solidFill>
                <a:latin typeface="BIZ UDPゴシック"/>
                <a:ea typeface="BIZ UDPゴシック"/>
              </a:rPr>
              <a:t>住所データ更新</a:t>
            </a:r>
            <a:r>
              <a:rPr lang="en-US" altLang="ja-JP" sz="1400">
                <a:solidFill>
                  <a:prstClr val="black"/>
                </a:solidFill>
                <a:latin typeface="BIZ UDPゴシック"/>
                <a:ea typeface="BIZ UDPゴシック"/>
              </a:rPr>
              <a:t>API</a:t>
            </a:r>
          </a:p>
          <a:p>
            <a:r>
              <a:rPr lang="ja-JP" altLang="en-US" sz="1400">
                <a:solidFill>
                  <a:schemeClr val="tx1"/>
                </a:solidFill>
              </a:rPr>
              <a:t>　　　　入力した住所データをデータベース上のデータに上書き保存します。</a:t>
            </a:r>
            <a:endParaRPr lang="en-US" altLang="ja-JP" sz="1400">
              <a:solidFill>
                <a:schemeClr val="tx1"/>
              </a:solidFill>
            </a:endParaRPr>
          </a:p>
          <a:p>
            <a:r>
              <a:rPr lang="ja-JP" altLang="en-US" sz="1400">
                <a:solidFill>
                  <a:schemeClr val="tx1"/>
                </a:solidFill>
              </a:rPr>
              <a:t>　　　　</a:t>
            </a:r>
            <a:r>
              <a:rPr lang="en-US" altLang="ja-JP" sz="1400">
                <a:solidFill>
                  <a:schemeClr val="tx1"/>
                </a:solidFill>
              </a:rPr>
              <a:t>Request</a:t>
            </a:r>
            <a:r>
              <a:rPr lang="ja-JP" altLang="en-US" sz="1400">
                <a:solidFill>
                  <a:schemeClr val="tx1"/>
                </a:solidFill>
              </a:rPr>
              <a:t>の</a:t>
            </a:r>
            <a:r>
              <a:rPr lang="en-US" altLang="ja-JP" sz="1400">
                <a:solidFill>
                  <a:schemeClr val="tx1"/>
                </a:solidFill>
              </a:rPr>
              <a:t>Body</a:t>
            </a:r>
            <a:r>
              <a:rPr lang="ja-JP" altLang="en-US" sz="1400">
                <a:solidFill>
                  <a:schemeClr val="tx1"/>
                </a:solidFill>
              </a:rPr>
              <a:t>に</a:t>
            </a:r>
            <a:r>
              <a:rPr lang="en-US" altLang="ja-JP" sz="1400">
                <a:solidFill>
                  <a:schemeClr val="tx1"/>
                </a:solidFill>
              </a:rPr>
              <a:t>JSON</a:t>
            </a:r>
            <a:r>
              <a:rPr lang="ja-JP" altLang="en-US" sz="1400">
                <a:solidFill>
                  <a:schemeClr val="tx1"/>
                </a:solidFill>
              </a:rPr>
              <a:t>形式で上書きするデータ項目及び値</a:t>
            </a:r>
            <a:endParaRPr lang="en-US" altLang="ja-JP" sz="1400">
              <a:solidFill>
                <a:schemeClr val="tx1"/>
              </a:solidFill>
            </a:endParaRPr>
          </a:p>
          <a:p>
            <a:r>
              <a:rPr lang="ja-JP" altLang="en-US" sz="1400">
                <a:solidFill>
                  <a:schemeClr val="tx1"/>
                </a:solidFill>
              </a:rPr>
              <a:t>　　　　を記載し、送信します。</a:t>
            </a:r>
            <a:endParaRPr lang="en-US" altLang="ja-JP" sz="1400">
              <a:solidFill>
                <a:schemeClr val="tx1"/>
              </a:solidFill>
            </a:endParaRPr>
          </a:p>
          <a:p>
            <a:r>
              <a:rPr lang="ja-JP" altLang="en-US" sz="1400">
                <a:solidFill>
                  <a:schemeClr val="tx1"/>
                </a:solidFill>
              </a:rPr>
              <a:t>　　　　</a:t>
            </a:r>
            <a:r>
              <a:rPr lang="en-US" altLang="ja-JP" sz="1400">
                <a:solidFill>
                  <a:schemeClr val="tx1"/>
                </a:solidFill>
              </a:rPr>
              <a:t>URL</a:t>
            </a:r>
            <a:r>
              <a:rPr lang="ja-JP" altLang="en-US" sz="1400">
                <a:solidFill>
                  <a:schemeClr val="tx1"/>
                </a:solidFill>
              </a:rPr>
              <a:t>に付加した管理番号</a:t>
            </a:r>
            <a:r>
              <a:rPr lang="en-US" altLang="ja-JP" sz="1400">
                <a:solidFill>
                  <a:schemeClr val="tx1"/>
                </a:solidFill>
              </a:rPr>
              <a:t>{No}</a:t>
            </a:r>
            <a:r>
              <a:rPr lang="ja-JP" altLang="en-US" sz="1400">
                <a:solidFill>
                  <a:schemeClr val="tx1"/>
                </a:solidFill>
              </a:rPr>
              <a:t>をキーにデータベース上のデータ</a:t>
            </a:r>
            <a:endParaRPr lang="en-US" altLang="ja-JP" sz="1400">
              <a:solidFill>
                <a:schemeClr val="tx1"/>
              </a:solidFill>
            </a:endParaRPr>
          </a:p>
          <a:p>
            <a:r>
              <a:rPr lang="ja-JP" altLang="en-US" sz="1400">
                <a:solidFill>
                  <a:schemeClr val="tx1"/>
                </a:solidFill>
              </a:rPr>
              <a:t>　　　　を上書きします。</a:t>
            </a:r>
            <a:endParaRPr lang="en-US" altLang="ja-JP" sz="1400">
              <a:solidFill>
                <a:schemeClr val="tx1"/>
              </a:solidFill>
            </a:endParaRPr>
          </a:p>
          <a:p>
            <a:r>
              <a:rPr lang="ja-JP" altLang="en-US" sz="1400">
                <a:solidFill>
                  <a:schemeClr val="tx1"/>
                </a:solidFill>
              </a:rPr>
              <a:t>　　　　正常に登録できると、</a:t>
            </a:r>
            <a:r>
              <a:rPr lang="en-US" altLang="ja-JP" sz="1400">
                <a:solidFill>
                  <a:schemeClr val="tx1"/>
                </a:solidFill>
              </a:rPr>
              <a:t>200</a:t>
            </a:r>
            <a:r>
              <a:rPr lang="ja-JP" altLang="en-US" sz="1400">
                <a:solidFill>
                  <a:schemeClr val="tx1"/>
                </a:solidFill>
              </a:rPr>
              <a:t>　</a:t>
            </a:r>
            <a:r>
              <a:rPr lang="en-US" altLang="ja-JP" sz="1400">
                <a:solidFill>
                  <a:schemeClr val="tx1"/>
                </a:solidFill>
              </a:rPr>
              <a:t>OK</a:t>
            </a:r>
            <a:r>
              <a:rPr lang="ja-JP" altLang="en-US" sz="1400">
                <a:solidFill>
                  <a:schemeClr val="tx1"/>
                </a:solidFill>
              </a:rPr>
              <a:t>で返ります。</a:t>
            </a:r>
            <a:endParaRPr lang="en-US" altLang="ja-JP" sz="140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400">
              <a:solidFill>
                <a:prstClr val="black"/>
              </a:solidFill>
              <a:latin typeface="BIZ UDPゴシック"/>
              <a:ea typeface="BIZ UDPゴシック"/>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400">
              <a:solidFill>
                <a:prstClr val="black"/>
              </a:solidFill>
              <a:latin typeface="BIZ UDPゴシック"/>
              <a:ea typeface="BIZ UDPゴシック"/>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400">
              <a:solidFill>
                <a:prstClr val="black"/>
              </a:solidFill>
              <a:latin typeface="BIZ UDPゴシック"/>
              <a:ea typeface="BIZ UDPゴシック"/>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400">
              <a:solidFill>
                <a:prstClr val="black"/>
              </a:solidFill>
              <a:latin typeface="BIZ UDPゴシック"/>
              <a:ea typeface="BIZ UDPゴシック"/>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400">
              <a:solidFill>
                <a:prstClr val="black"/>
              </a:solidFill>
              <a:latin typeface="BIZ UDPゴシック"/>
              <a:ea typeface="BIZ UDPゴシック"/>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400">
              <a:solidFill>
                <a:prstClr val="black"/>
              </a:solidFill>
              <a:latin typeface="BIZ UDPゴシック"/>
              <a:ea typeface="BIZ UDPゴシック"/>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400">
              <a:solidFill>
                <a:prstClr val="black"/>
              </a:solidFill>
              <a:latin typeface="BIZ UDPゴシック"/>
              <a:ea typeface="BIZ UDPゴシック"/>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400">
              <a:solidFill>
                <a:prstClr val="black"/>
              </a:solidFill>
              <a:latin typeface="BIZ UDPゴシック"/>
              <a:ea typeface="BIZ UDPゴシック"/>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400">
              <a:solidFill>
                <a:prstClr val="black"/>
              </a:solidFill>
              <a:latin typeface="BIZ UDPゴシック"/>
              <a:ea typeface="BIZ UDPゴシック"/>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400">
              <a:solidFill>
                <a:prstClr val="black"/>
              </a:solidFill>
              <a:latin typeface="BIZ UDPゴシック"/>
              <a:ea typeface="BIZ UDPゴシック"/>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400">
              <a:solidFill>
                <a:schemeClr val="tx1"/>
              </a:solidFill>
            </a:endParaRPr>
          </a:p>
        </p:txBody>
      </p:sp>
      <p:sp>
        <p:nvSpPr>
          <p:cNvPr id="4" name="正方形/長方形 3">
            <a:extLst>
              <a:ext uri="{FF2B5EF4-FFF2-40B4-BE49-F238E27FC236}">
                <a16:creationId xmlns:a16="http://schemas.microsoft.com/office/drawing/2014/main" id="{5C6A18A0-1464-4DC5-A14E-212AA29CF4BC}"/>
              </a:ext>
            </a:extLst>
          </p:cNvPr>
          <p:cNvSpPr/>
          <p:nvPr/>
        </p:nvSpPr>
        <p:spPr>
          <a:xfrm>
            <a:off x="6258210" y="824754"/>
            <a:ext cx="5810249" cy="548640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400">
                <a:solidFill>
                  <a:prstClr val="black"/>
                </a:solidFill>
                <a:latin typeface="BIZ UDPゴシック"/>
                <a:ea typeface="BIZ UDPゴシック"/>
              </a:rPr>
              <a:t>　</a:t>
            </a:r>
            <a:r>
              <a:rPr lang="en-US" altLang="ja-JP" sz="1400">
                <a:solidFill>
                  <a:prstClr val="black"/>
                </a:solidFill>
                <a:latin typeface="BIZ UDPゴシック"/>
                <a:ea typeface="BIZ UDPゴシック"/>
              </a:rPr>
              <a:t>5-4.</a:t>
            </a:r>
            <a:r>
              <a:rPr lang="ja-JP" altLang="en-US" sz="1400">
                <a:solidFill>
                  <a:prstClr val="black"/>
                </a:solidFill>
                <a:latin typeface="BIZ UDPゴシック"/>
                <a:ea typeface="BIZ UDPゴシック"/>
              </a:rPr>
              <a:t>住所データ削除</a:t>
            </a:r>
            <a:r>
              <a:rPr lang="en-US" altLang="ja-JP" sz="1400">
                <a:solidFill>
                  <a:prstClr val="black"/>
                </a:solidFill>
                <a:latin typeface="BIZ UDPゴシック"/>
                <a:ea typeface="BIZ UDPゴシック"/>
              </a:rPr>
              <a:t>API</a:t>
            </a:r>
          </a:p>
          <a:p>
            <a:r>
              <a:rPr lang="ja-JP" altLang="en-US" sz="1400">
                <a:solidFill>
                  <a:schemeClr val="tx1"/>
                </a:solidFill>
              </a:rPr>
              <a:t>　　　　</a:t>
            </a:r>
            <a:r>
              <a:rPr lang="en-US" altLang="ja-JP" sz="1400">
                <a:solidFill>
                  <a:schemeClr val="tx1"/>
                </a:solidFill>
              </a:rPr>
              <a:t>URL</a:t>
            </a:r>
            <a:r>
              <a:rPr lang="ja-JP" altLang="en-US" sz="1400">
                <a:solidFill>
                  <a:schemeClr val="tx1"/>
                </a:solidFill>
              </a:rPr>
              <a:t>に付加した管理番号</a:t>
            </a:r>
            <a:r>
              <a:rPr lang="en-US" altLang="ja-JP" sz="1400">
                <a:solidFill>
                  <a:schemeClr val="tx1"/>
                </a:solidFill>
              </a:rPr>
              <a:t>{No}</a:t>
            </a:r>
            <a:r>
              <a:rPr lang="ja-JP" altLang="en-US" sz="1400">
                <a:solidFill>
                  <a:schemeClr val="tx1"/>
                </a:solidFill>
              </a:rPr>
              <a:t>をキーにデータベース上のデータ</a:t>
            </a:r>
            <a:endParaRPr lang="en-US" altLang="ja-JP" sz="1400">
              <a:solidFill>
                <a:schemeClr val="tx1"/>
              </a:solidFill>
            </a:endParaRPr>
          </a:p>
          <a:p>
            <a:r>
              <a:rPr lang="ja-JP" altLang="en-US" sz="1400">
                <a:solidFill>
                  <a:schemeClr val="tx1"/>
                </a:solidFill>
              </a:rPr>
              <a:t>　　　　を削除します。</a:t>
            </a:r>
            <a:endParaRPr lang="en-US" altLang="ja-JP" sz="1400">
              <a:solidFill>
                <a:schemeClr val="tx1"/>
              </a:solidFill>
            </a:endParaRPr>
          </a:p>
          <a:p>
            <a:r>
              <a:rPr lang="ja-JP" altLang="en-US" sz="1400">
                <a:solidFill>
                  <a:schemeClr val="tx1"/>
                </a:solidFill>
              </a:rPr>
              <a:t>　　　　正常に登録できると、</a:t>
            </a:r>
            <a:r>
              <a:rPr lang="en-US" altLang="ja-JP" sz="1400">
                <a:solidFill>
                  <a:schemeClr val="tx1"/>
                </a:solidFill>
              </a:rPr>
              <a:t>200</a:t>
            </a:r>
            <a:r>
              <a:rPr lang="ja-JP" altLang="en-US" sz="1400">
                <a:solidFill>
                  <a:schemeClr val="tx1"/>
                </a:solidFill>
              </a:rPr>
              <a:t>　</a:t>
            </a:r>
            <a:r>
              <a:rPr lang="en-US" altLang="ja-JP" sz="1400">
                <a:solidFill>
                  <a:schemeClr val="tx1"/>
                </a:solidFill>
              </a:rPr>
              <a:t>OK</a:t>
            </a:r>
            <a:r>
              <a:rPr lang="ja-JP" altLang="en-US" sz="1400">
                <a:solidFill>
                  <a:schemeClr val="tx1"/>
                </a:solidFill>
              </a:rPr>
              <a:t>で返ります。</a:t>
            </a:r>
            <a:endParaRPr lang="en-US" altLang="ja-JP" sz="1400">
              <a:solidFill>
                <a:schemeClr val="tx1"/>
              </a:solidFill>
            </a:endParaRPr>
          </a:p>
          <a:p>
            <a:endParaRPr lang="en-US" altLang="ja-JP" sz="1400">
              <a:solidFill>
                <a:schemeClr val="tx1"/>
              </a:solidFill>
            </a:endParaRPr>
          </a:p>
        </p:txBody>
      </p:sp>
      <p:graphicFrame>
        <p:nvGraphicFramePr>
          <p:cNvPr id="6" name="表 5">
            <a:extLst>
              <a:ext uri="{FF2B5EF4-FFF2-40B4-BE49-F238E27FC236}">
                <a16:creationId xmlns:a16="http://schemas.microsoft.com/office/drawing/2014/main" id="{F8677DF5-5F41-01F7-9AC3-140B5B1753FE}"/>
              </a:ext>
            </a:extLst>
          </p:cNvPr>
          <p:cNvGraphicFramePr>
            <a:graphicFrameLocks noGrp="1"/>
          </p:cNvGraphicFramePr>
          <p:nvPr/>
        </p:nvGraphicFramePr>
        <p:xfrm>
          <a:off x="6585234" y="3899646"/>
          <a:ext cx="5156200" cy="1463040"/>
        </p:xfrm>
        <a:graphic>
          <a:graphicData uri="http://schemas.openxmlformats.org/drawingml/2006/table">
            <a:tbl>
              <a:tblPr firstRow="1" bandRow="1">
                <a:tableStyleId>{5C22544A-7EE6-4342-B048-85BDC9FD1C3A}</a:tableStyleId>
              </a:tblPr>
              <a:tblGrid>
                <a:gridCol w="1219200">
                  <a:extLst>
                    <a:ext uri="{9D8B030D-6E8A-4147-A177-3AD203B41FA5}">
                      <a16:colId xmlns:a16="http://schemas.microsoft.com/office/drawing/2014/main" val="614824917"/>
                    </a:ext>
                  </a:extLst>
                </a:gridCol>
                <a:gridCol w="3937000">
                  <a:extLst>
                    <a:ext uri="{9D8B030D-6E8A-4147-A177-3AD203B41FA5}">
                      <a16:colId xmlns:a16="http://schemas.microsoft.com/office/drawing/2014/main" val="1730397960"/>
                    </a:ext>
                  </a:extLst>
                </a:gridCol>
              </a:tblGrid>
              <a:tr h="0">
                <a:tc>
                  <a:txBody>
                    <a:bodyPr/>
                    <a:lstStyle/>
                    <a:p>
                      <a:r>
                        <a:rPr kumimoji="1" lang="ja-JP" altLang="en-US" sz="1000"/>
                        <a:t>項目</a:t>
                      </a:r>
                    </a:p>
                  </a:txBody>
                  <a:tcPr/>
                </a:tc>
                <a:tc>
                  <a:txBody>
                    <a:bodyPr/>
                    <a:lstStyle/>
                    <a:p>
                      <a:r>
                        <a:rPr kumimoji="1" lang="ja-JP" altLang="en-US" sz="1000"/>
                        <a:t>内容</a:t>
                      </a:r>
                    </a:p>
                  </a:txBody>
                  <a:tcPr/>
                </a:tc>
                <a:extLst>
                  <a:ext uri="{0D108BD9-81ED-4DB2-BD59-A6C34878D82A}">
                    <a16:rowId xmlns:a16="http://schemas.microsoft.com/office/drawing/2014/main" val="626613308"/>
                  </a:ext>
                </a:extLst>
              </a:tr>
              <a:tr h="0">
                <a:tc>
                  <a:txBody>
                    <a:bodyPr/>
                    <a:lstStyle/>
                    <a:p>
                      <a:r>
                        <a:rPr kumimoji="1" lang="en-US" altLang="ja-JP" sz="1000"/>
                        <a:t>URL</a:t>
                      </a:r>
                      <a:endParaRPr kumimoji="1" lang="ja-JP" altLang="en-US" sz="100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000"/>
                        <a:t>/api/addressbook/{No}</a:t>
                      </a:r>
                      <a:endParaRPr kumimoji="1" lang="ja-JP" altLang="en-US" sz="1000"/>
                    </a:p>
                  </a:txBody>
                  <a:tcPr/>
                </a:tc>
                <a:extLst>
                  <a:ext uri="{0D108BD9-81ED-4DB2-BD59-A6C34878D82A}">
                    <a16:rowId xmlns:a16="http://schemas.microsoft.com/office/drawing/2014/main" val="59334368"/>
                  </a:ext>
                </a:extLst>
              </a:tr>
              <a:tr h="0">
                <a:tc>
                  <a:txBody>
                    <a:bodyPr/>
                    <a:lstStyle/>
                    <a:p>
                      <a:r>
                        <a:rPr kumimoji="1" lang="ja-JP" altLang="en-US" sz="1000"/>
                        <a:t>パラメータ</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000"/>
                        <a:t>{No}</a:t>
                      </a:r>
                      <a:endParaRPr kumimoji="1" lang="ja-JP" altLang="en-US" sz="1000"/>
                    </a:p>
                  </a:txBody>
                  <a:tcPr/>
                </a:tc>
                <a:extLst>
                  <a:ext uri="{0D108BD9-81ED-4DB2-BD59-A6C34878D82A}">
                    <a16:rowId xmlns:a16="http://schemas.microsoft.com/office/drawing/2014/main" val="2900652421"/>
                  </a:ext>
                </a:extLst>
              </a:tr>
              <a:tr h="0">
                <a:tc>
                  <a:txBody>
                    <a:bodyPr/>
                    <a:lstStyle/>
                    <a:p>
                      <a:r>
                        <a:rPr kumimoji="1" lang="ja-JP" altLang="en-US" sz="1000"/>
                        <a:t>メソッド</a:t>
                      </a:r>
                    </a:p>
                  </a:txBody>
                  <a:tcPr/>
                </a:tc>
                <a:tc>
                  <a:txBody>
                    <a:bodyPr/>
                    <a:lstStyle/>
                    <a:p>
                      <a:r>
                        <a:rPr kumimoji="1" lang="en-US" altLang="ja-JP" sz="1000"/>
                        <a:t>DELETE</a:t>
                      </a:r>
                      <a:endParaRPr kumimoji="1" lang="ja-JP" altLang="en-US" sz="1000"/>
                    </a:p>
                  </a:txBody>
                  <a:tcPr/>
                </a:tc>
                <a:extLst>
                  <a:ext uri="{0D108BD9-81ED-4DB2-BD59-A6C34878D82A}">
                    <a16:rowId xmlns:a16="http://schemas.microsoft.com/office/drawing/2014/main" val="1491419329"/>
                  </a:ext>
                </a:extLst>
              </a:tr>
              <a:tr h="0">
                <a:tc>
                  <a:txBody>
                    <a:bodyPr/>
                    <a:lstStyle/>
                    <a:p>
                      <a:r>
                        <a:rPr kumimoji="1" lang="en-US" altLang="ja-JP" sz="1000"/>
                        <a:t>Hedder</a:t>
                      </a:r>
                      <a:endParaRPr kumimoji="1" lang="ja-JP" altLang="en-US" sz="1000"/>
                    </a:p>
                  </a:txBody>
                  <a:tcPr/>
                </a:tc>
                <a:tc>
                  <a:txBody>
                    <a:bodyPr/>
                    <a:lstStyle/>
                    <a:p>
                      <a:r>
                        <a:rPr kumimoji="1" lang="en-US" altLang="ja-JP" sz="1000"/>
                        <a:t>accept: </a:t>
                      </a:r>
                      <a:r>
                        <a:rPr kumimoji="1" lang="ja-JP" altLang="en-US" sz="1000"/>
                        <a:t>*</a:t>
                      </a:r>
                      <a:r>
                        <a:rPr kumimoji="1" lang="en-US" altLang="ja-JP" sz="1000"/>
                        <a:t>/*</a:t>
                      </a:r>
                      <a:endParaRPr kumimoji="1" lang="ja-JP" altLang="en-US" sz="1000"/>
                    </a:p>
                  </a:txBody>
                  <a:tcPr/>
                </a:tc>
                <a:extLst>
                  <a:ext uri="{0D108BD9-81ED-4DB2-BD59-A6C34878D82A}">
                    <a16:rowId xmlns:a16="http://schemas.microsoft.com/office/drawing/2014/main" val="3247430954"/>
                  </a:ext>
                </a:extLst>
              </a:tr>
              <a:tr h="0">
                <a:tc>
                  <a:txBody>
                    <a:bodyPr/>
                    <a:lstStyle/>
                    <a:p>
                      <a:r>
                        <a:rPr kumimoji="1" lang="en-US" altLang="ja-JP" sz="1000"/>
                        <a:t>Body</a:t>
                      </a:r>
                      <a:endParaRPr kumimoji="1" lang="ja-JP" altLang="en-US" sz="1000"/>
                    </a:p>
                  </a:txBody>
                  <a:tcPr/>
                </a:tc>
                <a:tc>
                  <a:txBody>
                    <a:bodyPr/>
                    <a:lstStyle/>
                    <a:p>
                      <a:endParaRPr kumimoji="1" lang="ja-JP" altLang="en-US" sz="1000"/>
                    </a:p>
                  </a:txBody>
                  <a:tcPr/>
                </a:tc>
                <a:extLst>
                  <a:ext uri="{0D108BD9-81ED-4DB2-BD59-A6C34878D82A}">
                    <a16:rowId xmlns:a16="http://schemas.microsoft.com/office/drawing/2014/main" val="3578463030"/>
                  </a:ext>
                </a:extLst>
              </a:tr>
            </a:tbl>
          </a:graphicData>
        </a:graphic>
      </p:graphicFrame>
      <p:graphicFrame>
        <p:nvGraphicFramePr>
          <p:cNvPr id="7" name="表 6">
            <a:extLst>
              <a:ext uri="{FF2B5EF4-FFF2-40B4-BE49-F238E27FC236}">
                <a16:creationId xmlns:a16="http://schemas.microsoft.com/office/drawing/2014/main" id="{314A55EF-CA04-BD75-B331-A1E130740D80}"/>
              </a:ext>
            </a:extLst>
          </p:cNvPr>
          <p:cNvGraphicFramePr>
            <a:graphicFrameLocks noGrp="1"/>
          </p:cNvGraphicFramePr>
          <p:nvPr/>
        </p:nvGraphicFramePr>
        <p:xfrm>
          <a:off x="534329" y="3518646"/>
          <a:ext cx="5156200" cy="2682240"/>
        </p:xfrm>
        <a:graphic>
          <a:graphicData uri="http://schemas.openxmlformats.org/drawingml/2006/table">
            <a:tbl>
              <a:tblPr firstRow="1" bandRow="1">
                <a:tableStyleId>{5C22544A-7EE6-4342-B048-85BDC9FD1C3A}</a:tableStyleId>
              </a:tblPr>
              <a:tblGrid>
                <a:gridCol w="1219200">
                  <a:extLst>
                    <a:ext uri="{9D8B030D-6E8A-4147-A177-3AD203B41FA5}">
                      <a16:colId xmlns:a16="http://schemas.microsoft.com/office/drawing/2014/main" val="614824917"/>
                    </a:ext>
                  </a:extLst>
                </a:gridCol>
                <a:gridCol w="3937000">
                  <a:extLst>
                    <a:ext uri="{9D8B030D-6E8A-4147-A177-3AD203B41FA5}">
                      <a16:colId xmlns:a16="http://schemas.microsoft.com/office/drawing/2014/main" val="1730397960"/>
                    </a:ext>
                  </a:extLst>
                </a:gridCol>
              </a:tblGrid>
              <a:tr h="0">
                <a:tc>
                  <a:txBody>
                    <a:bodyPr/>
                    <a:lstStyle/>
                    <a:p>
                      <a:r>
                        <a:rPr kumimoji="1" lang="ja-JP" altLang="en-US" sz="1000"/>
                        <a:t>項目</a:t>
                      </a:r>
                    </a:p>
                  </a:txBody>
                  <a:tcPr/>
                </a:tc>
                <a:tc>
                  <a:txBody>
                    <a:bodyPr/>
                    <a:lstStyle/>
                    <a:p>
                      <a:r>
                        <a:rPr kumimoji="1" lang="ja-JP" altLang="en-US" sz="1000"/>
                        <a:t>内容</a:t>
                      </a:r>
                    </a:p>
                  </a:txBody>
                  <a:tcPr/>
                </a:tc>
                <a:extLst>
                  <a:ext uri="{0D108BD9-81ED-4DB2-BD59-A6C34878D82A}">
                    <a16:rowId xmlns:a16="http://schemas.microsoft.com/office/drawing/2014/main" val="626613308"/>
                  </a:ext>
                </a:extLst>
              </a:tr>
              <a:tr h="0">
                <a:tc>
                  <a:txBody>
                    <a:bodyPr/>
                    <a:lstStyle/>
                    <a:p>
                      <a:r>
                        <a:rPr kumimoji="1" lang="en-US" altLang="ja-JP" sz="1000"/>
                        <a:t>URL</a:t>
                      </a:r>
                      <a:endParaRPr kumimoji="1" lang="ja-JP" altLang="en-US" sz="100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000"/>
                        <a:t>/api/addressbook/{No}</a:t>
                      </a:r>
                      <a:endParaRPr kumimoji="1" lang="ja-JP" altLang="en-US" sz="1000"/>
                    </a:p>
                  </a:txBody>
                  <a:tcPr/>
                </a:tc>
                <a:extLst>
                  <a:ext uri="{0D108BD9-81ED-4DB2-BD59-A6C34878D82A}">
                    <a16:rowId xmlns:a16="http://schemas.microsoft.com/office/drawing/2014/main" val="59334368"/>
                  </a:ext>
                </a:extLst>
              </a:tr>
              <a:tr h="0">
                <a:tc>
                  <a:txBody>
                    <a:bodyPr/>
                    <a:lstStyle/>
                    <a:p>
                      <a:r>
                        <a:rPr kumimoji="1" lang="ja-JP" altLang="en-US" sz="1000"/>
                        <a:t>パラメータ</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000"/>
                        <a:t>{No}</a:t>
                      </a:r>
                      <a:endParaRPr kumimoji="1" lang="ja-JP" altLang="en-US" sz="1000"/>
                    </a:p>
                  </a:txBody>
                  <a:tcPr/>
                </a:tc>
                <a:extLst>
                  <a:ext uri="{0D108BD9-81ED-4DB2-BD59-A6C34878D82A}">
                    <a16:rowId xmlns:a16="http://schemas.microsoft.com/office/drawing/2014/main" val="1343973029"/>
                  </a:ext>
                </a:extLst>
              </a:tr>
              <a:tr h="0">
                <a:tc>
                  <a:txBody>
                    <a:bodyPr/>
                    <a:lstStyle/>
                    <a:p>
                      <a:r>
                        <a:rPr kumimoji="1" lang="ja-JP" altLang="en-US" sz="1000"/>
                        <a:t>メソッド</a:t>
                      </a:r>
                    </a:p>
                  </a:txBody>
                  <a:tcPr/>
                </a:tc>
                <a:tc>
                  <a:txBody>
                    <a:bodyPr/>
                    <a:lstStyle/>
                    <a:p>
                      <a:r>
                        <a:rPr kumimoji="1" lang="en-US" altLang="ja-JP" sz="1000"/>
                        <a:t>PUT</a:t>
                      </a:r>
                      <a:endParaRPr kumimoji="1" lang="ja-JP" altLang="en-US" sz="1000"/>
                    </a:p>
                  </a:txBody>
                  <a:tcPr/>
                </a:tc>
                <a:extLst>
                  <a:ext uri="{0D108BD9-81ED-4DB2-BD59-A6C34878D82A}">
                    <a16:rowId xmlns:a16="http://schemas.microsoft.com/office/drawing/2014/main" val="1491419329"/>
                  </a:ext>
                </a:extLst>
              </a:tr>
              <a:tr h="0">
                <a:tc>
                  <a:txBody>
                    <a:bodyPr/>
                    <a:lstStyle/>
                    <a:p>
                      <a:r>
                        <a:rPr kumimoji="1" lang="en-US" altLang="ja-JP" sz="1000"/>
                        <a:t>Hedder</a:t>
                      </a:r>
                      <a:endParaRPr kumimoji="1" lang="ja-JP" altLang="en-US" sz="1000"/>
                    </a:p>
                  </a:txBody>
                  <a:tcPr/>
                </a:tc>
                <a:tc>
                  <a:txBody>
                    <a:bodyPr/>
                    <a:lstStyle/>
                    <a:p>
                      <a:r>
                        <a:rPr kumimoji="1" lang="en-US" altLang="ja-JP" sz="1000"/>
                        <a:t>accept: */*</a:t>
                      </a:r>
                    </a:p>
                    <a:p>
                      <a:r>
                        <a:rPr kumimoji="1" lang="en-US" altLang="ja-JP" sz="1000"/>
                        <a:t>Content-Type: application/json</a:t>
                      </a:r>
                      <a:endParaRPr kumimoji="1" lang="ja-JP" altLang="en-US" sz="1000"/>
                    </a:p>
                  </a:txBody>
                  <a:tcPr/>
                </a:tc>
                <a:extLst>
                  <a:ext uri="{0D108BD9-81ED-4DB2-BD59-A6C34878D82A}">
                    <a16:rowId xmlns:a16="http://schemas.microsoft.com/office/drawing/2014/main" val="3247430954"/>
                  </a:ext>
                </a:extLst>
              </a:tr>
              <a:tr h="0">
                <a:tc>
                  <a:txBody>
                    <a:bodyPr/>
                    <a:lstStyle/>
                    <a:p>
                      <a:r>
                        <a:rPr kumimoji="1" lang="en-US" altLang="ja-JP" sz="1000"/>
                        <a:t>Body</a:t>
                      </a:r>
                      <a:endParaRPr kumimoji="1" lang="ja-JP" altLang="en-US" sz="1000"/>
                    </a:p>
                  </a:txBody>
                  <a:tcPr/>
                </a:tc>
                <a:tc>
                  <a:txBody>
                    <a:bodyPr/>
                    <a:lstStyle/>
                    <a:p>
                      <a:r>
                        <a:rPr kumimoji="1" lang="en-US" altLang="ja-JP" sz="1000"/>
                        <a:t> {</a:t>
                      </a:r>
                    </a:p>
                    <a:p>
                      <a:r>
                        <a:rPr kumimoji="1" lang="en-US" altLang="ja-JP" sz="1000"/>
                        <a:t>  "no": 13,</a:t>
                      </a:r>
                    </a:p>
                    <a:p>
                      <a:r>
                        <a:rPr kumimoji="1" lang="en-US" altLang="ja-JP" sz="1000"/>
                        <a:t>  "name": "</a:t>
                      </a:r>
                      <a:r>
                        <a:rPr kumimoji="1" lang="ja-JP" altLang="en-US" sz="1000"/>
                        <a:t>おなまえ</a:t>
                      </a:r>
                      <a:r>
                        <a:rPr kumimoji="1" lang="en-US" altLang="ja-JP" sz="1000"/>
                        <a:t>",</a:t>
                      </a:r>
                    </a:p>
                    <a:p>
                      <a:r>
                        <a:rPr kumimoji="1" lang="en-US" altLang="ja-JP" sz="1000"/>
                        <a:t>  "yubin": "120-0000",</a:t>
                      </a:r>
                    </a:p>
                    <a:p>
                      <a:r>
                        <a:rPr kumimoji="1" lang="en-US" altLang="ja-JP" sz="1000"/>
                        <a:t>  "address1": "</a:t>
                      </a:r>
                      <a:r>
                        <a:rPr kumimoji="1" lang="ja-JP" altLang="en-US" sz="1000"/>
                        <a:t>群馬県</a:t>
                      </a:r>
                      <a:r>
                        <a:rPr kumimoji="1" lang="en-US" altLang="ja-JP" sz="1000"/>
                        <a:t>",</a:t>
                      </a:r>
                    </a:p>
                    <a:p>
                      <a:r>
                        <a:rPr kumimoji="1" lang="en-US" altLang="ja-JP" sz="1000"/>
                        <a:t>  "address2": "</a:t>
                      </a:r>
                      <a:r>
                        <a:rPr kumimoji="1" lang="ja-JP" altLang="en-US" sz="1000"/>
                        <a:t>魚沼群</a:t>
                      </a:r>
                      <a:r>
                        <a:rPr kumimoji="1" lang="en-US" altLang="ja-JP" sz="1000"/>
                        <a:t>",</a:t>
                      </a:r>
                    </a:p>
                    <a:p>
                      <a:r>
                        <a:rPr kumimoji="1" lang="en-US" altLang="ja-JP" sz="1000"/>
                        <a:t>  "tel": "089-111-2222"</a:t>
                      </a:r>
                    </a:p>
                    <a:p>
                      <a:r>
                        <a:rPr kumimoji="1" lang="en-US" altLang="ja-JP" sz="1000"/>
                        <a:t>}</a:t>
                      </a:r>
                      <a:endParaRPr kumimoji="1" lang="ja-JP" altLang="en-US" sz="1000"/>
                    </a:p>
                  </a:txBody>
                  <a:tcPr/>
                </a:tc>
                <a:extLst>
                  <a:ext uri="{0D108BD9-81ED-4DB2-BD59-A6C34878D82A}">
                    <a16:rowId xmlns:a16="http://schemas.microsoft.com/office/drawing/2014/main" val="3578463030"/>
                  </a:ext>
                </a:extLst>
              </a:tr>
            </a:tbl>
          </a:graphicData>
        </a:graphic>
      </p:graphicFrame>
    </p:spTree>
    <p:extLst>
      <p:ext uri="{BB962C8B-B14F-4D97-AF65-F5344CB8AC3E}">
        <p14:creationId xmlns:p14="http://schemas.microsoft.com/office/powerpoint/2010/main" val="1872391929"/>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a:extLst>
              <a:ext uri="{FF2B5EF4-FFF2-40B4-BE49-F238E27FC236}">
                <a16:creationId xmlns:a16="http://schemas.microsoft.com/office/drawing/2014/main" id="{D3578072-553C-1E04-82AF-684422C5586E}"/>
              </a:ext>
            </a:extLst>
          </p:cNvPr>
          <p:cNvSpPr>
            <a:spLocks noGrp="1"/>
          </p:cNvSpPr>
          <p:nvPr>
            <p:ph type="title"/>
          </p:nvPr>
        </p:nvSpPr>
        <p:spPr/>
        <p:txBody>
          <a:bodyPr>
            <a:normAutofit/>
          </a:bodyPr>
          <a:lstStyle/>
          <a:p>
            <a:r>
              <a:rPr lang="en-US" altLang="ja-JP"/>
              <a:t>3-3-4.</a:t>
            </a:r>
            <a:r>
              <a:rPr lang="ja-JP" altLang="en-US"/>
              <a:t>「新規登録」機能作成</a:t>
            </a:r>
          </a:p>
        </p:txBody>
      </p:sp>
      <p:sp>
        <p:nvSpPr>
          <p:cNvPr id="10" name="正方形/長方形 9">
            <a:extLst>
              <a:ext uri="{FF2B5EF4-FFF2-40B4-BE49-F238E27FC236}">
                <a16:creationId xmlns:a16="http://schemas.microsoft.com/office/drawing/2014/main" id="{71DBDC10-6418-DC00-C303-1428DD1A8093}"/>
              </a:ext>
            </a:extLst>
          </p:cNvPr>
          <p:cNvSpPr/>
          <p:nvPr/>
        </p:nvSpPr>
        <p:spPr>
          <a:xfrm>
            <a:off x="561861" y="922285"/>
            <a:ext cx="11344390" cy="773166"/>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kumimoji="1" lang="ja-JP" altLang="en-US"/>
              <a:t>ここでは、住所録リスト</a:t>
            </a:r>
            <a:r>
              <a:rPr lang="ja-JP" altLang="en-US"/>
              <a:t>表示ページに新規登録機能を付加していきます。</a:t>
            </a:r>
            <a:endParaRPr lang="en-US" altLang="ja-JP"/>
          </a:p>
        </p:txBody>
      </p:sp>
      <p:sp>
        <p:nvSpPr>
          <p:cNvPr id="2" name="テキスト プレースホルダー 7">
            <a:extLst>
              <a:ext uri="{FF2B5EF4-FFF2-40B4-BE49-F238E27FC236}">
                <a16:creationId xmlns:a16="http://schemas.microsoft.com/office/drawing/2014/main" id="{DF10B8C9-FDF0-F5F7-6E79-09B4D09A1973}"/>
              </a:ext>
            </a:extLst>
          </p:cNvPr>
          <p:cNvSpPr>
            <a:spLocks noGrp="1"/>
          </p:cNvSpPr>
          <p:nvPr>
            <p:ph type="body" sz="quarter" idx="14"/>
          </p:nvPr>
        </p:nvSpPr>
        <p:spPr>
          <a:xfrm>
            <a:off x="268289" y="1829474"/>
            <a:ext cx="11637962" cy="373063"/>
          </a:xfrm>
        </p:spPr>
        <p:txBody>
          <a:bodyPr/>
          <a:lstStyle/>
          <a:p>
            <a:r>
              <a:rPr lang="ja-JP" altLang="en-US"/>
              <a:t>概要</a:t>
            </a:r>
          </a:p>
        </p:txBody>
      </p:sp>
      <p:sp>
        <p:nvSpPr>
          <p:cNvPr id="4" name="正方形/長方形 3">
            <a:extLst>
              <a:ext uri="{FF2B5EF4-FFF2-40B4-BE49-F238E27FC236}">
                <a16:creationId xmlns:a16="http://schemas.microsoft.com/office/drawing/2014/main" id="{AB25D44A-7AB4-F9E4-62AC-23BA87DFD2DE}"/>
              </a:ext>
            </a:extLst>
          </p:cNvPr>
          <p:cNvSpPr/>
          <p:nvPr/>
        </p:nvSpPr>
        <p:spPr>
          <a:xfrm>
            <a:off x="267629" y="2677154"/>
            <a:ext cx="5828371" cy="367665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kumimoji="1" lang="ja-JP" altLang="en-US"/>
          </a:p>
        </p:txBody>
      </p:sp>
      <p:sp>
        <p:nvSpPr>
          <p:cNvPr id="5" name="正方形/長方形 4">
            <a:extLst>
              <a:ext uri="{FF2B5EF4-FFF2-40B4-BE49-F238E27FC236}">
                <a16:creationId xmlns:a16="http://schemas.microsoft.com/office/drawing/2014/main" id="{255EC0DD-46DF-95A8-A159-29073FFBC5AA}"/>
              </a:ext>
            </a:extLst>
          </p:cNvPr>
          <p:cNvSpPr/>
          <p:nvPr/>
        </p:nvSpPr>
        <p:spPr>
          <a:xfrm>
            <a:off x="6114585" y="2677154"/>
            <a:ext cx="5828371" cy="367665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kumimoji="1" lang="ja-JP" altLang="en-US"/>
          </a:p>
        </p:txBody>
      </p:sp>
      <p:sp>
        <p:nvSpPr>
          <p:cNvPr id="6" name="テキスト ボックス 5">
            <a:extLst>
              <a:ext uri="{FF2B5EF4-FFF2-40B4-BE49-F238E27FC236}">
                <a16:creationId xmlns:a16="http://schemas.microsoft.com/office/drawing/2014/main" id="{03618D99-A1CB-8746-B1DA-0E1DC90A32C7}"/>
              </a:ext>
            </a:extLst>
          </p:cNvPr>
          <p:cNvSpPr txBox="1"/>
          <p:nvPr/>
        </p:nvSpPr>
        <p:spPr>
          <a:xfrm>
            <a:off x="6122700" y="2409445"/>
            <a:ext cx="1322798" cy="307777"/>
          </a:xfrm>
          <a:prstGeom prst="rect">
            <a:avLst/>
          </a:prstGeom>
        </p:spPr>
        <p:style>
          <a:lnRef idx="0">
            <a:schemeClr val="accent1"/>
          </a:lnRef>
          <a:fillRef idx="3">
            <a:schemeClr val="accent1"/>
          </a:fillRef>
          <a:effectRef idx="3">
            <a:schemeClr val="accent1"/>
          </a:effectRef>
          <a:fontRef idx="minor">
            <a:schemeClr val="lt1"/>
          </a:fontRef>
        </p:style>
        <p:txBody>
          <a:bodyPr wrap="none" rtlCol="0">
            <a:spAutoFit/>
          </a:bodyPr>
          <a:lstStyle/>
          <a:p>
            <a:r>
              <a:rPr kumimoji="1" lang="en-US" altLang="ja-JP" sz="1400"/>
              <a:t>【</a:t>
            </a:r>
            <a:r>
              <a:rPr kumimoji="1" lang="ja-JP" altLang="en-US" sz="1400"/>
              <a:t>バックエンド</a:t>
            </a:r>
            <a:r>
              <a:rPr kumimoji="1" lang="en-US" altLang="ja-JP" sz="1400"/>
              <a:t>】</a:t>
            </a:r>
            <a:endParaRPr kumimoji="1" lang="ja-JP" altLang="en-US" sz="1400"/>
          </a:p>
        </p:txBody>
      </p:sp>
      <p:sp>
        <p:nvSpPr>
          <p:cNvPr id="8" name="テキスト ボックス 7">
            <a:extLst>
              <a:ext uri="{FF2B5EF4-FFF2-40B4-BE49-F238E27FC236}">
                <a16:creationId xmlns:a16="http://schemas.microsoft.com/office/drawing/2014/main" id="{26D287C3-CEB0-B872-C543-9CD58487F97D}"/>
              </a:ext>
            </a:extLst>
          </p:cNvPr>
          <p:cNvSpPr txBox="1"/>
          <p:nvPr/>
        </p:nvSpPr>
        <p:spPr>
          <a:xfrm>
            <a:off x="273524" y="2427477"/>
            <a:ext cx="1467068" cy="307777"/>
          </a:xfrm>
          <a:prstGeom prst="rect">
            <a:avLst/>
          </a:prstGeom>
        </p:spPr>
        <p:style>
          <a:lnRef idx="0">
            <a:schemeClr val="accent1"/>
          </a:lnRef>
          <a:fillRef idx="3">
            <a:schemeClr val="accent1"/>
          </a:fillRef>
          <a:effectRef idx="3">
            <a:schemeClr val="accent1"/>
          </a:effectRef>
          <a:fontRef idx="minor">
            <a:schemeClr val="lt1"/>
          </a:fontRef>
        </p:style>
        <p:txBody>
          <a:bodyPr wrap="none" rtlCol="0">
            <a:spAutoFit/>
          </a:bodyPr>
          <a:lstStyle/>
          <a:p>
            <a:r>
              <a:rPr kumimoji="1" lang="en-US" altLang="ja-JP" sz="1400"/>
              <a:t>【</a:t>
            </a:r>
            <a:r>
              <a:rPr lang="ja-JP" altLang="en-US" sz="1400"/>
              <a:t>フロント</a:t>
            </a:r>
            <a:r>
              <a:rPr kumimoji="1" lang="ja-JP" altLang="en-US" sz="1400"/>
              <a:t>エンド</a:t>
            </a:r>
            <a:r>
              <a:rPr kumimoji="1" lang="en-US" altLang="ja-JP" sz="1400"/>
              <a:t>】</a:t>
            </a:r>
            <a:endParaRPr kumimoji="1" lang="ja-JP" altLang="en-US" sz="1400"/>
          </a:p>
        </p:txBody>
      </p:sp>
      <p:pic>
        <p:nvPicPr>
          <p:cNvPr id="11" name="Picture 2">
            <a:extLst>
              <a:ext uri="{FF2B5EF4-FFF2-40B4-BE49-F238E27FC236}">
                <a16:creationId xmlns:a16="http://schemas.microsoft.com/office/drawing/2014/main" id="{98D83DFF-1263-7B01-2A8E-0117FBCAC6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8268" y="4214101"/>
            <a:ext cx="2272493" cy="19918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3">
            <a:extLst>
              <a:ext uri="{FF2B5EF4-FFF2-40B4-BE49-F238E27FC236}">
                <a16:creationId xmlns:a16="http://schemas.microsoft.com/office/drawing/2014/main" id="{EE15CF4E-953E-DFB0-C3E4-150579F50D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48486" y="4214100"/>
            <a:ext cx="2272493" cy="199182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 name="テキスト ボックス 12">
            <a:extLst>
              <a:ext uri="{FF2B5EF4-FFF2-40B4-BE49-F238E27FC236}">
                <a16:creationId xmlns:a16="http://schemas.microsoft.com/office/drawing/2014/main" id="{BC5C52BA-A7B5-EC5E-566F-D5DD4CEABC87}"/>
              </a:ext>
            </a:extLst>
          </p:cNvPr>
          <p:cNvSpPr txBox="1"/>
          <p:nvPr/>
        </p:nvSpPr>
        <p:spPr>
          <a:xfrm>
            <a:off x="378268" y="6125978"/>
            <a:ext cx="2303836" cy="307777"/>
          </a:xfrm>
          <a:prstGeom prst="rect">
            <a:avLst/>
          </a:prstGeom>
          <a:noFill/>
        </p:spPr>
        <p:txBody>
          <a:bodyPr wrap="none" rtlCol="0">
            <a:spAutoFit/>
          </a:bodyPr>
          <a:lstStyle/>
          <a:p>
            <a:r>
              <a:rPr kumimoji="1" lang="ja-JP" altLang="en-US" sz="1400" dirty="0">
                <a:solidFill>
                  <a:schemeClr val="accent5">
                    <a:lumMod val="75000"/>
                  </a:schemeClr>
                </a:solidFill>
                <a:latin typeface="BIZ UDPゴシック" panose="020B0400000000000000" pitchFamily="50" charset="-128"/>
                <a:ea typeface="BIZ UDPゴシック" panose="020B0400000000000000" pitchFamily="50" charset="-128"/>
              </a:rPr>
              <a:t>入力後、登録ボタンクリック</a:t>
            </a:r>
          </a:p>
        </p:txBody>
      </p:sp>
      <p:sp>
        <p:nvSpPr>
          <p:cNvPr id="14" name="テキスト ボックス 13">
            <a:extLst>
              <a:ext uri="{FF2B5EF4-FFF2-40B4-BE49-F238E27FC236}">
                <a16:creationId xmlns:a16="http://schemas.microsoft.com/office/drawing/2014/main" id="{C6E149FA-93EC-5229-5B32-CD284DB056FE}"/>
              </a:ext>
            </a:extLst>
          </p:cNvPr>
          <p:cNvSpPr txBox="1"/>
          <p:nvPr/>
        </p:nvSpPr>
        <p:spPr>
          <a:xfrm>
            <a:off x="3881012" y="6092194"/>
            <a:ext cx="1407439" cy="523220"/>
          </a:xfrm>
          <a:prstGeom prst="rect">
            <a:avLst/>
          </a:prstGeom>
          <a:noFill/>
        </p:spPr>
        <p:txBody>
          <a:bodyPr wrap="square" rtlCol="0">
            <a:spAutoFit/>
          </a:bodyPr>
          <a:lstStyle/>
          <a:p>
            <a:r>
              <a:rPr kumimoji="1" lang="ja-JP" altLang="en-US" sz="1400" dirty="0">
                <a:solidFill>
                  <a:schemeClr val="accent5">
                    <a:lumMod val="75000"/>
                  </a:schemeClr>
                </a:solidFill>
                <a:latin typeface="BIZ UDPゴシック" panose="020B0400000000000000" pitchFamily="50" charset="-128"/>
                <a:ea typeface="BIZ UDPゴシック" panose="020B0400000000000000" pitchFamily="50" charset="-128"/>
              </a:rPr>
              <a:t>下部リストに追加される</a:t>
            </a:r>
          </a:p>
        </p:txBody>
      </p:sp>
      <p:cxnSp>
        <p:nvCxnSpPr>
          <p:cNvPr id="3" name="直線矢印コネクタ 2">
            <a:extLst>
              <a:ext uri="{FF2B5EF4-FFF2-40B4-BE49-F238E27FC236}">
                <a16:creationId xmlns:a16="http://schemas.microsoft.com/office/drawing/2014/main" id="{65D47F7E-3132-B76D-AEE9-A019AF0121D1}"/>
              </a:ext>
            </a:extLst>
          </p:cNvPr>
          <p:cNvCxnSpPr>
            <a:cxnSpLocks/>
          </p:cNvCxnSpPr>
          <p:nvPr/>
        </p:nvCxnSpPr>
        <p:spPr>
          <a:xfrm>
            <a:off x="4100329" y="3571654"/>
            <a:ext cx="3241300" cy="0"/>
          </a:xfrm>
          <a:prstGeom prst="straightConnector1">
            <a:avLst/>
          </a:prstGeom>
          <a:ln>
            <a:headEnd type="none"/>
            <a:tailEnd type="arrow"/>
          </a:ln>
        </p:spPr>
        <p:style>
          <a:lnRef idx="1">
            <a:schemeClr val="accent1"/>
          </a:lnRef>
          <a:fillRef idx="0">
            <a:schemeClr val="accent1"/>
          </a:fillRef>
          <a:effectRef idx="0">
            <a:schemeClr val="accent1"/>
          </a:effectRef>
          <a:fontRef idx="minor">
            <a:schemeClr val="tx1"/>
          </a:fontRef>
        </p:style>
      </p:cxnSp>
      <p:cxnSp>
        <p:nvCxnSpPr>
          <p:cNvPr id="15" name="直線矢印コネクタ 14">
            <a:extLst>
              <a:ext uri="{FF2B5EF4-FFF2-40B4-BE49-F238E27FC236}">
                <a16:creationId xmlns:a16="http://schemas.microsoft.com/office/drawing/2014/main" id="{E995A3D9-818D-4880-73B6-09204D79AEB4}"/>
              </a:ext>
            </a:extLst>
          </p:cNvPr>
          <p:cNvCxnSpPr>
            <a:cxnSpLocks/>
          </p:cNvCxnSpPr>
          <p:nvPr/>
        </p:nvCxnSpPr>
        <p:spPr>
          <a:xfrm flipH="1">
            <a:off x="4100329" y="3665997"/>
            <a:ext cx="3241300" cy="0"/>
          </a:xfrm>
          <a:prstGeom prst="straightConnector1">
            <a:avLst/>
          </a:prstGeom>
          <a:ln>
            <a:headEnd type="none"/>
            <a:tailEnd type="arrow"/>
          </a:ln>
        </p:spPr>
        <p:style>
          <a:lnRef idx="1">
            <a:schemeClr val="accent1"/>
          </a:lnRef>
          <a:fillRef idx="0">
            <a:schemeClr val="accent1"/>
          </a:fillRef>
          <a:effectRef idx="0">
            <a:schemeClr val="accent1"/>
          </a:effectRef>
          <a:fontRef idx="minor">
            <a:schemeClr val="tx1"/>
          </a:fontRef>
        </p:style>
      </p:cxnSp>
      <p:sp>
        <p:nvSpPr>
          <p:cNvPr id="16" name="テキスト ボックス 15">
            <a:extLst>
              <a:ext uri="{FF2B5EF4-FFF2-40B4-BE49-F238E27FC236}">
                <a16:creationId xmlns:a16="http://schemas.microsoft.com/office/drawing/2014/main" id="{3713C8C4-8A93-056F-AFFC-E71F796C37D5}"/>
              </a:ext>
            </a:extLst>
          </p:cNvPr>
          <p:cNvSpPr txBox="1"/>
          <p:nvPr/>
        </p:nvSpPr>
        <p:spPr>
          <a:xfrm>
            <a:off x="4756867" y="3219721"/>
            <a:ext cx="2071401" cy="369332"/>
          </a:xfrm>
          <a:prstGeom prst="rect">
            <a:avLst/>
          </a:prstGeom>
          <a:noFill/>
        </p:spPr>
        <p:txBody>
          <a:bodyPr wrap="none" rtlCol="0">
            <a:spAutoFit/>
          </a:bodyPr>
          <a:lstStyle/>
          <a:p>
            <a:r>
              <a:rPr kumimoji="1" lang="en-US" altLang="ja-JP"/>
              <a:t>RestAPI</a:t>
            </a:r>
            <a:r>
              <a:rPr kumimoji="1" lang="ja-JP" altLang="en-US"/>
              <a:t>アクセス</a:t>
            </a:r>
          </a:p>
        </p:txBody>
      </p:sp>
      <p:pic>
        <p:nvPicPr>
          <p:cNvPr id="17" name="図 16">
            <a:extLst>
              <a:ext uri="{FF2B5EF4-FFF2-40B4-BE49-F238E27FC236}">
                <a16:creationId xmlns:a16="http://schemas.microsoft.com/office/drawing/2014/main" id="{9CD1E190-4FB8-8069-34C7-913A9BC5D970}"/>
              </a:ext>
            </a:extLst>
          </p:cNvPr>
          <p:cNvPicPr>
            <a:picLocks noChangeAspect="1"/>
          </p:cNvPicPr>
          <p:nvPr/>
        </p:nvPicPr>
        <p:blipFill>
          <a:blip r:embed="rId4"/>
          <a:stretch>
            <a:fillRect/>
          </a:stretch>
        </p:blipFill>
        <p:spPr>
          <a:xfrm>
            <a:off x="7829058" y="4658845"/>
            <a:ext cx="2145556" cy="1669605"/>
          </a:xfrm>
          <a:prstGeom prst="rect">
            <a:avLst/>
          </a:prstGeom>
        </p:spPr>
      </p:pic>
      <p:pic>
        <p:nvPicPr>
          <p:cNvPr id="18" name="図 17">
            <a:extLst>
              <a:ext uri="{FF2B5EF4-FFF2-40B4-BE49-F238E27FC236}">
                <a16:creationId xmlns:a16="http://schemas.microsoft.com/office/drawing/2014/main" id="{5D6146F0-6558-B52A-9B32-585FEF3B8C09}"/>
              </a:ext>
            </a:extLst>
          </p:cNvPr>
          <p:cNvPicPr>
            <a:picLocks noChangeAspect="1"/>
          </p:cNvPicPr>
          <p:nvPr/>
        </p:nvPicPr>
        <p:blipFill>
          <a:blip r:embed="rId5"/>
          <a:stretch>
            <a:fillRect/>
          </a:stretch>
        </p:blipFill>
        <p:spPr>
          <a:xfrm>
            <a:off x="7790502" y="3103567"/>
            <a:ext cx="2684792" cy="1206896"/>
          </a:xfrm>
          <a:prstGeom prst="rect">
            <a:avLst/>
          </a:prstGeom>
        </p:spPr>
      </p:pic>
      <p:sp>
        <p:nvSpPr>
          <p:cNvPr id="19" name="テキスト ボックス 18">
            <a:extLst>
              <a:ext uri="{FF2B5EF4-FFF2-40B4-BE49-F238E27FC236}">
                <a16:creationId xmlns:a16="http://schemas.microsoft.com/office/drawing/2014/main" id="{E021908E-9BFC-96BC-DDE1-0D1FF5D5BFFC}"/>
              </a:ext>
            </a:extLst>
          </p:cNvPr>
          <p:cNvSpPr txBox="1"/>
          <p:nvPr/>
        </p:nvSpPr>
        <p:spPr>
          <a:xfrm>
            <a:off x="7729950" y="2831213"/>
            <a:ext cx="1402948" cy="276999"/>
          </a:xfrm>
          <a:prstGeom prst="rect">
            <a:avLst/>
          </a:prstGeom>
          <a:noFill/>
        </p:spPr>
        <p:txBody>
          <a:bodyPr wrap="none" rtlCol="0">
            <a:spAutoFit/>
          </a:bodyPr>
          <a:lstStyle/>
          <a:p>
            <a:r>
              <a:rPr kumimoji="1" lang="ja-JP" altLang="en-US" sz="1200"/>
              <a:t>新規登録処理</a:t>
            </a:r>
            <a:r>
              <a:rPr kumimoji="1" lang="en-US" altLang="ja-JP" sz="1200"/>
              <a:t>API</a:t>
            </a:r>
            <a:endParaRPr kumimoji="1" lang="ja-JP" altLang="en-US" sz="1200"/>
          </a:p>
        </p:txBody>
      </p:sp>
      <p:sp>
        <p:nvSpPr>
          <p:cNvPr id="20" name="テキスト ボックス 19">
            <a:extLst>
              <a:ext uri="{FF2B5EF4-FFF2-40B4-BE49-F238E27FC236}">
                <a16:creationId xmlns:a16="http://schemas.microsoft.com/office/drawing/2014/main" id="{42D5754A-BA9B-FD62-327A-AA5BDCF7A1A4}"/>
              </a:ext>
            </a:extLst>
          </p:cNvPr>
          <p:cNvSpPr txBox="1"/>
          <p:nvPr/>
        </p:nvSpPr>
        <p:spPr>
          <a:xfrm>
            <a:off x="7740226" y="4384240"/>
            <a:ext cx="1638590" cy="276999"/>
          </a:xfrm>
          <a:prstGeom prst="rect">
            <a:avLst/>
          </a:prstGeom>
          <a:noFill/>
        </p:spPr>
        <p:txBody>
          <a:bodyPr wrap="none" rtlCol="0">
            <a:spAutoFit/>
          </a:bodyPr>
          <a:lstStyle/>
          <a:p>
            <a:r>
              <a:rPr kumimoji="1" lang="ja-JP" altLang="en-US" sz="1200"/>
              <a:t>住所録リスト取得</a:t>
            </a:r>
            <a:r>
              <a:rPr kumimoji="1" lang="en-US" altLang="ja-JP" sz="1200"/>
              <a:t>API</a:t>
            </a:r>
            <a:endParaRPr kumimoji="1" lang="ja-JP" altLang="en-US" sz="1200"/>
          </a:p>
        </p:txBody>
      </p:sp>
    </p:spTree>
    <p:extLst>
      <p:ext uri="{BB962C8B-B14F-4D97-AF65-F5344CB8AC3E}">
        <p14:creationId xmlns:p14="http://schemas.microsoft.com/office/powerpoint/2010/main" val="3318063516"/>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a:extLst>
              <a:ext uri="{FF2B5EF4-FFF2-40B4-BE49-F238E27FC236}">
                <a16:creationId xmlns:a16="http://schemas.microsoft.com/office/drawing/2014/main" id="{D3578072-553C-1E04-82AF-684422C5586E}"/>
              </a:ext>
            </a:extLst>
          </p:cNvPr>
          <p:cNvSpPr>
            <a:spLocks noGrp="1"/>
          </p:cNvSpPr>
          <p:nvPr>
            <p:ph type="title"/>
          </p:nvPr>
        </p:nvSpPr>
        <p:spPr/>
        <p:txBody>
          <a:bodyPr>
            <a:normAutofit/>
          </a:bodyPr>
          <a:lstStyle/>
          <a:p>
            <a:r>
              <a:rPr kumimoji="1" lang="en-US" altLang="ja-JP"/>
              <a:t>【</a:t>
            </a:r>
            <a:r>
              <a:rPr kumimoji="1" lang="ja-JP" altLang="en-US"/>
              <a:t>参考</a:t>
            </a:r>
            <a:r>
              <a:rPr kumimoji="1" lang="en-US" altLang="ja-JP"/>
              <a:t>】</a:t>
            </a:r>
            <a:endParaRPr kumimoji="1" lang="ja-JP" altLang="en-US" dirty="0"/>
          </a:p>
        </p:txBody>
      </p:sp>
      <p:cxnSp>
        <p:nvCxnSpPr>
          <p:cNvPr id="2" name="直線コネクタ 1">
            <a:extLst>
              <a:ext uri="{FF2B5EF4-FFF2-40B4-BE49-F238E27FC236}">
                <a16:creationId xmlns:a16="http://schemas.microsoft.com/office/drawing/2014/main" id="{B8F2043C-348E-A2BB-333F-0A505042850B}"/>
              </a:ext>
            </a:extLst>
          </p:cNvPr>
          <p:cNvCxnSpPr/>
          <p:nvPr/>
        </p:nvCxnSpPr>
        <p:spPr>
          <a:xfrm>
            <a:off x="249044" y="6314222"/>
            <a:ext cx="11675327" cy="0"/>
          </a:xfrm>
          <a:prstGeom prst="line">
            <a:avLst/>
          </a:prstGeom>
          <a:ln w="22225" cmpd="dbl"/>
        </p:spPr>
        <p:style>
          <a:lnRef idx="1">
            <a:schemeClr val="accent1"/>
          </a:lnRef>
          <a:fillRef idx="0">
            <a:schemeClr val="accent1"/>
          </a:fillRef>
          <a:effectRef idx="0">
            <a:schemeClr val="accent1"/>
          </a:effectRef>
          <a:fontRef idx="minor">
            <a:schemeClr val="tx1"/>
          </a:fontRef>
        </p:style>
      </p:cxnSp>
      <p:cxnSp>
        <p:nvCxnSpPr>
          <p:cNvPr id="3" name="直線コネクタ 2">
            <a:extLst>
              <a:ext uri="{FF2B5EF4-FFF2-40B4-BE49-F238E27FC236}">
                <a16:creationId xmlns:a16="http://schemas.microsoft.com/office/drawing/2014/main" id="{CA201A43-B114-6AA8-9E93-5875DD8A2042}"/>
              </a:ext>
            </a:extLst>
          </p:cNvPr>
          <p:cNvCxnSpPr>
            <a:cxnSpLocks/>
          </p:cNvCxnSpPr>
          <p:nvPr/>
        </p:nvCxnSpPr>
        <p:spPr>
          <a:xfrm>
            <a:off x="4436565" y="2929826"/>
            <a:ext cx="0" cy="3158799"/>
          </a:xfrm>
          <a:prstGeom prst="line">
            <a:avLst/>
          </a:prstGeom>
          <a:ln w="38100">
            <a:solidFill>
              <a:schemeClr val="bg1">
                <a:lumMod val="50000"/>
                <a:alpha val="32000"/>
              </a:schemeClr>
            </a:solidFill>
          </a:ln>
        </p:spPr>
        <p:style>
          <a:lnRef idx="1">
            <a:schemeClr val="accent1"/>
          </a:lnRef>
          <a:fillRef idx="0">
            <a:schemeClr val="accent1"/>
          </a:fillRef>
          <a:effectRef idx="0">
            <a:schemeClr val="accent1"/>
          </a:effectRef>
          <a:fontRef idx="minor">
            <a:schemeClr val="tx1"/>
          </a:fontRef>
        </p:style>
      </p:cxnSp>
      <p:pic>
        <p:nvPicPr>
          <p:cNvPr id="4" name="Picture 2">
            <a:extLst>
              <a:ext uri="{FF2B5EF4-FFF2-40B4-BE49-F238E27FC236}">
                <a16:creationId xmlns:a16="http://schemas.microsoft.com/office/drawing/2014/main" id="{2EFD6287-B107-221C-BDF4-AB20A16013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21650" y="3397858"/>
            <a:ext cx="1351849" cy="11848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テキスト ボックス 4">
            <a:extLst>
              <a:ext uri="{FF2B5EF4-FFF2-40B4-BE49-F238E27FC236}">
                <a16:creationId xmlns:a16="http://schemas.microsoft.com/office/drawing/2014/main" id="{BC9D3C52-8A5A-A405-5377-A31C3254000D}"/>
              </a:ext>
            </a:extLst>
          </p:cNvPr>
          <p:cNvSpPr txBox="1"/>
          <p:nvPr/>
        </p:nvSpPr>
        <p:spPr>
          <a:xfrm>
            <a:off x="4546654" y="2352072"/>
            <a:ext cx="2026517" cy="369332"/>
          </a:xfrm>
          <a:prstGeom prst="rect">
            <a:avLst/>
          </a:prstGeom>
          <a:noFill/>
        </p:spPr>
        <p:txBody>
          <a:bodyPr wrap="none" rtlCol="0">
            <a:spAutoFit/>
          </a:bodyPr>
          <a:lstStyle/>
          <a:p>
            <a:r>
              <a:rPr lang="ja-JP" altLang="en-US" dirty="0">
                <a:latin typeface="BIZ UDPゴシック" panose="020B0400000000000000" pitchFamily="50" charset="-128"/>
                <a:ea typeface="BIZ UDPゴシック" panose="020B0400000000000000" pitchFamily="50" charset="-128"/>
              </a:rPr>
              <a:t>■操作画面の流れ</a:t>
            </a:r>
            <a:endParaRPr kumimoji="1" lang="ja-JP" altLang="en-US" dirty="0">
              <a:latin typeface="BIZ UDPゴシック" panose="020B0400000000000000" pitchFamily="50" charset="-128"/>
              <a:ea typeface="BIZ UDPゴシック" panose="020B0400000000000000" pitchFamily="50" charset="-128"/>
            </a:endParaRPr>
          </a:p>
        </p:txBody>
      </p:sp>
      <p:pic>
        <p:nvPicPr>
          <p:cNvPr id="6" name="Picture 2">
            <a:extLst>
              <a:ext uri="{FF2B5EF4-FFF2-40B4-BE49-F238E27FC236}">
                <a16:creationId xmlns:a16="http://schemas.microsoft.com/office/drawing/2014/main" id="{72839CEA-67C8-4706-BF40-833C6A5571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15513" y="2327385"/>
            <a:ext cx="1362324" cy="11940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3">
            <a:extLst>
              <a:ext uri="{FF2B5EF4-FFF2-40B4-BE49-F238E27FC236}">
                <a16:creationId xmlns:a16="http://schemas.microsoft.com/office/drawing/2014/main" id="{204CF9BC-56D5-F771-A14F-585869C3DC8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49876" y="2318204"/>
            <a:ext cx="1372797" cy="12032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2">
            <a:extLst>
              <a:ext uri="{FF2B5EF4-FFF2-40B4-BE49-F238E27FC236}">
                <a16:creationId xmlns:a16="http://schemas.microsoft.com/office/drawing/2014/main" id="{5496D33E-5A57-B105-ABE7-D41516252DC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15514" y="3852660"/>
            <a:ext cx="1397610" cy="12249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3">
            <a:extLst>
              <a:ext uri="{FF2B5EF4-FFF2-40B4-BE49-F238E27FC236}">
                <a16:creationId xmlns:a16="http://schemas.microsoft.com/office/drawing/2014/main" id="{20CB28DC-E371-FD42-8F42-5191311001D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926810" y="3852724"/>
            <a:ext cx="1397612" cy="12249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5">
            <a:extLst>
              <a:ext uri="{FF2B5EF4-FFF2-40B4-BE49-F238E27FC236}">
                <a16:creationId xmlns:a16="http://schemas.microsoft.com/office/drawing/2014/main" id="{4A5FB6C2-7B61-3DEC-3F6A-BC3DD1857CF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704403" y="3852724"/>
            <a:ext cx="1397611" cy="12249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2">
            <a:extLst>
              <a:ext uri="{FF2B5EF4-FFF2-40B4-BE49-F238E27FC236}">
                <a16:creationId xmlns:a16="http://schemas.microsoft.com/office/drawing/2014/main" id="{BB542062-E40D-223F-249C-8AA7C024132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115513" y="5322906"/>
            <a:ext cx="1397608" cy="12249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 name="Picture 3">
            <a:extLst>
              <a:ext uri="{FF2B5EF4-FFF2-40B4-BE49-F238E27FC236}">
                <a16:creationId xmlns:a16="http://schemas.microsoft.com/office/drawing/2014/main" id="{13183CAB-4226-F4BE-686B-8F4E63F81DF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949876" y="5334312"/>
            <a:ext cx="1372796" cy="120324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5" name="コネクタ: カギ線 14">
            <a:extLst>
              <a:ext uri="{FF2B5EF4-FFF2-40B4-BE49-F238E27FC236}">
                <a16:creationId xmlns:a16="http://schemas.microsoft.com/office/drawing/2014/main" id="{258EB721-BB46-85E8-2A81-3C4DC66FBB7E}"/>
              </a:ext>
            </a:extLst>
          </p:cNvPr>
          <p:cNvCxnSpPr>
            <a:stCxn id="4" idx="3"/>
            <a:endCxn id="9" idx="1"/>
          </p:cNvCxnSpPr>
          <p:nvPr/>
        </p:nvCxnSpPr>
        <p:spPr>
          <a:xfrm>
            <a:off x="5873499" y="3990302"/>
            <a:ext cx="1242015" cy="474857"/>
          </a:xfrm>
          <a:prstGeom prst="bentConnector3">
            <a:avLst/>
          </a:prstGeom>
          <a:ln w="12700">
            <a:tailEnd type="arrow"/>
          </a:ln>
        </p:spPr>
        <p:style>
          <a:lnRef idx="1">
            <a:schemeClr val="accent1"/>
          </a:lnRef>
          <a:fillRef idx="0">
            <a:schemeClr val="accent1"/>
          </a:fillRef>
          <a:effectRef idx="0">
            <a:schemeClr val="accent1"/>
          </a:effectRef>
          <a:fontRef idx="minor">
            <a:schemeClr val="tx1"/>
          </a:fontRef>
        </p:style>
      </p:cxnSp>
      <p:cxnSp>
        <p:nvCxnSpPr>
          <p:cNvPr id="16" name="コネクタ: カギ線 15">
            <a:extLst>
              <a:ext uri="{FF2B5EF4-FFF2-40B4-BE49-F238E27FC236}">
                <a16:creationId xmlns:a16="http://schemas.microsoft.com/office/drawing/2014/main" id="{DB1DF728-F54F-9F6C-7339-52AD0EA309EF}"/>
              </a:ext>
            </a:extLst>
          </p:cNvPr>
          <p:cNvCxnSpPr>
            <a:stCxn id="4" idx="3"/>
            <a:endCxn id="13" idx="1"/>
          </p:cNvCxnSpPr>
          <p:nvPr/>
        </p:nvCxnSpPr>
        <p:spPr>
          <a:xfrm>
            <a:off x="5873499" y="3990302"/>
            <a:ext cx="1242014" cy="1945102"/>
          </a:xfrm>
          <a:prstGeom prst="bentConnector3">
            <a:avLst/>
          </a:prstGeom>
          <a:ln w="12700">
            <a:tailEnd type="arrow"/>
          </a:ln>
        </p:spPr>
        <p:style>
          <a:lnRef idx="1">
            <a:schemeClr val="accent1"/>
          </a:lnRef>
          <a:fillRef idx="0">
            <a:schemeClr val="accent1"/>
          </a:fillRef>
          <a:effectRef idx="0">
            <a:schemeClr val="accent1"/>
          </a:effectRef>
          <a:fontRef idx="minor">
            <a:schemeClr val="tx1"/>
          </a:fontRef>
        </p:style>
      </p:cxnSp>
      <p:cxnSp>
        <p:nvCxnSpPr>
          <p:cNvPr id="17" name="コネクタ: カギ線 16">
            <a:extLst>
              <a:ext uri="{FF2B5EF4-FFF2-40B4-BE49-F238E27FC236}">
                <a16:creationId xmlns:a16="http://schemas.microsoft.com/office/drawing/2014/main" id="{10BDF755-1B22-72DA-2803-8B4B04566B9E}"/>
              </a:ext>
            </a:extLst>
          </p:cNvPr>
          <p:cNvCxnSpPr>
            <a:stCxn id="4" idx="3"/>
            <a:endCxn id="6" idx="1"/>
          </p:cNvCxnSpPr>
          <p:nvPr/>
        </p:nvCxnSpPr>
        <p:spPr>
          <a:xfrm flipV="1">
            <a:off x="5873499" y="2924420"/>
            <a:ext cx="1242014" cy="1065882"/>
          </a:xfrm>
          <a:prstGeom prst="bentConnector3">
            <a:avLst/>
          </a:prstGeom>
          <a:ln w="12700">
            <a:tailEnd type="arrow"/>
          </a:ln>
        </p:spPr>
        <p:style>
          <a:lnRef idx="1">
            <a:schemeClr val="accent1"/>
          </a:lnRef>
          <a:fillRef idx="0">
            <a:schemeClr val="accent1"/>
          </a:fillRef>
          <a:effectRef idx="0">
            <a:schemeClr val="accent1"/>
          </a:effectRef>
          <a:fontRef idx="minor">
            <a:schemeClr val="tx1"/>
          </a:fontRef>
        </p:style>
      </p:cxnSp>
      <p:sp>
        <p:nvSpPr>
          <p:cNvPr id="18" name="テキスト ボックス 17">
            <a:extLst>
              <a:ext uri="{FF2B5EF4-FFF2-40B4-BE49-F238E27FC236}">
                <a16:creationId xmlns:a16="http://schemas.microsoft.com/office/drawing/2014/main" id="{77D421F1-FA9A-EE8E-1577-E58A34F68908}"/>
              </a:ext>
            </a:extLst>
          </p:cNvPr>
          <p:cNvSpPr txBox="1"/>
          <p:nvPr/>
        </p:nvSpPr>
        <p:spPr>
          <a:xfrm>
            <a:off x="5873498" y="2750551"/>
            <a:ext cx="595035" cy="338554"/>
          </a:xfrm>
          <a:prstGeom prst="rect">
            <a:avLst/>
          </a:prstGeom>
          <a:noFill/>
        </p:spPr>
        <p:txBody>
          <a:bodyPr wrap="none" rtlCol="0">
            <a:spAutoFit/>
          </a:bodyPr>
          <a:lstStyle/>
          <a:p>
            <a:r>
              <a:rPr kumimoji="1" lang="ja-JP" altLang="en-US" sz="1600" dirty="0">
                <a:latin typeface="BIZ UDPゴシック" panose="020B0400000000000000" pitchFamily="50" charset="-128"/>
                <a:ea typeface="BIZ UDPゴシック" panose="020B0400000000000000" pitchFamily="50" charset="-128"/>
              </a:rPr>
              <a:t>登録</a:t>
            </a:r>
          </a:p>
        </p:txBody>
      </p:sp>
      <p:sp>
        <p:nvSpPr>
          <p:cNvPr id="19" name="テキスト ボックス 18">
            <a:extLst>
              <a:ext uri="{FF2B5EF4-FFF2-40B4-BE49-F238E27FC236}">
                <a16:creationId xmlns:a16="http://schemas.microsoft.com/office/drawing/2014/main" id="{98F9D0C4-E8B5-3CD3-0EAD-8000D736AFD2}"/>
              </a:ext>
            </a:extLst>
          </p:cNvPr>
          <p:cNvSpPr txBox="1"/>
          <p:nvPr/>
        </p:nvSpPr>
        <p:spPr>
          <a:xfrm>
            <a:off x="5899471" y="4281657"/>
            <a:ext cx="595035" cy="338554"/>
          </a:xfrm>
          <a:prstGeom prst="rect">
            <a:avLst/>
          </a:prstGeom>
          <a:noFill/>
        </p:spPr>
        <p:txBody>
          <a:bodyPr wrap="none" rtlCol="0">
            <a:spAutoFit/>
          </a:bodyPr>
          <a:lstStyle/>
          <a:p>
            <a:r>
              <a:rPr kumimoji="1" lang="ja-JP" altLang="en-US" sz="1600" dirty="0">
                <a:latin typeface="BIZ UDPゴシック" panose="020B0400000000000000" pitchFamily="50" charset="-128"/>
                <a:ea typeface="BIZ UDPゴシック" panose="020B0400000000000000" pitchFamily="50" charset="-128"/>
              </a:rPr>
              <a:t>編集</a:t>
            </a:r>
          </a:p>
        </p:txBody>
      </p:sp>
      <p:sp>
        <p:nvSpPr>
          <p:cNvPr id="20" name="テキスト ボックス 19">
            <a:extLst>
              <a:ext uri="{FF2B5EF4-FFF2-40B4-BE49-F238E27FC236}">
                <a16:creationId xmlns:a16="http://schemas.microsoft.com/office/drawing/2014/main" id="{06B56C45-211F-0EFA-3CBF-DD2D9D05B01D}"/>
              </a:ext>
            </a:extLst>
          </p:cNvPr>
          <p:cNvSpPr txBox="1"/>
          <p:nvPr/>
        </p:nvSpPr>
        <p:spPr>
          <a:xfrm>
            <a:off x="5892317" y="5621600"/>
            <a:ext cx="595035" cy="338554"/>
          </a:xfrm>
          <a:prstGeom prst="rect">
            <a:avLst/>
          </a:prstGeom>
          <a:noFill/>
        </p:spPr>
        <p:txBody>
          <a:bodyPr wrap="none" rtlCol="0">
            <a:spAutoFit/>
          </a:bodyPr>
          <a:lstStyle/>
          <a:p>
            <a:r>
              <a:rPr kumimoji="1" lang="ja-JP" altLang="en-US" sz="1600" dirty="0">
                <a:latin typeface="BIZ UDPゴシック" panose="020B0400000000000000" pitchFamily="50" charset="-128"/>
                <a:ea typeface="BIZ UDPゴシック" panose="020B0400000000000000" pitchFamily="50" charset="-128"/>
              </a:rPr>
              <a:t>削除</a:t>
            </a:r>
          </a:p>
        </p:txBody>
      </p:sp>
      <p:sp>
        <p:nvSpPr>
          <p:cNvPr id="21" name="四角形: 角を丸くする 20">
            <a:extLst>
              <a:ext uri="{FF2B5EF4-FFF2-40B4-BE49-F238E27FC236}">
                <a16:creationId xmlns:a16="http://schemas.microsoft.com/office/drawing/2014/main" id="{1D6C8EC7-03E6-E8CA-57BE-7094D73EE3CE}"/>
              </a:ext>
            </a:extLst>
          </p:cNvPr>
          <p:cNvSpPr/>
          <p:nvPr/>
        </p:nvSpPr>
        <p:spPr>
          <a:xfrm>
            <a:off x="7164541" y="2924420"/>
            <a:ext cx="279333" cy="164685"/>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四角形: 角を丸くする 21">
            <a:extLst>
              <a:ext uri="{FF2B5EF4-FFF2-40B4-BE49-F238E27FC236}">
                <a16:creationId xmlns:a16="http://schemas.microsoft.com/office/drawing/2014/main" id="{A94BAF6D-1412-746F-7BE7-CBCC948208B3}"/>
              </a:ext>
            </a:extLst>
          </p:cNvPr>
          <p:cNvSpPr/>
          <p:nvPr/>
        </p:nvSpPr>
        <p:spPr>
          <a:xfrm>
            <a:off x="8985150" y="3238939"/>
            <a:ext cx="917829" cy="158919"/>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3" name="直線矢印コネクタ 22">
            <a:extLst>
              <a:ext uri="{FF2B5EF4-FFF2-40B4-BE49-F238E27FC236}">
                <a16:creationId xmlns:a16="http://schemas.microsoft.com/office/drawing/2014/main" id="{1293A7CA-9054-C2E5-6328-1DB5E5133936}"/>
              </a:ext>
            </a:extLst>
          </p:cNvPr>
          <p:cNvCxnSpPr>
            <a:stCxn id="6" idx="3"/>
            <a:endCxn id="8" idx="1"/>
          </p:cNvCxnSpPr>
          <p:nvPr/>
        </p:nvCxnSpPr>
        <p:spPr>
          <a:xfrm flipV="1">
            <a:off x="8477837" y="2919828"/>
            <a:ext cx="472039" cy="4592"/>
          </a:xfrm>
          <a:prstGeom prst="straightConnector1">
            <a:avLst/>
          </a:prstGeom>
          <a:ln w="12700">
            <a:tailEnd type="arrow"/>
          </a:ln>
        </p:spPr>
        <p:style>
          <a:lnRef idx="1">
            <a:schemeClr val="accent1"/>
          </a:lnRef>
          <a:fillRef idx="0">
            <a:schemeClr val="accent1"/>
          </a:fillRef>
          <a:effectRef idx="0">
            <a:schemeClr val="accent1"/>
          </a:effectRef>
          <a:fontRef idx="minor">
            <a:schemeClr val="tx1"/>
          </a:fontRef>
        </p:style>
      </p:cxnSp>
      <p:cxnSp>
        <p:nvCxnSpPr>
          <p:cNvPr id="24" name="直線矢印コネクタ 23">
            <a:extLst>
              <a:ext uri="{FF2B5EF4-FFF2-40B4-BE49-F238E27FC236}">
                <a16:creationId xmlns:a16="http://schemas.microsoft.com/office/drawing/2014/main" id="{44F32FBE-D7BF-8CD4-3793-934D9C5D888C}"/>
              </a:ext>
            </a:extLst>
          </p:cNvPr>
          <p:cNvCxnSpPr>
            <a:stCxn id="9" idx="3"/>
            <a:endCxn id="11" idx="1"/>
          </p:cNvCxnSpPr>
          <p:nvPr/>
        </p:nvCxnSpPr>
        <p:spPr>
          <a:xfrm>
            <a:off x="8513124" y="4465159"/>
            <a:ext cx="413686" cy="64"/>
          </a:xfrm>
          <a:prstGeom prst="straightConnector1">
            <a:avLst/>
          </a:prstGeom>
          <a:ln w="12700">
            <a:tailEnd type="arrow"/>
          </a:ln>
        </p:spPr>
        <p:style>
          <a:lnRef idx="1">
            <a:schemeClr val="accent1"/>
          </a:lnRef>
          <a:fillRef idx="0">
            <a:schemeClr val="accent1"/>
          </a:fillRef>
          <a:effectRef idx="0">
            <a:schemeClr val="accent1"/>
          </a:effectRef>
          <a:fontRef idx="minor">
            <a:schemeClr val="tx1"/>
          </a:fontRef>
        </p:style>
      </p:cxnSp>
      <p:cxnSp>
        <p:nvCxnSpPr>
          <p:cNvPr id="25" name="直線矢印コネクタ 24">
            <a:extLst>
              <a:ext uri="{FF2B5EF4-FFF2-40B4-BE49-F238E27FC236}">
                <a16:creationId xmlns:a16="http://schemas.microsoft.com/office/drawing/2014/main" id="{AB83A75A-13C0-DACA-5AE9-1BA7B84D8F55}"/>
              </a:ext>
            </a:extLst>
          </p:cNvPr>
          <p:cNvCxnSpPr>
            <a:stCxn id="11" idx="3"/>
            <a:endCxn id="12" idx="1"/>
          </p:cNvCxnSpPr>
          <p:nvPr/>
        </p:nvCxnSpPr>
        <p:spPr>
          <a:xfrm>
            <a:off x="10324422" y="4465223"/>
            <a:ext cx="379981" cy="0"/>
          </a:xfrm>
          <a:prstGeom prst="straightConnector1">
            <a:avLst/>
          </a:prstGeom>
          <a:ln w="12700">
            <a:tailEnd type="arrow"/>
          </a:ln>
        </p:spPr>
        <p:style>
          <a:lnRef idx="1">
            <a:schemeClr val="accent1"/>
          </a:lnRef>
          <a:fillRef idx="0">
            <a:schemeClr val="accent1"/>
          </a:fillRef>
          <a:effectRef idx="0">
            <a:schemeClr val="accent1"/>
          </a:effectRef>
          <a:fontRef idx="minor">
            <a:schemeClr val="tx1"/>
          </a:fontRef>
        </p:style>
      </p:cxnSp>
      <p:cxnSp>
        <p:nvCxnSpPr>
          <p:cNvPr id="26" name="直線矢印コネクタ 25">
            <a:extLst>
              <a:ext uri="{FF2B5EF4-FFF2-40B4-BE49-F238E27FC236}">
                <a16:creationId xmlns:a16="http://schemas.microsoft.com/office/drawing/2014/main" id="{50CE1717-7BE6-9370-E12F-A6B02B321D7F}"/>
              </a:ext>
            </a:extLst>
          </p:cNvPr>
          <p:cNvCxnSpPr>
            <a:stCxn id="13" idx="3"/>
            <a:endCxn id="14" idx="1"/>
          </p:cNvCxnSpPr>
          <p:nvPr/>
        </p:nvCxnSpPr>
        <p:spPr>
          <a:xfrm>
            <a:off x="8513121" y="5935404"/>
            <a:ext cx="436755" cy="532"/>
          </a:xfrm>
          <a:prstGeom prst="straightConnector1">
            <a:avLst/>
          </a:prstGeom>
          <a:ln w="12700">
            <a:tailEnd type="arrow"/>
          </a:ln>
        </p:spPr>
        <p:style>
          <a:lnRef idx="1">
            <a:schemeClr val="accent1"/>
          </a:lnRef>
          <a:fillRef idx="0">
            <a:schemeClr val="accent1"/>
          </a:fillRef>
          <a:effectRef idx="0">
            <a:schemeClr val="accent1"/>
          </a:effectRef>
          <a:fontRef idx="minor">
            <a:schemeClr val="tx1"/>
          </a:fontRef>
        </p:style>
      </p:cxnSp>
      <p:sp>
        <p:nvSpPr>
          <p:cNvPr id="27" name="四角形: 角を丸くする 26">
            <a:extLst>
              <a:ext uri="{FF2B5EF4-FFF2-40B4-BE49-F238E27FC236}">
                <a16:creationId xmlns:a16="http://schemas.microsoft.com/office/drawing/2014/main" id="{FCFA89E5-1741-B8B7-AAE1-8B50E446CEA2}"/>
              </a:ext>
            </a:extLst>
          </p:cNvPr>
          <p:cNvSpPr/>
          <p:nvPr/>
        </p:nvSpPr>
        <p:spPr>
          <a:xfrm>
            <a:off x="7115513" y="4710388"/>
            <a:ext cx="901516" cy="123400"/>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四角形: 角を丸くする 27">
            <a:extLst>
              <a:ext uri="{FF2B5EF4-FFF2-40B4-BE49-F238E27FC236}">
                <a16:creationId xmlns:a16="http://schemas.microsoft.com/office/drawing/2014/main" id="{B0050FFA-3CC5-6FF3-0EAA-6B311ED80A66}"/>
              </a:ext>
            </a:extLst>
          </p:cNvPr>
          <p:cNvSpPr/>
          <p:nvPr/>
        </p:nvSpPr>
        <p:spPr>
          <a:xfrm>
            <a:off x="8985150" y="4223898"/>
            <a:ext cx="722566" cy="225858"/>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四角形: 角を丸くする 28">
            <a:extLst>
              <a:ext uri="{FF2B5EF4-FFF2-40B4-BE49-F238E27FC236}">
                <a16:creationId xmlns:a16="http://schemas.microsoft.com/office/drawing/2014/main" id="{F13C4755-6785-C939-5769-71C727F28218}"/>
              </a:ext>
            </a:extLst>
          </p:cNvPr>
          <p:cNvSpPr/>
          <p:nvPr/>
        </p:nvSpPr>
        <p:spPr>
          <a:xfrm>
            <a:off x="7141213" y="2695637"/>
            <a:ext cx="722566" cy="225858"/>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四角形: 角を丸くする 29">
            <a:extLst>
              <a:ext uri="{FF2B5EF4-FFF2-40B4-BE49-F238E27FC236}">
                <a16:creationId xmlns:a16="http://schemas.microsoft.com/office/drawing/2014/main" id="{C8A528A2-E96E-C85C-DB3E-1F8E217E1251}"/>
              </a:ext>
            </a:extLst>
          </p:cNvPr>
          <p:cNvSpPr/>
          <p:nvPr/>
        </p:nvSpPr>
        <p:spPr>
          <a:xfrm>
            <a:off x="9227887" y="4484530"/>
            <a:ext cx="189317" cy="98216"/>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四角形: 角を丸くする 30">
            <a:extLst>
              <a:ext uri="{FF2B5EF4-FFF2-40B4-BE49-F238E27FC236}">
                <a16:creationId xmlns:a16="http://schemas.microsoft.com/office/drawing/2014/main" id="{7D80EB8C-0804-7607-CA51-94B40F5FDA15}"/>
              </a:ext>
            </a:extLst>
          </p:cNvPr>
          <p:cNvSpPr/>
          <p:nvPr/>
        </p:nvSpPr>
        <p:spPr>
          <a:xfrm>
            <a:off x="10704403" y="4716081"/>
            <a:ext cx="901516" cy="123400"/>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四角形: 角を丸くする 31">
            <a:extLst>
              <a:ext uri="{FF2B5EF4-FFF2-40B4-BE49-F238E27FC236}">
                <a16:creationId xmlns:a16="http://schemas.microsoft.com/office/drawing/2014/main" id="{536B133B-E87A-F33C-559F-783965E90DF3}"/>
              </a:ext>
            </a:extLst>
          </p:cNvPr>
          <p:cNvSpPr/>
          <p:nvPr/>
        </p:nvSpPr>
        <p:spPr>
          <a:xfrm>
            <a:off x="7164541" y="6108861"/>
            <a:ext cx="901516" cy="123400"/>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四角形: 角を丸くする 32">
            <a:extLst>
              <a:ext uri="{FF2B5EF4-FFF2-40B4-BE49-F238E27FC236}">
                <a16:creationId xmlns:a16="http://schemas.microsoft.com/office/drawing/2014/main" id="{0AAFD751-9555-4CE7-43BF-CA6BC642A1EF}"/>
              </a:ext>
            </a:extLst>
          </p:cNvPr>
          <p:cNvSpPr/>
          <p:nvPr/>
        </p:nvSpPr>
        <p:spPr>
          <a:xfrm>
            <a:off x="9417204" y="5951462"/>
            <a:ext cx="189317" cy="98216"/>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四角形: 角を丸くする 33">
            <a:extLst>
              <a:ext uri="{FF2B5EF4-FFF2-40B4-BE49-F238E27FC236}">
                <a16:creationId xmlns:a16="http://schemas.microsoft.com/office/drawing/2014/main" id="{ABD6DABB-4480-6BAA-A1BF-D57BB7B33CEE}"/>
              </a:ext>
            </a:extLst>
          </p:cNvPr>
          <p:cNvSpPr/>
          <p:nvPr/>
        </p:nvSpPr>
        <p:spPr>
          <a:xfrm>
            <a:off x="7164541" y="5701650"/>
            <a:ext cx="722566" cy="225858"/>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5" name="直線矢印コネクタ 34">
            <a:extLst>
              <a:ext uri="{FF2B5EF4-FFF2-40B4-BE49-F238E27FC236}">
                <a16:creationId xmlns:a16="http://schemas.microsoft.com/office/drawing/2014/main" id="{D5DF7F1B-3434-3119-43DF-7CF458989837}"/>
              </a:ext>
            </a:extLst>
          </p:cNvPr>
          <p:cNvCxnSpPr>
            <a:cxnSpLocks/>
          </p:cNvCxnSpPr>
          <p:nvPr/>
        </p:nvCxnSpPr>
        <p:spPr>
          <a:xfrm flipV="1">
            <a:off x="7836625" y="5908507"/>
            <a:ext cx="0" cy="209486"/>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6" name="直線矢印コネクタ 35">
            <a:extLst>
              <a:ext uri="{FF2B5EF4-FFF2-40B4-BE49-F238E27FC236}">
                <a16:creationId xmlns:a16="http://schemas.microsoft.com/office/drawing/2014/main" id="{A7CB9CBC-744D-7544-B9B8-F9CAEBD3F3D4}"/>
              </a:ext>
            </a:extLst>
          </p:cNvPr>
          <p:cNvCxnSpPr>
            <a:cxnSpLocks/>
          </p:cNvCxnSpPr>
          <p:nvPr/>
        </p:nvCxnSpPr>
        <p:spPr>
          <a:xfrm flipV="1">
            <a:off x="7827671" y="4449756"/>
            <a:ext cx="0" cy="260632"/>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7" name="四角形: 角を丸くする 36">
            <a:extLst>
              <a:ext uri="{FF2B5EF4-FFF2-40B4-BE49-F238E27FC236}">
                <a16:creationId xmlns:a16="http://schemas.microsoft.com/office/drawing/2014/main" id="{A3D8E5B9-0B51-22CE-2420-D80974E22252}"/>
              </a:ext>
            </a:extLst>
          </p:cNvPr>
          <p:cNvSpPr/>
          <p:nvPr/>
        </p:nvSpPr>
        <p:spPr>
          <a:xfrm>
            <a:off x="7151928" y="4223898"/>
            <a:ext cx="722566" cy="225858"/>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テキスト ボックス 37">
            <a:extLst>
              <a:ext uri="{FF2B5EF4-FFF2-40B4-BE49-F238E27FC236}">
                <a16:creationId xmlns:a16="http://schemas.microsoft.com/office/drawing/2014/main" id="{0BAD22C4-E15E-18BA-7436-D0CBE8DB809C}"/>
              </a:ext>
            </a:extLst>
          </p:cNvPr>
          <p:cNvSpPr txBox="1"/>
          <p:nvPr/>
        </p:nvSpPr>
        <p:spPr>
          <a:xfrm>
            <a:off x="6721212" y="3466239"/>
            <a:ext cx="2303836" cy="307777"/>
          </a:xfrm>
          <a:prstGeom prst="rect">
            <a:avLst/>
          </a:prstGeom>
          <a:noFill/>
        </p:spPr>
        <p:txBody>
          <a:bodyPr wrap="none" rtlCol="0">
            <a:spAutoFit/>
          </a:bodyPr>
          <a:lstStyle/>
          <a:p>
            <a:r>
              <a:rPr kumimoji="1" lang="ja-JP" altLang="en-US" sz="1400" dirty="0">
                <a:solidFill>
                  <a:schemeClr val="accent5">
                    <a:lumMod val="75000"/>
                  </a:schemeClr>
                </a:solidFill>
                <a:latin typeface="BIZ UDPゴシック" panose="020B0400000000000000" pitchFamily="50" charset="-128"/>
                <a:ea typeface="BIZ UDPゴシック" panose="020B0400000000000000" pitchFamily="50" charset="-128"/>
              </a:rPr>
              <a:t>入力後、登録ボタンクリック</a:t>
            </a:r>
          </a:p>
        </p:txBody>
      </p:sp>
      <p:sp>
        <p:nvSpPr>
          <p:cNvPr id="39" name="テキスト ボックス 38">
            <a:extLst>
              <a:ext uri="{FF2B5EF4-FFF2-40B4-BE49-F238E27FC236}">
                <a16:creationId xmlns:a16="http://schemas.microsoft.com/office/drawing/2014/main" id="{8FF550BE-E0C3-B5EE-D094-27CAC212C226}"/>
              </a:ext>
            </a:extLst>
          </p:cNvPr>
          <p:cNvSpPr txBox="1"/>
          <p:nvPr/>
        </p:nvSpPr>
        <p:spPr>
          <a:xfrm>
            <a:off x="10357947" y="2735353"/>
            <a:ext cx="1407439" cy="523220"/>
          </a:xfrm>
          <a:prstGeom prst="rect">
            <a:avLst/>
          </a:prstGeom>
          <a:noFill/>
        </p:spPr>
        <p:txBody>
          <a:bodyPr wrap="square" rtlCol="0">
            <a:spAutoFit/>
          </a:bodyPr>
          <a:lstStyle/>
          <a:p>
            <a:r>
              <a:rPr kumimoji="1" lang="ja-JP" altLang="en-US" sz="1400" dirty="0">
                <a:solidFill>
                  <a:schemeClr val="accent5">
                    <a:lumMod val="75000"/>
                  </a:schemeClr>
                </a:solidFill>
                <a:latin typeface="BIZ UDPゴシック" panose="020B0400000000000000" pitchFamily="50" charset="-128"/>
                <a:ea typeface="BIZ UDPゴシック" panose="020B0400000000000000" pitchFamily="50" charset="-128"/>
              </a:rPr>
              <a:t>下部リストに追加される</a:t>
            </a:r>
          </a:p>
        </p:txBody>
      </p:sp>
      <p:sp>
        <p:nvSpPr>
          <p:cNvPr id="40" name="テキスト ボックス 39">
            <a:extLst>
              <a:ext uri="{FF2B5EF4-FFF2-40B4-BE49-F238E27FC236}">
                <a16:creationId xmlns:a16="http://schemas.microsoft.com/office/drawing/2014/main" id="{49AC500F-0A05-A60C-7C00-BCF5B62CADEF}"/>
              </a:ext>
            </a:extLst>
          </p:cNvPr>
          <p:cNvSpPr txBox="1"/>
          <p:nvPr/>
        </p:nvSpPr>
        <p:spPr>
          <a:xfrm>
            <a:off x="6756374" y="5003068"/>
            <a:ext cx="3834704" cy="307777"/>
          </a:xfrm>
          <a:prstGeom prst="rect">
            <a:avLst/>
          </a:prstGeom>
          <a:noFill/>
        </p:spPr>
        <p:txBody>
          <a:bodyPr wrap="none" rtlCol="0">
            <a:spAutoFit/>
          </a:bodyPr>
          <a:lstStyle/>
          <a:p>
            <a:r>
              <a:rPr lang="ja-JP" altLang="en-US" sz="1400" dirty="0">
                <a:solidFill>
                  <a:schemeClr val="accent5">
                    <a:lumMod val="75000"/>
                  </a:schemeClr>
                </a:solidFill>
                <a:latin typeface="BIZ UDPゴシック" panose="020B0400000000000000" pitchFamily="50" charset="-128"/>
                <a:ea typeface="BIZ UDPゴシック" panose="020B0400000000000000" pitchFamily="50" charset="-128"/>
              </a:rPr>
              <a:t>リスト行をクリック後、編集、編集ボタンクリック</a:t>
            </a:r>
            <a:endParaRPr kumimoji="1" lang="ja-JP" altLang="en-US" sz="1400" dirty="0">
              <a:solidFill>
                <a:schemeClr val="accent5">
                  <a:lumMod val="75000"/>
                </a:schemeClr>
              </a:solidFill>
              <a:latin typeface="BIZ UDPゴシック" panose="020B0400000000000000" pitchFamily="50" charset="-128"/>
              <a:ea typeface="BIZ UDPゴシック" panose="020B0400000000000000" pitchFamily="50" charset="-128"/>
            </a:endParaRPr>
          </a:p>
        </p:txBody>
      </p:sp>
      <p:sp>
        <p:nvSpPr>
          <p:cNvPr id="41" name="テキスト ボックス 40">
            <a:extLst>
              <a:ext uri="{FF2B5EF4-FFF2-40B4-BE49-F238E27FC236}">
                <a16:creationId xmlns:a16="http://schemas.microsoft.com/office/drawing/2014/main" id="{DCCCCDCF-51DE-A12E-7175-03EEECF3F1BA}"/>
              </a:ext>
            </a:extLst>
          </p:cNvPr>
          <p:cNvSpPr txBox="1"/>
          <p:nvPr/>
        </p:nvSpPr>
        <p:spPr>
          <a:xfrm>
            <a:off x="10768320" y="4898073"/>
            <a:ext cx="1407439" cy="523220"/>
          </a:xfrm>
          <a:prstGeom prst="rect">
            <a:avLst/>
          </a:prstGeom>
          <a:noFill/>
        </p:spPr>
        <p:txBody>
          <a:bodyPr wrap="square" rtlCol="0">
            <a:spAutoFit/>
          </a:bodyPr>
          <a:lstStyle/>
          <a:p>
            <a:r>
              <a:rPr kumimoji="1" lang="ja-JP" altLang="en-US" sz="1400" dirty="0">
                <a:solidFill>
                  <a:schemeClr val="accent5">
                    <a:lumMod val="75000"/>
                  </a:schemeClr>
                </a:solidFill>
                <a:latin typeface="BIZ UDPゴシック" panose="020B0400000000000000" pitchFamily="50" charset="-128"/>
                <a:ea typeface="BIZ UDPゴシック" panose="020B0400000000000000" pitchFamily="50" charset="-128"/>
              </a:rPr>
              <a:t>下部リスト行が変更される</a:t>
            </a:r>
          </a:p>
        </p:txBody>
      </p:sp>
      <p:sp>
        <p:nvSpPr>
          <p:cNvPr id="42" name="テキスト ボックス 41">
            <a:extLst>
              <a:ext uri="{FF2B5EF4-FFF2-40B4-BE49-F238E27FC236}">
                <a16:creationId xmlns:a16="http://schemas.microsoft.com/office/drawing/2014/main" id="{43361274-8524-BA24-156E-49882BF5B3BF}"/>
              </a:ext>
            </a:extLst>
          </p:cNvPr>
          <p:cNvSpPr txBox="1"/>
          <p:nvPr/>
        </p:nvSpPr>
        <p:spPr>
          <a:xfrm>
            <a:off x="7064878" y="6484689"/>
            <a:ext cx="3368230" cy="307777"/>
          </a:xfrm>
          <a:prstGeom prst="rect">
            <a:avLst/>
          </a:prstGeom>
          <a:noFill/>
        </p:spPr>
        <p:txBody>
          <a:bodyPr wrap="none" rtlCol="0">
            <a:spAutoFit/>
          </a:bodyPr>
          <a:lstStyle/>
          <a:p>
            <a:r>
              <a:rPr lang="ja-JP" altLang="en-US" sz="1400" dirty="0">
                <a:solidFill>
                  <a:schemeClr val="accent5">
                    <a:lumMod val="75000"/>
                  </a:schemeClr>
                </a:solidFill>
                <a:latin typeface="BIZ UDPゴシック" panose="020B0400000000000000" pitchFamily="50" charset="-128"/>
                <a:ea typeface="BIZ UDPゴシック" panose="020B0400000000000000" pitchFamily="50" charset="-128"/>
              </a:rPr>
              <a:t>リスト行をクリック後、削除ボタンクリック</a:t>
            </a:r>
            <a:endParaRPr kumimoji="1" lang="ja-JP" altLang="en-US" sz="1400" dirty="0">
              <a:solidFill>
                <a:schemeClr val="accent5">
                  <a:lumMod val="75000"/>
                </a:schemeClr>
              </a:solidFill>
              <a:latin typeface="BIZ UDPゴシック" panose="020B0400000000000000" pitchFamily="50" charset="-128"/>
              <a:ea typeface="BIZ UDPゴシック" panose="020B0400000000000000" pitchFamily="50" charset="-128"/>
            </a:endParaRPr>
          </a:p>
        </p:txBody>
      </p:sp>
      <p:sp>
        <p:nvSpPr>
          <p:cNvPr id="43" name="テキスト ボックス 42">
            <a:extLst>
              <a:ext uri="{FF2B5EF4-FFF2-40B4-BE49-F238E27FC236}">
                <a16:creationId xmlns:a16="http://schemas.microsoft.com/office/drawing/2014/main" id="{7076D5B6-DADC-F423-836F-79A5852BF65C}"/>
              </a:ext>
            </a:extLst>
          </p:cNvPr>
          <p:cNvSpPr txBox="1"/>
          <p:nvPr/>
        </p:nvSpPr>
        <p:spPr>
          <a:xfrm>
            <a:off x="10283129" y="5732410"/>
            <a:ext cx="1622657" cy="523220"/>
          </a:xfrm>
          <a:prstGeom prst="rect">
            <a:avLst/>
          </a:prstGeom>
          <a:noFill/>
        </p:spPr>
        <p:txBody>
          <a:bodyPr wrap="square" rtlCol="0">
            <a:spAutoFit/>
          </a:bodyPr>
          <a:lstStyle/>
          <a:p>
            <a:r>
              <a:rPr kumimoji="1" lang="ja-JP" altLang="en-US" sz="1400" dirty="0">
                <a:solidFill>
                  <a:schemeClr val="accent5">
                    <a:lumMod val="75000"/>
                  </a:schemeClr>
                </a:solidFill>
                <a:latin typeface="BIZ UDPゴシック" panose="020B0400000000000000" pitchFamily="50" charset="-128"/>
                <a:ea typeface="BIZ UDPゴシック" panose="020B0400000000000000" pitchFamily="50" charset="-128"/>
              </a:rPr>
              <a:t>下部リストから指定行が削除される</a:t>
            </a:r>
          </a:p>
        </p:txBody>
      </p:sp>
      <p:sp>
        <p:nvSpPr>
          <p:cNvPr id="44" name="テキスト ボックス 43">
            <a:extLst>
              <a:ext uri="{FF2B5EF4-FFF2-40B4-BE49-F238E27FC236}">
                <a16:creationId xmlns:a16="http://schemas.microsoft.com/office/drawing/2014/main" id="{3A1B4508-6226-6E40-7B8A-4254BD963EC4}"/>
              </a:ext>
            </a:extLst>
          </p:cNvPr>
          <p:cNvSpPr txBox="1"/>
          <p:nvPr/>
        </p:nvSpPr>
        <p:spPr>
          <a:xfrm>
            <a:off x="141017" y="2352072"/>
            <a:ext cx="1800493" cy="369332"/>
          </a:xfrm>
          <a:prstGeom prst="rect">
            <a:avLst/>
          </a:prstGeom>
          <a:noFill/>
        </p:spPr>
        <p:txBody>
          <a:bodyPr wrap="none" rtlCol="0">
            <a:spAutoFit/>
          </a:bodyPr>
          <a:lstStyle/>
          <a:p>
            <a:r>
              <a:rPr lang="ja-JP" altLang="en-US" dirty="0">
                <a:latin typeface="BIZ UDPゴシック" panose="020B0400000000000000" pitchFamily="50" charset="-128"/>
                <a:ea typeface="BIZ UDPゴシック" panose="020B0400000000000000" pitchFamily="50" charset="-128"/>
              </a:rPr>
              <a:t>■動作環境構成</a:t>
            </a:r>
            <a:endParaRPr kumimoji="1" lang="ja-JP" altLang="en-US" dirty="0">
              <a:latin typeface="BIZ UDPゴシック" panose="020B0400000000000000" pitchFamily="50" charset="-128"/>
              <a:ea typeface="BIZ UDPゴシック" panose="020B0400000000000000" pitchFamily="50" charset="-128"/>
            </a:endParaRPr>
          </a:p>
        </p:txBody>
      </p:sp>
      <p:pic>
        <p:nvPicPr>
          <p:cNvPr id="45" name="Picture 6" descr="後ろから見たパソコンを使う人のイラスト（男性） | かわいいフリー素材集 いらすとや">
            <a:extLst>
              <a:ext uri="{FF2B5EF4-FFF2-40B4-BE49-F238E27FC236}">
                <a16:creationId xmlns:a16="http://schemas.microsoft.com/office/drawing/2014/main" id="{89018061-5E74-C9CD-8E9B-6864EA8FE75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flipH="1">
            <a:off x="110262" y="3626177"/>
            <a:ext cx="956754" cy="796879"/>
          </a:xfrm>
          <a:prstGeom prst="rect">
            <a:avLst/>
          </a:prstGeom>
          <a:noFill/>
          <a:extLst>
            <a:ext uri="{909E8E84-426E-40DD-AFC4-6F175D3DCCD1}">
              <a14:hiddenFill xmlns:a14="http://schemas.microsoft.com/office/drawing/2010/main">
                <a:solidFill>
                  <a:srgbClr val="FFFFFF"/>
                </a:solidFill>
              </a14:hiddenFill>
            </a:ext>
          </a:extLst>
        </p:spPr>
      </p:pic>
      <p:sp>
        <p:nvSpPr>
          <p:cNvPr id="46" name="四角形: 角を丸くする 45">
            <a:extLst>
              <a:ext uri="{FF2B5EF4-FFF2-40B4-BE49-F238E27FC236}">
                <a16:creationId xmlns:a16="http://schemas.microsoft.com/office/drawing/2014/main" id="{F43D81B1-EDA5-843D-35E4-02D24320553B}"/>
              </a:ext>
            </a:extLst>
          </p:cNvPr>
          <p:cNvSpPr/>
          <p:nvPr/>
        </p:nvSpPr>
        <p:spPr>
          <a:xfrm>
            <a:off x="1542305" y="3625604"/>
            <a:ext cx="1175432" cy="796876"/>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kumimoji="1" lang="en-US" altLang="ja-JP" dirty="0">
                <a:latin typeface="BIZ UDPゴシック" panose="020B0400000000000000" pitchFamily="50" charset="-128"/>
                <a:ea typeface="BIZ UDPゴシック" panose="020B0400000000000000" pitchFamily="50" charset="-128"/>
              </a:rPr>
              <a:t>Web</a:t>
            </a:r>
            <a:r>
              <a:rPr kumimoji="1" lang="ja-JP" altLang="en-US" dirty="0">
                <a:latin typeface="BIZ UDPゴシック" panose="020B0400000000000000" pitchFamily="50" charset="-128"/>
                <a:ea typeface="BIZ UDPゴシック" panose="020B0400000000000000" pitchFamily="50" charset="-128"/>
              </a:rPr>
              <a:t>サーバ</a:t>
            </a:r>
          </a:p>
        </p:txBody>
      </p:sp>
      <p:sp>
        <p:nvSpPr>
          <p:cNvPr id="47" name="四角形: 角を丸くする 46">
            <a:extLst>
              <a:ext uri="{FF2B5EF4-FFF2-40B4-BE49-F238E27FC236}">
                <a16:creationId xmlns:a16="http://schemas.microsoft.com/office/drawing/2014/main" id="{6804884B-67D2-EC1F-5788-DC0F37AC45B9}"/>
              </a:ext>
            </a:extLst>
          </p:cNvPr>
          <p:cNvSpPr/>
          <p:nvPr/>
        </p:nvSpPr>
        <p:spPr>
          <a:xfrm>
            <a:off x="3167900" y="3625604"/>
            <a:ext cx="1175432" cy="796876"/>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kumimoji="1" lang="en-US" altLang="ja-JP" dirty="0">
                <a:latin typeface="BIZ UDPゴシック" panose="020B0400000000000000" pitchFamily="50" charset="-128"/>
                <a:ea typeface="BIZ UDPゴシック" panose="020B0400000000000000" pitchFamily="50" charset="-128"/>
              </a:rPr>
              <a:t>DB</a:t>
            </a:r>
          </a:p>
          <a:p>
            <a:pPr algn="ctr"/>
            <a:r>
              <a:rPr kumimoji="1" lang="ja-JP" altLang="en-US" dirty="0">
                <a:latin typeface="BIZ UDPゴシック" panose="020B0400000000000000" pitchFamily="50" charset="-128"/>
                <a:ea typeface="BIZ UDPゴシック" panose="020B0400000000000000" pitchFamily="50" charset="-128"/>
              </a:rPr>
              <a:t>サーバ</a:t>
            </a:r>
          </a:p>
        </p:txBody>
      </p:sp>
      <p:cxnSp>
        <p:nvCxnSpPr>
          <p:cNvPr id="48" name="直線矢印コネクタ 47">
            <a:extLst>
              <a:ext uri="{FF2B5EF4-FFF2-40B4-BE49-F238E27FC236}">
                <a16:creationId xmlns:a16="http://schemas.microsoft.com/office/drawing/2014/main" id="{A0E616F0-2190-7E6F-3ED0-02E16A499D94}"/>
              </a:ext>
            </a:extLst>
          </p:cNvPr>
          <p:cNvCxnSpPr>
            <a:stCxn id="45" idx="1"/>
            <a:endCxn id="46" idx="1"/>
          </p:cNvCxnSpPr>
          <p:nvPr/>
        </p:nvCxnSpPr>
        <p:spPr>
          <a:xfrm flipV="1">
            <a:off x="1067016" y="4024042"/>
            <a:ext cx="475289" cy="5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直線矢印コネクタ 48">
            <a:extLst>
              <a:ext uri="{FF2B5EF4-FFF2-40B4-BE49-F238E27FC236}">
                <a16:creationId xmlns:a16="http://schemas.microsoft.com/office/drawing/2014/main" id="{B71AE395-5FE9-25ED-521B-B2BF403080CE}"/>
              </a:ext>
            </a:extLst>
          </p:cNvPr>
          <p:cNvCxnSpPr>
            <a:stCxn id="46" idx="3"/>
            <a:endCxn id="47" idx="1"/>
          </p:cNvCxnSpPr>
          <p:nvPr/>
        </p:nvCxnSpPr>
        <p:spPr>
          <a:xfrm>
            <a:off x="2717737" y="4024042"/>
            <a:ext cx="45016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50" name="Picture 2">
            <a:extLst>
              <a:ext uri="{FF2B5EF4-FFF2-40B4-BE49-F238E27FC236}">
                <a16:creationId xmlns:a16="http://schemas.microsoft.com/office/drawing/2014/main" id="{BE48E37C-0A5B-9139-91D8-9A85DA1D1C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4657" y="3216373"/>
            <a:ext cx="774304" cy="6786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1" name="テキスト ボックス 50">
            <a:extLst>
              <a:ext uri="{FF2B5EF4-FFF2-40B4-BE49-F238E27FC236}">
                <a16:creationId xmlns:a16="http://schemas.microsoft.com/office/drawing/2014/main" id="{4E5F23F6-7AB9-6BEB-E18C-74AA5365FF7B}"/>
              </a:ext>
            </a:extLst>
          </p:cNvPr>
          <p:cNvSpPr txBox="1"/>
          <p:nvPr/>
        </p:nvSpPr>
        <p:spPr>
          <a:xfrm>
            <a:off x="1395267" y="3321072"/>
            <a:ext cx="1757212" cy="307777"/>
          </a:xfrm>
          <a:prstGeom prst="rect">
            <a:avLst/>
          </a:prstGeom>
          <a:noFill/>
        </p:spPr>
        <p:txBody>
          <a:bodyPr wrap="none" rtlCol="0">
            <a:spAutoFit/>
          </a:bodyPr>
          <a:lstStyle/>
          <a:p>
            <a:r>
              <a:rPr kumimoji="1" lang="en-US" altLang="ja-JP" sz="1400" dirty="0">
                <a:latin typeface="BIZ UDPゴシック" panose="020B0400000000000000" pitchFamily="50" charset="-128"/>
                <a:ea typeface="BIZ UDPゴシック" panose="020B0400000000000000" pitchFamily="50" charset="-128"/>
              </a:rPr>
              <a:t>Windows Server</a:t>
            </a:r>
            <a:endParaRPr kumimoji="1" lang="ja-JP" altLang="en-US" sz="1400" dirty="0">
              <a:latin typeface="BIZ UDPゴシック" panose="020B0400000000000000" pitchFamily="50" charset="-128"/>
              <a:ea typeface="BIZ UDPゴシック" panose="020B0400000000000000" pitchFamily="50" charset="-128"/>
            </a:endParaRPr>
          </a:p>
        </p:txBody>
      </p:sp>
      <p:sp>
        <p:nvSpPr>
          <p:cNvPr id="52" name="テキスト ボックス 51">
            <a:extLst>
              <a:ext uri="{FF2B5EF4-FFF2-40B4-BE49-F238E27FC236}">
                <a16:creationId xmlns:a16="http://schemas.microsoft.com/office/drawing/2014/main" id="{20E173FB-1467-C10E-39B5-95F81DB66D6C}"/>
              </a:ext>
            </a:extLst>
          </p:cNvPr>
          <p:cNvSpPr txBox="1"/>
          <p:nvPr/>
        </p:nvSpPr>
        <p:spPr>
          <a:xfrm>
            <a:off x="3417661" y="3338407"/>
            <a:ext cx="707245" cy="307777"/>
          </a:xfrm>
          <a:prstGeom prst="rect">
            <a:avLst/>
          </a:prstGeom>
          <a:noFill/>
        </p:spPr>
        <p:txBody>
          <a:bodyPr wrap="none" rtlCol="0">
            <a:spAutoFit/>
          </a:bodyPr>
          <a:lstStyle/>
          <a:p>
            <a:r>
              <a:rPr kumimoji="1" lang="en-US" altLang="ja-JP" sz="1400" dirty="0">
                <a:latin typeface="BIZ UDPゴシック" panose="020B0400000000000000" pitchFamily="50" charset="-128"/>
                <a:ea typeface="BIZ UDPゴシック" panose="020B0400000000000000" pitchFamily="50" charset="-128"/>
              </a:rPr>
              <a:t>Linux</a:t>
            </a:r>
            <a:endParaRPr kumimoji="1" lang="ja-JP" altLang="en-US" sz="1400" dirty="0">
              <a:latin typeface="BIZ UDPゴシック" panose="020B0400000000000000" pitchFamily="50" charset="-128"/>
              <a:ea typeface="BIZ UDPゴシック" panose="020B0400000000000000" pitchFamily="50" charset="-128"/>
            </a:endParaRPr>
          </a:p>
        </p:txBody>
      </p:sp>
      <p:sp>
        <p:nvSpPr>
          <p:cNvPr id="53" name="テキスト ボックス 52">
            <a:extLst>
              <a:ext uri="{FF2B5EF4-FFF2-40B4-BE49-F238E27FC236}">
                <a16:creationId xmlns:a16="http://schemas.microsoft.com/office/drawing/2014/main" id="{10FD1BE7-35C6-D92D-ACD6-68FB25913A59}"/>
              </a:ext>
            </a:extLst>
          </p:cNvPr>
          <p:cNvSpPr txBox="1"/>
          <p:nvPr/>
        </p:nvSpPr>
        <p:spPr>
          <a:xfrm>
            <a:off x="-59632" y="4336827"/>
            <a:ext cx="1864613" cy="307777"/>
          </a:xfrm>
          <a:prstGeom prst="rect">
            <a:avLst/>
          </a:prstGeom>
          <a:noFill/>
        </p:spPr>
        <p:txBody>
          <a:bodyPr wrap="none" rtlCol="0">
            <a:spAutoFit/>
          </a:bodyPr>
          <a:lstStyle/>
          <a:p>
            <a:r>
              <a:rPr kumimoji="1" lang="ja-JP" altLang="en-US" sz="1400" dirty="0">
                <a:latin typeface="BIZ UDPゴシック" panose="020B0400000000000000" pitchFamily="50" charset="-128"/>
                <a:ea typeface="BIZ UDPゴシック" panose="020B0400000000000000" pitchFamily="50" charset="-128"/>
              </a:rPr>
              <a:t>ブラウザからアクセス</a:t>
            </a:r>
          </a:p>
        </p:txBody>
      </p:sp>
      <p:sp>
        <p:nvSpPr>
          <p:cNvPr id="54" name="正方形/長方形 53">
            <a:extLst>
              <a:ext uri="{FF2B5EF4-FFF2-40B4-BE49-F238E27FC236}">
                <a16:creationId xmlns:a16="http://schemas.microsoft.com/office/drawing/2014/main" id="{7C591841-021F-C252-C35B-5C40F28E4820}"/>
              </a:ext>
            </a:extLst>
          </p:cNvPr>
          <p:cNvSpPr/>
          <p:nvPr/>
        </p:nvSpPr>
        <p:spPr>
          <a:xfrm>
            <a:off x="2074826" y="4284669"/>
            <a:ext cx="860282" cy="632303"/>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ja-JP" altLang="en-US" sz="1200" dirty="0">
                <a:latin typeface="BIZ UDPゴシック" panose="020B0400000000000000" pitchFamily="50" charset="-128"/>
                <a:ea typeface="BIZ UDPゴシック" panose="020B0400000000000000" pitchFamily="50" charset="-128"/>
              </a:rPr>
              <a:t>開発プログラム</a:t>
            </a:r>
          </a:p>
        </p:txBody>
      </p:sp>
      <p:sp>
        <p:nvSpPr>
          <p:cNvPr id="55" name="テキスト ボックス 54">
            <a:extLst>
              <a:ext uri="{FF2B5EF4-FFF2-40B4-BE49-F238E27FC236}">
                <a16:creationId xmlns:a16="http://schemas.microsoft.com/office/drawing/2014/main" id="{FF487814-ECBB-931C-52E4-C349CD1AAEF6}"/>
              </a:ext>
            </a:extLst>
          </p:cNvPr>
          <p:cNvSpPr txBox="1"/>
          <p:nvPr/>
        </p:nvSpPr>
        <p:spPr>
          <a:xfrm>
            <a:off x="267628" y="5026099"/>
            <a:ext cx="4168933" cy="646331"/>
          </a:xfrm>
          <a:prstGeom prst="rect">
            <a:avLst/>
          </a:prstGeom>
          <a:noFill/>
        </p:spPr>
        <p:txBody>
          <a:bodyPr wrap="square" rtlCol="0">
            <a:spAutoFit/>
          </a:bodyPr>
          <a:lstStyle/>
          <a:p>
            <a:r>
              <a:rPr kumimoji="1" lang="ja-JP" altLang="en-US" dirty="0">
                <a:latin typeface="BIZ UDPゴシック" panose="020B0400000000000000" pitchFamily="50" charset="-128"/>
                <a:ea typeface="BIZ UDPゴシック" panose="020B0400000000000000" pitchFamily="50" charset="-128"/>
              </a:rPr>
              <a:t>開発したプログラムを</a:t>
            </a:r>
            <a:r>
              <a:rPr kumimoji="1" lang="en-US" altLang="ja-JP" dirty="0">
                <a:latin typeface="BIZ UDPゴシック" panose="020B0400000000000000" pitchFamily="50" charset="-128"/>
                <a:ea typeface="BIZ UDPゴシック" panose="020B0400000000000000" pitchFamily="50" charset="-128"/>
              </a:rPr>
              <a:t>web</a:t>
            </a:r>
            <a:r>
              <a:rPr kumimoji="1" lang="ja-JP" altLang="en-US" dirty="0">
                <a:latin typeface="BIZ UDPゴシック" panose="020B0400000000000000" pitchFamily="50" charset="-128"/>
                <a:ea typeface="BIZ UDPゴシック" panose="020B0400000000000000" pitchFamily="50" charset="-128"/>
              </a:rPr>
              <a:t>サーバにインストールし</a:t>
            </a:r>
            <a:r>
              <a:rPr kumimoji="1" lang="ja-JP" altLang="en-US">
                <a:latin typeface="BIZ UDPゴシック" panose="020B0400000000000000" pitchFamily="50" charset="-128"/>
                <a:ea typeface="BIZ UDPゴシック" panose="020B0400000000000000" pitchFamily="50" charset="-128"/>
              </a:rPr>
              <a:t>、システム</a:t>
            </a:r>
            <a:r>
              <a:rPr lang="ja-JP" altLang="en-US">
                <a:latin typeface="BIZ UDPゴシック" panose="020B0400000000000000" pitchFamily="50" charset="-128"/>
                <a:ea typeface="BIZ UDPゴシック" panose="020B0400000000000000" pitchFamily="50" charset="-128"/>
              </a:rPr>
              <a:t>の動作確認をする。</a:t>
            </a:r>
            <a:endParaRPr kumimoji="1" lang="ja-JP" altLang="en-US" dirty="0">
              <a:latin typeface="BIZ UDPゴシック" panose="020B0400000000000000" pitchFamily="50" charset="-128"/>
              <a:ea typeface="BIZ UDPゴシック" panose="020B0400000000000000" pitchFamily="50" charset="-128"/>
            </a:endParaRPr>
          </a:p>
        </p:txBody>
      </p:sp>
      <p:sp>
        <p:nvSpPr>
          <p:cNvPr id="56" name="テキスト ボックス 55">
            <a:extLst>
              <a:ext uri="{FF2B5EF4-FFF2-40B4-BE49-F238E27FC236}">
                <a16:creationId xmlns:a16="http://schemas.microsoft.com/office/drawing/2014/main" id="{A730D1E9-B460-E159-E117-D12AD243DFB0}"/>
              </a:ext>
            </a:extLst>
          </p:cNvPr>
          <p:cNvSpPr txBox="1"/>
          <p:nvPr/>
        </p:nvSpPr>
        <p:spPr>
          <a:xfrm>
            <a:off x="4591519" y="4609708"/>
            <a:ext cx="1114408" cy="338554"/>
          </a:xfrm>
          <a:prstGeom prst="rect">
            <a:avLst/>
          </a:prstGeom>
          <a:noFill/>
        </p:spPr>
        <p:txBody>
          <a:bodyPr wrap="none" rtlCol="0">
            <a:spAutoFit/>
          </a:bodyPr>
          <a:lstStyle/>
          <a:p>
            <a:r>
              <a:rPr lang="ja-JP" altLang="en-US" sz="1600" dirty="0">
                <a:latin typeface="BIZ UDPゴシック" panose="020B0400000000000000" pitchFamily="50" charset="-128"/>
                <a:ea typeface="BIZ UDPゴシック" panose="020B0400000000000000" pitchFamily="50" charset="-128"/>
              </a:rPr>
              <a:t>住所リスト</a:t>
            </a:r>
            <a:endParaRPr kumimoji="1" lang="ja-JP" altLang="en-US" sz="1600" dirty="0">
              <a:latin typeface="BIZ UDPゴシック" panose="020B0400000000000000" pitchFamily="50" charset="-128"/>
              <a:ea typeface="BIZ UDPゴシック" panose="020B0400000000000000" pitchFamily="50" charset="-128"/>
            </a:endParaRPr>
          </a:p>
        </p:txBody>
      </p:sp>
      <p:sp>
        <p:nvSpPr>
          <p:cNvPr id="58" name="正方形/長方形 57">
            <a:extLst>
              <a:ext uri="{FF2B5EF4-FFF2-40B4-BE49-F238E27FC236}">
                <a16:creationId xmlns:a16="http://schemas.microsoft.com/office/drawing/2014/main" id="{E766FD90-CC48-B48C-BEBF-2A14363C9171}"/>
              </a:ext>
            </a:extLst>
          </p:cNvPr>
          <p:cNvSpPr/>
          <p:nvPr/>
        </p:nvSpPr>
        <p:spPr>
          <a:xfrm>
            <a:off x="509666" y="1004341"/>
            <a:ext cx="11255718" cy="705939"/>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ja-JP" altLang="en-US"/>
              <a:t>概要は以下の通り。</a:t>
            </a:r>
          </a:p>
        </p:txBody>
      </p:sp>
      <p:sp>
        <p:nvSpPr>
          <p:cNvPr id="10" name="正方形/長方形 9">
            <a:extLst>
              <a:ext uri="{FF2B5EF4-FFF2-40B4-BE49-F238E27FC236}">
                <a16:creationId xmlns:a16="http://schemas.microsoft.com/office/drawing/2014/main" id="{89458C97-6E88-DC8D-512C-EF0C6D9A851A}"/>
              </a:ext>
            </a:extLst>
          </p:cNvPr>
          <p:cNvSpPr/>
          <p:nvPr/>
        </p:nvSpPr>
        <p:spPr>
          <a:xfrm>
            <a:off x="5938024" y="2150598"/>
            <a:ext cx="6112960" cy="1628921"/>
          </a:xfrm>
          <a:prstGeom prst="rect">
            <a:avLst/>
          </a:prstGeom>
          <a:solidFill>
            <a:srgbClr val="FFFF00">
              <a:alpha val="28000"/>
            </a:srgbClr>
          </a:solidFill>
          <a:ln w="50800">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9183095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a:extLst>
              <a:ext uri="{FF2B5EF4-FFF2-40B4-BE49-F238E27FC236}">
                <a16:creationId xmlns:a16="http://schemas.microsoft.com/office/drawing/2014/main" id="{BA46AE1B-A1BC-86AF-EBE1-8326FD179934}"/>
              </a:ext>
            </a:extLst>
          </p:cNvPr>
          <p:cNvSpPr>
            <a:spLocks noGrp="1"/>
          </p:cNvSpPr>
          <p:nvPr>
            <p:ph type="title"/>
          </p:nvPr>
        </p:nvSpPr>
        <p:spPr/>
        <p:txBody>
          <a:bodyPr/>
          <a:lstStyle/>
          <a:p>
            <a:r>
              <a:rPr lang="ja-JP" altLang="en-US" dirty="0"/>
              <a:t>はじめに</a:t>
            </a:r>
          </a:p>
        </p:txBody>
      </p:sp>
      <p:sp>
        <p:nvSpPr>
          <p:cNvPr id="8" name="テキスト プレースホルダー 7">
            <a:extLst>
              <a:ext uri="{FF2B5EF4-FFF2-40B4-BE49-F238E27FC236}">
                <a16:creationId xmlns:a16="http://schemas.microsoft.com/office/drawing/2014/main" id="{275B42A0-5DD0-B297-7B9D-400DFA7FE434}"/>
              </a:ext>
            </a:extLst>
          </p:cNvPr>
          <p:cNvSpPr>
            <a:spLocks noGrp="1"/>
          </p:cNvSpPr>
          <p:nvPr>
            <p:ph type="body" sz="quarter" idx="13"/>
          </p:nvPr>
        </p:nvSpPr>
        <p:spPr>
          <a:xfrm>
            <a:off x="267628" y="873748"/>
            <a:ext cx="11675326" cy="822850"/>
          </a:xfrm>
        </p:spPr>
        <p:txBody>
          <a:bodyPr/>
          <a:lstStyle/>
          <a:p>
            <a:pPr marL="0" indent="0">
              <a:buNone/>
            </a:pPr>
            <a:r>
              <a:rPr lang="ja-JP" altLang="en-US" b="1" dirty="0">
                <a:solidFill>
                  <a:schemeClr val="bg1"/>
                </a:solidFill>
                <a:latin typeface="+mn-ea"/>
                <a:ea typeface="+mn-ea"/>
              </a:rPr>
              <a:t>本資料では、</a:t>
            </a:r>
            <a:r>
              <a:rPr lang="en-US" altLang="ja-JP" b="1" dirty="0">
                <a:solidFill>
                  <a:schemeClr val="bg1"/>
                </a:solidFill>
                <a:latin typeface="+mn-ea"/>
                <a:ea typeface="+mn-ea"/>
              </a:rPr>
              <a:t>IT</a:t>
            </a:r>
            <a:r>
              <a:rPr lang="ja-JP" altLang="en-US" b="1" dirty="0">
                <a:solidFill>
                  <a:schemeClr val="bg1"/>
                </a:solidFill>
                <a:latin typeface="+mn-ea"/>
                <a:ea typeface="+mn-ea"/>
              </a:rPr>
              <a:t>技術者</a:t>
            </a:r>
            <a:r>
              <a:rPr lang="en-US" altLang="ja-JP" b="1" dirty="0">
                <a:solidFill>
                  <a:schemeClr val="bg1"/>
                </a:solidFill>
                <a:latin typeface="+mn-ea"/>
                <a:ea typeface="+mn-ea"/>
              </a:rPr>
              <a:t>(</a:t>
            </a:r>
            <a:r>
              <a:rPr lang="ja-JP" altLang="en-US" b="1" dirty="0">
                <a:solidFill>
                  <a:schemeClr val="bg1"/>
                </a:solidFill>
                <a:latin typeface="+mn-ea"/>
                <a:ea typeface="+mn-ea"/>
              </a:rPr>
              <a:t>プログラマ</a:t>
            </a:r>
            <a:r>
              <a:rPr lang="en-US" altLang="ja-JP" b="1" dirty="0">
                <a:solidFill>
                  <a:schemeClr val="bg1"/>
                </a:solidFill>
                <a:latin typeface="+mn-ea"/>
                <a:ea typeface="+mn-ea"/>
              </a:rPr>
              <a:t>)</a:t>
            </a:r>
            <a:r>
              <a:rPr lang="ja-JP" altLang="en-US" b="1" dirty="0">
                <a:solidFill>
                  <a:schemeClr val="bg1"/>
                </a:solidFill>
                <a:latin typeface="+mn-ea"/>
                <a:ea typeface="+mn-ea"/>
              </a:rPr>
              <a:t>育成カリキュラムの「</a:t>
            </a:r>
            <a:r>
              <a:rPr lang="en-US" altLang="ja-JP" b="1" dirty="0">
                <a:solidFill>
                  <a:schemeClr val="bg1"/>
                </a:solidFill>
                <a:latin typeface="+mn-ea"/>
                <a:ea typeface="+mn-ea"/>
              </a:rPr>
              <a:t>3.web</a:t>
            </a:r>
            <a:r>
              <a:rPr lang="ja-JP" altLang="en-US" b="1" dirty="0">
                <a:solidFill>
                  <a:schemeClr val="bg1"/>
                </a:solidFill>
                <a:latin typeface="+mn-ea"/>
                <a:ea typeface="+mn-ea"/>
              </a:rPr>
              <a:t>システムの開発の実習」について説明いたします。</a:t>
            </a:r>
            <a:endParaRPr lang="en-US" altLang="ja-JP" b="1" dirty="0">
              <a:solidFill>
                <a:schemeClr val="bg1"/>
              </a:solidFill>
              <a:latin typeface="+mn-ea"/>
              <a:ea typeface="+mn-ea"/>
            </a:endParaRPr>
          </a:p>
        </p:txBody>
      </p:sp>
      <p:pic>
        <p:nvPicPr>
          <p:cNvPr id="13" name="図 12">
            <a:extLst>
              <a:ext uri="{FF2B5EF4-FFF2-40B4-BE49-F238E27FC236}">
                <a16:creationId xmlns:a16="http://schemas.microsoft.com/office/drawing/2014/main" id="{37675112-0CDF-462B-D3AB-982006D919D8}"/>
              </a:ext>
            </a:extLst>
          </p:cNvPr>
          <p:cNvPicPr>
            <a:picLocks noChangeAspect="1"/>
          </p:cNvPicPr>
          <p:nvPr/>
        </p:nvPicPr>
        <p:blipFill>
          <a:blip r:embed="rId2"/>
          <a:stretch>
            <a:fillRect/>
          </a:stretch>
        </p:blipFill>
        <p:spPr>
          <a:xfrm>
            <a:off x="881349" y="1789428"/>
            <a:ext cx="10636484" cy="4457775"/>
          </a:xfrm>
          <a:prstGeom prst="rect">
            <a:avLst/>
          </a:prstGeom>
        </p:spPr>
      </p:pic>
      <p:sp>
        <p:nvSpPr>
          <p:cNvPr id="14" name="正方形/長方形 13">
            <a:extLst>
              <a:ext uri="{FF2B5EF4-FFF2-40B4-BE49-F238E27FC236}">
                <a16:creationId xmlns:a16="http://schemas.microsoft.com/office/drawing/2014/main" id="{E165B75C-DB03-AB8C-74E5-6AA6678681DA}"/>
              </a:ext>
            </a:extLst>
          </p:cNvPr>
          <p:cNvSpPr/>
          <p:nvPr/>
        </p:nvSpPr>
        <p:spPr>
          <a:xfrm>
            <a:off x="881350" y="4583019"/>
            <a:ext cx="10636484" cy="1664184"/>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0000895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105EA2F-E7F2-ACF7-0833-6B93C7286CEA}"/>
              </a:ext>
            </a:extLst>
          </p:cNvPr>
          <p:cNvSpPr>
            <a:spLocks noGrp="1"/>
          </p:cNvSpPr>
          <p:nvPr>
            <p:ph type="title"/>
          </p:nvPr>
        </p:nvSpPr>
        <p:spPr/>
        <p:txBody>
          <a:bodyPr/>
          <a:lstStyle/>
          <a:p>
            <a:r>
              <a:rPr kumimoji="1" lang="en-US" altLang="ja-JP"/>
              <a:t>3-1-4.</a:t>
            </a:r>
            <a:r>
              <a:rPr kumimoji="1" lang="ja-JP" altLang="en-US"/>
              <a:t>要件定義</a:t>
            </a:r>
          </a:p>
        </p:txBody>
      </p:sp>
      <p:sp>
        <p:nvSpPr>
          <p:cNvPr id="5" name="正方形/長方形 4">
            <a:extLst>
              <a:ext uri="{FF2B5EF4-FFF2-40B4-BE49-F238E27FC236}">
                <a16:creationId xmlns:a16="http://schemas.microsoft.com/office/drawing/2014/main" id="{9D2A6C46-3413-ECE8-12F2-B7D6E77CB7A9}"/>
              </a:ext>
            </a:extLst>
          </p:cNvPr>
          <p:cNvSpPr/>
          <p:nvPr/>
        </p:nvSpPr>
        <p:spPr>
          <a:xfrm>
            <a:off x="196106" y="824754"/>
            <a:ext cx="5810249" cy="548640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altLang="ja-JP" sz="1400">
                <a:solidFill>
                  <a:schemeClr val="tx1"/>
                </a:solidFill>
              </a:rPr>
              <a:t>1.5.</a:t>
            </a:r>
            <a:r>
              <a:rPr lang="ja-JP" altLang="en-US" sz="1400">
                <a:solidFill>
                  <a:schemeClr val="tx1"/>
                </a:solidFill>
              </a:rPr>
              <a:t>対象範囲　システム</a:t>
            </a:r>
            <a:endParaRPr lang="en-US" altLang="ja-JP" sz="1400">
              <a:solidFill>
                <a:schemeClr val="tx1"/>
              </a:solidFill>
            </a:endParaRPr>
          </a:p>
          <a:p>
            <a:endParaRPr lang="en-US" altLang="ja-JP" sz="1400">
              <a:solidFill>
                <a:schemeClr val="tx1"/>
              </a:solidFill>
            </a:endParaRPr>
          </a:p>
          <a:p>
            <a:endParaRPr lang="en-US" altLang="ja-JP" sz="1400">
              <a:solidFill>
                <a:schemeClr val="tx1"/>
              </a:solidFill>
            </a:endParaRPr>
          </a:p>
        </p:txBody>
      </p:sp>
      <p:sp>
        <p:nvSpPr>
          <p:cNvPr id="7" name="正方形/長方形 6">
            <a:extLst>
              <a:ext uri="{FF2B5EF4-FFF2-40B4-BE49-F238E27FC236}">
                <a16:creationId xmlns:a16="http://schemas.microsoft.com/office/drawing/2014/main" id="{6FA3BC9C-E302-E096-5080-5E73352773AE}"/>
              </a:ext>
            </a:extLst>
          </p:cNvPr>
          <p:cNvSpPr/>
          <p:nvPr/>
        </p:nvSpPr>
        <p:spPr>
          <a:xfrm>
            <a:off x="6258210" y="824754"/>
            <a:ext cx="5810249" cy="548640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altLang="ja-JP" sz="1400">
                <a:solidFill>
                  <a:schemeClr val="tx1"/>
                </a:solidFill>
              </a:rPr>
              <a:t>1.6.</a:t>
            </a:r>
            <a:r>
              <a:rPr lang="ja-JP" altLang="en-US" sz="1400">
                <a:solidFill>
                  <a:schemeClr val="tx1"/>
                </a:solidFill>
              </a:rPr>
              <a:t>対象範囲　システム内容</a:t>
            </a:r>
            <a:endParaRPr lang="en-US" altLang="ja-JP" sz="1400">
              <a:solidFill>
                <a:schemeClr val="tx1"/>
              </a:solidFill>
            </a:endParaRPr>
          </a:p>
          <a:p>
            <a:endParaRPr lang="en-US" altLang="ja-JP" sz="1400">
              <a:solidFill>
                <a:schemeClr val="tx1"/>
              </a:solidFill>
            </a:endParaRPr>
          </a:p>
        </p:txBody>
      </p:sp>
      <p:pic>
        <p:nvPicPr>
          <p:cNvPr id="4" name="図 3">
            <a:extLst>
              <a:ext uri="{FF2B5EF4-FFF2-40B4-BE49-F238E27FC236}">
                <a16:creationId xmlns:a16="http://schemas.microsoft.com/office/drawing/2014/main" id="{BE6032B2-7C90-17A0-32F9-E157FC5DF443}"/>
              </a:ext>
            </a:extLst>
          </p:cNvPr>
          <p:cNvPicPr>
            <a:picLocks noChangeAspect="1"/>
          </p:cNvPicPr>
          <p:nvPr/>
        </p:nvPicPr>
        <p:blipFill>
          <a:blip r:embed="rId2"/>
          <a:stretch>
            <a:fillRect/>
          </a:stretch>
        </p:blipFill>
        <p:spPr>
          <a:xfrm>
            <a:off x="324308" y="1668779"/>
            <a:ext cx="5553844" cy="2961653"/>
          </a:xfrm>
          <a:prstGeom prst="rect">
            <a:avLst/>
          </a:prstGeom>
        </p:spPr>
      </p:pic>
      <p:pic>
        <p:nvPicPr>
          <p:cNvPr id="8" name="図 7">
            <a:extLst>
              <a:ext uri="{FF2B5EF4-FFF2-40B4-BE49-F238E27FC236}">
                <a16:creationId xmlns:a16="http://schemas.microsoft.com/office/drawing/2014/main" id="{6358EE41-DCF3-5029-86E5-62FC32390CDB}"/>
              </a:ext>
            </a:extLst>
          </p:cNvPr>
          <p:cNvPicPr>
            <a:picLocks noChangeAspect="1"/>
          </p:cNvPicPr>
          <p:nvPr/>
        </p:nvPicPr>
        <p:blipFill>
          <a:blip r:embed="rId3"/>
          <a:stretch>
            <a:fillRect/>
          </a:stretch>
        </p:blipFill>
        <p:spPr>
          <a:xfrm>
            <a:off x="6435090" y="1473229"/>
            <a:ext cx="5507866" cy="3824709"/>
          </a:xfrm>
          <a:prstGeom prst="rect">
            <a:avLst/>
          </a:prstGeom>
        </p:spPr>
      </p:pic>
    </p:spTree>
    <p:extLst>
      <p:ext uri="{BB962C8B-B14F-4D97-AF65-F5344CB8AC3E}">
        <p14:creationId xmlns:p14="http://schemas.microsoft.com/office/powerpoint/2010/main" val="3061229975"/>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a:extLst>
              <a:ext uri="{FF2B5EF4-FFF2-40B4-BE49-F238E27FC236}">
                <a16:creationId xmlns:a16="http://schemas.microsoft.com/office/drawing/2014/main" id="{D3578072-553C-1E04-82AF-684422C5586E}"/>
              </a:ext>
            </a:extLst>
          </p:cNvPr>
          <p:cNvSpPr>
            <a:spLocks noGrp="1"/>
          </p:cNvSpPr>
          <p:nvPr>
            <p:ph type="title"/>
          </p:nvPr>
        </p:nvSpPr>
        <p:spPr/>
        <p:txBody>
          <a:bodyPr>
            <a:normAutofit/>
          </a:bodyPr>
          <a:lstStyle/>
          <a:p>
            <a:r>
              <a:rPr lang="en-US" altLang="ja-JP"/>
              <a:t>3-3-4.</a:t>
            </a:r>
            <a:r>
              <a:rPr lang="ja-JP" altLang="en-US"/>
              <a:t>「新規登録」機能作成</a:t>
            </a:r>
          </a:p>
        </p:txBody>
      </p:sp>
      <p:sp>
        <p:nvSpPr>
          <p:cNvPr id="2" name="テキスト プレースホルダー 7">
            <a:extLst>
              <a:ext uri="{FF2B5EF4-FFF2-40B4-BE49-F238E27FC236}">
                <a16:creationId xmlns:a16="http://schemas.microsoft.com/office/drawing/2014/main" id="{DF10B8C9-FDF0-F5F7-6E79-09B4D09A1973}"/>
              </a:ext>
            </a:extLst>
          </p:cNvPr>
          <p:cNvSpPr>
            <a:spLocks noGrp="1"/>
          </p:cNvSpPr>
          <p:nvPr>
            <p:ph type="body" sz="quarter" idx="14"/>
          </p:nvPr>
        </p:nvSpPr>
        <p:spPr>
          <a:xfrm>
            <a:off x="268288" y="806384"/>
            <a:ext cx="11637962" cy="373063"/>
          </a:xfrm>
        </p:spPr>
        <p:txBody>
          <a:bodyPr/>
          <a:lstStyle/>
          <a:p>
            <a:r>
              <a:rPr lang="ja-JP" altLang="en-US"/>
              <a:t>仕様</a:t>
            </a:r>
          </a:p>
        </p:txBody>
      </p:sp>
      <p:pic>
        <p:nvPicPr>
          <p:cNvPr id="3" name="図 2">
            <a:extLst>
              <a:ext uri="{FF2B5EF4-FFF2-40B4-BE49-F238E27FC236}">
                <a16:creationId xmlns:a16="http://schemas.microsoft.com/office/drawing/2014/main" id="{7E55C2BE-6194-3D04-FCB8-E448CE17CE43}"/>
              </a:ext>
            </a:extLst>
          </p:cNvPr>
          <p:cNvPicPr>
            <a:picLocks noChangeAspect="1"/>
          </p:cNvPicPr>
          <p:nvPr/>
        </p:nvPicPr>
        <p:blipFill>
          <a:blip r:embed="rId2"/>
          <a:stretch>
            <a:fillRect/>
          </a:stretch>
        </p:blipFill>
        <p:spPr>
          <a:xfrm>
            <a:off x="356090" y="1223697"/>
            <a:ext cx="5246424" cy="5153658"/>
          </a:xfrm>
          <a:prstGeom prst="rect">
            <a:avLst/>
          </a:prstGeom>
        </p:spPr>
      </p:pic>
      <p:pic>
        <p:nvPicPr>
          <p:cNvPr id="5" name="図 4">
            <a:extLst>
              <a:ext uri="{FF2B5EF4-FFF2-40B4-BE49-F238E27FC236}">
                <a16:creationId xmlns:a16="http://schemas.microsoft.com/office/drawing/2014/main" id="{FAC84F15-3E78-6166-F7A9-36D4FA376388}"/>
              </a:ext>
            </a:extLst>
          </p:cNvPr>
          <p:cNvPicPr>
            <a:picLocks noChangeAspect="1"/>
          </p:cNvPicPr>
          <p:nvPr/>
        </p:nvPicPr>
        <p:blipFill>
          <a:blip r:embed="rId3"/>
          <a:stretch>
            <a:fillRect/>
          </a:stretch>
        </p:blipFill>
        <p:spPr>
          <a:xfrm>
            <a:off x="6851650" y="2760662"/>
            <a:ext cx="3771900" cy="1743075"/>
          </a:xfrm>
          <a:prstGeom prst="rect">
            <a:avLst/>
          </a:prstGeom>
        </p:spPr>
      </p:pic>
    </p:spTree>
    <p:extLst>
      <p:ext uri="{BB962C8B-B14F-4D97-AF65-F5344CB8AC3E}">
        <p14:creationId xmlns:p14="http://schemas.microsoft.com/office/powerpoint/2010/main" val="4107883096"/>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a:extLst>
              <a:ext uri="{FF2B5EF4-FFF2-40B4-BE49-F238E27FC236}">
                <a16:creationId xmlns:a16="http://schemas.microsoft.com/office/drawing/2014/main" id="{D3578072-553C-1E04-82AF-684422C5586E}"/>
              </a:ext>
            </a:extLst>
          </p:cNvPr>
          <p:cNvSpPr>
            <a:spLocks noGrp="1"/>
          </p:cNvSpPr>
          <p:nvPr>
            <p:ph type="title"/>
          </p:nvPr>
        </p:nvSpPr>
        <p:spPr/>
        <p:txBody>
          <a:bodyPr>
            <a:normAutofit/>
          </a:bodyPr>
          <a:lstStyle/>
          <a:p>
            <a:r>
              <a:rPr lang="en-US" altLang="ja-JP"/>
              <a:t>3-3-4.</a:t>
            </a:r>
            <a:r>
              <a:rPr lang="ja-JP" altLang="en-US"/>
              <a:t>「新規登録」機能作成</a:t>
            </a:r>
          </a:p>
        </p:txBody>
      </p:sp>
      <p:sp>
        <p:nvSpPr>
          <p:cNvPr id="2" name="テキスト プレースホルダー 7">
            <a:extLst>
              <a:ext uri="{FF2B5EF4-FFF2-40B4-BE49-F238E27FC236}">
                <a16:creationId xmlns:a16="http://schemas.microsoft.com/office/drawing/2014/main" id="{DF10B8C9-FDF0-F5F7-6E79-09B4D09A1973}"/>
              </a:ext>
            </a:extLst>
          </p:cNvPr>
          <p:cNvSpPr>
            <a:spLocks noGrp="1"/>
          </p:cNvSpPr>
          <p:nvPr>
            <p:ph type="body" sz="quarter" idx="14"/>
          </p:nvPr>
        </p:nvSpPr>
        <p:spPr>
          <a:xfrm>
            <a:off x="268288" y="806384"/>
            <a:ext cx="11637962" cy="373063"/>
          </a:xfrm>
        </p:spPr>
        <p:txBody>
          <a:bodyPr/>
          <a:lstStyle/>
          <a:p>
            <a:r>
              <a:rPr lang="ja-JP" altLang="en-US"/>
              <a:t>ソースコード</a:t>
            </a:r>
          </a:p>
        </p:txBody>
      </p:sp>
      <p:sp>
        <p:nvSpPr>
          <p:cNvPr id="4" name="テキスト ボックス 3">
            <a:extLst>
              <a:ext uri="{FF2B5EF4-FFF2-40B4-BE49-F238E27FC236}">
                <a16:creationId xmlns:a16="http://schemas.microsoft.com/office/drawing/2014/main" id="{922C33F7-45F2-1C2B-FA93-AF6CE17AA29F}"/>
              </a:ext>
            </a:extLst>
          </p:cNvPr>
          <p:cNvSpPr txBox="1"/>
          <p:nvPr/>
        </p:nvSpPr>
        <p:spPr>
          <a:xfrm>
            <a:off x="7863840" y="1179447"/>
            <a:ext cx="4162742" cy="646331"/>
          </a:xfrm>
          <a:prstGeom prst="rect">
            <a:avLst/>
          </a:prstGeom>
          <a:noFill/>
        </p:spPr>
        <p:txBody>
          <a:bodyPr wrap="square" rtlCol="0">
            <a:spAutoFit/>
          </a:bodyPr>
          <a:lstStyle/>
          <a:p>
            <a:r>
              <a:rPr lang="ja-JP" altLang="en-US" sz="1200"/>
              <a:t>「</a:t>
            </a:r>
            <a:r>
              <a:rPr lang="en-US" altLang="ja-JP" sz="1200"/>
              <a:t>AddressList.vue</a:t>
            </a:r>
            <a:r>
              <a:rPr lang="ja-JP" altLang="en-US" sz="1200"/>
              <a:t>」ファイルのコード</a:t>
            </a:r>
            <a:r>
              <a:rPr lang="en-US" altLang="ja-JP" sz="1200"/>
              <a:t>(</a:t>
            </a:r>
            <a:r>
              <a:rPr lang="en-US" altLang="ja-JP" sz="1200">
                <a:solidFill>
                  <a:srgbClr val="FF0000"/>
                </a:solidFill>
                <a:latin typeface="ＭＳ ゴシック" panose="020B0609070205080204" pitchFamily="49" charset="-128"/>
                <a:ea typeface="ＭＳ ゴシック" panose="020B0609070205080204" pitchFamily="49" charset="-128"/>
              </a:rPr>
              <a:t>// --(</a:t>
            </a:r>
            <a:r>
              <a:rPr lang="ja-JP" altLang="en-US" sz="1200">
                <a:solidFill>
                  <a:srgbClr val="FF0000"/>
                </a:solidFill>
                <a:latin typeface="ＭＳ ゴシック" panose="020B0609070205080204" pitchFamily="49" charset="-128"/>
                <a:ea typeface="ＭＳ ゴシック" panose="020B0609070205080204" pitchFamily="49" charset="-128"/>
              </a:rPr>
              <a:t>ここに新規登録</a:t>
            </a:r>
            <a:r>
              <a:rPr lang="en-US" altLang="ja-JP" sz="1200">
                <a:solidFill>
                  <a:srgbClr val="FF0000"/>
                </a:solidFill>
                <a:latin typeface="ＭＳ ゴシック" panose="020B0609070205080204" pitchFamily="49" charset="-128"/>
                <a:ea typeface="ＭＳ ゴシック" panose="020B0609070205080204" pitchFamily="49" charset="-128"/>
              </a:rPr>
              <a:t>/</a:t>
            </a:r>
            <a:r>
              <a:rPr lang="ja-JP" altLang="en-US" sz="1200">
                <a:solidFill>
                  <a:srgbClr val="FF0000"/>
                </a:solidFill>
                <a:latin typeface="ＭＳ ゴシック" panose="020B0609070205080204" pitchFamily="49" charset="-128"/>
                <a:ea typeface="ＭＳ ゴシック" panose="020B0609070205080204" pitchFamily="49" charset="-128"/>
              </a:rPr>
              <a:t>更新</a:t>
            </a:r>
            <a:r>
              <a:rPr lang="en-US" altLang="ja-JP" sz="1200">
                <a:solidFill>
                  <a:srgbClr val="FF0000"/>
                </a:solidFill>
                <a:latin typeface="ＭＳ ゴシック" panose="020B0609070205080204" pitchFamily="49" charset="-128"/>
                <a:ea typeface="ＭＳ ゴシック" panose="020B0609070205080204" pitchFamily="49" charset="-128"/>
              </a:rPr>
              <a:t>/</a:t>
            </a:r>
            <a:r>
              <a:rPr lang="ja-JP" altLang="en-US" sz="1200">
                <a:solidFill>
                  <a:srgbClr val="FF0000"/>
                </a:solidFill>
                <a:latin typeface="ＭＳ ゴシック" panose="020B0609070205080204" pitchFamily="49" charset="-128"/>
                <a:ea typeface="ＭＳ ゴシック" panose="020B0609070205080204" pitchFamily="49" charset="-128"/>
              </a:rPr>
              <a:t>削除の</a:t>
            </a:r>
            <a:r>
              <a:rPr lang="en-US" altLang="ja-JP" sz="1200">
                <a:solidFill>
                  <a:srgbClr val="FF0000"/>
                </a:solidFill>
                <a:latin typeface="ＭＳ ゴシック" panose="020B0609070205080204" pitchFamily="49" charset="-128"/>
                <a:ea typeface="ＭＳ ゴシック" panose="020B0609070205080204" pitchFamily="49" charset="-128"/>
              </a:rPr>
              <a:t>API</a:t>
            </a:r>
            <a:r>
              <a:rPr lang="ja-JP" altLang="en-US" sz="1200">
                <a:solidFill>
                  <a:srgbClr val="FF0000"/>
                </a:solidFill>
                <a:latin typeface="ＭＳ ゴシック" panose="020B0609070205080204" pitchFamily="49" charset="-128"/>
                <a:ea typeface="ＭＳ ゴシック" panose="020B0609070205080204" pitchFamily="49" charset="-128"/>
              </a:rPr>
              <a:t>を追加する</a:t>
            </a:r>
            <a:r>
              <a:rPr lang="en-US" altLang="ja-JP" sz="1200">
                <a:solidFill>
                  <a:srgbClr val="FF0000"/>
                </a:solidFill>
                <a:latin typeface="ＭＳ ゴシック" panose="020B0609070205080204" pitchFamily="49" charset="-128"/>
                <a:ea typeface="ＭＳ ゴシック" panose="020B0609070205080204" pitchFamily="49" charset="-128"/>
              </a:rPr>
              <a:t>)---</a:t>
            </a:r>
            <a:r>
              <a:rPr lang="en-US" altLang="ja-JP" sz="1200"/>
              <a:t>)</a:t>
            </a:r>
            <a:r>
              <a:rPr lang="ja-JP" altLang="en-US" sz="1200"/>
              <a:t>部分に左のコードを追加してください。</a:t>
            </a:r>
            <a:endParaRPr kumimoji="1" lang="en-US" altLang="ja-JP" sz="1200"/>
          </a:p>
        </p:txBody>
      </p:sp>
      <p:sp>
        <p:nvSpPr>
          <p:cNvPr id="5" name="正方形/長方形 4">
            <a:extLst>
              <a:ext uri="{FF2B5EF4-FFF2-40B4-BE49-F238E27FC236}">
                <a16:creationId xmlns:a16="http://schemas.microsoft.com/office/drawing/2014/main" id="{3E0FAAD8-B585-1E05-147F-464FD81E93A5}"/>
              </a:ext>
            </a:extLst>
          </p:cNvPr>
          <p:cNvSpPr/>
          <p:nvPr/>
        </p:nvSpPr>
        <p:spPr>
          <a:xfrm>
            <a:off x="354330" y="1179447"/>
            <a:ext cx="7509510" cy="5449953"/>
          </a:xfrm>
          <a:prstGeom prst="rect">
            <a:avLst/>
          </a:prstGeom>
        </p:spPr>
        <p:style>
          <a:lnRef idx="2">
            <a:schemeClr val="accent5"/>
          </a:lnRef>
          <a:fillRef idx="1">
            <a:schemeClr val="lt1"/>
          </a:fillRef>
          <a:effectRef idx="0">
            <a:schemeClr val="accent5"/>
          </a:effectRef>
          <a:fontRef idx="minor">
            <a:schemeClr val="dk1"/>
          </a:fontRef>
        </p:style>
        <p:txBody>
          <a:bodyPr rtlCol="0" anchor="t"/>
          <a:lstStyle/>
          <a:p>
            <a:r>
              <a:rPr lang="en-US" altLang="ja-JP" sz="1200">
                <a:solidFill>
                  <a:srgbClr val="0000FF"/>
                </a:solidFill>
                <a:latin typeface="ＭＳ ゴシック" panose="020B0609070205080204" pitchFamily="49" charset="-128"/>
                <a:ea typeface="ＭＳ ゴシック" panose="020B0609070205080204" pitchFamily="49" charset="-128"/>
              </a:rPr>
              <a:t>            clickSave: function () {</a:t>
            </a:r>
          </a:p>
          <a:p>
            <a:r>
              <a:rPr lang="en-US" altLang="ja-JP" sz="1200">
                <a:solidFill>
                  <a:srgbClr val="0000FF"/>
                </a:solidFill>
                <a:latin typeface="ＭＳ ゴシック" panose="020B0609070205080204" pitchFamily="49" charset="-128"/>
                <a:ea typeface="ＭＳ ゴシック" panose="020B0609070205080204" pitchFamily="49" charset="-128"/>
              </a:rPr>
              <a:t>                //-----------------------------------------------------------------------------</a:t>
            </a:r>
          </a:p>
          <a:p>
            <a:r>
              <a:rPr lang="en-US" altLang="ja-JP" sz="1200">
                <a:solidFill>
                  <a:srgbClr val="0000FF"/>
                </a:solidFill>
                <a:latin typeface="ＭＳ ゴシック" panose="020B0609070205080204" pitchFamily="49" charset="-128"/>
                <a:ea typeface="ＭＳ ゴシック" panose="020B0609070205080204" pitchFamily="49" charset="-128"/>
              </a:rPr>
              <a:t>                //</a:t>
            </a:r>
            <a:r>
              <a:rPr lang="ja-JP" altLang="en-US" sz="1200">
                <a:solidFill>
                  <a:srgbClr val="0000FF"/>
                </a:solidFill>
                <a:latin typeface="ＭＳ ゴシック" panose="020B0609070205080204" pitchFamily="49" charset="-128"/>
                <a:ea typeface="ＭＳ ゴシック" panose="020B0609070205080204" pitchFamily="49" charset="-128"/>
              </a:rPr>
              <a:t>新規登録ボタン押下アクション</a:t>
            </a:r>
          </a:p>
          <a:p>
            <a:r>
              <a:rPr lang="ja-JP" altLang="en-US" sz="1200">
                <a:solidFill>
                  <a:srgbClr val="0000FF"/>
                </a:solidFill>
                <a:latin typeface="ＭＳ ゴシック" panose="020B0609070205080204" pitchFamily="49" charset="-128"/>
                <a:ea typeface="ＭＳ ゴシック" panose="020B0609070205080204" pitchFamily="49" charset="-128"/>
              </a:rPr>
              <a:t>                </a:t>
            </a:r>
            <a:r>
              <a:rPr lang="en-US" altLang="ja-JP" sz="1200">
                <a:solidFill>
                  <a:srgbClr val="0000FF"/>
                </a:solidFill>
                <a:latin typeface="ＭＳ ゴシック" panose="020B0609070205080204" pitchFamily="49" charset="-128"/>
                <a:ea typeface="ＭＳ ゴシック" panose="020B0609070205080204" pitchFamily="49" charset="-128"/>
              </a:rPr>
              <a:t>//-----------------------------------------------------------------------------</a:t>
            </a:r>
          </a:p>
          <a:p>
            <a:r>
              <a:rPr lang="en-US" altLang="ja-JP" sz="1200">
                <a:solidFill>
                  <a:srgbClr val="0000FF"/>
                </a:solidFill>
                <a:latin typeface="ＭＳ ゴシック" panose="020B0609070205080204" pitchFamily="49" charset="-128"/>
                <a:ea typeface="ＭＳ ゴシック" panose="020B0609070205080204" pitchFamily="49" charset="-128"/>
              </a:rPr>
              <a:t>                //RestAPI</a:t>
            </a:r>
            <a:r>
              <a:rPr lang="ja-JP" altLang="en-US" sz="1200">
                <a:solidFill>
                  <a:srgbClr val="0000FF"/>
                </a:solidFill>
                <a:latin typeface="ＭＳ ゴシック" panose="020B0609070205080204" pitchFamily="49" charset="-128"/>
                <a:ea typeface="ＭＳ ゴシック" panose="020B0609070205080204" pitchFamily="49" charset="-128"/>
              </a:rPr>
              <a:t>発行：データベースに入力されたデータ登録    </a:t>
            </a:r>
          </a:p>
          <a:p>
            <a:r>
              <a:rPr lang="ja-JP" altLang="en-US" sz="1200">
                <a:solidFill>
                  <a:srgbClr val="0000FF"/>
                </a:solidFill>
                <a:latin typeface="ＭＳ ゴシック" panose="020B0609070205080204" pitchFamily="49" charset="-128"/>
                <a:ea typeface="ＭＳ ゴシック" panose="020B0609070205080204" pitchFamily="49" charset="-128"/>
              </a:rPr>
              <a:t>                </a:t>
            </a:r>
            <a:r>
              <a:rPr lang="en-US" altLang="ja-JP" sz="1200">
                <a:solidFill>
                  <a:srgbClr val="0000FF"/>
                </a:solidFill>
                <a:latin typeface="ＭＳ ゴシック" panose="020B0609070205080204" pitchFamily="49" charset="-128"/>
                <a:ea typeface="ＭＳ ゴシック" panose="020B0609070205080204" pitchFamily="49" charset="-128"/>
              </a:rPr>
              <a:t>axios.post('api/addressbook', {</a:t>
            </a:r>
          </a:p>
          <a:p>
            <a:r>
              <a:rPr lang="en-US" altLang="ja-JP" sz="1200">
                <a:solidFill>
                  <a:srgbClr val="0000FF"/>
                </a:solidFill>
                <a:latin typeface="ＭＳ ゴシック" panose="020B0609070205080204" pitchFamily="49" charset="-128"/>
                <a:ea typeface="ＭＳ ゴシック" panose="020B0609070205080204" pitchFamily="49" charset="-128"/>
              </a:rPr>
              <a:t>                    Yubin: this.yubin,</a:t>
            </a:r>
          </a:p>
          <a:p>
            <a:r>
              <a:rPr lang="en-US" altLang="ja-JP" sz="1200">
                <a:solidFill>
                  <a:srgbClr val="0000FF"/>
                </a:solidFill>
                <a:latin typeface="ＭＳ ゴシック" panose="020B0609070205080204" pitchFamily="49" charset="-128"/>
                <a:ea typeface="ＭＳ ゴシック" panose="020B0609070205080204" pitchFamily="49" charset="-128"/>
              </a:rPr>
              <a:t>                    Name:this.name,</a:t>
            </a:r>
          </a:p>
          <a:p>
            <a:r>
              <a:rPr lang="en-US" altLang="ja-JP" sz="1200">
                <a:solidFill>
                  <a:srgbClr val="0000FF"/>
                </a:solidFill>
                <a:latin typeface="ＭＳ ゴシック" panose="020B0609070205080204" pitchFamily="49" charset="-128"/>
                <a:ea typeface="ＭＳ ゴシック" panose="020B0609070205080204" pitchFamily="49" charset="-128"/>
              </a:rPr>
              <a:t>                    Address1: this.address1,</a:t>
            </a:r>
          </a:p>
          <a:p>
            <a:r>
              <a:rPr lang="en-US" altLang="ja-JP" sz="1200">
                <a:solidFill>
                  <a:srgbClr val="0000FF"/>
                </a:solidFill>
                <a:latin typeface="ＭＳ ゴシック" panose="020B0609070205080204" pitchFamily="49" charset="-128"/>
                <a:ea typeface="ＭＳ ゴシック" panose="020B0609070205080204" pitchFamily="49" charset="-128"/>
              </a:rPr>
              <a:t>                    Address2: this.address2,</a:t>
            </a:r>
          </a:p>
          <a:p>
            <a:r>
              <a:rPr lang="en-US" altLang="ja-JP" sz="1200">
                <a:solidFill>
                  <a:srgbClr val="0000FF"/>
                </a:solidFill>
                <a:latin typeface="ＭＳ ゴシック" panose="020B0609070205080204" pitchFamily="49" charset="-128"/>
                <a:ea typeface="ＭＳ ゴシック" panose="020B0609070205080204" pitchFamily="49" charset="-128"/>
              </a:rPr>
              <a:t>                    Tel: this.tel</a:t>
            </a:r>
          </a:p>
          <a:p>
            <a:r>
              <a:rPr lang="en-US" altLang="ja-JP" sz="1200">
                <a:solidFill>
                  <a:srgbClr val="0000FF"/>
                </a:solidFill>
                <a:latin typeface="ＭＳ ゴシック" panose="020B0609070205080204" pitchFamily="49" charset="-128"/>
                <a:ea typeface="ＭＳ ゴシック" panose="020B0609070205080204" pitchFamily="49" charset="-128"/>
              </a:rPr>
              <a:t>                })</a:t>
            </a:r>
          </a:p>
          <a:p>
            <a:r>
              <a:rPr lang="en-US" altLang="ja-JP" sz="1200">
                <a:solidFill>
                  <a:srgbClr val="0000FF"/>
                </a:solidFill>
                <a:latin typeface="ＭＳ ゴシック" panose="020B0609070205080204" pitchFamily="49" charset="-128"/>
                <a:ea typeface="ＭＳ ゴシック" panose="020B0609070205080204" pitchFamily="49" charset="-128"/>
              </a:rPr>
              <a:t>                .then(function (response) {</a:t>
            </a:r>
          </a:p>
          <a:p>
            <a:r>
              <a:rPr lang="en-US" altLang="ja-JP" sz="1200">
                <a:solidFill>
                  <a:srgbClr val="0000FF"/>
                </a:solidFill>
                <a:latin typeface="ＭＳ ゴシック" panose="020B0609070205080204" pitchFamily="49" charset="-128"/>
                <a:ea typeface="ＭＳ ゴシック" panose="020B0609070205080204" pitchFamily="49" charset="-128"/>
              </a:rPr>
              <a:t>                    console.log(response);</a:t>
            </a:r>
          </a:p>
          <a:p>
            <a:r>
              <a:rPr lang="en-US" altLang="ja-JP" sz="1200">
                <a:solidFill>
                  <a:srgbClr val="0000FF"/>
                </a:solidFill>
                <a:latin typeface="ＭＳ ゴシック" panose="020B0609070205080204" pitchFamily="49" charset="-128"/>
                <a:ea typeface="ＭＳ ゴシック" panose="020B0609070205080204" pitchFamily="49" charset="-128"/>
              </a:rPr>
              <a:t>                    this.outputMsg = response;</a:t>
            </a:r>
          </a:p>
          <a:p>
            <a:r>
              <a:rPr lang="en-US" altLang="ja-JP" sz="1200">
                <a:solidFill>
                  <a:srgbClr val="0000FF"/>
                </a:solidFill>
                <a:latin typeface="ＭＳ ゴシック" panose="020B0609070205080204" pitchFamily="49" charset="-128"/>
                <a:ea typeface="ＭＳ ゴシック" panose="020B0609070205080204" pitchFamily="49" charset="-128"/>
              </a:rPr>
              <a:t>                })</a:t>
            </a:r>
          </a:p>
          <a:p>
            <a:r>
              <a:rPr lang="en-US" altLang="ja-JP" sz="1200">
                <a:solidFill>
                  <a:srgbClr val="0000FF"/>
                </a:solidFill>
                <a:latin typeface="ＭＳ ゴシック" panose="020B0609070205080204" pitchFamily="49" charset="-128"/>
                <a:ea typeface="ＭＳ ゴシック" panose="020B0609070205080204" pitchFamily="49" charset="-128"/>
              </a:rPr>
              <a:t>                .catch(function (error) {</a:t>
            </a:r>
          </a:p>
          <a:p>
            <a:r>
              <a:rPr lang="en-US" altLang="ja-JP" sz="1200">
                <a:solidFill>
                  <a:srgbClr val="0000FF"/>
                </a:solidFill>
                <a:latin typeface="ＭＳ ゴシック" panose="020B0609070205080204" pitchFamily="49" charset="-128"/>
                <a:ea typeface="ＭＳ ゴシック" panose="020B0609070205080204" pitchFamily="49" charset="-128"/>
              </a:rPr>
              <a:t>                    //</a:t>
            </a:r>
            <a:r>
              <a:rPr lang="ja-JP" altLang="en-US" sz="1200">
                <a:solidFill>
                  <a:srgbClr val="0000FF"/>
                </a:solidFill>
                <a:latin typeface="ＭＳ ゴシック" panose="020B0609070205080204" pitchFamily="49" charset="-128"/>
                <a:ea typeface="ＭＳ ゴシック" panose="020B0609070205080204" pitchFamily="49" charset="-128"/>
              </a:rPr>
              <a:t>通信エラーを出力</a:t>
            </a:r>
          </a:p>
          <a:p>
            <a:r>
              <a:rPr lang="ja-JP" altLang="en-US" sz="1200">
                <a:solidFill>
                  <a:srgbClr val="0000FF"/>
                </a:solidFill>
                <a:latin typeface="ＭＳ ゴシック" panose="020B0609070205080204" pitchFamily="49" charset="-128"/>
                <a:ea typeface="ＭＳ ゴシック" panose="020B0609070205080204" pitchFamily="49" charset="-128"/>
              </a:rPr>
              <a:t>                    </a:t>
            </a:r>
            <a:r>
              <a:rPr lang="en-US" altLang="ja-JP" sz="1200">
                <a:solidFill>
                  <a:srgbClr val="0000FF"/>
                </a:solidFill>
                <a:latin typeface="ＭＳ ゴシック" panose="020B0609070205080204" pitchFamily="49" charset="-128"/>
                <a:ea typeface="ＭＳ ゴシック" panose="020B0609070205080204" pitchFamily="49" charset="-128"/>
              </a:rPr>
              <a:t>console.log(response);</a:t>
            </a:r>
          </a:p>
          <a:p>
            <a:r>
              <a:rPr lang="en-US" altLang="ja-JP" sz="1200">
                <a:solidFill>
                  <a:srgbClr val="0000FF"/>
                </a:solidFill>
                <a:latin typeface="ＭＳ ゴシック" panose="020B0609070205080204" pitchFamily="49" charset="-128"/>
                <a:ea typeface="ＭＳ ゴシック" panose="020B0609070205080204" pitchFamily="49" charset="-128"/>
              </a:rPr>
              <a:t>                    this.outputMsg = response;</a:t>
            </a:r>
          </a:p>
          <a:p>
            <a:r>
              <a:rPr lang="en-US" altLang="ja-JP" sz="1200">
                <a:solidFill>
                  <a:srgbClr val="0000FF"/>
                </a:solidFill>
                <a:latin typeface="ＭＳ ゴシック" panose="020B0609070205080204" pitchFamily="49" charset="-128"/>
                <a:ea typeface="ＭＳ ゴシック" panose="020B0609070205080204" pitchFamily="49" charset="-128"/>
              </a:rPr>
              <a:t>                });</a:t>
            </a:r>
          </a:p>
          <a:p>
            <a:r>
              <a:rPr lang="en-US" altLang="ja-JP" sz="1200">
                <a:solidFill>
                  <a:srgbClr val="0000FF"/>
                </a:solidFill>
                <a:latin typeface="ＭＳ ゴシック" panose="020B0609070205080204" pitchFamily="49" charset="-128"/>
                <a:ea typeface="ＭＳ ゴシック" panose="020B0609070205080204" pitchFamily="49" charset="-128"/>
              </a:rPr>
              <a:t>                //</a:t>
            </a:r>
            <a:r>
              <a:rPr lang="ja-JP" altLang="en-US" sz="1200">
                <a:solidFill>
                  <a:srgbClr val="0000FF"/>
                </a:solidFill>
                <a:latin typeface="ＭＳ ゴシック" panose="020B0609070205080204" pitchFamily="49" charset="-128"/>
                <a:ea typeface="ＭＳ ゴシック" panose="020B0609070205080204" pitchFamily="49" charset="-128"/>
              </a:rPr>
              <a:t>確認ウィンドウを閉じる</a:t>
            </a:r>
          </a:p>
          <a:p>
            <a:r>
              <a:rPr lang="ja-JP" altLang="en-US" sz="1200">
                <a:solidFill>
                  <a:srgbClr val="0000FF"/>
                </a:solidFill>
                <a:latin typeface="ＭＳ ゴシック" panose="020B0609070205080204" pitchFamily="49" charset="-128"/>
                <a:ea typeface="ＭＳ ゴシック" panose="020B0609070205080204" pitchFamily="49" charset="-128"/>
              </a:rPr>
              <a:t>                </a:t>
            </a:r>
            <a:r>
              <a:rPr lang="en-US" altLang="ja-JP" sz="1200">
                <a:solidFill>
                  <a:srgbClr val="0000FF"/>
                </a:solidFill>
                <a:latin typeface="ＭＳ ゴシック" panose="020B0609070205080204" pitchFamily="49" charset="-128"/>
                <a:ea typeface="ＭＳ ゴシック" panose="020B0609070205080204" pitchFamily="49" charset="-128"/>
              </a:rPr>
              <a:t>this.dialogSave = false;</a:t>
            </a:r>
          </a:p>
          <a:p>
            <a:r>
              <a:rPr lang="en-US" altLang="ja-JP" sz="1200">
                <a:solidFill>
                  <a:srgbClr val="0000FF"/>
                </a:solidFill>
                <a:latin typeface="ＭＳ ゴシック" panose="020B0609070205080204" pitchFamily="49" charset="-128"/>
                <a:ea typeface="ＭＳ ゴシック" panose="020B0609070205080204" pitchFamily="49" charset="-128"/>
              </a:rPr>
              <a:t>                if( this.outputMsg == null){</a:t>
            </a:r>
          </a:p>
          <a:p>
            <a:r>
              <a:rPr lang="en-US" altLang="ja-JP" sz="1200">
                <a:solidFill>
                  <a:srgbClr val="0000FF"/>
                </a:solidFill>
                <a:latin typeface="ＭＳ ゴシック" panose="020B0609070205080204" pitchFamily="49" charset="-128"/>
                <a:ea typeface="ＭＳ ゴシック" panose="020B0609070205080204" pitchFamily="49" charset="-128"/>
              </a:rPr>
              <a:t>                    this.outputMsg = "</a:t>
            </a:r>
            <a:r>
              <a:rPr lang="ja-JP" altLang="en-US" sz="1200">
                <a:solidFill>
                  <a:srgbClr val="0000FF"/>
                </a:solidFill>
                <a:latin typeface="ＭＳ ゴシック" panose="020B0609070205080204" pitchFamily="49" charset="-128"/>
                <a:ea typeface="ＭＳ ゴシック" panose="020B0609070205080204" pitchFamily="49" charset="-128"/>
              </a:rPr>
              <a:t>登録が完了しました</a:t>
            </a:r>
            <a:r>
              <a:rPr lang="en-US" altLang="ja-JP" sz="1200">
                <a:solidFill>
                  <a:srgbClr val="0000FF"/>
                </a:solidFill>
                <a:latin typeface="ＭＳ ゴシック" panose="020B0609070205080204" pitchFamily="49" charset="-128"/>
                <a:ea typeface="ＭＳ ゴシック" panose="020B0609070205080204" pitchFamily="49" charset="-128"/>
              </a:rPr>
              <a:t>";</a:t>
            </a:r>
          </a:p>
          <a:p>
            <a:r>
              <a:rPr lang="en-US" altLang="ja-JP" sz="1200">
                <a:solidFill>
                  <a:srgbClr val="0000FF"/>
                </a:solidFill>
                <a:latin typeface="ＭＳ ゴシック" panose="020B0609070205080204" pitchFamily="49" charset="-128"/>
                <a:ea typeface="ＭＳ ゴシック" panose="020B0609070205080204" pitchFamily="49" charset="-128"/>
              </a:rPr>
              <a:t>                    //</a:t>
            </a:r>
            <a:r>
              <a:rPr lang="ja-JP" altLang="en-US" sz="1200">
                <a:solidFill>
                  <a:srgbClr val="0000FF"/>
                </a:solidFill>
                <a:latin typeface="ＭＳ ゴシック" panose="020B0609070205080204" pitchFamily="49" charset="-128"/>
                <a:ea typeface="ＭＳ ゴシック" panose="020B0609070205080204" pitchFamily="49" charset="-128"/>
              </a:rPr>
              <a:t>画面上の住所録リスト更新</a:t>
            </a:r>
          </a:p>
          <a:p>
            <a:r>
              <a:rPr lang="ja-JP" altLang="en-US" sz="1200">
                <a:solidFill>
                  <a:srgbClr val="0000FF"/>
                </a:solidFill>
                <a:latin typeface="ＭＳ ゴシック" panose="020B0609070205080204" pitchFamily="49" charset="-128"/>
                <a:ea typeface="ＭＳ ゴシック" panose="020B0609070205080204" pitchFamily="49" charset="-128"/>
              </a:rPr>
              <a:t>                    </a:t>
            </a:r>
            <a:r>
              <a:rPr lang="en-US" altLang="ja-JP" sz="1200">
                <a:solidFill>
                  <a:srgbClr val="0000FF"/>
                </a:solidFill>
                <a:latin typeface="ＭＳ ゴシック" panose="020B0609070205080204" pitchFamily="49" charset="-128"/>
                <a:ea typeface="ＭＳ ゴシック" panose="020B0609070205080204" pitchFamily="49" charset="-128"/>
              </a:rPr>
              <a:t>this.fetchData();</a:t>
            </a:r>
          </a:p>
          <a:p>
            <a:r>
              <a:rPr lang="en-US" altLang="ja-JP" sz="1200">
                <a:solidFill>
                  <a:srgbClr val="0000FF"/>
                </a:solidFill>
                <a:latin typeface="ＭＳ ゴシック" panose="020B0609070205080204" pitchFamily="49" charset="-128"/>
                <a:ea typeface="ＭＳ ゴシック" panose="020B0609070205080204" pitchFamily="49" charset="-128"/>
              </a:rPr>
              <a:t>                }</a:t>
            </a:r>
          </a:p>
          <a:p>
            <a:r>
              <a:rPr lang="en-US" altLang="ja-JP" sz="1200">
                <a:solidFill>
                  <a:srgbClr val="0000FF"/>
                </a:solidFill>
                <a:latin typeface="ＭＳ ゴシック" panose="020B0609070205080204" pitchFamily="49" charset="-128"/>
                <a:ea typeface="ＭＳ ゴシック" panose="020B0609070205080204" pitchFamily="49" charset="-128"/>
              </a:rPr>
              <a:t>            },</a:t>
            </a:r>
          </a:p>
        </p:txBody>
      </p:sp>
    </p:spTree>
    <p:extLst>
      <p:ext uri="{BB962C8B-B14F-4D97-AF65-F5344CB8AC3E}">
        <p14:creationId xmlns:p14="http://schemas.microsoft.com/office/powerpoint/2010/main" val="3574793299"/>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a:extLst>
              <a:ext uri="{FF2B5EF4-FFF2-40B4-BE49-F238E27FC236}">
                <a16:creationId xmlns:a16="http://schemas.microsoft.com/office/drawing/2014/main" id="{D3578072-553C-1E04-82AF-684422C5586E}"/>
              </a:ext>
            </a:extLst>
          </p:cNvPr>
          <p:cNvSpPr>
            <a:spLocks noGrp="1"/>
          </p:cNvSpPr>
          <p:nvPr>
            <p:ph type="title"/>
          </p:nvPr>
        </p:nvSpPr>
        <p:spPr/>
        <p:txBody>
          <a:bodyPr>
            <a:normAutofit/>
          </a:bodyPr>
          <a:lstStyle/>
          <a:p>
            <a:r>
              <a:rPr lang="en-US" altLang="ja-JP"/>
              <a:t>3-3-4.</a:t>
            </a:r>
            <a:r>
              <a:rPr lang="ja-JP" altLang="en-US"/>
              <a:t>「新規登録」機能作成</a:t>
            </a:r>
          </a:p>
        </p:txBody>
      </p:sp>
      <p:sp>
        <p:nvSpPr>
          <p:cNvPr id="2" name="テキスト プレースホルダー 7">
            <a:extLst>
              <a:ext uri="{FF2B5EF4-FFF2-40B4-BE49-F238E27FC236}">
                <a16:creationId xmlns:a16="http://schemas.microsoft.com/office/drawing/2014/main" id="{DF10B8C9-FDF0-F5F7-6E79-09B4D09A1973}"/>
              </a:ext>
            </a:extLst>
          </p:cNvPr>
          <p:cNvSpPr>
            <a:spLocks noGrp="1"/>
          </p:cNvSpPr>
          <p:nvPr>
            <p:ph type="body" sz="quarter" idx="14"/>
          </p:nvPr>
        </p:nvSpPr>
        <p:spPr>
          <a:xfrm>
            <a:off x="268288" y="806384"/>
            <a:ext cx="11637962" cy="373063"/>
          </a:xfrm>
        </p:spPr>
        <p:txBody>
          <a:bodyPr/>
          <a:lstStyle/>
          <a:p>
            <a:r>
              <a:rPr lang="ja-JP" altLang="en-US"/>
              <a:t>ソースコード</a:t>
            </a:r>
          </a:p>
        </p:txBody>
      </p:sp>
      <p:sp>
        <p:nvSpPr>
          <p:cNvPr id="3" name="正方形/長方形 2">
            <a:extLst>
              <a:ext uri="{FF2B5EF4-FFF2-40B4-BE49-F238E27FC236}">
                <a16:creationId xmlns:a16="http://schemas.microsoft.com/office/drawing/2014/main" id="{1ECF2732-9371-2BE4-783B-23E12CBC0C9B}"/>
              </a:ext>
            </a:extLst>
          </p:cNvPr>
          <p:cNvSpPr/>
          <p:nvPr/>
        </p:nvSpPr>
        <p:spPr>
          <a:xfrm>
            <a:off x="354330" y="1179447"/>
            <a:ext cx="7132320" cy="5529963"/>
          </a:xfrm>
          <a:prstGeom prst="rect">
            <a:avLst/>
          </a:prstGeom>
        </p:spPr>
        <p:style>
          <a:lnRef idx="2">
            <a:schemeClr val="accent5"/>
          </a:lnRef>
          <a:fillRef idx="1">
            <a:schemeClr val="lt1"/>
          </a:fillRef>
          <a:effectRef idx="0">
            <a:schemeClr val="accent5"/>
          </a:effectRef>
          <a:fontRef idx="minor">
            <a:schemeClr val="dk1"/>
          </a:fontRef>
        </p:style>
        <p:txBody>
          <a:bodyPr rtlCol="0" anchor="t"/>
          <a:lstStyle/>
          <a:p>
            <a:r>
              <a:rPr lang="ja-JP" altLang="en-US" sz="1200">
                <a:solidFill>
                  <a:srgbClr val="000000"/>
                </a:solidFill>
                <a:latin typeface="ＭＳ ゴシック" panose="020B0609070205080204" pitchFamily="49" charset="-128"/>
                <a:ea typeface="ＭＳ ゴシック" panose="020B0609070205080204" pitchFamily="49" charset="-128"/>
              </a:rPr>
              <a:t>        </a:t>
            </a:r>
            <a:r>
              <a:rPr lang="en-US" altLang="ja-JP" sz="1200">
                <a:solidFill>
                  <a:srgbClr val="808080"/>
                </a:solidFill>
                <a:latin typeface="ＭＳ ゴシック" panose="020B0609070205080204" pitchFamily="49" charset="-128"/>
                <a:ea typeface="ＭＳ ゴシック" panose="020B0609070205080204" pitchFamily="49" charset="-128"/>
              </a:rPr>
              <a:t>///</a:t>
            </a:r>
            <a:r>
              <a:rPr lang="en-US" altLang="ja-JP" sz="1200">
                <a:solidFill>
                  <a:srgbClr val="008000"/>
                </a:solidFill>
                <a:latin typeface="ＭＳ ゴシック" panose="020B0609070205080204" pitchFamily="49" charset="-128"/>
                <a:ea typeface="ＭＳ ゴシック" panose="020B0609070205080204" pitchFamily="49" charset="-128"/>
              </a:rPr>
              <a:t> </a:t>
            </a:r>
            <a:r>
              <a:rPr lang="en-US" altLang="ja-JP" sz="1200">
                <a:solidFill>
                  <a:srgbClr val="808080"/>
                </a:solidFill>
                <a:latin typeface="ＭＳ ゴシック" panose="020B0609070205080204" pitchFamily="49" charset="-128"/>
                <a:ea typeface="ＭＳ ゴシック" panose="020B0609070205080204" pitchFamily="49" charset="-128"/>
              </a:rPr>
              <a:t>&lt;summary&gt;</a:t>
            </a:r>
            <a:endParaRPr lang="en-US" altLang="ja-JP" sz="1200">
              <a:solidFill>
                <a:srgbClr val="000000"/>
              </a:solidFill>
              <a:latin typeface="ＭＳ ゴシック" panose="020B0609070205080204" pitchFamily="49" charset="-128"/>
              <a:ea typeface="ＭＳ ゴシック" panose="020B0609070205080204" pitchFamily="49" charset="-128"/>
            </a:endParaRPr>
          </a:p>
          <a:p>
            <a:r>
              <a:rPr lang="ja-JP" altLang="en-US" sz="1200">
                <a:solidFill>
                  <a:srgbClr val="000000"/>
                </a:solidFill>
                <a:latin typeface="ＭＳ ゴシック" panose="020B0609070205080204" pitchFamily="49" charset="-128"/>
                <a:ea typeface="ＭＳ ゴシック" panose="020B0609070205080204" pitchFamily="49" charset="-128"/>
              </a:rPr>
              <a:t>        </a:t>
            </a:r>
            <a:r>
              <a:rPr lang="en-US" altLang="ja-JP" sz="1200">
                <a:solidFill>
                  <a:srgbClr val="808080"/>
                </a:solidFill>
                <a:latin typeface="ＭＳ ゴシック" panose="020B0609070205080204" pitchFamily="49" charset="-128"/>
                <a:ea typeface="ＭＳ ゴシック" panose="020B0609070205080204" pitchFamily="49" charset="-128"/>
              </a:rPr>
              <a:t>///</a:t>
            </a:r>
            <a:r>
              <a:rPr lang="ja-JP" altLang="en-US" sz="1200">
                <a:solidFill>
                  <a:srgbClr val="008000"/>
                </a:solidFill>
                <a:latin typeface="ＭＳ ゴシック" panose="020B0609070205080204" pitchFamily="49" charset="-128"/>
                <a:ea typeface="ＭＳ ゴシック" panose="020B0609070205080204" pitchFamily="49" charset="-128"/>
              </a:rPr>
              <a:t> </a:t>
            </a:r>
            <a:r>
              <a:rPr lang="en-US" altLang="ja-JP" sz="1200">
                <a:solidFill>
                  <a:srgbClr val="008000"/>
                </a:solidFill>
                <a:latin typeface="ＭＳ ゴシック" panose="020B0609070205080204" pitchFamily="49" charset="-128"/>
                <a:ea typeface="ＭＳ ゴシック" panose="020B0609070205080204" pitchFamily="49" charset="-128"/>
              </a:rPr>
              <a:t>RestAPI</a:t>
            </a:r>
            <a:r>
              <a:rPr lang="ja-JP" altLang="en-US" sz="1200">
                <a:solidFill>
                  <a:srgbClr val="008000"/>
                </a:solidFill>
                <a:latin typeface="ＭＳ ゴシック" panose="020B0609070205080204" pitchFamily="49" charset="-128"/>
                <a:ea typeface="ＭＳ ゴシック" panose="020B0609070205080204" pitchFamily="49" charset="-128"/>
              </a:rPr>
              <a:t>定義：住所録データを新規登録する。</a:t>
            </a:r>
            <a:endParaRPr lang="ja-JP" altLang="en-US" sz="1200">
              <a:solidFill>
                <a:srgbClr val="000000"/>
              </a:solidFill>
              <a:latin typeface="ＭＳ ゴシック" panose="020B0609070205080204" pitchFamily="49" charset="-128"/>
              <a:ea typeface="ＭＳ ゴシック" panose="020B0609070205080204" pitchFamily="49" charset="-128"/>
            </a:endParaRPr>
          </a:p>
          <a:p>
            <a:r>
              <a:rPr lang="en-US" altLang="ja-JP" sz="1200">
                <a:solidFill>
                  <a:srgbClr val="000000"/>
                </a:solidFill>
                <a:latin typeface="ＭＳ ゴシック" panose="020B0609070205080204" pitchFamily="49" charset="-128"/>
                <a:ea typeface="ＭＳ ゴシック" panose="020B0609070205080204" pitchFamily="49" charset="-128"/>
              </a:rPr>
              <a:t>        </a:t>
            </a:r>
            <a:r>
              <a:rPr lang="en-US" altLang="ja-JP" sz="1200">
                <a:solidFill>
                  <a:srgbClr val="808080"/>
                </a:solidFill>
                <a:latin typeface="ＭＳ ゴシック" panose="020B0609070205080204" pitchFamily="49" charset="-128"/>
                <a:ea typeface="ＭＳ ゴシック" panose="020B0609070205080204" pitchFamily="49" charset="-128"/>
              </a:rPr>
              <a:t>///</a:t>
            </a:r>
            <a:r>
              <a:rPr lang="en-US" altLang="ja-JP" sz="1200">
                <a:solidFill>
                  <a:srgbClr val="008000"/>
                </a:solidFill>
                <a:latin typeface="ＭＳ ゴシック" panose="020B0609070205080204" pitchFamily="49" charset="-128"/>
                <a:ea typeface="ＭＳ ゴシック" panose="020B0609070205080204" pitchFamily="49" charset="-128"/>
              </a:rPr>
              <a:t> </a:t>
            </a:r>
            <a:r>
              <a:rPr lang="en-US" altLang="ja-JP" sz="1200">
                <a:solidFill>
                  <a:srgbClr val="808080"/>
                </a:solidFill>
                <a:latin typeface="ＭＳ ゴシック" panose="020B0609070205080204" pitchFamily="49" charset="-128"/>
                <a:ea typeface="ＭＳ ゴシック" panose="020B0609070205080204" pitchFamily="49" charset="-128"/>
              </a:rPr>
              <a:t>&lt;/summary&gt;</a:t>
            </a:r>
            <a:endParaRPr lang="en-US" altLang="ja-JP" sz="1200">
              <a:solidFill>
                <a:srgbClr val="000000"/>
              </a:solidFill>
              <a:latin typeface="ＭＳ ゴシック" panose="020B0609070205080204" pitchFamily="49" charset="-128"/>
              <a:ea typeface="ＭＳ ゴシック" panose="020B0609070205080204" pitchFamily="49" charset="-128"/>
            </a:endParaRPr>
          </a:p>
          <a:p>
            <a:r>
              <a:rPr lang="en-US" altLang="ja-JP" sz="1200">
                <a:solidFill>
                  <a:srgbClr val="000000"/>
                </a:solidFill>
                <a:latin typeface="ＭＳ ゴシック" panose="020B0609070205080204" pitchFamily="49" charset="-128"/>
                <a:ea typeface="ＭＳ ゴシック" panose="020B0609070205080204" pitchFamily="49" charset="-128"/>
              </a:rPr>
              <a:t>        [HttpPost]</a:t>
            </a:r>
          </a:p>
          <a:p>
            <a:r>
              <a:rPr lang="en-US" altLang="ja-JP" sz="1200">
                <a:solidFill>
                  <a:srgbClr val="000000"/>
                </a:solidFill>
                <a:latin typeface="ＭＳ ゴシック" panose="020B0609070205080204" pitchFamily="49" charset="-128"/>
                <a:ea typeface="ＭＳ ゴシック" panose="020B0609070205080204" pitchFamily="49" charset="-128"/>
              </a:rPr>
              <a:t>        [ProducesResponseType(StatusCodes.Status201Created)]</a:t>
            </a:r>
          </a:p>
          <a:p>
            <a:r>
              <a:rPr lang="en-US" altLang="ja-JP" sz="1200">
                <a:solidFill>
                  <a:srgbClr val="000000"/>
                </a:solidFill>
                <a:latin typeface="ＭＳ ゴシック" panose="020B0609070205080204" pitchFamily="49" charset="-128"/>
                <a:ea typeface="ＭＳ ゴシック" panose="020B0609070205080204" pitchFamily="49" charset="-128"/>
              </a:rPr>
              <a:t>        [ProducesResponseType(StatusCodes.Status400BadRequest)]</a:t>
            </a:r>
          </a:p>
          <a:p>
            <a:r>
              <a:rPr lang="en-US" altLang="ja-JP" sz="1200">
                <a:solidFill>
                  <a:srgbClr val="000000"/>
                </a:solidFill>
                <a:latin typeface="ＭＳ ゴシック" panose="020B0609070205080204" pitchFamily="49" charset="-128"/>
                <a:ea typeface="ＭＳ ゴシック" panose="020B0609070205080204" pitchFamily="49" charset="-128"/>
              </a:rPr>
              <a:t>        </a:t>
            </a:r>
            <a:r>
              <a:rPr lang="en-US" altLang="ja-JP" sz="1200">
                <a:solidFill>
                  <a:srgbClr val="0000FF"/>
                </a:solidFill>
                <a:latin typeface="ＭＳ ゴシック" panose="020B0609070205080204" pitchFamily="49" charset="-128"/>
                <a:ea typeface="ＭＳ ゴシック" panose="020B0609070205080204" pitchFamily="49" charset="-128"/>
              </a:rPr>
              <a:t>public</a:t>
            </a:r>
            <a:r>
              <a:rPr lang="en-US" altLang="ja-JP" sz="1200">
                <a:solidFill>
                  <a:srgbClr val="000000"/>
                </a:solidFill>
                <a:latin typeface="ＭＳ ゴシック" panose="020B0609070205080204" pitchFamily="49" charset="-128"/>
                <a:ea typeface="ＭＳ ゴシック" panose="020B0609070205080204" pitchFamily="49" charset="-128"/>
              </a:rPr>
              <a:t> </a:t>
            </a:r>
            <a:r>
              <a:rPr lang="en-US" altLang="ja-JP" sz="1200">
                <a:solidFill>
                  <a:srgbClr val="0000FF"/>
                </a:solidFill>
                <a:latin typeface="ＭＳ ゴシック" panose="020B0609070205080204" pitchFamily="49" charset="-128"/>
                <a:ea typeface="ＭＳ ゴシック" panose="020B0609070205080204" pitchFamily="49" charset="-128"/>
              </a:rPr>
              <a:t>async</a:t>
            </a:r>
            <a:r>
              <a:rPr lang="en-US" altLang="ja-JP" sz="1200">
                <a:solidFill>
                  <a:srgbClr val="000000"/>
                </a:solidFill>
                <a:latin typeface="ＭＳ ゴシック" panose="020B0609070205080204" pitchFamily="49" charset="-128"/>
                <a:ea typeface="ＭＳ ゴシック" panose="020B0609070205080204" pitchFamily="49" charset="-128"/>
              </a:rPr>
              <a:t> Task&lt;IActionResult&gt; POST(newAddress SaveAddr)</a:t>
            </a:r>
          </a:p>
          <a:p>
            <a:r>
              <a:rPr lang="ja-JP" altLang="en-US" sz="1200">
                <a:solidFill>
                  <a:srgbClr val="000000"/>
                </a:solidFill>
                <a:latin typeface="ＭＳ ゴシック" panose="020B0609070205080204" pitchFamily="49" charset="-128"/>
                <a:ea typeface="ＭＳ ゴシック" panose="020B0609070205080204" pitchFamily="49" charset="-128"/>
              </a:rPr>
              <a:t>        </a:t>
            </a:r>
            <a:r>
              <a:rPr lang="en-US" altLang="ja-JP" sz="1200">
                <a:solidFill>
                  <a:srgbClr val="000000"/>
                </a:solidFill>
                <a:latin typeface="ＭＳ ゴシック" panose="020B0609070205080204" pitchFamily="49" charset="-128"/>
                <a:ea typeface="ＭＳ ゴシック" panose="020B0609070205080204" pitchFamily="49" charset="-128"/>
              </a:rPr>
              <a:t>{</a:t>
            </a:r>
          </a:p>
          <a:p>
            <a:endParaRPr lang="ja-JP" altLang="en-US" sz="1200">
              <a:solidFill>
                <a:srgbClr val="000000"/>
              </a:solidFill>
              <a:latin typeface="ＭＳ ゴシック" panose="020B0609070205080204" pitchFamily="49" charset="-128"/>
              <a:ea typeface="ＭＳ ゴシック" panose="020B0609070205080204" pitchFamily="49" charset="-128"/>
            </a:endParaRPr>
          </a:p>
          <a:p>
            <a:r>
              <a:rPr lang="ja-JP" altLang="en-US" sz="1200">
                <a:solidFill>
                  <a:srgbClr val="000000"/>
                </a:solidFill>
                <a:latin typeface="ＭＳ ゴシック" panose="020B0609070205080204" pitchFamily="49" charset="-128"/>
                <a:ea typeface="ＭＳ ゴシック" panose="020B0609070205080204" pitchFamily="49" charset="-128"/>
              </a:rPr>
              <a:t>            </a:t>
            </a:r>
            <a:r>
              <a:rPr lang="en-US" altLang="ja-JP" sz="1200">
                <a:solidFill>
                  <a:srgbClr val="008000"/>
                </a:solidFill>
                <a:latin typeface="ＭＳ ゴシック" panose="020B0609070205080204" pitchFamily="49" charset="-128"/>
                <a:ea typeface="ＭＳ ゴシック" panose="020B0609070205080204" pitchFamily="49" charset="-128"/>
              </a:rPr>
              <a:t>//EntityFreamwork</a:t>
            </a:r>
            <a:r>
              <a:rPr lang="ja-JP" altLang="en-US" sz="1200">
                <a:solidFill>
                  <a:srgbClr val="008000"/>
                </a:solidFill>
                <a:latin typeface="ＭＳ ゴシック" panose="020B0609070205080204" pitchFamily="49" charset="-128"/>
                <a:ea typeface="ＭＳ ゴシック" panose="020B0609070205080204" pitchFamily="49" charset="-128"/>
              </a:rPr>
              <a:t>を使ってデータベースへアクセス</a:t>
            </a:r>
            <a:endParaRPr lang="ja-JP" altLang="en-US" sz="1200">
              <a:solidFill>
                <a:srgbClr val="000000"/>
              </a:solidFill>
              <a:latin typeface="ＭＳ ゴシック" panose="020B0609070205080204" pitchFamily="49" charset="-128"/>
              <a:ea typeface="ＭＳ ゴシック" panose="020B0609070205080204" pitchFamily="49" charset="-128"/>
            </a:endParaRPr>
          </a:p>
          <a:p>
            <a:r>
              <a:rPr lang="en-US" altLang="ja-JP" sz="1200">
                <a:solidFill>
                  <a:srgbClr val="000000"/>
                </a:solidFill>
                <a:latin typeface="ＭＳ ゴシック" panose="020B0609070205080204" pitchFamily="49" charset="-128"/>
                <a:ea typeface="ＭＳ ゴシック" panose="020B0609070205080204" pitchFamily="49" charset="-128"/>
              </a:rPr>
              <a:t>            </a:t>
            </a:r>
            <a:r>
              <a:rPr lang="en-US" altLang="ja-JP" sz="1200">
                <a:solidFill>
                  <a:srgbClr val="0000FF"/>
                </a:solidFill>
                <a:latin typeface="ＭＳ ゴシック" panose="020B0609070205080204" pitchFamily="49" charset="-128"/>
                <a:ea typeface="ＭＳ ゴシック" panose="020B0609070205080204" pitchFamily="49" charset="-128"/>
              </a:rPr>
              <a:t>using</a:t>
            </a:r>
            <a:r>
              <a:rPr lang="en-US" altLang="ja-JP" sz="1200">
                <a:solidFill>
                  <a:srgbClr val="000000"/>
                </a:solidFill>
                <a:latin typeface="ＭＳ ゴシック" panose="020B0609070205080204" pitchFamily="49" charset="-128"/>
                <a:ea typeface="ＭＳ ゴシック" panose="020B0609070205080204" pitchFamily="49" charset="-128"/>
              </a:rPr>
              <a:t> (</a:t>
            </a:r>
            <a:r>
              <a:rPr lang="en-US" altLang="ja-JP" sz="1200">
                <a:solidFill>
                  <a:srgbClr val="0000FF"/>
                </a:solidFill>
                <a:latin typeface="ＭＳ ゴシック" panose="020B0609070205080204" pitchFamily="49" charset="-128"/>
                <a:ea typeface="ＭＳ ゴシック" panose="020B0609070205080204" pitchFamily="49" charset="-128"/>
              </a:rPr>
              <a:t>var</a:t>
            </a:r>
            <a:r>
              <a:rPr lang="en-US" altLang="ja-JP" sz="1200">
                <a:solidFill>
                  <a:srgbClr val="000000"/>
                </a:solidFill>
                <a:latin typeface="ＭＳ ゴシック" panose="020B0609070205080204" pitchFamily="49" charset="-128"/>
                <a:ea typeface="ＭＳ ゴシック" panose="020B0609070205080204" pitchFamily="49" charset="-128"/>
              </a:rPr>
              <a:t> db = </a:t>
            </a:r>
            <a:r>
              <a:rPr lang="en-US" altLang="ja-JP" sz="1200">
                <a:solidFill>
                  <a:srgbClr val="0000FF"/>
                </a:solidFill>
                <a:latin typeface="ＭＳ ゴシック" panose="020B0609070205080204" pitchFamily="49" charset="-128"/>
                <a:ea typeface="ＭＳ ゴシック" panose="020B0609070205080204" pitchFamily="49" charset="-128"/>
              </a:rPr>
              <a:t>new</a:t>
            </a:r>
            <a:r>
              <a:rPr lang="en-US" altLang="ja-JP" sz="1200">
                <a:solidFill>
                  <a:srgbClr val="000000"/>
                </a:solidFill>
                <a:latin typeface="ＭＳ ゴシック" panose="020B0609070205080204" pitchFamily="49" charset="-128"/>
                <a:ea typeface="ＭＳ ゴシック" panose="020B0609070205080204" pitchFamily="49" charset="-128"/>
              </a:rPr>
              <a:t> Entity.AddressContext())</a:t>
            </a:r>
          </a:p>
          <a:p>
            <a:r>
              <a:rPr lang="ja-JP" altLang="en-US" sz="1200">
                <a:solidFill>
                  <a:srgbClr val="000000"/>
                </a:solidFill>
                <a:latin typeface="ＭＳ ゴシック" panose="020B0609070205080204" pitchFamily="49" charset="-128"/>
                <a:ea typeface="ＭＳ ゴシック" panose="020B0609070205080204" pitchFamily="49" charset="-128"/>
              </a:rPr>
              <a:t>            </a:t>
            </a:r>
            <a:r>
              <a:rPr lang="en-US" altLang="ja-JP" sz="1200">
                <a:solidFill>
                  <a:srgbClr val="000000"/>
                </a:solidFill>
                <a:latin typeface="ＭＳ ゴシック" panose="020B0609070205080204" pitchFamily="49" charset="-128"/>
                <a:ea typeface="ＭＳ ゴシック" panose="020B0609070205080204" pitchFamily="49" charset="-128"/>
              </a:rPr>
              <a:t>{</a:t>
            </a:r>
          </a:p>
          <a:p>
            <a:r>
              <a:rPr lang="ja-JP" altLang="en-US" sz="1200">
                <a:solidFill>
                  <a:srgbClr val="000000"/>
                </a:solidFill>
                <a:latin typeface="ＭＳ ゴシック" panose="020B0609070205080204" pitchFamily="49" charset="-128"/>
                <a:ea typeface="ＭＳ ゴシック" panose="020B0609070205080204" pitchFamily="49" charset="-128"/>
              </a:rPr>
              <a:t>                </a:t>
            </a:r>
            <a:r>
              <a:rPr lang="en-US" altLang="ja-JP" sz="1200">
                <a:solidFill>
                  <a:srgbClr val="008000"/>
                </a:solidFill>
                <a:latin typeface="ＭＳ ゴシック" panose="020B0609070205080204" pitchFamily="49" charset="-128"/>
                <a:ea typeface="ＭＳ ゴシック" panose="020B0609070205080204" pitchFamily="49" charset="-128"/>
              </a:rPr>
              <a:t>//</a:t>
            </a:r>
            <a:r>
              <a:rPr lang="ja-JP" altLang="en-US" sz="1200">
                <a:solidFill>
                  <a:srgbClr val="008000"/>
                </a:solidFill>
                <a:latin typeface="ＭＳ ゴシック" panose="020B0609070205080204" pitchFamily="49" charset="-128"/>
                <a:ea typeface="ＭＳ ゴシック" panose="020B0609070205080204" pitchFamily="49" charset="-128"/>
              </a:rPr>
              <a:t>データベースへ登録</a:t>
            </a:r>
            <a:endParaRPr lang="ja-JP" altLang="en-US" sz="1200">
              <a:solidFill>
                <a:srgbClr val="000000"/>
              </a:solidFill>
              <a:latin typeface="ＭＳ ゴシック" panose="020B0609070205080204" pitchFamily="49" charset="-128"/>
              <a:ea typeface="ＭＳ ゴシック" panose="020B0609070205080204" pitchFamily="49" charset="-128"/>
            </a:endParaRPr>
          </a:p>
          <a:p>
            <a:r>
              <a:rPr lang="en-US" altLang="ja-JP" sz="1200">
                <a:solidFill>
                  <a:srgbClr val="000000"/>
                </a:solidFill>
                <a:latin typeface="ＭＳ ゴシック" panose="020B0609070205080204" pitchFamily="49" charset="-128"/>
                <a:ea typeface="ＭＳ ゴシック" panose="020B0609070205080204" pitchFamily="49" charset="-128"/>
              </a:rPr>
              <a:t>                db.Add(</a:t>
            </a:r>
            <a:r>
              <a:rPr lang="en-US" altLang="ja-JP" sz="1200">
                <a:solidFill>
                  <a:srgbClr val="0000FF"/>
                </a:solidFill>
                <a:latin typeface="ＭＳ ゴシック" panose="020B0609070205080204" pitchFamily="49" charset="-128"/>
                <a:ea typeface="ＭＳ ゴシック" panose="020B0609070205080204" pitchFamily="49" charset="-128"/>
              </a:rPr>
              <a:t>new</a:t>
            </a:r>
            <a:r>
              <a:rPr lang="en-US" altLang="ja-JP" sz="1200">
                <a:solidFill>
                  <a:srgbClr val="000000"/>
                </a:solidFill>
                <a:latin typeface="ＭＳ ゴシック" panose="020B0609070205080204" pitchFamily="49" charset="-128"/>
                <a:ea typeface="ＭＳ ゴシック" panose="020B0609070205080204" pitchFamily="49" charset="-128"/>
              </a:rPr>
              <a:t> AddressBook</a:t>
            </a:r>
          </a:p>
          <a:p>
            <a:r>
              <a:rPr lang="ja-JP" altLang="en-US" sz="1200">
                <a:solidFill>
                  <a:srgbClr val="000000"/>
                </a:solidFill>
                <a:latin typeface="ＭＳ ゴシック" panose="020B0609070205080204" pitchFamily="49" charset="-128"/>
                <a:ea typeface="ＭＳ ゴシック" panose="020B0609070205080204" pitchFamily="49" charset="-128"/>
              </a:rPr>
              <a:t>                </a:t>
            </a:r>
            <a:r>
              <a:rPr lang="en-US" altLang="ja-JP" sz="1200">
                <a:solidFill>
                  <a:srgbClr val="000000"/>
                </a:solidFill>
                <a:latin typeface="ＭＳ ゴシック" panose="020B0609070205080204" pitchFamily="49" charset="-128"/>
                <a:ea typeface="ＭＳ ゴシック" panose="020B0609070205080204" pitchFamily="49" charset="-128"/>
              </a:rPr>
              <a:t>{</a:t>
            </a:r>
          </a:p>
          <a:p>
            <a:r>
              <a:rPr lang="en-US" altLang="ja-JP" sz="1200">
                <a:solidFill>
                  <a:srgbClr val="000000"/>
                </a:solidFill>
                <a:latin typeface="ＭＳ ゴシック" panose="020B0609070205080204" pitchFamily="49" charset="-128"/>
                <a:ea typeface="ＭＳ ゴシック" panose="020B0609070205080204" pitchFamily="49" charset="-128"/>
              </a:rPr>
              <a:t>                    Name = SaveAddr.Name,</a:t>
            </a:r>
          </a:p>
          <a:p>
            <a:r>
              <a:rPr lang="en-US" altLang="ja-JP" sz="1200">
                <a:solidFill>
                  <a:srgbClr val="000000"/>
                </a:solidFill>
                <a:latin typeface="ＭＳ ゴシック" panose="020B0609070205080204" pitchFamily="49" charset="-128"/>
                <a:ea typeface="ＭＳ ゴシック" panose="020B0609070205080204" pitchFamily="49" charset="-128"/>
              </a:rPr>
              <a:t>                    Yubin = SaveAddr.Yubin,</a:t>
            </a:r>
          </a:p>
          <a:p>
            <a:r>
              <a:rPr lang="en-US" altLang="ja-JP" sz="1200">
                <a:solidFill>
                  <a:srgbClr val="000000"/>
                </a:solidFill>
                <a:latin typeface="ＭＳ ゴシック" panose="020B0609070205080204" pitchFamily="49" charset="-128"/>
                <a:ea typeface="ＭＳ ゴシック" panose="020B0609070205080204" pitchFamily="49" charset="-128"/>
              </a:rPr>
              <a:t>                    Address1 = SaveAddr.Address1,</a:t>
            </a:r>
          </a:p>
          <a:p>
            <a:r>
              <a:rPr lang="en-US" altLang="ja-JP" sz="1200">
                <a:solidFill>
                  <a:srgbClr val="000000"/>
                </a:solidFill>
                <a:latin typeface="ＭＳ ゴシック" panose="020B0609070205080204" pitchFamily="49" charset="-128"/>
                <a:ea typeface="ＭＳ ゴシック" panose="020B0609070205080204" pitchFamily="49" charset="-128"/>
              </a:rPr>
              <a:t>                    Address2 = SaveAddr.Address2,</a:t>
            </a:r>
          </a:p>
          <a:p>
            <a:r>
              <a:rPr lang="en-US" altLang="ja-JP" sz="1200">
                <a:solidFill>
                  <a:srgbClr val="000000"/>
                </a:solidFill>
                <a:latin typeface="ＭＳ ゴシック" panose="020B0609070205080204" pitchFamily="49" charset="-128"/>
                <a:ea typeface="ＭＳ ゴシック" panose="020B0609070205080204" pitchFamily="49" charset="-128"/>
              </a:rPr>
              <a:t>                    Tel = SaveAddr.Tel,</a:t>
            </a:r>
          </a:p>
          <a:p>
            <a:r>
              <a:rPr lang="en-US" altLang="ja-JP" sz="1200">
                <a:solidFill>
                  <a:srgbClr val="000000"/>
                </a:solidFill>
                <a:latin typeface="ＭＳ ゴシック" panose="020B0609070205080204" pitchFamily="49" charset="-128"/>
                <a:ea typeface="ＭＳ ゴシック" panose="020B0609070205080204" pitchFamily="49" charset="-128"/>
              </a:rPr>
              <a:t>                    SaveDate = DateTime.Now.ToUniversalTime(),</a:t>
            </a:r>
          </a:p>
          <a:p>
            <a:endParaRPr lang="ja-JP" altLang="en-US" sz="1200">
              <a:solidFill>
                <a:srgbClr val="000000"/>
              </a:solidFill>
              <a:latin typeface="ＭＳ ゴシック" panose="020B0609070205080204" pitchFamily="49" charset="-128"/>
              <a:ea typeface="ＭＳ ゴシック" panose="020B0609070205080204" pitchFamily="49" charset="-128"/>
            </a:endParaRPr>
          </a:p>
          <a:p>
            <a:r>
              <a:rPr lang="ja-JP" altLang="en-US" sz="1200">
                <a:solidFill>
                  <a:srgbClr val="000000"/>
                </a:solidFill>
                <a:latin typeface="ＭＳ ゴシック" panose="020B0609070205080204" pitchFamily="49" charset="-128"/>
                <a:ea typeface="ＭＳ ゴシック" panose="020B0609070205080204" pitchFamily="49" charset="-128"/>
              </a:rPr>
              <a:t>                </a:t>
            </a:r>
            <a:r>
              <a:rPr lang="en-US" altLang="ja-JP" sz="1200">
                <a:solidFill>
                  <a:srgbClr val="000000"/>
                </a:solidFill>
                <a:latin typeface="ＭＳ ゴシック" panose="020B0609070205080204" pitchFamily="49" charset="-128"/>
                <a:ea typeface="ＭＳ ゴシック" panose="020B0609070205080204" pitchFamily="49" charset="-128"/>
              </a:rPr>
              <a:t>}); ;</a:t>
            </a:r>
          </a:p>
          <a:p>
            <a:endParaRPr lang="ja-JP" altLang="en-US" sz="1200">
              <a:solidFill>
                <a:srgbClr val="000000"/>
              </a:solidFill>
              <a:latin typeface="ＭＳ ゴシック" panose="020B0609070205080204" pitchFamily="49" charset="-128"/>
              <a:ea typeface="ＭＳ ゴシック" panose="020B0609070205080204" pitchFamily="49" charset="-128"/>
            </a:endParaRPr>
          </a:p>
          <a:p>
            <a:r>
              <a:rPr lang="zh-TW" altLang="en-US" sz="1200">
                <a:solidFill>
                  <a:srgbClr val="000000"/>
                </a:solidFill>
                <a:latin typeface="ＭＳ ゴシック" panose="020B0609070205080204" pitchFamily="49" charset="-128"/>
                <a:ea typeface="ＭＳ ゴシック" panose="020B0609070205080204" pitchFamily="49" charset="-128"/>
              </a:rPr>
              <a:t>                </a:t>
            </a:r>
            <a:r>
              <a:rPr lang="en-US" altLang="zh-TW" sz="1200">
                <a:solidFill>
                  <a:srgbClr val="008000"/>
                </a:solidFill>
                <a:latin typeface="ＭＳ ゴシック" panose="020B0609070205080204" pitchFamily="49" charset="-128"/>
                <a:ea typeface="ＭＳ ゴシック" panose="020B0609070205080204" pitchFamily="49" charset="-128"/>
              </a:rPr>
              <a:t>//</a:t>
            </a:r>
            <a:r>
              <a:rPr lang="zh-TW" altLang="en-US" sz="1200">
                <a:solidFill>
                  <a:srgbClr val="008000"/>
                </a:solidFill>
                <a:latin typeface="ＭＳ ゴシック" panose="020B0609070205080204" pitchFamily="49" charset="-128"/>
                <a:ea typeface="ＭＳ ゴシック" panose="020B0609070205080204" pitchFamily="49" charset="-128"/>
              </a:rPr>
              <a:t>新規登録実行</a:t>
            </a:r>
            <a:endParaRPr lang="zh-TW" altLang="en-US" sz="1200">
              <a:solidFill>
                <a:srgbClr val="000000"/>
              </a:solidFill>
              <a:latin typeface="ＭＳ ゴシック" panose="020B0609070205080204" pitchFamily="49" charset="-128"/>
              <a:ea typeface="ＭＳ ゴシック" panose="020B0609070205080204" pitchFamily="49" charset="-128"/>
            </a:endParaRPr>
          </a:p>
          <a:p>
            <a:r>
              <a:rPr lang="en-US" altLang="ja-JP" sz="1200">
                <a:solidFill>
                  <a:srgbClr val="000000"/>
                </a:solidFill>
                <a:latin typeface="ＭＳ ゴシック" panose="020B0609070205080204" pitchFamily="49" charset="-128"/>
                <a:ea typeface="ＭＳ ゴシック" panose="020B0609070205080204" pitchFamily="49" charset="-128"/>
              </a:rPr>
              <a:t>                db.SaveChanges();</a:t>
            </a:r>
          </a:p>
          <a:p>
            <a:r>
              <a:rPr lang="ja-JP" altLang="en-US" sz="1200">
                <a:solidFill>
                  <a:srgbClr val="000000"/>
                </a:solidFill>
                <a:latin typeface="ＭＳ ゴシック" panose="020B0609070205080204" pitchFamily="49" charset="-128"/>
                <a:ea typeface="ＭＳ ゴシック" panose="020B0609070205080204" pitchFamily="49" charset="-128"/>
              </a:rPr>
              <a:t>            </a:t>
            </a:r>
            <a:r>
              <a:rPr lang="en-US" altLang="ja-JP" sz="1200">
                <a:solidFill>
                  <a:srgbClr val="000000"/>
                </a:solidFill>
                <a:latin typeface="ＭＳ ゴシック" panose="020B0609070205080204" pitchFamily="49" charset="-128"/>
                <a:ea typeface="ＭＳ ゴシック" panose="020B0609070205080204" pitchFamily="49" charset="-128"/>
              </a:rPr>
              <a:t>}</a:t>
            </a:r>
            <a:endParaRPr lang="ja-JP" altLang="en-US" sz="1200">
              <a:solidFill>
                <a:srgbClr val="000000"/>
              </a:solidFill>
              <a:latin typeface="ＭＳ ゴシック" panose="020B0609070205080204" pitchFamily="49" charset="-128"/>
              <a:ea typeface="ＭＳ ゴシック" panose="020B0609070205080204" pitchFamily="49" charset="-128"/>
            </a:endParaRPr>
          </a:p>
          <a:p>
            <a:r>
              <a:rPr lang="en-US" altLang="ja-JP" sz="1200">
                <a:solidFill>
                  <a:srgbClr val="000000"/>
                </a:solidFill>
                <a:latin typeface="ＭＳ ゴシック" panose="020B0609070205080204" pitchFamily="49" charset="-128"/>
                <a:ea typeface="ＭＳ ゴシック" panose="020B0609070205080204" pitchFamily="49" charset="-128"/>
              </a:rPr>
              <a:t>            </a:t>
            </a:r>
            <a:r>
              <a:rPr lang="en-US" altLang="ja-JP" sz="1200">
                <a:solidFill>
                  <a:srgbClr val="0000FF"/>
                </a:solidFill>
                <a:latin typeface="ＭＳ ゴシック" panose="020B0609070205080204" pitchFamily="49" charset="-128"/>
                <a:ea typeface="ＭＳ ゴシック" panose="020B0609070205080204" pitchFamily="49" charset="-128"/>
              </a:rPr>
              <a:t>return</a:t>
            </a:r>
            <a:r>
              <a:rPr lang="en-US" altLang="ja-JP" sz="1200">
                <a:solidFill>
                  <a:srgbClr val="000000"/>
                </a:solidFill>
                <a:latin typeface="ＭＳ ゴシック" panose="020B0609070205080204" pitchFamily="49" charset="-128"/>
                <a:ea typeface="ＭＳ ゴシック" panose="020B0609070205080204" pitchFamily="49" charset="-128"/>
              </a:rPr>
              <a:t> NoContent();</a:t>
            </a:r>
            <a:endParaRPr lang="ja-JP" altLang="en-US" sz="1200">
              <a:solidFill>
                <a:srgbClr val="000000"/>
              </a:solidFill>
              <a:latin typeface="ＭＳ ゴシック" panose="020B0609070205080204" pitchFamily="49" charset="-128"/>
              <a:ea typeface="ＭＳ ゴシック" panose="020B0609070205080204" pitchFamily="49" charset="-128"/>
            </a:endParaRPr>
          </a:p>
          <a:p>
            <a:r>
              <a:rPr lang="ja-JP" altLang="en-US" sz="1200">
                <a:solidFill>
                  <a:srgbClr val="000000"/>
                </a:solidFill>
                <a:latin typeface="ＭＳ ゴシック" panose="020B0609070205080204" pitchFamily="49" charset="-128"/>
                <a:ea typeface="ＭＳ ゴシック" panose="020B0609070205080204" pitchFamily="49" charset="-128"/>
              </a:rPr>
              <a:t>        </a:t>
            </a:r>
            <a:r>
              <a:rPr lang="en-US" altLang="ja-JP" sz="1200">
                <a:solidFill>
                  <a:srgbClr val="000000"/>
                </a:solidFill>
                <a:latin typeface="ＭＳ ゴシック" panose="020B0609070205080204" pitchFamily="49" charset="-128"/>
                <a:ea typeface="ＭＳ ゴシック" panose="020B0609070205080204" pitchFamily="49" charset="-128"/>
              </a:rPr>
              <a:t>}</a:t>
            </a:r>
            <a:endParaRPr kumimoji="1" lang="ja-JP" altLang="en-US" sz="400"/>
          </a:p>
        </p:txBody>
      </p:sp>
      <p:sp>
        <p:nvSpPr>
          <p:cNvPr id="4" name="テキスト ボックス 3">
            <a:extLst>
              <a:ext uri="{FF2B5EF4-FFF2-40B4-BE49-F238E27FC236}">
                <a16:creationId xmlns:a16="http://schemas.microsoft.com/office/drawing/2014/main" id="{922C33F7-45F2-1C2B-FA93-AF6CE17AA29F}"/>
              </a:ext>
            </a:extLst>
          </p:cNvPr>
          <p:cNvSpPr txBox="1"/>
          <p:nvPr/>
        </p:nvSpPr>
        <p:spPr>
          <a:xfrm>
            <a:off x="7572692" y="1179447"/>
            <a:ext cx="4453890" cy="646331"/>
          </a:xfrm>
          <a:prstGeom prst="rect">
            <a:avLst/>
          </a:prstGeom>
          <a:noFill/>
        </p:spPr>
        <p:txBody>
          <a:bodyPr wrap="square" rtlCol="0">
            <a:spAutoFit/>
          </a:bodyPr>
          <a:lstStyle/>
          <a:p>
            <a:r>
              <a:rPr lang="ja-JP" altLang="en-US" sz="1200"/>
              <a:t>「</a:t>
            </a:r>
            <a:r>
              <a:rPr lang="en-US" altLang="ja-JP" sz="1200"/>
              <a:t>AddressBookController.cs</a:t>
            </a:r>
            <a:r>
              <a:rPr lang="ja-JP" altLang="en-US" sz="1200"/>
              <a:t>」ファイルのコード</a:t>
            </a:r>
            <a:r>
              <a:rPr lang="en-US" altLang="ja-JP" sz="1200"/>
              <a:t>(</a:t>
            </a:r>
            <a:r>
              <a:rPr lang="en-US" altLang="ja-JP" sz="1200">
                <a:solidFill>
                  <a:srgbClr val="FF0000"/>
                </a:solidFill>
                <a:latin typeface="ＭＳ ゴシック" panose="020B0609070205080204" pitchFamily="49" charset="-128"/>
                <a:ea typeface="ＭＳ ゴシック" panose="020B0609070205080204" pitchFamily="49" charset="-128"/>
              </a:rPr>
              <a:t>// --(</a:t>
            </a:r>
            <a:r>
              <a:rPr lang="ja-JP" altLang="en-US" sz="1200">
                <a:solidFill>
                  <a:srgbClr val="FF0000"/>
                </a:solidFill>
                <a:latin typeface="ＭＳ ゴシック" panose="020B0609070205080204" pitchFamily="49" charset="-128"/>
                <a:ea typeface="ＭＳ ゴシック" panose="020B0609070205080204" pitchFamily="49" charset="-128"/>
              </a:rPr>
              <a:t>ここに新規登録</a:t>
            </a:r>
            <a:r>
              <a:rPr lang="en-US" altLang="ja-JP" sz="1200">
                <a:solidFill>
                  <a:srgbClr val="FF0000"/>
                </a:solidFill>
                <a:latin typeface="ＭＳ ゴシック" panose="020B0609070205080204" pitchFamily="49" charset="-128"/>
                <a:ea typeface="ＭＳ ゴシック" panose="020B0609070205080204" pitchFamily="49" charset="-128"/>
              </a:rPr>
              <a:t>/</a:t>
            </a:r>
            <a:r>
              <a:rPr lang="ja-JP" altLang="en-US" sz="1200">
                <a:solidFill>
                  <a:srgbClr val="FF0000"/>
                </a:solidFill>
                <a:latin typeface="ＭＳ ゴシック" panose="020B0609070205080204" pitchFamily="49" charset="-128"/>
                <a:ea typeface="ＭＳ ゴシック" panose="020B0609070205080204" pitchFamily="49" charset="-128"/>
              </a:rPr>
              <a:t>更新</a:t>
            </a:r>
            <a:r>
              <a:rPr lang="en-US" altLang="ja-JP" sz="1200">
                <a:solidFill>
                  <a:srgbClr val="FF0000"/>
                </a:solidFill>
                <a:latin typeface="ＭＳ ゴシック" panose="020B0609070205080204" pitchFamily="49" charset="-128"/>
                <a:ea typeface="ＭＳ ゴシック" panose="020B0609070205080204" pitchFamily="49" charset="-128"/>
              </a:rPr>
              <a:t>/</a:t>
            </a:r>
            <a:r>
              <a:rPr lang="ja-JP" altLang="en-US" sz="1200">
                <a:solidFill>
                  <a:srgbClr val="FF0000"/>
                </a:solidFill>
                <a:latin typeface="ＭＳ ゴシック" panose="020B0609070205080204" pitchFamily="49" charset="-128"/>
                <a:ea typeface="ＭＳ ゴシック" panose="020B0609070205080204" pitchFamily="49" charset="-128"/>
              </a:rPr>
              <a:t>削除の</a:t>
            </a:r>
            <a:r>
              <a:rPr lang="en-US" altLang="ja-JP" sz="1200">
                <a:solidFill>
                  <a:srgbClr val="FF0000"/>
                </a:solidFill>
                <a:latin typeface="ＭＳ ゴシック" panose="020B0609070205080204" pitchFamily="49" charset="-128"/>
                <a:ea typeface="ＭＳ ゴシック" panose="020B0609070205080204" pitchFamily="49" charset="-128"/>
              </a:rPr>
              <a:t>API</a:t>
            </a:r>
            <a:r>
              <a:rPr lang="ja-JP" altLang="en-US" sz="1200">
                <a:solidFill>
                  <a:srgbClr val="FF0000"/>
                </a:solidFill>
                <a:latin typeface="ＭＳ ゴシック" panose="020B0609070205080204" pitchFamily="49" charset="-128"/>
                <a:ea typeface="ＭＳ ゴシック" panose="020B0609070205080204" pitchFamily="49" charset="-128"/>
              </a:rPr>
              <a:t>を追加する</a:t>
            </a:r>
            <a:r>
              <a:rPr lang="en-US" altLang="ja-JP" sz="1200">
                <a:solidFill>
                  <a:srgbClr val="FF0000"/>
                </a:solidFill>
                <a:latin typeface="ＭＳ ゴシック" panose="020B0609070205080204" pitchFamily="49" charset="-128"/>
                <a:ea typeface="ＭＳ ゴシック" panose="020B0609070205080204" pitchFamily="49" charset="-128"/>
              </a:rPr>
              <a:t>)---</a:t>
            </a:r>
            <a:r>
              <a:rPr lang="en-US" altLang="ja-JP" sz="1200"/>
              <a:t>)</a:t>
            </a:r>
            <a:r>
              <a:rPr lang="ja-JP" altLang="en-US" sz="1200"/>
              <a:t>部分に左のコードを追加してください。</a:t>
            </a:r>
            <a:endParaRPr kumimoji="1" lang="en-US" altLang="ja-JP" sz="1200"/>
          </a:p>
        </p:txBody>
      </p:sp>
    </p:spTree>
    <p:extLst>
      <p:ext uri="{BB962C8B-B14F-4D97-AF65-F5344CB8AC3E}">
        <p14:creationId xmlns:p14="http://schemas.microsoft.com/office/powerpoint/2010/main" val="1906948119"/>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a:extLst>
              <a:ext uri="{FF2B5EF4-FFF2-40B4-BE49-F238E27FC236}">
                <a16:creationId xmlns:a16="http://schemas.microsoft.com/office/drawing/2014/main" id="{D3578072-553C-1E04-82AF-684422C5586E}"/>
              </a:ext>
            </a:extLst>
          </p:cNvPr>
          <p:cNvSpPr>
            <a:spLocks noGrp="1"/>
          </p:cNvSpPr>
          <p:nvPr>
            <p:ph type="title"/>
          </p:nvPr>
        </p:nvSpPr>
        <p:spPr/>
        <p:txBody>
          <a:bodyPr>
            <a:normAutofit/>
          </a:bodyPr>
          <a:lstStyle/>
          <a:p>
            <a:r>
              <a:rPr lang="en-US" altLang="ja-JP"/>
              <a:t>3-3-4.</a:t>
            </a:r>
            <a:r>
              <a:rPr lang="ja-JP" altLang="en-US"/>
              <a:t>「新規登録」機能作成</a:t>
            </a:r>
          </a:p>
        </p:txBody>
      </p:sp>
      <p:sp>
        <p:nvSpPr>
          <p:cNvPr id="2" name="テキスト プレースホルダー 7">
            <a:extLst>
              <a:ext uri="{FF2B5EF4-FFF2-40B4-BE49-F238E27FC236}">
                <a16:creationId xmlns:a16="http://schemas.microsoft.com/office/drawing/2014/main" id="{DF10B8C9-FDF0-F5F7-6E79-09B4D09A1973}"/>
              </a:ext>
            </a:extLst>
          </p:cNvPr>
          <p:cNvSpPr>
            <a:spLocks noGrp="1"/>
          </p:cNvSpPr>
          <p:nvPr>
            <p:ph type="body" sz="quarter" idx="14"/>
          </p:nvPr>
        </p:nvSpPr>
        <p:spPr>
          <a:xfrm>
            <a:off x="268288" y="806384"/>
            <a:ext cx="11637962" cy="373063"/>
          </a:xfrm>
        </p:spPr>
        <p:txBody>
          <a:bodyPr/>
          <a:lstStyle/>
          <a:p>
            <a:r>
              <a:rPr lang="ja-JP" altLang="en-US"/>
              <a:t>テスト実行</a:t>
            </a:r>
          </a:p>
        </p:txBody>
      </p:sp>
      <p:pic>
        <p:nvPicPr>
          <p:cNvPr id="3" name="図 2">
            <a:extLst>
              <a:ext uri="{FF2B5EF4-FFF2-40B4-BE49-F238E27FC236}">
                <a16:creationId xmlns:a16="http://schemas.microsoft.com/office/drawing/2014/main" id="{CC455DA1-FD7B-A15A-A5D9-993BF4D056E5}"/>
              </a:ext>
            </a:extLst>
          </p:cNvPr>
          <p:cNvPicPr>
            <a:picLocks noChangeAspect="1"/>
          </p:cNvPicPr>
          <p:nvPr/>
        </p:nvPicPr>
        <p:blipFill>
          <a:blip r:embed="rId2"/>
          <a:stretch>
            <a:fillRect/>
          </a:stretch>
        </p:blipFill>
        <p:spPr>
          <a:xfrm>
            <a:off x="356090" y="2723035"/>
            <a:ext cx="3720097" cy="3654319"/>
          </a:xfrm>
          <a:prstGeom prst="rect">
            <a:avLst/>
          </a:prstGeom>
        </p:spPr>
      </p:pic>
      <p:pic>
        <p:nvPicPr>
          <p:cNvPr id="4" name="図 3">
            <a:extLst>
              <a:ext uri="{FF2B5EF4-FFF2-40B4-BE49-F238E27FC236}">
                <a16:creationId xmlns:a16="http://schemas.microsoft.com/office/drawing/2014/main" id="{F4FBDF85-DAD3-D56A-23ED-A298296C3D2C}"/>
              </a:ext>
            </a:extLst>
          </p:cNvPr>
          <p:cNvPicPr>
            <a:picLocks noChangeAspect="1"/>
          </p:cNvPicPr>
          <p:nvPr/>
        </p:nvPicPr>
        <p:blipFill>
          <a:blip r:embed="rId3"/>
          <a:stretch>
            <a:fillRect/>
          </a:stretch>
        </p:blipFill>
        <p:spPr>
          <a:xfrm>
            <a:off x="4395718" y="2723035"/>
            <a:ext cx="3720097" cy="3654319"/>
          </a:xfrm>
          <a:prstGeom prst="rect">
            <a:avLst/>
          </a:prstGeom>
        </p:spPr>
      </p:pic>
      <p:pic>
        <p:nvPicPr>
          <p:cNvPr id="5" name="図 4">
            <a:extLst>
              <a:ext uri="{FF2B5EF4-FFF2-40B4-BE49-F238E27FC236}">
                <a16:creationId xmlns:a16="http://schemas.microsoft.com/office/drawing/2014/main" id="{541782A6-882A-E6DE-AE61-73233E83E9FC}"/>
              </a:ext>
            </a:extLst>
          </p:cNvPr>
          <p:cNvPicPr>
            <a:picLocks noChangeAspect="1"/>
          </p:cNvPicPr>
          <p:nvPr/>
        </p:nvPicPr>
        <p:blipFill>
          <a:blip r:embed="rId4"/>
          <a:stretch>
            <a:fillRect/>
          </a:stretch>
        </p:blipFill>
        <p:spPr>
          <a:xfrm>
            <a:off x="8402255" y="2723035"/>
            <a:ext cx="3720097" cy="3654319"/>
          </a:xfrm>
          <a:prstGeom prst="rect">
            <a:avLst/>
          </a:prstGeom>
        </p:spPr>
      </p:pic>
      <p:sp>
        <p:nvSpPr>
          <p:cNvPr id="6" name="正方形/長方形 5">
            <a:extLst>
              <a:ext uri="{FF2B5EF4-FFF2-40B4-BE49-F238E27FC236}">
                <a16:creationId xmlns:a16="http://schemas.microsoft.com/office/drawing/2014/main" id="{9E8CB5C3-0B09-5032-A25B-4206B4EC2ADD}"/>
              </a:ext>
            </a:extLst>
          </p:cNvPr>
          <p:cNvSpPr/>
          <p:nvPr/>
        </p:nvSpPr>
        <p:spPr>
          <a:xfrm>
            <a:off x="174873" y="3066292"/>
            <a:ext cx="2159766" cy="1350065"/>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2F8E910F-729D-4285-7153-BEE5AF58AD65}"/>
              </a:ext>
            </a:extLst>
          </p:cNvPr>
          <p:cNvSpPr/>
          <p:nvPr/>
        </p:nvSpPr>
        <p:spPr>
          <a:xfrm>
            <a:off x="755290" y="4537223"/>
            <a:ext cx="645493" cy="307151"/>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174FCED5-DC76-444F-9B0D-56E2DEECA374}"/>
              </a:ext>
            </a:extLst>
          </p:cNvPr>
          <p:cNvSpPr/>
          <p:nvPr/>
        </p:nvSpPr>
        <p:spPr>
          <a:xfrm>
            <a:off x="6374634" y="4719982"/>
            <a:ext cx="645493" cy="307151"/>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a:extLst>
              <a:ext uri="{FF2B5EF4-FFF2-40B4-BE49-F238E27FC236}">
                <a16:creationId xmlns:a16="http://schemas.microsoft.com/office/drawing/2014/main" id="{98813326-B019-22E5-F039-6C5EE964AA38}"/>
              </a:ext>
            </a:extLst>
          </p:cNvPr>
          <p:cNvSpPr/>
          <p:nvPr/>
        </p:nvSpPr>
        <p:spPr>
          <a:xfrm>
            <a:off x="8314639" y="5027133"/>
            <a:ext cx="3807713" cy="307151"/>
          </a:xfrm>
          <a:prstGeom prst="rect">
            <a:avLst/>
          </a:prstGeom>
          <a:solidFill>
            <a:schemeClr val="accent4">
              <a:lumMod val="20000"/>
              <a:lumOff val="80000"/>
              <a:alpha val="30000"/>
            </a:schemeClr>
          </a:solidFill>
          <a:ln w="9525">
            <a:solidFill>
              <a:srgbClr val="FF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a:extLst>
              <a:ext uri="{FF2B5EF4-FFF2-40B4-BE49-F238E27FC236}">
                <a16:creationId xmlns:a16="http://schemas.microsoft.com/office/drawing/2014/main" id="{70B8E89F-5424-C841-A059-0F151131B470}"/>
              </a:ext>
            </a:extLst>
          </p:cNvPr>
          <p:cNvSpPr txBox="1"/>
          <p:nvPr/>
        </p:nvSpPr>
        <p:spPr>
          <a:xfrm>
            <a:off x="291478" y="1491712"/>
            <a:ext cx="3784709" cy="830997"/>
          </a:xfrm>
          <a:prstGeom prst="rect">
            <a:avLst/>
          </a:prstGeom>
          <a:noFill/>
        </p:spPr>
        <p:txBody>
          <a:bodyPr wrap="square" rtlCol="0">
            <a:spAutoFit/>
          </a:bodyPr>
          <a:lstStyle/>
          <a:p>
            <a:r>
              <a:rPr kumimoji="1" lang="ja-JP" altLang="en-US" sz="1600"/>
              <a:t>①上部の編集画面に住所データを入力し、「新規登録」ボタンをクリックして</a:t>
            </a:r>
            <a:r>
              <a:rPr lang="ja-JP" altLang="en-US" sz="1600"/>
              <a:t>ください。</a:t>
            </a:r>
            <a:endParaRPr kumimoji="1" lang="ja-JP" altLang="en-US" sz="1600"/>
          </a:p>
        </p:txBody>
      </p:sp>
      <p:sp>
        <p:nvSpPr>
          <p:cNvPr id="12" name="テキスト ボックス 11">
            <a:extLst>
              <a:ext uri="{FF2B5EF4-FFF2-40B4-BE49-F238E27FC236}">
                <a16:creationId xmlns:a16="http://schemas.microsoft.com/office/drawing/2014/main" id="{F94E4898-42C5-9339-65C4-28640BF63549}"/>
              </a:ext>
            </a:extLst>
          </p:cNvPr>
          <p:cNvSpPr txBox="1"/>
          <p:nvPr/>
        </p:nvSpPr>
        <p:spPr>
          <a:xfrm>
            <a:off x="8314639" y="1491712"/>
            <a:ext cx="3807712" cy="1077218"/>
          </a:xfrm>
          <a:prstGeom prst="rect">
            <a:avLst/>
          </a:prstGeom>
          <a:noFill/>
        </p:spPr>
        <p:txBody>
          <a:bodyPr wrap="square" rtlCol="0">
            <a:spAutoFit/>
          </a:bodyPr>
          <a:lstStyle/>
          <a:p>
            <a:r>
              <a:rPr kumimoji="1" lang="ja-JP" altLang="en-US" sz="1600"/>
              <a:t>③住所録リストに新規登録された情報が表示されます。</a:t>
            </a:r>
            <a:endParaRPr kumimoji="1" lang="en-US" altLang="ja-JP" sz="1600"/>
          </a:p>
          <a:p>
            <a:r>
              <a:rPr lang="en-US" altLang="ja-JP" sz="1600"/>
              <a:t>※</a:t>
            </a:r>
            <a:r>
              <a:rPr lang="ja-JP" altLang="en-US" sz="1600"/>
              <a:t>更新されない場合は、</a:t>
            </a:r>
            <a:r>
              <a:rPr lang="en-US" altLang="ja-JP" sz="1600"/>
              <a:t>F5</a:t>
            </a:r>
            <a:r>
              <a:rPr lang="ja-JP" altLang="en-US" sz="1600"/>
              <a:t>キーを押してください。</a:t>
            </a:r>
            <a:endParaRPr kumimoji="1" lang="ja-JP" altLang="en-US" sz="1600"/>
          </a:p>
        </p:txBody>
      </p:sp>
      <p:sp>
        <p:nvSpPr>
          <p:cNvPr id="13" name="テキスト ボックス 12">
            <a:extLst>
              <a:ext uri="{FF2B5EF4-FFF2-40B4-BE49-F238E27FC236}">
                <a16:creationId xmlns:a16="http://schemas.microsoft.com/office/drawing/2014/main" id="{57118F65-302B-7E1F-4F38-8B3A122666ED}"/>
              </a:ext>
            </a:extLst>
          </p:cNvPr>
          <p:cNvSpPr txBox="1"/>
          <p:nvPr/>
        </p:nvSpPr>
        <p:spPr>
          <a:xfrm>
            <a:off x="4395717" y="1491712"/>
            <a:ext cx="3720097" cy="584775"/>
          </a:xfrm>
          <a:prstGeom prst="rect">
            <a:avLst/>
          </a:prstGeom>
          <a:noFill/>
        </p:spPr>
        <p:txBody>
          <a:bodyPr wrap="square" rtlCol="0">
            <a:spAutoFit/>
          </a:bodyPr>
          <a:lstStyle/>
          <a:p>
            <a:r>
              <a:rPr kumimoji="1" lang="ja-JP" altLang="en-US" sz="1600"/>
              <a:t>②確認画面が表示されるので、「はい」ボタンをクリックしてください。</a:t>
            </a:r>
          </a:p>
        </p:txBody>
      </p:sp>
    </p:spTree>
    <p:extLst>
      <p:ext uri="{BB962C8B-B14F-4D97-AF65-F5344CB8AC3E}">
        <p14:creationId xmlns:p14="http://schemas.microsoft.com/office/powerpoint/2010/main" val="1144345749"/>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a:extLst>
              <a:ext uri="{FF2B5EF4-FFF2-40B4-BE49-F238E27FC236}">
                <a16:creationId xmlns:a16="http://schemas.microsoft.com/office/drawing/2014/main" id="{D3578072-553C-1E04-82AF-684422C5586E}"/>
              </a:ext>
            </a:extLst>
          </p:cNvPr>
          <p:cNvSpPr>
            <a:spLocks noGrp="1"/>
          </p:cNvSpPr>
          <p:nvPr>
            <p:ph type="title"/>
          </p:nvPr>
        </p:nvSpPr>
        <p:spPr/>
        <p:txBody>
          <a:bodyPr>
            <a:normAutofit/>
          </a:bodyPr>
          <a:lstStyle/>
          <a:p>
            <a:r>
              <a:rPr lang="en-US" altLang="ja-JP"/>
              <a:t>3-3-5.</a:t>
            </a:r>
            <a:r>
              <a:rPr lang="ja-JP" altLang="en-US"/>
              <a:t>「更新」機能作成</a:t>
            </a:r>
          </a:p>
        </p:txBody>
      </p:sp>
      <p:sp>
        <p:nvSpPr>
          <p:cNvPr id="10" name="正方形/長方形 9">
            <a:extLst>
              <a:ext uri="{FF2B5EF4-FFF2-40B4-BE49-F238E27FC236}">
                <a16:creationId xmlns:a16="http://schemas.microsoft.com/office/drawing/2014/main" id="{71DBDC10-6418-DC00-C303-1428DD1A8093}"/>
              </a:ext>
            </a:extLst>
          </p:cNvPr>
          <p:cNvSpPr/>
          <p:nvPr/>
        </p:nvSpPr>
        <p:spPr>
          <a:xfrm>
            <a:off x="561861" y="922285"/>
            <a:ext cx="11344390" cy="811266"/>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kumimoji="1" lang="ja-JP" altLang="en-US"/>
              <a:t>ここでは、住所録リスト</a:t>
            </a:r>
            <a:r>
              <a:rPr lang="ja-JP" altLang="en-US"/>
              <a:t>表示ページに更新機能を付加していきます。</a:t>
            </a:r>
            <a:endParaRPr lang="en-US" altLang="ja-JP"/>
          </a:p>
        </p:txBody>
      </p:sp>
      <p:sp>
        <p:nvSpPr>
          <p:cNvPr id="2" name="テキスト プレースホルダー 7">
            <a:extLst>
              <a:ext uri="{FF2B5EF4-FFF2-40B4-BE49-F238E27FC236}">
                <a16:creationId xmlns:a16="http://schemas.microsoft.com/office/drawing/2014/main" id="{DF10B8C9-FDF0-F5F7-6E79-09B4D09A1973}"/>
              </a:ext>
            </a:extLst>
          </p:cNvPr>
          <p:cNvSpPr>
            <a:spLocks noGrp="1"/>
          </p:cNvSpPr>
          <p:nvPr>
            <p:ph type="body" sz="quarter" idx="14"/>
          </p:nvPr>
        </p:nvSpPr>
        <p:spPr>
          <a:xfrm>
            <a:off x="304994" y="1803714"/>
            <a:ext cx="11637962" cy="373063"/>
          </a:xfrm>
        </p:spPr>
        <p:txBody>
          <a:bodyPr/>
          <a:lstStyle/>
          <a:p>
            <a:r>
              <a:rPr lang="ja-JP" altLang="en-US"/>
              <a:t>概要</a:t>
            </a:r>
          </a:p>
        </p:txBody>
      </p:sp>
      <p:sp>
        <p:nvSpPr>
          <p:cNvPr id="3" name="正方形/長方形 2">
            <a:extLst>
              <a:ext uri="{FF2B5EF4-FFF2-40B4-BE49-F238E27FC236}">
                <a16:creationId xmlns:a16="http://schemas.microsoft.com/office/drawing/2014/main" id="{23ACDD5F-F321-3362-5FCA-09BE80930579}"/>
              </a:ext>
            </a:extLst>
          </p:cNvPr>
          <p:cNvSpPr/>
          <p:nvPr/>
        </p:nvSpPr>
        <p:spPr>
          <a:xfrm>
            <a:off x="267629" y="2677154"/>
            <a:ext cx="5828371" cy="367665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kumimoji="1" lang="ja-JP" altLang="en-US"/>
          </a:p>
        </p:txBody>
      </p:sp>
      <p:sp>
        <p:nvSpPr>
          <p:cNvPr id="4" name="正方形/長方形 3">
            <a:extLst>
              <a:ext uri="{FF2B5EF4-FFF2-40B4-BE49-F238E27FC236}">
                <a16:creationId xmlns:a16="http://schemas.microsoft.com/office/drawing/2014/main" id="{ECE05322-E312-9ACC-9BFC-984FB1BCD014}"/>
              </a:ext>
            </a:extLst>
          </p:cNvPr>
          <p:cNvSpPr/>
          <p:nvPr/>
        </p:nvSpPr>
        <p:spPr>
          <a:xfrm>
            <a:off x="6114585" y="2677154"/>
            <a:ext cx="5828371" cy="367665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kumimoji="1" lang="ja-JP" altLang="en-US"/>
          </a:p>
        </p:txBody>
      </p:sp>
      <p:sp>
        <p:nvSpPr>
          <p:cNvPr id="5" name="テキスト ボックス 4">
            <a:extLst>
              <a:ext uri="{FF2B5EF4-FFF2-40B4-BE49-F238E27FC236}">
                <a16:creationId xmlns:a16="http://schemas.microsoft.com/office/drawing/2014/main" id="{AF15E341-8F21-5E2B-8F1F-536C9D3DDAC3}"/>
              </a:ext>
            </a:extLst>
          </p:cNvPr>
          <p:cNvSpPr txBox="1"/>
          <p:nvPr/>
        </p:nvSpPr>
        <p:spPr>
          <a:xfrm>
            <a:off x="6122700" y="2409445"/>
            <a:ext cx="1322798" cy="307777"/>
          </a:xfrm>
          <a:prstGeom prst="rect">
            <a:avLst/>
          </a:prstGeom>
        </p:spPr>
        <p:style>
          <a:lnRef idx="0">
            <a:schemeClr val="accent1"/>
          </a:lnRef>
          <a:fillRef idx="3">
            <a:schemeClr val="accent1"/>
          </a:fillRef>
          <a:effectRef idx="3">
            <a:schemeClr val="accent1"/>
          </a:effectRef>
          <a:fontRef idx="minor">
            <a:schemeClr val="lt1"/>
          </a:fontRef>
        </p:style>
        <p:txBody>
          <a:bodyPr wrap="none" rtlCol="0">
            <a:spAutoFit/>
          </a:bodyPr>
          <a:lstStyle/>
          <a:p>
            <a:r>
              <a:rPr kumimoji="1" lang="en-US" altLang="ja-JP" sz="1400"/>
              <a:t>【</a:t>
            </a:r>
            <a:r>
              <a:rPr kumimoji="1" lang="ja-JP" altLang="en-US" sz="1400"/>
              <a:t>バックエンド</a:t>
            </a:r>
            <a:r>
              <a:rPr kumimoji="1" lang="en-US" altLang="ja-JP" sz="1400"/>
              <a:t>】</a:t>
            </a:r>
            <a:endParaRPr kumimoji="1" lang="ja-JP" altLang="en-US" sz="1400"/>
          </a:p>
        </p:txBody>
      </p:sp>
      <p:sp>
        <p:nvSpPr>
          <p:cNvPr id="6" name="テキスト ボックス 5">
            <a:extLst>
              <a:ext uri="{FF2B5EF4-FFF2-40B4-BE49-F238E27FC236}">
                <a16:creationId xmlns:a16="http://schemas.microsoft.com/office/drawing/2014/main" id="{A000B685-9540-5CF3-9AC4-9308B7629A4A}"/>
              </a:ext>
            </a:extLst>
          </p:cNvPr>
          <p:cNvSpPr txBox="1"/>
          <p:nvPr/>
        </p:nvSpPr>
        <p:spPr>
          <a:xfrm>
            <a:off x="273524" y="2427477"/>
            <a:ext cx="1467068" cy="307777"/>
          </a:xfrm>
          <a:prstGeom prst="rect">
            <a:avLst/>
          </a:prstGeom>
        </p:spPr>
        <p:style>
          <a:lnRef idx="0">
            <a:schemeClr val="accent1"/>
          </a:lnRef>
          <a:fillRef idx="3">
            <a:schemeClr val="accent1"/>
          </a:fillRef>
          <a:effectRef idx="3">
            <a:schemeClr val="accent1"/>
          </a:effectRef>
          <a:fontRef idx="minor">
            <a:schemeClr val="lt1"/>
          </a:fontRef>
        </p:style>
        <p:txBody>
          <a:bodyPr wrap="none" rtlCol="0">
            <a:spAutoFit/>
          </a:bodyPr>
          <a:lstStyle/>
          <a:p>
            <a:r>
              <a:rPr kumimoji="1" lang="en-US" altLang="ja-JP" sz="1400"/>
              <a:t>【</a:t>
            </a:r>
            <a:r>
              <a:rPr lang="ja-JP" altLang="en-US" sz="1400"/>
              <a:t>フロント</a:t>
            </a:r>
            <a:r>
              <a:rPr kumimoji="1" lang="ja-JP" altLang="en-US" sz="1400"/>
              <a:t>エンド</a:t>
            </a:r>
            <a:r>
              <a:rPr kumimoji="1" lang="en-US" altLang="ja-JP" sz="1400"/>
              <a:t>】</a:t>
            </a:r>
            <a:endParaRPr kumimoji="1" lang="ja-JP" altLang="en-US" sz="1400"/>
          </a:p>
        </p:txBody>
      </p:sp>
      <p:pic>
        <p:nvPicPr>
          <p:cNvPr id="8" name="Picture 2">
            <a:extLst>
              <a:ext uri="{FF2B5EF4-FFF2-40B4-BE49-F238E27FC236}">
                <a16:creationId xmlns:a16="http://schemas.microsoft.com/office/drawing/2014/main" id="{EF83DFE8-F643-BFE3-F465-15D72CE7147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011" y="4518121"/>
            <a:ext cx="1922515" cy="16850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3">
            <a:extLst>
              <a:ext uri="{FF2B5EF4-FFF2-40B4-BE49-F238E27FC236}">
                <a16:creationId xmlns:a16="http://schemas.microsoft.com/office/drawing/2014/main" id="{48BB9A41-453A-E305-E5E6-47B6E8C7C0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39111" y="4518121"/>
            <a:ext cx="1922516" cy="16850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5">
            <a:extLst>
              <a:ext uri="{FF2B5EF4-FFF2-40B4-BE49-F238E27FC236}">
                <a16:creationId xmlns:a16="http://schemas.microsoft.com/office/drawing/2014/main" id="{E64EC531-1998-0353-74F9-070FDA5EC05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80985" y="4518121"/>
            <a:ext cx="1922514" cy="16850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 name="テキスト ボックス 12">
            <a:extLst>
              <a:ext uri="{FF2B5EF4-FFF2-40B4-BE49-F238E27FC236}">
                <a16:creationId xmlns:a16="http://schemas.microsoft.com/office/drawing/2014/main" id="{65AA3789-1492-C54B-C9BE-21AD152589D5}"/>
              </a:ext>
            </a:extLst>
          </p:cNvPr>
          <p:cNvSpPr txBox="1"/>
          <p:nvPr/>
        </p:nvSpPr>
        <p:spPr>
          <a:xfrm>
            <a:off x="312467" y="6049305"/>
            <a:ext cx="3834704" cy="307777"/>
          </a:xfrm>
          <a:prstGeom prst="rect">
            <a:avLst/>
          </a:prstGeom>
          <a:noFill/>
        </p:spPr>
        <p:txBody>
          <a:bodyPr wrap="none" rtlCol="0">
            <a:spAutoFit/>
          </a:bodyPr>
          <a:lstStyle/>
          <a:p>
            <a:r>
              <a:rPr lang="ja-JP" altLang="en-US" sz="1400" dirty="0">
                <a:solidFill>
                  <a:schemeClr val="accent5">
                    <a:lumMod val="75000"/>
                  </a:schemeClr>
                </a:solidFill>
                <a:latin typeface="BIZ UDPゴシック" panose="020B0400000000000000" pitchFamily="50" charset="-128"/>
                <a:ea typeface="BIZ UDPゴシック" panose="020B0400000000000000" pitchFamily="50" charset="-128"/>
              </a:rPr>
              <a:t>リスト行をクリック後、編集、編集ボタンクリック</a:t>
            </a:r>
            <a:endParaRPr kumimoji="1" lang="ja-JP" altLang="en-US" sz="1400" dirty="0">
              <a:solidFill>
                <a:schemeClr val="accent5">
                  <a:lumMod val="75000"/>
                </a:schemeClr>
              </a:solidFill>
              <a:latin typeface="BIZ UDPゴシック" panose="020B0400000000000000" pitchFamily="50" charset="-128"/>
              <a:ea typeface="BIZ UDPゴシック" panose="020B0400000000000000" pitchFamily="50" charset="-128"/>
            </a:endParaRPr>
          </a:p>
        </p:txBody>
      </p:sp>
      <p:sp>
        <p:nvSpPr>
          <p:cNvPr id="14" name="テキスト ボックス 13">
            <a:extLst>
              <a:ext uri="{FF2B5EF4-FFF2-40B4-BE49-F238E27FC236}">
                <a16:creationId xmlns:a16="http://schemas.microsoft.com/office/drawing/2014/main" id="{772E947C-5A5C-F174-930C-3CDD1CE07605}"/>
              </a:ext>
            </a:extLst>
          </p:cNvPr>
          <p:cNvSpPr txBox="1"/>
          <p:nvPr/>
        </p:nvSpPr>
        <p:spPr>
          <a:xfrm>
            <a:off x="4438522" y="6013060"/>
            <a:ext cx="1407439" cy="523220"/>
          </a:xfrm>
          <a:prstGeom prst="rect">
            <a:avLst/>
          </a:prstGeom>
          <a:noFill/>
        </p:spPr>
        <p:txBody>
          <a:bodyPr wrap="square" rtlCol="0">
            <a:spAutoFit/>
          </a:bodyPr>
          <a:lstStyle/>
          <a:p>
            <a:r>
              <a:rPr kumimoji="1" lang="ja-JP" altLang="en-US" sz="1400" dirty="0">
                <a:solidFill>
                  <a:schemeClr val="accent5">
                    <a:lumMod val="75000"/>
                  </a:schemeClr>
                </a:solidFill>
                <a:latin typeface="BIZ UDPゴシック" panose="020B0400000000000000" pitchFamily="50" charset="-128"/>
                <a:ea typeface="BIZ UDPゴシック" panose="020B0400000000000000" pitchFamily="50" charset="-128"/>
              </a:rPr>
              <a:t>下部リスト行が変更される</a:t>
            </a:r>
          </a:p>
        </p:txBody>
      </p:sp>
      <p:cxnSp>
        <p:nvCxnSpPr>
          <p:cNvPr id="12" name="直線矢印コネクタ 11">
            <a:extLst>
              <a:ext uri="{FF2B5EF4-FFF2-40B4-BE49-F238E27FC236}">
                <a16:creationId xmlns:a16="http://schemas.microsoft.com/office/drawing/2014/main" id="{19D898D7-6D44-3626-C630-14265308C626}"/>
              </a:ext>
            </a:extLst>
          </p:cNvPr>
          <p:cNvCxnSpPr>
            <a:cxnSpLocks/>
          </p:cNvCxnSpPr>
          <p:nvPr/>
        </p:nvCxnSpPr>
        <p:spPr>
          <a:xfrm>
            <a:off x="4100329" y="3571654"/>
            <a:ext cx="3241300" cy="0"/>
          </a:xfrm>
          <a:prstGeom prst="straightConnector1">
            <a:avLst/>
          </a:prstGeom>
          <a:ln>
            <a:headEnd type="none"/>
            <a:tailEnd type="arrow"/>
          </a:ln>
        </p:spPr>
        <p:style>
          <a:lnRef idx="1">
            <a:schemeClr val="accent1"/>
          </a:lnRef>
          <a:fillRef idx="0">
            <a:schemeClr val="accent1"/>
          </a:fillRef>
          <a:effectRef idx="0">
            <a:schemeClr val="accent1"/>
          </a:effectRef>
          <a:fontRef idx="minor">
            <a:schemeClr val="tx1"/>
          </a:fontRef>
        </p:style>
      </p:cxnSp>
      <p:cxnSp>
        <p:nvCxnSpPr>
          <p:cNvPr id="15" name="直線矢印コネクタ 14">
            <a:extLst>
              <a:ext uri="{FF2B5EF4-FFF2-40B4-BE49-F238E27FC236}">
                <a16:creationId xmlns:a16="http://schemas.microsoft.com/office/drawing/2014/main" id="{32E6767B-ECAC-5A00-8A7F-BAB601436A4E}"/>
              </a:ext>
            </a:extLst>
          </p:cNvPr>
          <p:cNvCxnSpPr>
            <a:cxnSpLocks/>
          </p:cNvCxnSpPr>
          <p:nvPr/>
        </p:nvCxnSpPr>
        <p:spPr>
          <a:xfrm flipH="1">
            <a:off x="4100329" y="3665997"/>
            <a:ext cx="3241300" cy="0"/>
          </a:xfrm>
          <a:prstGeom prst="straightConnector1">
            <a:avLst/>
          </a:prstGeom>
          <a:ln>
            <a:headEnd type="none"/>
            <a:tailEnd type="arrow"/>
          </a:ln>
        </p:spPr>
        <p:style>
          <a:lnRef idx="1">
            <a:schemeClr val="accent1"/>
          </a:lnRef>
          <a:fillRef idx="0">
            <a:schemeClr val="accent1"/>
          </a:fillRef>
          <a:effectRef idx="0">
            <a:schemeClr val="accent1"/>
          </a:effectRef>
          <a:fontRef idx="minor">
            <a:schemeClr val="tx1"/>
          </a:fontRef>
        </p:style>
      </p:cxnSp>
      <p:sp>
        <p:nvSpPr>
          <p:cNvPr id="16" name="テキスト ボックス 15">
            <a:extLst>
              <a:ext uri="{FF2B5EF4-FFF2-40B4-BE49-F238E27FC236}">
                <a16:creationId xmlns:a16="http://schemas.microsoft.com/office/drawing/2014/main" id="{A314935D-0DAB-143D-32E2-51D0BAF6B558}"/>
              </a:ext>
            </a:extLst>
          </p:cNvPr>
          <p:cNvSpPr txBox="1"/>
          <p:nvPr/>
        </p:nvSpPr>
        <p:spPr>
          <a:xfrm>
            <a:off x="4756867" y="3219721"/>
            <a:ext cx="2071401" cy="369332"/>
          </a:xfrm>
          <a:prstGeom prst="rect">
            <a:avLst/>
          </a:prstGeom>
          <a:noFill/>
        </p:spPr>
        <p:txBody>
          <a:bodyPr wrap="none" rtlCol="0">
            <a:spAutoFit/>
          </a:bodyPr>
          <a:lstStyle/>
          <a:p>
            <a:r>
              <a:rPr kumimoji="1" lang="en-US" altLang="ja-JP"/>
              <a:t>RestAPI</a:t>
            </a:r>
            <a:r>
              <a:rPr kumimoji="1" lang="ja-JP" altLang="en-US"/>
              <a:t>アクセス</a:t>
            </a:r>
          </a:p>
        </p:txBody>
      </p:sp>
      <p:pic>
        <p:nvPicPr>
          <p:cNvPr id="17" name="図 16">
            <a:extLst>
              <a:ext uri="{FF2B5EF4-FFF2-40B4-BE49-F238E27FC236}">
                <a16:creationId xmlns:a16="http://schemas.microsoft.com/office/drawing/2014/main" id="{0382161E-798C-E52A-C4AB-FF05CC15C3EE}"/>
              </a:ext>
            </a:extLst>
          </p:cNvPr>
          <p:cNvPicPr>
            <a:picLocks noChangeAspect="1"/>
          </p:cNvPicPr>
          <p:nvPr/>
        </p:nvPicPr>
        <p:blipFill>
          <a:blip r:embed="rId5"/>
          <a:stretch>
            <a:fillRect/>
          </a:stretch>
        </p:blipFill>
        <p:spPr>
          <a:xfrm>
            <a:off x="7829058" y="4658845"/>
            <a:ext cx="2145556" cy="1669605"/>
          </a:xfrm>
          <a:prstGeom prst="rect">
            <a:avLst/>
          </a:prstGeom>
        </p:spPr>
      </p:pic>
      <p:sp>
        <p:nvSpPr>
          <p:cNvPr id="18" name="テキスト ボックス 17">
            <a:extLst>
              <a:ext uri="{FF2B5EF4-FFF2-40B4-BE49-F238E27FC236}">
                <a16:creationId xmlns:a16="http://schemas.microsoft.com/office/drawing/2014/main" id="{93F63294-E618-2753-BAC8-48DFA05D6672}"/>
              </a:ext>
            </a:extLst>
          </p:cNvPr>
          <p:cNvSpPr txBox="1"/>
          <p:nvPr/>
        </p:nvSpPr>
        <p:spPr>
          <a:xfrm>
            <a:off x="7740226" y="4384240"/>
            <a:ext cx="1638590" cy="276999"/>
          </a:xfrm>
          <a:prstGeom prst="rect">
            <a:avLst/>
          </a:prstGeom>
          <a:noFill/>
        </p:spPr>
        <p:txBody>
          <a:bodyPr wrap="none" rtlCol="0">
            <a:spAutoFit/>
          </a:bodyPr>
          <a:lstStyle/>
          <a:p>
            <a:r>
              <a:rPr kumimoji="1" lang="ja-JP" altLang="en-US" sz="1200"/>
              <a:t>住所録リスト取得</a:t>
            </a:r>
            <a:r>
              <a:rPr kumimoji="1" lang="en-US" altLang="ja-JP" sz="1200"/>
              <a:t>API</a:t>
            </a:r>
            <a:endParaRPr kumimoji="1" lang="ja-JP" altLang="en-US" sz="1200"/>
          </a:p>
        </p:txBody>
      </p:sp>
      <p:pic>
        <p:nvPicPr>
          <p:cNvPr id="19" name="図 18">
            <a:extLst>
              <a:ext uri="{FF2B5EF4-FFF2-40B4-BE49-F238E27FC236}">
                <a16:creationId xmlns:a16="http://schemas.microsoft.com/office/drawing/2014/main" id="{A6CCFC79-0C3F-D602-A5CA-7166B34FE1E2}"/>
              </a:ext>
            </a:extLst>
          </p:cNvPr>
          <p:cNvPicPr>
            <a:picLocks noChangeAspect="1"/>
          </p:cNvPicPr>
          <p:nvPr/>
        </p:nvPicPr>
        <p:blipFill>
          <a:blip r:embed="rId6"/>
          <a:stretch>
            <a:fillRect/>
          </a:stretch>
        </p:blipFill>
        <p:spPr>
          <a:xfrm>
            <a:off x="7829058" y="3057757"/>
            <a:ext cx="2500790" cy="1314970"/>
          </a:xfrm>
          <a:prstGeom prst="rect">
            <a:avLst/>
          </a:prstGeom>
        </p:spPr>
      </p:pic>
      <p:sp>
        <p:nvSpPr>
          <p:cNvPr id="20" name="テキスト ボックス 19">
            <a:extLst>
              <a:ext uri="{FF2B5EF4-FFF2-40B4-BE49-F238E27FC236}">
                <a16:creationId xmlns:a16="http://schemas.microsoft.com/office/drawing/2014/main" id="{F97F9C11-5760-0E8D-F265-6F2541481A95}"/>
              </a:ext>
            </a:extLst>
          </p:cNvPr>
          <p:cNvSpPr txBox="1"/>
          <p:nvPr/>
        </p:nvSpPr>
        <p:spPr>
          <a:xfrm>
            <a:off x="7729950" y="2831213"/>
            <a:ext cx="1095172" cy="276999"/>
          </a:xfrm>
          <a:prstGeom prst="rect">
            <a:avLst/>
          </a:prstGeom>
          <a:noFill/>
        </p:spPr>
        <p:txBody>
          <a:bodyPr wrap="none" rtlCol="0">
            <a:spAutoFit/>
          </a:bodyPr>
          <a:lstStyle/>
          <a:p>
            <a:r>
              <a:rPr lang="ja-JP" altLang="en-US" sz="1200"/>
              <a:t>更新処理</a:t>
            </a:r>
            <a:r>
              <a:rPr kumimoji="1" lang="en-US" altLang="ja-JP" sz="1200"/>
              <a:t>API</a:t>
            </a:r>
            <a:endParaRPr kumimoji="1" lang="ja-JP" altLang="en-US" sz="1200"/>
          </a:p>
        </p:txBody>
      </p:sp>
    </p:spTree>
    <p:extLst>
      <p:ext uri="{BB962C8B-B14F-4D97-AF65-F5344CB8AC3E}">
        <p14:creationId xmlns:p14="http://schemas.microsoft.com/office/powerpoint/2010/main" val="1076117398"/>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a:extLst>
              <a:ext uri="{FF2B5EF4-FFF2-40B4-BE49-F238E27FC236}">
                <a16:creationId xmlns:a16="http://schemas.microsoft.com/office/drawing/2014/main" id="{D3578072-553C-1E04-82AF-684422C5586E}"/>
              </a:ext>
            </a:extLst>
          </p:cNvPr>
          <p:cNvSpPr>
            <a:spLocks noGrp="1"/>
          </p:cNvSpPr>
          <p:nvPr>
            <p:ph type="title"/>
          </p:nvPr>
        </p:nvSpPr>
        <p:spPr/>
        <p:txBody>
          <a:bodyPr>
            <a:normAutofit/>
          </a:bodyPr>
          <a:lstStyle/>
          <a:p>
            <a:r>
              <a:rPr kumimoji="1" lang="en-US" altLang="ja-JP"/>
              <a:t>【</a:t>
            </a:r>
            <a:r>
              <a:rPr kumimoji="1" lang="ja-JP" altLang="en-US"/>
              <a:t>参考</a:t>
            </a:r>
            <a:r>
              <a:rPr kumimoji="1" lang="en-US" altLang="ja-JP"/>
              <a:t>】</a:t>
            </a:r>
            <a:endParaRPr kumimoji="1" lang="ja-JP" altLang="en-US" dirty="0"/>
          </a:p>
        </p:txBody>
      </p:sp>
      <p:cxnSp>
        <p:nvCxnSpPr>
          <p:cNvPr id="2" name="直線コネクタ 1">
            <a:extLst>
              <a:ext uri="{FF2B5EF4-FFF2-40B4-BE49-F238E27FC236}">
                <a16:creationId xmlns:a16="http://schemas.microsoft.com/office/drawing/2014/main" id="{B8F2043C-348E-A2BB-333F-0A505042850B}"/>
              </a:ext>
            </a:extLst>
          </p:cNvPr>
          <p:cNvCxnSpPr/>
          <p:nvPr/>
        </p:nvCxnSpPr>
        <p:spPr>
          <a:xfrm>
            <a:off x="249044" y="6314222"/>
            <a:ext cx="11675327" cy="0"/>
          </a:xfrm>
          <a:prstGeom prst="line">
            <a:avLst/>
          </a:prstGeom>
          <a:ln w="22225" cmpd="dbl"/>
        </p:spPr>
        <p:style>
          <a:lnRef idx="1">
            <a:schemeClr val="accent1"/>
          </a:lnRef>
          <a:fillRef idx="0">
            <a:schemeClr val="accent1"/>
          </a:fillRef>
          <a:effectRef idx="0">
            <a:schemeClr val="accent1"/>
          </a:effectRef>
          <a:fontRef idx="minor">
            <a:schemeClr val="tx1"/>
          </a:fontRef>
        </p:style>
      </p:cxnSp>
      <p:cxnSp>
        <p:nvCxnSpPr>
          <p:cNvPr id="3" name="直線コネクタ 2">
            <a:extLst>
              <a:ext uri="{FF2B5EF4-FFF2-40B4-BE49-F238E27FC236}">
                <a16:creationId xmlns:a16="http://schemas.microsoft.com/office/drawing/2014/main" id="{CA201A43-B114-6AA8-9E93-5875DD8A2042}"/>
              </a:ext>
            </a:extLst>
          </p:cNvPr>
          <p:cNvCxnSpPr>
            <a:cxnSpLocks/>
          </p:cNvCxnSpPr>
          <p:nvPr/>
        </p:nvCxnSpPr>
        <p:spPr>
          <a:xfrm>
            <a:off x="4436565" y="2929826"/>
            <a:ext cx="0" cy="3158799"/>
          </a:xfrm>
          <a:prstGeom prst="line">
            <a:avLst/>
          </a:prstGeom>
          <a:ln w="38100">
            <a:solidFill>
              <a:schemeClr val="bg1">
                <a:lumMod val="50000"/>
                <a:alpha val="32000"/>
              </a:schemeClr>
            </a:solidFill>
          </a:ln>
        </p:spPr>
        <p:style>
          <a:lnRef idx="1">
            <a:schemeClr val="accent1"/>
          </a:lnRef>
          <a:fillRef idx="0">
            <a:schemeClr val="accent1"/>
          </a:fillRef>
          <a:effectRef idx="0">
            <a:schemeClr val="accent1"/>
          </a:effectRef>
          <a:fontRef idx="minor">
            <a:schemeClr val="tx1"/>
          </a:fontRef>
        </p:style>
      </p:cxnSp>
      <p:pic>
        <p:nvPicPr>
          <p:cNvPr id="4" name="Picture 2">
            <a:extLst>
              <a:ext uri="{FF2B5EF4-FFF2-40B4-BE49-F238E27FC236}">
                <a16:creationId xmlns:a16="http://schemas.microsoft.com/office/drawing/2014/main" id="{2EFD6287-B107-221C-BDF4-AB20A16013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21650" y="3397858"/>
            <a:ext cx="1351849" cy="11848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テキスト ボックス 4">
            <a:extLst>
              <a:ext uri="{FF2B5EF4-FFF2-40B4-BE49-F238E27FC236}">
                <a16:creationId xmlns:a16="http://schemas.microsoft.com/office/drawing/2014/main" id="{BC9D3C52-8A5A-A405-5377-A31C3254000D}"/>
              </a:ext>
            </a:extLst>
          </p:cNvPr>
          <p:cNvSpPr txBox="1"/>
          <p:nvPr/>
        </p:nvSpPr>
        <p:spPr>
          <a:xfrm>
            <a:off x="4546654" y="2352072"/>
            <a:ext cx="2026517" cy="369332"/>
          </a:xfrm>
          <a:prstGeom prst="rect">
            <a:avLst/>
          </a:prstGeom>
          <a:noFill/>
        </p:spPr>
        <p:txBody>
          <a:bodyPr wrap="none" rtlCol="0">
            <a:spAutoFit/>
          </a:bodyPr>
          <a:lstStyle/>
          <a:p>
            <a:r>
              <a:rPr lang="ja-JP" altLang="en-US" dirty="0">
                <a:latin typeface="BIZ UDPゴシック" panose="020B0400000000000000" pitchFamily="50" charset="-128"/>
                <a:ea typeface="BIZ UDPゴシック" panose="020B0400000000000000" pitchFamily="50" charset="-128"/>
              </a:rPr>
              <a:t>■操作画面の流れ</a:t>
            </a:r>
            <a:endParaRPr kumimoji="1" lang="ja-JP" altLang="en-US" dirty="0">
              <a:latin typeface="BIZ UDPゴシック" panose="020B0400000000000000" pitchFamily="50" charset="-128"/>
              <a:ea typeface="BIZ UDPゴシック" panose="020B0400000000000000" pitchFamily="50" charset="-128"/>
            </a:endParaRPr>
          </a:p>
        </p:txBody>
      </p:sp>
      <p:pic>
        <p:nvPicPr>
          <p:cNvPr id="6" name="Picture 2">
            <a:extLst>
              <a:ext uri="{FF2B5EF4-FFF2-40B4-BE49-F238E27FC236}">
                <a16:creationId xmlns:a16="http://schemas.microsoft.com/office/drawing/2014/main" id="{72839CEA-67C8-4706-BF40-833C6A5571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15513" y="2327385"/>
            <a:ext cx="1362324" cy="11940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3">
            <a:extLst>
              <a:ext uri="{FF2B5EF4-FFF2-40B4-BE49-F238E27FC236}">
                <a16:creationId xmlns:a16="http://schemas.microsoft.com/office/drawing/2014/main" id="{204CF9BC-56D5-F771-A14F-585869C3DC8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49876" y="2318204"/>
            <a:ext cx="1372797" cy="12032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2">
            <a:extLst>
              <a:ext uri="{FF2B5EF4-FFF2-40B4-BE49-F238E27FC236}">
                <a16:creationId xmlns:a16="http://schemas.microsoft.com/office/drawing/2014/main" id="{5496D33E-5A57-B105-ABE7-D41516252DC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15514" y="3852660"/>
            <a:ext cx="1397610" cy="12249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3">
            <a:extLst>
              <a:ext uri="{FF2B5EF4-FFF2-40B4-BE49-F238E27FC236}">
                <a16:creationId xmlns:a16="http://schemas.microsoft.com/office/drawing/2014/main" id="{20CB28DC-E371-FD42-8F42-5191311001D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926810" y="3852724"/>
            <a:ext cx="1397612" cy="12249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5">
            <a:extLst>
              <a:ext uri="{FF2B5EF4-FFF2-40B4-BE49-F238E27FC236}">
                <a16:creationId xmlns:a16="http://schemas.microsoft.com/office/drawing/2014/main" id="{4A5FB6C2-7B61-3DEC-3F6A-BC3DD1857CF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704403" y="3852724"/>
            <a:ext cx="1397611" cy="12249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2">
            <a:extLst>
              <a:ext uri="{FF2B5EF4-FFF2-40B4-BE49-F238E27FC236}">
                <a16:creationId xmlns:a16="http://schemas.microsoft.com/office/drawing/2014/main" id="{BB542062-E40D-223F-249C-8AA7C024132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115513" y="5322906"/>
            <a:ext cx="1397608" cy="12249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 name="Picture 3">
            <a:extLst>
              <a:ext uri="{FF2B5EF4-FFF2-40B4-BE49-F238E27FC236}">
                <a16:creationId xmlns:a16="http://schemas.microsoft.com/office/drawing/2014/main" id="{13183CAB-4226-F4BE-686B-8F4E63F81DF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949876" y="5334312"/>
            <a:ext cx="1372796" cy="120324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5" name="コネクタ: カギ線 14">
            <a:extLst>
              <a:ext uri="{FF2B5EF4-FFF2-40B4-BE49-F238E27FC236}">
                <a16:creationId xmlns:a16="http://schemas.microsoft.com/office/drawing/2014/main" id="{258EB721-BB46-85E8-2A81-3C4DC66FBB7E}"/>
              </a:ext>
            </a:extLst>
          </p:cNvPr>
          <p:cNvCxnSpPr>
            <a:stCxn id="4" idx="3"/>
            <a:endCxn id="9" idx="1"/>
          </p:cNvCxnSpPr>
          <p:nvPr/>
        </p:nvCxnSpPr>
        <p:spPr>
          <a:xfrm>
            <a:off x="5873499" y="3990302"/>
            <a:ext cx="1242015" cy="474857"/>
          </a:xfrm>
          <a:prstGeom prst="bentConnector3">
            <a:avLst/>
          </a:prstGeom>
          <a:ln w="12700">
            <a:tailEnd type="arrow"/>
          </a:ln>
        </p:spPr>
        <p:style>
          <a:lnRef idx="1">
            <a:schemeClr val="accent1"/>
          </a:lnRef>
          <a:fillRef idx="0">
            <a:schemeClr val="accent1"/>
          </a:fillRef>
          <a:effectRef idx="0">
            <a:schemeClr val="accent1"/>
          </a:effectRef>
          <a:fontRef idx="minor">
            <a:schemeClr val="tx1"/>
          </a:fontRef>
        </p:style>
      </p:cxnSp>
      <p:cxnSp>
        <p:nvCxnSpPr>
          <p:cNvPr id="16" name="コネクタ: カギ線 15">
            <a:extLst>
              <a:ext uri="{FF2B5EF4-FFF2-40B4-BE49-F238E27FC236}">
                <a16:creationId xmlns:a16="http://schemas.microsoft.com/office/drawing/2014/main" id="{DB1DF728-F54F-9F6C-7339-52AD0EA309EF}"/>
              </a:ext>
            </a:extLst>
          </p:cNvPr>
          <p:cNvCxnSpPr>
            <a:stCxn id="4" idx="3"/>
            <a:endCxn id="13" idx="1"/>
          </p:cNvCxnSpPr>
          <p:nvPr/>
        </p:nvCxnSpPr>
        <p:spPr>
          <a:xfrm>
            <a:off x="5873499" y="3990302"/>
            <a:ext cx="1242014" cy="1945102"/>
          </a:xfrm>
          <a:prstGeom prst="bentConnector3">
            <a:avLst/>
          </a:prstGeom>
          <a:ln w="12700">
            <a:tailEnd type="arrow"/>
          </a:ln>
        </p:spPr>
        <p:style>
          <a:lnRef idx="1">
            <a:schemeClr val="accent1"/>
          </a:lnRef>
          <a:fillRef idx="0">
            <a:schemeClr val="accent1"/>
          </a:fillRef>
          <a:effectRef idx="0">
            <a:schemeClr val="accent1"/>
          </a:effectRef>
          <a:fontRef idx="minor">
            <a:schemeClr val="tx1"/>
          </a:fontRef>
        </p:style>
      </p:cxnSp>
      <p:cxnSp>
        <p:nvCxnSpPr>
          <p:cNvPr id="17" name="コネクタ: カギ線 16">
            <a:extLst>
              <a:ext uri="{FF2B5EF4-FFF2-40B4-BE49-F238E27FC236}">
                <a16:creationId xmlns:a16="http://schemas.microsoft.com/office/drawing/2014/main" id="{10BDF755-1B22-72DA-2803-8B4B04566B9E}"/>
              </a:ext>
            </a:extLst>
          </p:cNvPr>
          <p:cNvCxnSpPr>
            <a:stCxn id="4" idx="3"/>
            <a:endCxn id="6" idx="1"/>
          </p:cNvCxnSpPr>
          <p:nvPr/>
        </p:nvCxnSpPr>
        <p:spPr>
          <a:xfrm flipV="1">
            <a:off x="5873499" y="2924420"/>
            <a:ext cx="1242014" cy="1065882"/>
          </a:xfrm>
          <a:prstGeom prst="bentConnector3">
            <a:avLst/>
          </a:prstGeom>
          <a:ln w="12700">
            <a:tailEnd type="arrow"/>
          </a:ln>
        </p:spPr>
        <p:style>
          <a:lnRef idx="1">
            <a:schemeClr val="accent1"/>
          </a:lnRef>
          <a:fillRef idx="0">
            <a:schemeClr val="accent1"/>
          </a:fillRef>
          <a:effectRef idx="0">
            <a:schemeClr val="accent1"/>
          </a:effectRef>
          <a:fontRef idx="minor">
            <a:schemeClr val="tx1"/>
          </a:fontRef>
        </p:style>
      </p:cxnSp>
      <p:sp>
        <p:nvSpPr>
          <p:cNvPr id="18" name="テキスト ボックス 17">
            <a:extLst>
              <a:ext uri="{FF2B5EF4-FFF2-40B4-BE49-F238E27FC236}">
                <a16:creationId xmlns:a16="http://schemas.microsoft.com/office/drawing/2014/main" id="{77D421F1-FA9A-EE8E-1577-E58A34F68908}"/>
              </a:ext>
            </a:extLst>
          </p:cNvPr>
          <p:cNvSpPr txBox="1"/>
          <p:nvPr/>
        </p:nvSpPr>
        <p:spPr>
          <a:xfrm>
            <a:off x="5873498" y="2750551"/>
            <a:ext cx="595035" cy="338554"/>
          </a:xfrm>
          <a:prstGeom prst="rect">
            <a:avLst/>
          </a:prstGeom>
          <a:noFill/>
        </p:spPr>
        <p:txBody>
          <a:bodyPr wrap="none" rtlCol="0">
            <a:spAutoFit/>
          </a:bodyPr>
          <a:lstStyle/>
          <a:p>
            <a:r>
              <a:rPr kumimoji="1" lang="ja-JP" altLang="en-US" sz="1600" dirty="0">
                <a:latin typeface="BIZ UDPゴシック" panose="020B0400000000000000" pitchFamily="50" charset="-128"/>
                <a:ea typeface="BIZ UDPゴシック" panose="020B0400000000000000" pitchFamily="50" charset="-128"/>
              </a:rPr>
              <a:t>登録</a:t>
            </a:r>
          </a:p>
        </p:txBody>
      </p:sp>
      <p:sp>
        <p:nvSpPr>
          <p:cNvPr id="19" name="テキスト ボックス 18">
            <a:extLst>
              <a:ext uri="{FF2B5EF4-FFF2-40B4-BE49-F238E27FC236}">
                <a16:creationId xmlns:a16="http://schemas.microsoft.com/office/drawing/2014/main" id="{98F9D0C4-E8B5-3CD3-0EAD-8000D736AFD2}"/>
              </a:ext>
            </a:extLst>
          </p:cNvPr>
          <p:cNvSpPr txBox="1"/>
          <p:nvPr/>
        </p:nvSpPr>
        <p:spPr>
          <a:xfrm>
            <a:off x="5899471" y="4281657"/>
            <a:ext cx="595035" cy="338554"/>
          </a:xfrm>
          <a:prstGeom prst="rect">
            <a:avLst/>
          </a:prstGeom>
          <a:noFill/>
        </p:spPr>
        <p:txBody>
          <a:bodyPr wrap="none" rtlCol="0">
            <a:spAutoFit/>
          </a:bodyPr>
          <a:lstStyle/>
          <a:p>
            <a:r>
              <a:rPr kumimoji="1" lang="ja-JP" altLang="en-US" sz="1600" dirty="0">
                <a:latin typeface="BIZ UDPゴシック" panose="020B0400000000000000" pitchFamily="50" charset="-128"/>
                <a:ea typeface="BIZ UDPゴシック" panose="020B0400000000000000" pitchFamily="50" charset="-128"/>
              </a:rPr>
              <a:t>編集</a:t>
            </a:r>
          </a:p>
        </p:txBody>
      </p:sp>
      <p:sp>
        <p:nvSpPr>
          <p:cNvPr id="20" name="テキスト ボックス 19">
            <a:extLst>
              <a:ext uri="{FF2B5EF4-FFF2-40B4-BE49-F238E27FC236}">
                <a16:creationId xmlns:a16="http://schemas.microsoft.com/office/drawing/2014/main" id="{06B56C45-211F-0EFA-3CBF-DD2D9D05B01D}"/>
              </a:ext>
            </a:extLst>
          </p:cNvPr>
          <p:cNvSpPr txBox="1"/>
          <p:nvPr/>
        </p:nvSpPr>
        <p:spPr>
          <a:xfrm>
            <a:off x="5892317" y="5621600"/>
            <a:ext cx="595035" cy="338554"/>
          </a:xfrm>
          <a:prstGeom prst="rect">
            <a:avLst/>
          </a:prstGeom>
          <a:noFill/>
        </p:spPr>
        <p:txBody>
          <a:bodyPr wrap="none" rtlCol="0">
            <a:spAutoFit/>
          </a:bodyPr>
          <a:lstStyle/>
          <a:p>
            <a:r>
              <a:rPr kumimoji="1" lang="ja-JP" altLang="en-US" sz="1600" dirty="0">
                <a:latin typeface="BIZ UDPゴシック" panose="020B0400000000000000" pitchFamily="50" charset="-128"/>
                <a:ea typeface="BIZ UDPゴシック" panose="020B0400000000000000" pitchFamily="50" charset="-128"/>
              </a:rPr>
              <a:t>削除</a:t>
            </a:r>
          </a:p>
        </p:txBody>
      </p:sp>
      <p:sp>
        <p:nvSpPr>
          <p:cNvPr id="21" name="四角形: 角を丸くする 20">
            <a:extLst>
              <a:ext uri="{FF2B5EF4-FFF2-40B4-BE49-F238E27FC236}">
                <a16:creationId xmlns:a16="http://schemas.microsoft.com/office/drawing/2014/main" id="{1D6C8EC7-03E6-E8CA-57BE-7094D73EE3CE}"/>
              </a:ext>
            </a:extLst>
          </p:cNvPr>
          <p:cNvSpPr/>
          <p:nvPr/>
        </p:nvSpPr>
        <p:spPr>
          <a:xfrm>
            <a:off x="7164541" y="2924420"/>
            <a:ext cx="279333" cy="164685"/>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四角形: 角を丸くする 21">
            <a:extLst>
              <a:ext uri="{FF2B5EF4-FFF2-40B4-BE49-F238E27FC236}">
                <a16:creationId xmlns:a16="http://schemas.microsoft.com/office/drawing/2014/main" id="{A94BAF6D-1412-746F-7BE7-CBCC948208B3}"/>
              </a:ext>
            </a:extLst>
          </p:cNvPr>
          <p:cNvSpPr/>
          <p:nvPr/>
        </p:nvSpPr>
        <p:spPr>
          <a:xfrm>
            <a:off x="8985150" y="3238939"/>
            <a:ext cx="917829" cy="158919"/>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3" name="直線矢印コネクタ 22">
            <a:extLst>
              <a:ext uri="{FF2B5EF4-FFF2-40B4-BE49-F238E27FC236}">
                <a16:creationId xmlns:a16="http://schemas.microsoft.com/office/drawing/2014/main" id="{1293A7CA-9054-C2E5-6328-1DB5E5133936}"/>
              </a:ext>
            </a:extLst>
          </p:cNvPr>
          <p:cNvCxnSpPr>
            <a:stCxn id="6" idx="3"/>
            <a:endCxn id="8" idx="1"/>
          </p:cNvCxnSpPr>
          <p:nvPr/>
        </p:nvCxnSpPr>
        <p:spPr>
          <a:xfrm flipV="1">
            <a:off x="8477837" y="2919828"/>
            <a:ext cx="472039" cy="4592"/>
          </a:xfrm>
          <a:prstGeom prst="straightConnector1">
            <a:avLst/>
          </a:prstGeom>
          <a:ln w="12700">
            <a:tailEnd type="arrow"/>
          </a:ln>
        </p:spPr>
        <p:style>
          <a:lnRef idx="1">
            <a:schemeClr val="accent1"/>
          </a:lnRef>
          <a:fillRef idx="0">
            <a:schemeClr val="accent1"/>
          </a:fillRef>
          <a:effectRef idx="0">
            <a:schemeClr val="accent1"/>
          </a:effectRef>
          <a:fontRef idx="minor">
            <a:schemeClr val="tx1"/>
          </a:fontRef>
        </p:style>
      </p:cxnSp>
      <p:cxnSp>
        <p:nvCxnSpPr>
          <p:cNvPr id="24" name="直線矢印コネクタ 23">
            <a:extLst>
              <a:ext uri="{FF2B5EF4-FFF2-40B4-BE49-F238E27FC236}">
                <a16:creationId xmlns:a16="http://schemas.microsoft.com/office/drawing/2014/main" id="{44F32FBE-D7BF-8CD4-3793-934D9C5D888C}"/>
              </a:ext>
            </a:extLst>
          </p:cNvPr>
          <p:cNvCxnSpPr>
            <a:stCxn id="9" idx="3"/>
            <a:endCxn id="11" idx="1"/>
          </p:cNvCxnSpPr>
          <p:nvPr/>
        </p:nvCxnSpPr>
        <p:spPr>
          <a:xfrm>
            <a:off x="8513124" y="4465159"/>
            <a:ext cx="413686" cy="64"/>
          </a:xfrm>
          <a:prstGeom prst="straightConnector1">
            <a:avLst/>
          </a:prstGeom>
          <a:ln w="12700">
            <a:tailEnd type="arrow"/>
          </a:ln>
        </p:spPr>
        <p:style>
          <a:lnRef idx="1">
            <a:schemeClr val="accent1"/>
          </a:lnRef>
          <a:fillRef idx="0">
            <a:schemeClr val="accent1"/>
          </a:fillRef>
          <a:effectRef idx="0">
            <a:schemeClr val="accent1"/>
          </a:effectRef>
          <a:fontRef idx="minor">
            <a:schemeClr val="tx1"/>
          </a:fontRef>
        </p:style>
      </p:cxnSp>
      <p:cxnSp>
        <p:nvCxnSpPr>
          <p:cNvPr id="25" name="直線矢印コネクタ 24">
            <a:extLst>
              <a:ext uri="{FF2B5EF4-FFF2-40B4-BE49-F238E27FC236}">
                <a16:creationId xmlns:a16="http://schemas.microsoft.com/office/drawing/2014/main" id="{AB83A75A-13C0-DACA-5AE9-1BA7B84D8F55}"/>
              </a:ext>
            </a:extLst>
          </p:cNvPr>
          <p:cNvCxnSpPr>
            <a:stCxn id="11" idx="3"/>
            <a:endCxn id="12" idx="1"/>
          </p:cNvCxnSpPr>
          <p:nvPr/>
        </p:nvCxnSpPr>
        <p:spPr>
          <a:xfrm>
            <a:off x="10324422" y="4465223"/>
            <a:ext cx="379981" cy="0"/>
          </a:xfrm>
          <a:prstGeom prst="straightConnector1">
            <a:avLst/>
          </a:prstGeom>
          <a:ln w="12700">
            <a:tailEnd type="arrow"/>
          </a:ln>
        </p:spPr>
        <p:style>
          <a:lnRef idx="1">
            <a:schemeClr val="accent1"/>
          </a:lnRef>
          <a:fillRef idx="0">
            <a:schemeClr val="accent1"/>
          </a:fillRef>
          <a:effectRef idx="0">
            <a:schemeClr val="accent1"/>
          </a:effectRef>
          <a:fontRef idx="minor">
            <a:schemeClr val="tx1"/>
          </a:fontRef>
        </p:style>
      </p:cxnSp>
      <p:cxnSp>
        <p:nvCxnSpPr>
          <p:cNvPr id="26" name="直線矢印コネクタ 25">
            <a:extLst>
              <a:ext uri="{FF2B5EF4-FFF2-40B4-BE49-F238E27FC236}">
                <a16:creationId xmlns:a16="http://schemas.microsoft.com/office/drawing/2014/main" id="{50CE1717-7BE6-9370-E12F-A6B02B321D7F}"/>
              </a:ext>
            </a:extLst>
          </p:cNvPr>
          <p:cNvCxnSpPr>
            <a:stCxn id="13" idx="3"/>
            <a:endCxn id="14" idx="1"/>
          </p:cNvCxnSpPr>
          <p:nvPr/>
        </p:nvCxnSpPr>
        <p:spPr>
          <a:xfrm>
            <a:off x="8513121" y="5935404"/>
            <a:ext cx="436755" cy="532"/>
          </a:xfrm>
          <a:prstGeom prst="straightConnector1">
            <a:avLst/>
          </a:prstGeom>
          <a:ln w="12700">
            <a:tailEnd type="arrow"/>
          </a:ln>
        </p:spPr>
        <p:style>
          <a:lnRef idx="1">
            <a:schemeClr val="accent1"/>
          </a:lnRef>
          <a:fillRef idx="0">
            <a:schemeClr val="accent1"/>
          </a:fillRef>
          <a:effectRef idx="0">
            <a:schemeClr val="accent1"/>
          </a:effectRef>
          <a:fontRef idx="minor">
            <a:schemeClr val="tx1"/>
          </a:fontRef>
        </p:style>
      </p:cxnSp>
      <p:sp>
        <p:nvSpPr>
          <p:cNvPr id="27" name="四角形: 角を丸くする 26">
            <a:extLst>
              <a:ext uri="{FF2B5EF4-FFF2-40B4-BE49-F238E27FC236}">
                <a16:creationId xmlns:a16="http://schemas.microsoft.com/office/drawing/2014/main" id="{FCFA89E5-1741-B8B7-AAE1-8B50E446CEA2}"/>
              </a:ext>
            </a:extLst>
          </p:cNvPr>
          <p:cNvSpPr/>
          <p:nvPr/>
        </p:nvSpPr>
        <p:spPr>
          <a:xfrm>
            <a:off x="7115513" y="4710388"/>
            <a:ext cx="901516" cy="123400"/>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四角形: 角を丸くする 27">
            <a:extLst>
              <a:ext uri="{FF2B5EF4-FFF2-40B4-BE49-F238E27FC236}">
                <a16:creationId xmlns:a16="http://schemas.microsoft.com/office/drawing/2014/main" id="{B0050FFA-3CC5-6FF3-0EAA-6B311ED80A66}"/>
              </a:ext>
            </a:extLst>
          </p:cNvPr>
          <p:cNvSpPr/>
          <p:nvPr/>
        </p:nvSpPr>
        <p:spPr>
          <a:xfrm>
            <a:off x="8985150" y="4223898"/>
            <a:ext cx="722566" cy="225858"/>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四角形: 角を丸くする 28">
            <a:extLst>
              <a:ext uri="{FF2B5EF4-FFF2-40B4-BE49-F238E27FC236}">
                <a16:creationId xmlns:a16="http://schemas.microsoft.com/office/drawing/2014/main" id="{F13C4755-6785-C939-5769-71C727F28218}"/>
              </a:ext>
            </a:extLst>
          </p:cNvPr>
          <p:cNvSpPr/>
          <p:nvPr/>
        </p:nvSpPr>
        <p:spPr>
          <a:xfrm>
            <a:off x="7141213" y="2695637"/>
            <a:ext cx="722566" cy="225858"/>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四角形: 角を丸くする 29">
            <a:extLst>
              <a:ext uri="{FF2B5EF4-FFF2-40B4-BE49-F238E27FC236}">
                <a16:creationId xmlns:a16="http://schemas.microsoft.com/office/drawing/2014/main" id="{C8A528A2-E96E-C85C-DB3E-1F8E217E1251}"/>
              </a:ext>
            </a:extLst>
          </p:cNvPr>
          <p:cNvSpPr/>
          <p:nvPr/>
        </p:nvSpPr>
        <p:spPr>
          <a:xfrm>
            <a:off x="9227887" y="4484530"/>
            <a:ext cx="189317" cy="98216"/>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四角形: 角を丸くする 30">
            <a:extLst>
              <a:ext uri="{FF2B5EF4-FFF2-40B4-BE49-F238E27FC236}">
                <a16:creationId xmlns:a16="http://schemas.microsoft.com/office/drawing/2014/main" id="{7D80EB8C-0804-7607-CA51-94B40F5FDA15}"/>
              </a:ext>
            </a:extLst>
          </p:cNvPr>
          <p:cNvSpPr/>
          <p:nvPr/>
        </p:nvSpPr>
        <p:spPr>
          <a:xfrm>
            <a:off x="10704403" y="4716081"/>
            <a:ext cx="901516" cy="123400"/>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四角形: 角を丸くする 31">
            <a:extLst>
              <a:ext uri="{FF2B5EF4-FFF2-40B4-BE49-F238E27FC236}">
                <a16:creationId xmlns:a16="http://schemas.microsoft.com/office/drawing/2014/main" id="{536B133B-E87A-F33C-559F-783965E90DF3}"/>
              </a:ext>
            </a:extLst>
          </p:cNvPr>
          <p:cNvSpPr/>
          <p:nvPr/>
        </p:nvSpPr>
        <p:spPr>
          <a:xfrm>
            <a:off x="7164541" y="6108861"/>
            <a:ext cx="901516" cy="123400"/>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四角形: 角を丸くする 32">
            <a:extLst>
              <a:ext uri="{FF2B5EF4-FFF2-40B4-BE49-F238E27FC236}">
                <a16:creationId xmlns:a16="http://schemas.microsoft.com/office/drawing/2014/main" id="{0AAFD751-9555-4CE7-43BF-CA6BC642A1EF}"/>
              </a:ext>
            </a:extLst>
          </p:cNvPr>
          <p:cNvSpPr/>
          <p:nvPr/>
        </p:nvSpPr>
        <p:spPr>
          <a:xfrm>
            <a:off x="9417204" y="5951462"/>
            <a:ext cx="189317" cy="98216"/>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四角形: 角を丸くする 33">
            <a:extLst>
              <a:ext uri="{FF2B5EF4-FFF2-40B4-BE49-F238E27FC236}">
                <a16:creationId xmlns:a16="http://schemas.microsoft.com/office/drawing/2014/main" id="{ABD6DABB-4480-6BAA-A1BF-D57BB7B33CEE}"/>
              </a:ext>
            </a:extLst>
          </p:cNvPr>
          <p:cNvSpPr/>
          <p:nvPr/>
        </p:nvSpPr>
        <p:spPr>
          <a:xfrm>
            <a:off x="7164541" y="5701650"/>
            <a:ext cx="722566" cy="225858"/>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5" name="直線矢印コネクタ 34">
            <a:extLst>
              <a:ext uri="{FF2B5EF4-FFF2-40B4-BE49-F238E27FC236}">
                <a16:creationId xmlns:a16="http://schemas.microsoft.com/office/drawing/2014/main" id="{D5DF7F1B-3434-3119-43DF-7CF458989837}"/>
              </a:ext>
            </a:extLst>
          </p:cNvPr>
          <p:cNvCxnSpPr>
            <a:cxnSpLocks/>
          </p:cNvCxnSpPr>
          <p:nvPr/>
        </p:nvCxnSpPr>
        <p:spPr>
          <a:xfrm flipV="1">
            <a:off x="7836625" y="5908507"/>
            <a:ext cx="0" cy="209486"/>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6" name="直線矢印コネクタ 35">
            <a:extLst>
              <a:ext uri="{FF2B5EF4-FFF2-40B4-BE49-F238E27FC236}">
                <a16:creationId xmlns:a16="http://schemas.microsoft.com/office/drawing/2014/main" id="{A7CB9CBC-744D-7544-B9B8-F9CAEBD3F3D4}"/>
              </a:ext>
            </a:extLst>
          </p:cNvPr>
          <p:cNvCxnSpPr>
            <a:cxnSpLocks/>
          </p:cNvCxnSpPr>
          <p:nvPr/>
        </p:nvCxnSpPr>
        <p:spPr>
          <a:xfrm flipV="1">
            <a:off x="7827671" y="4449756"/>
            <a:ext cx="0" cy="260632"/>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7" name="四角形: 角を丸くする 36">
            <a:extLst>
              <a:ext uri="{FF2B5EF4-FFF2-40B4-BE49-F238E27FC236}">
                <a16:creationId xmlns:a16="http://schemas.microsoft.com/office/drawing/2014/main" id="{A3D8E5B9-0B51-22CE-2420-D80974E22252}"/>
              </a:ext>
            </a:extLst>
          </p:cNvPr>
          <p:cNvSpPr/>
          <p:nvPr/>
        </p:nvSpPr>
        <p:spPr>
          <a:xfrm>
            <a:off x="7151928" y="4223898"/>
            <a:ext cx="722566" cy="225858"/>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テキスト ボックス 37">
            <a:extLst>
              <a:ext uri="{FF2B5EF4-FFF2-40B4-BE49-F238E27FC236}">
                <a16:creationId xmlns:a16="http://schemas.microsoft.com/office/drawing/2014/main" id="{0BAD22C4-E15E-18BA-7436-D0CBE8DB809C}"/>
              </a:ext>
            </a:extLst>
          </p:cNvPr>
          <p:cNvSpPr txBox="1"/>
          <p:nvPr/>
        </p:nvSpPr>
        <p:spPr>
          <a:xfrm>
            <a:off x="6721212" y="3466239"/>
            <a:ext cx="2303836" cy="307777"/>
          </a:xfrm>
          <a:prstGeom prst="rect">
            <a:avLst/>
          </a:prstGeom>
          <a:noFill/>
        </p:spPr>
        <p:txBody>
          <a:bodyPr wrap="none" rtlCol="0">
            <a:spAutoFit/>
          </a:bodyPr>
          <a:lstStyle/>
          <a:p>
            <a:r>
              <a:rPr kumimoji="1" lang="ja-JP" altLang="en-US" sz="1400" dirty="0">
                <a:solidFill>
                  <a:schemeClr val="accent5">
                    <a:lumMod val="75000"/>
                  </a:schemeClr>
                </a:solidFill>
                <a:latin typeface="BIZ UDPゴシック" panose="020B0400000000000000" pitchFamily="50" charset="-128"/>
                <a:ea typeface="BIZ UDPゴシック" panose="020B0400000000000000" pitchFamily="50" charset="-128"/>
              </a:rPr>
              <a:t>入力後、登録ボタンクリック</a:t>
            </a:r>
          </a:p>
        </p:txBody>
      </p:sp>
      <p:sp>
        <p:nvSpPr>
          <p:cNvPr id="39" name="テキスト ボックス 38">
            <a:extLst>
              <a:ext uri="{FF2B5EF4-FFF2-40B4-BE49-F238E27FC236}">
                <a16:creationId xmlns:a16="http://schemas.microsoft.com/office/drawing/2014/main" id="{8FF550BE-E0C3-B5EE-D094-27CAC212C226}"/>
              </a:ext>
            </a:extLst>
          </p:cNvPr>
          <p:cNvSpPr txBox="1"/>
          <p:nvPr/>
        </p:nvSpPr>
        <p:spPr>
          <a:xfrm>
            <a:off x="10357947" y="2735353"/>
            <a:ext cx="1407439" cy="523220"/>
          </a:xfrm>
          <a:prstGeom prst="rect">
            <a:avLst/>
          </a:prstGeom>
          <a:noFill/>
        </p:spPr>
        <p:txBody>
          <a:bodyPr wrap="square" rtlCol="0">
            <a:spAutoFit/>
          </a:bodyPr>
          <a:lstStyle/>
          <a:p>
            <a:r>
              <a:rPr kumimoji="1" lang="ja-JP" altLang="en-US" sz="1400" dirty="0">
                <a:solidFill>
                  <a:schemeClr val="accent5">
                    <a:lumMod val="75000"/>
                  </a:schemeClr>
                </a:solidFill>
                <a:latin typeface="BIZ UDPゴシック" panose="020B0400000000000000" pitchFamily="50" charset="-128"/>
                <a:ea typeface="BIZ UDPゴシック" panose="020B0400000000000000" pitchFamily="50" charset="-128"/>
              </a:rPr>
              <a:t>下部リストに追加される</a:t>
            </a:r>
          </a:p>
        </p:txBody>
      </p:sp>
      <p:sp>
        <p:nvSpPr>
          <p:cNvPr id="40" name="テキスト ボックス 39">
            <a:extLst>
              <a:ext uri="{FF2B5EF4-FFF2-40B4-BE49-F238E27FC236}">
                <a16:creationId xmlns:a16="http://schemas.microsoft.com/office/drawing/2014/main" id="{49AC500F-0A05-A60C-7C00-BCF5B62CADEF}"/>
              </a:ext>
            </a:extLst>
          </p:cNvPr>
          <p:cNvSpPr txBox="1"/>
          <p:nvPr/>
        </p:nvSpPr>
        <p:spPr>
          <a:xfrm>
            <a:off x="6756374" y="5003068"/>
            <a:ext cx="3834704" cy="307777"/>
          </a:xfrm>
          <a:prstGeom prst="rect">
            <a:avLst/>
          </a:prstGeom>
          <a:noFill/>
        </p:spPr>
        <p:txBody>
          <a:bodyPr wrap="none" rtlCol="0">
            <a:spAutoFit/>
          </a:bodyPr>
          <a:lstStyle/>
          <a:p>
            <a:r>
              <a:rPr lang="ja-JP" altLang="en-US" sz="1400" dirty="0">
                <a:solidFill>
                  <a:schemeClr val="accent5">
                    <a:lumMod val="75000"/>
                  </a:schemeClr>
                </a:solidFill>
                <a:latin typeface="BIZ UDPゴシック" panose="020B0400000000000000" pitchFamily="50" charset="-128"/>
                <a:ea typeface="BIZ UDPゴシック" panose="020B0400000000000000" pitchFamily="50" charset="-128"/>
              </a:rPr>
              <a:t>リスト行をクリック後、編集、編集ボタンクリック</a:t>
            </a:r>
            <a:endParaRPr kumimoji="1" lang="ja-JP" altLang="en-US" sz="1400" dirty="0">
              <a:solidFill>
                <a:schemeClr val="accent5">
                  <a:lumMod val="75000"/>
                </a:schemeClr>
              </a:solidFill>
              <a:latin typeface="BIZ UDPゴシック" panose="020B0400000000000000" pitchFamily="50" charset="-128"/>
              <a:ea typeface="BIZ UDPゴシック" panose="020B0400000000000000" pitchFamily="50" charset="-128"/>
            </a:endParaRPr>
          </a:p>
        </p:txBody>
      </p:sp>
      <p:sp>
        <p:nvSpPr>
          <p:cNvPr id="41" name="テキスト ボックス 40">
            <a:extLst>
              <a:ext uri="{FF2B5EF4-FFF2-40B4-BE49-F238E27FC236}">
                <a16:creationId xmlns:a16="http://schemas.microsoft.com/office/drawing/2014/main" id="{DCCCCDCF-51DE-A12E-7175-03EEECF3F1BA}"/>
              </a:ext>
            </a:extLst>
          </p:cNvPr>
          <p:cNvSpPr txBox="1"/>
          <p:nvPr/>
        </p:nvSpPr>
        <p:spPr>
          <a:xfrm>
            <a:off x="10768320" y="4898073"/>
            <a:ext cx="1407439" cy="523220"/>
          </a:xfrm>
          <a:prstGeom prst="rect">
            <a:avLst/>
          </a:prstGeom>
          <a:noFill/>
        </p:spPr>
        <p:txBody>
          <a:bodyPr wrap="square" rtlCol="0">
            <a:spAutoFit/>
          </a:bodyPr>
          <a:lstStyle/>
          <a:p>
            <a:r>
              <a:rPr kumimoji="1" lang="ja-JP" altLang="en-US" sz="1400" dirty="0">
                <a:solidFill>
                  <a:schemeClr val="accent5">
                    <a:lumMod val="75000"/>
                  </a:schemeClr>
                </a:solidFill>
                <a:latin typeface="BIZ UDPゴシック" panose="020B0400000000000000" pitchFamily="50" charset="-128"/>
                <a:ea typeface="BIZ UDPゴシック" panose="020B0400000000000000" pitchFamily="50" charset="-128"/>
              </a:rPr>
              <a:t>下部リスト行が変更される</a:t>
            </a:r>
          </a:p>
        </p:txBody>
      </p:sp>
      <p:sp>
        <p:nvSpPr>
          <p:cNvPr id="42" name="テキスト ボックス 41">
            <a:extLst>
              <a:ext uri="{FF2B5EF4-FFF2-40B4-BE49-F238E27FC236}">
                <a16:creationId xmlns:a16="http://schemas.microsoft.com/office/drawing/2014/main" id="{43361274-8524-BA24-156E-49882BF5B3BF}"/>
              </a:ext>
            </a:extLst>
          </p:cNvPr>
          <p:cNvSpPr txBox="1"/>
          <p:nvPr/>
        </p:nvSpPr>
        <p:spPr>
          <a:xfrm>
            <a:off x="7064878" y="6484689"/>
            <a:ext cx="3368230" cy="307777"/>
          </a:xfrm>
          <a:prstGeom prst="rect">
            <a:avLst/>
          </a:prstGeom>
          <a:noFill/>
        </p:spPr>
        <p:txBody>
          <a:bodyPr wrap="none" rtlCol="0">
            <a:spAutoFit/>
          </a:bodyPr>
          <a:lstStyle/>
          <a:p>
            <a:r>
              <a:rPr lang="ja-JP" altLang="en-US" sz="1400" dirty="0">
                <a:solidFill>
                  <a:schemeClr val="accent5">
                    <a:lumMod val="75000"/>
                  </a:schemeClr>
                </a:solidFill>
                <a:latin typeface="BIZ UDPゴシック" panose="020B0400000000000000" pitchFamily="50" charset="-128"/>
                <a:ea typeface="BIZ UDPゴシック" panose="020B0400000000000000" pitchFamily="50" charset="-128"/>
              </a:rPr>
              <a:t>リスト行をクリック後、削除ボタンクリック</a:t>
            </a:r>
            <a:endParaRPr kumimoji="1" lang="ja-JP" altLang="en-US" sz="1400" dirty="0">
              <a:solidFill>
                <a:schemeClr val="accent5">
                  <a:lumMod val="75000"/>
                </a:schemeClr>
              </a:solidFill>
              <a:latin typeface="BIZ UDPゴシック" panose="020B0400000000000000" pitchFamily="50" charset="-128"/>
              <a:ea typeface="BIZ UDPゴシック" panose="020B0400000000000000" pitchFamily="50" charset="-128"/>
            </a:endParaRPr>
          </a:p>
        </p:txBody>
      </p:sp>
      <p:sp>
        <p:nvSpPr>
          <p:cNvPr id="43" name="テキスト ボックス 42">
            <a:extLst>
              <a:ext uri="{FF2B5EF4-FFF2-40B4-BE49-F238E27FC236}">
                <a16:creationId xmlns:a16="http://schemas.microsoft.com/office/drawing/2014/main" id="{7076D5B6-DADC-F423-836F-79A5852BF65C}"/>
              </a:ext>
            </a:extLst>
          </p:cNvPr>
          <p:cNvSpPr txBox="1"/>
          <p:nvPr/>
        </p:nvSpPr>
        <p:spPr>
          <a:xfrm>
            <a:off x="10283129" y="5732410"/>
            <a:ext cx="1622657" cy="523220"/>
          </a:xfrm>
          <a:prstGeom prst="rect">
            <a:avLst/>
          </a:prstGeom>
          <a:noFill/>
        </p:spPr>
        <p:txBody>
          <a:bodyPr wrap="square" rtlCol="0">
            <a:spAutoFit/>
          </a:bodyPr>
          <a:lstStyle/>
          <a:p>
            <a:r>
              <a:rPr kumimoji="1" lang="ja-JP" altLang="en-US" sz="1400" dirty="0">
                <a:solidFill>
                  <a:schemeClr val="accent5">
                    <a:lumMod val="75000"/>
                  </a:schemeClr>
                </a:solidFill>
                <a:latin typeface="BIZ UDPゴシック" panose="020B0400000000000000" pitchFamily="50" charset="-128"/>
                <a:ea typeface="BIZ UDPゴシック" panose="020B0400000000000000" pitchFamily="50" charset="-128"/>
              </a:rPr>
              <a:t>下部リストから指定行が削除される</a:t>
            </a:r>
          </a:p>
        </p:txBody>
      </p:sp>
      <p:sp>
        <p:nvSpPr>
          <p:cNvPr id="44" name="テキスト ボックス 43">
            <a:extLst>
              <a:ext uri="{FF2B5EF4-FFF2-40B4-BE49-F238E27FC236}">
                <a16:creationId xmlns:a16="http://schemas.microsoft.com/office/drawing/2014/main" id="{3A1B4508-6226-6E40-7B8A-4254BD963EC4}"/>
              </a:ext>
            </a:extLst>
          </p:cNvPr>
          <p:cNvSpPr txBox="1"/>
          <p:nvPr/>
        </p:nvSpPr>
        <p:spPr>
          <a:xfrm>
            <a:off x="141017" y="2352072"/>
            <a:ext cx="1800493" cy="369332"/>
          </a:xfrm>
          <a:prstGeom prst="rect">
            <a:avLst/>
          </a:prstGeom>
          <a:noFill/>
        </p:spPr>
        <p:txBody>
          <a:bodyPr wrap="none" rtlCol="0">
            <a:spAutoFit/>
          </a:bodyPr>
          <a:lstStyle/>
          <a:p>
            <a:r>
              <a:rPr lang="ja-JP" altLang="en-US" dirty="0">
                <a:latin typeface="BIZ UDPゴシック" panose="020B0400000000000000" pitchFamily="50" charset="-128"/>
                <a:ea typeface="BIZ UDPゴシック" panose="020B0400000000000000" pitchFamily="50" charset="-128"/>
              </a:rPr>
              <a:t>■動作環境構成</a:t>
            </a:r>
            <a:endParaRPr kumimoji="1" lang="ja-JP" altLang="en-US" dirty="0">
              <a:latin typeface="BIZ UDPゴシック" panose="020B0400000000000000" pitchFamily="50" charset="-128"/>
              <a:ea typeface="BIZ UDPゴシック" panose="020B0400000000000000" pitchFamily="50" charset="-128"/>
            </a:endParaRPr>
          </a:p>
        </p:txBody>
      </p:sp>
      <p:pic>
        <p:nvPicPr>
          <p:cNvPr id="45" name="Picture 6" descr="後ろから見たパソコンを使う人のイラスト（男性） | かわいいフリー素材集 いらすとや">
            <a:extLst>
              <a:ext uri="{FF2B5EF4-FFF2-40B4-BE49-F238E27FC236}">
                <a16:creationId xmlns:a16="http://schemas.microsoft.com/office/drawing/2014/main" id="{89018061-5E74-C9CD-8E9B-6864EA8FE75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flipH="1">
            <a:off x="110262" y="3626177"/>
            <a:ext cx="956754" cy="796879"/>
          </a:xfrm>
          <a:prstGeom prst="rect">
            <a:avLst/>
          </a:prstGeom>
          <a:noFill/>
          <a:extLst>
            <a:ext uri="{909E8E84-426E-40DD-AFC4-6F175D3DCCD1}">
              <a14:hiddenFill xmlns:a14="http://schemas.microsoft.com/office/drawing/2010/main">
                <a:solidFill>
                  <a:srgbClr val="FFFFFF"/>
                </a:solidFill>
              </a14:hiddenFill>
            </a:ext>
          </a:extLst>
        </p:spPr>
      </p:pic>
      <p:sp>
        <p:nvSpPr>
          <p:cNvPr id="46" name="四角形: 角を丸くする 45">
            <a:extLst>
              <a:ext uri="{FF2B5EF4-FFF2-40B4-BE49-F238E27FC236}">
                <a16:creationId xmlns:a16="http://schemas.microsoft.com/office/drawing/2014/main" id="{F43D81B1-EDA5-843D-35E4-02D24320553B}"/>
              </a:ext>
            </a:extLst>
          </p:cNvPr>
          <p:cNvSpPr/>
          <p:nvPr/>
        </p:nvSpPr>
        <p:spPr>
          <a:xfrm>
            <a:off x="1542305" y="3625604"/>
            <a:ext cx="1175432" cy="796876"/>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kumimoji="1" lang="en-US" altLang="ja-JP" dirty="0">
                <a:latin typeface="BIZ UDPゴシック" panose="020B0400000000000000" pitchFamily="50" charset="-128"/>
                <a:ea typeface="BIZ UDPゴシック" panose="020B0400000000000000" pitchFamily="50" charset="-128"/>
              </a:rPr>
              <a:t>Web</a:t>
            </a:r>
            <a:r>
              <a:rPr kumimoji="1" lang="ja-JP" altLang="en-US" dirty="0">
                <a:latin typeface="BIZ UDPゴシック" panose="020B0400000000000000" pitchFamily="50" charset="-128"/>
                <a:ea typeface="BIZ UDPゴシック" panose="020B0400000000000000" pitchFamily="50" charset="-128"/>
              </a:rPr>
              <a:t>サーバ</a:t>
            </a:r>
          </a:p>
        </p:txBody>
      </p:sp>
      <p:sp>
        <p:nvSpPr>
          <p:cNvPr id="47" name="四角形: 角を丸くする 46">
            <a:extLst>
              <a:ext uri="{FF2B5EF4-FFF2-40B4-BE49-F238E27FC236}">
                <a16:creationId xmlns:a16="http://schemas.microsoft.com/office/drawing/2014/main" id="{6804884B-67D2-EC1F-5788-DC0F37AC45B9}"/>
              </a:ext>
            </a:extLst>
          </p:cNvPr>
          <p:cNvSpPr/>
          <p:nvPr/>
        </p:nvSpPr>
        <p:spPr>
          <a:xfrm>
            <a:off x="3167900" y="3625604"/>
            <a:ext cx="1175432" cy="796876"/>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kumimoji="1" lang="en-US" altLang="ja-JP" dirty="0">
                <a:latin typeface="BIZ UDPゴシック" panose="020B0400000000000000" pitchFamily="50" charset="-128"/>
                <a:ea typeface="BIZ UDPゴシック" panose="020B0400000000000000" pitchFamily="50" charset="-128"/>
              </a:rPr>
              <a:t>DB</a:t>
            </a:r>
          </a:p>
          <a:p>
            <a:pPr algn="ctr"/>
            <a:r>
              <a:rPr kumimoji="1" lang="ja-JP" altLang="en-US" dirty="0">
                <a:latin typeface="BIZ UDPゴシック" panose="020B0400000000000000" pitchFamily="50" charset="-128"/>
                <a:ea typeface="BIZ UDPゴシック" panose="020B0400000000000000" pitchFamily="50" charset="-128"/>
              </a:rPr>
              <a:t>サーバ</a:t>
            </a:r>
          </a:p>
        </p:txBody>
      </p:sp>
      <p:cxnSp>
        <p:nvCxnSpPr>
          <p:cNvPr id="48" name="直線矢印コネクタ 47">
            <a:extLst>
              <a:ext uri="{FF2B5EF4-FFF2-40B4-BE49-F238E27FC236}">
                <a16:creationId xmlns:a16="http://schemas.microsoft.com/office/drawing/2014/main" id="{A0E616F0-2190-7E6F-3ED0-02E16A499D94}"/>
              </a:ext>
            </a:extLst>
          </p:cNvPr>
          <p:cNvCxnSpPr>
            <a:stCxn id="45" idx="1"/>
            <a:endCxn id="46" idx="1"/>
          </p:cNvCxnSpPr>
          <p:nvPr/>
        </p:nvCxnSpPr>
        <p:spPr>
          <a:xfrm flipV="1">
            <a:off x="1067016" y="4024042"/>
            <a:ext cx="475289" cy="5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直線矢印コネクタ 48">
            <a:extLst>
              <a:ext uri="{FF2B5EF4-FFF2-40B4-BE49-F238E27FC236}">
                <a16:creationId xmlns:a16="http://schemas.microsoft.com/office/drawing/2014/main" id="{B71AE395-5FE9-25ED-521B-B2BF403080CE}"/>
              </a:ext>
            </a:extLst>
          </p:cNvPr>
          <p:cNvCxnSpPr>
            <a:stCxn id="46" idx="3"/>
            <a:endCxn id="47" idx="1"/>
          </p:cNvCxnSpPr>
          <p:nvPr/>
        </p:nvCxnSpPr>
        <p:spPr>
          <a:xfrm>
            <a:off x="2717737" y="4024042"/>
            <a:ext cx="45016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50" name="Picture 2">
            <a:extLst>
              <a:ext uri="{FF2B5EF4-FFF2-40B4-BE49-F238E27FC236}">
                <a16:creationId xmlns:a16="http://schemas.microsoft.com/office/drawing/2014/main" id="{BE48E37C-0A5B-9139-91D8-9A85DA1D1C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4657" y="3216373"/>
            <a:ext cx="774304" cy="6786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1" name="テキスト ボックス 50">
            <a:extLst>
              <a:ext uri="{FF2B5EF4-FFF2-40B4-BE49-F238E27FC236}">
                <a16:creationId xmlns:a16="http://schemas.microsoft.com/office/drawing/2014/main" id="{4E5F23F6-7AB9-6BEB-E18C-74AA5365FF7B}"/>
              </a:ext>
            </a:extLst>
          </p:cNvPr>
          <p:cNvSpPr txBox="1"/>
          <p:nvPr/>
        </p:nvSpPr>
        <p:spPr>
          <a:xfrm>
            <a:off x="1395267" y="3321072"/>
            <a:ext cx="1757212" cy="307777"/>
          </a:xfrm>
          <a:prstGeom prst="rect">
            <a:avLst/>
          </a:prstGeom>
          <a:noFill/>
        </p:spPr>
        <p:txBody>
          <a:bodyPr wrap="none" rtlCol="0">
            <a:spAutoFit/>
          </a:bodyPr>
          <a:lstStyle/>
          <a:p>
            <a:r>
              <a:rPr kumimoji="1" lang="en-US" altLang="ja-JP" sz="1400" dirty="0">
                <a:latin typeface="BIZ UDPゴシック" panose="020B0400000000000000" pitchFamily="50" charset="-128"/>
                <a:ea typeface="BIZ UDPゴシック" panose="020B0400000000000000" pitchFamily="50" charset="-128"/>
              </a:rPr>
              <a:t>Windows Server</a:t>
            </a:r>
            <a:endParaRPr kumimoji="1" lang="ja-JP" altLang="en-US" sz="1400" dirty="0">
              <a:latin typeface="BIZ UDPゴシック" panose="020B0400000000000000" pitchFamily="50" charset="-128"/>
              <a:ea typeface="BIZ UDPゴシック" panose="020B0400000000000000" pitchFamily="50" charset="-128"/>
            </a:endParaRPr>
          </a:p>
        </p:txBody>
      </p:sp>
      <p:sp>
        <p:nvSpPr>
          <p:cNvPr id="52" name="テキスト ボックス 51">
            <a:extLst>
              <a:ext uri="{FF2B5EF4-FFF2-40B4-BE49-F238E27FC236}">
                <a16:creationId xmlns:a16="http://schemas.microsoft.com/office/drawing/2014/main" id="{20E173FB-1467-C10E-39B5-95F81DB66D6C}"/>
              </a:ext>
            </a:extLst>
          </p:cNvPr>
          <p:cNvSpPr txBox="1"/>
          <p:nvPr/>
        </p:nvSpPr>
        <p:spPr>
          <a:xfrm>
            <a:off x="3417661" y="3338407"/>
            <a:ext cx="707245" cy="307777"/>
          </a:xfrm>
          <a:prstGeom prst="rect">
            <a:avLst/>
          </a:prstGeom>
          <a:noFill/>
        </p:spPr>
        <p:txBody>
          <a:bodyPr wrap="none" rtlCol="0">
            <a:spAutoFit/>
          </a:bodyPr>
          <a:lstStyle/>
          <a:p>
            <a:r>
              <a:rPr kumimoji="1" lang="en-US" altLang="ja-JP" sz="1400" dirty="0">
                <a:latin typeface="BIZ UDPゴシック" panose="020B0400000000000000" pitchFamily="50" charset="-128"/>
                <a:ea typeface="BIZ UDPゴシック" panose="020B0400000000000000" pitchFamily="50" charset="-128"/>
              </a:rPr>
              <a:t>Linux</a:t>
            </a:r>
            <a:endParaRPr kumimoji="1" lang="ja-JP" altLang="en-US" sz="1400" dirty="0">
              <a:latin typeface="BIZ UDPゴシック" panose="020B0400000000000000" pitchFamily="50" charset="-128"/>
              <a:ea typeface="BIZ UDPゴシック" panose="020B0400000000000000" pitchFamily="50" charset="-128"/>
            </a:endParaRPr>
          </a:p>
        </p:txBody>
      </p:sp>
      <p:sp>
        <p:nvSpPr>
          <p:cNvPr id="53" name="テキスト ボックス 52">
            <a:extLst>
              <a:ext uri="{FF2B5EF4-FFF2-40B4-BE49-F238E27FC236}">
                <a16:creationId xmlns:a16="http://schemas.microsoft.com/office/drawing/2014/main" id="{10FD1BE7-35C6-D92D-ACD6-68FB25913A59}"/>
              </a:ext>
            </a:extLst>
          </p:cNvPr>
          <p:cNvSpPr txBox="1"/>
          <p:nvPr/>
        </p:nvSpPr>
        <p:spPr>
          <a:xfrm>
            <a:off x="-59632" y="4336827"/>
            <a:ext cx="1864613" cy="307777"/>
          </a:xfrm>
          <a:prstGeom prst="rect">
            <a:avLst/>
          </a:prstGeom>
          <a:noFill/>
        </p:spPr>
        <p:txBody>
          <a:bodyPr wrap="none" rtlCol="0">
            <a:spAutoFit/>
          </a:bodyPr>
          <a:lstStyle/>
          <a:p>
            <a:r>
              <a:rPr kumimoji="1" lang="ja-JP" altLang="en-US" sz="1400" dirty="0">
                <a:latin typeface="BIZ UDPゴシック" panose="020B0400000000000000" pitchFamily="50" charset="-128"/>
                <a:ea typeface="BIZ UDPゴシック" panose="020B0400000000000000" pitchFamily="50" charset="-128"/>
              </a:rPr>
              <a:t>ブラウザからアクセス</a:t>
            </a:r>
          </a:p>
        </p:txBody>
      </p:sp>
      <p:sp>
        <p:nvSpPr>
          <p:cNvPr id="54" name="正方形/長方形 53">
            <a:extLst>
              <a:ext uri="{FF2B5EF4-FFF2-40B4-BE49-F238E27FC236}">
                <a16:creationId xmlns:a16="http://schemas.microsoft.com/office/drawing/2014/main" id="{7C591841-021F-C252-C35B-5C40F28E4820}"/>
              </a:ext>
            </a:extLst>
          </p:cNvPr>
          <p:cNvSpPr/>
          <p:nvPr/>
        </p:nvSpPr>
        <p:spPr>
          <a:xfrm>
            <a:off x="2074826" y="4284669"/>
            <a:ext cx="860282" cy="632303"/>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ja-JP" altLang="en-US" sz="1200" dirty="0">
                <a:latin typeface="BIZ UDPゴシック" panose="020B0400000000000000" pitchFamily="50" charset="-128"/>
                <a:ea typeface="BIZ UDPゴシック" panose="020B0400000000000000" pitchFamily="50" charset="-128"/>
              </a:rPr>
              <a:t>開発プログラム</a:t>
            </a:r>
          </a:p>
        </p:txBody>
      </p:sp>
      <p:sp>
        <p:nvSpPr>
          <p:cNvPr id="55" name="テキスト ボックス 54">
            <a:extLst>
              <a:ext uri="{FF2B5EF4-FFF2-40B4-BE49-F238E27FC236}">
                <a16:creationId xmlns:a16="http://schemas.microsoft.com/office/drawing/2014/main" id="{FF487814-ECBB-931C-52E4-C349CD1AAEF6}"/>
              </a:ext>
            </a:extLst>
          </p:cNvPr>
          <p:cNvSpPr txBox="1"/>
          <p:nvPr/>
        </p:nvSpPr>
        <p:spPr>
          <a:xfrm>
            <a:off x="267628" y="5026099"/>
            <a:ext cx="4168933" cy="646331"/>
          </a:xfrm>
          <a:prstGeom prst="rect">
            <a:avLst/>
          </a:prstGeom>
          <a:noFill/>
        </p:spPr>
        <p:txBody>
          <a:bodyPr wrap="square" rtlCol="0">
            <a:spAutoFit/>
          </a:bodyPr>
          <a:lstStyle/>
          <a:p>
            <a:r>
              <a:rPr kumimoji="1" lang="ja-JP" altLang="en-US" dirty="0">
                <a:latin typeface="BIZ UDPゴシック" panose="020B0400000000000000" pitchFamily="50" charset="-128"/>
                <a:ea typeface="BIZ UDPゴシック" panose="020B0400000000000000" pitchFamily="50" charset="-128"/>
              </a:rPr>
              <a:t>開発したプログラムを</a:t>
            </a:r>
            <a:r>
              <a:rPr kumimoji="1" lang="en-US" altLang="ja-JP" dirty="0">
                <a:latin typeface="BIZ UDPゴシック" panose="020B0400000000000000" pitchFamily="50" charset="-128"/>
                <a:ea typeface="BIZ UDPゴシック" panose="020B0400000000000000" pitchFamily="50" charset="-128"/>
              </a:rPr>
              <a:t>web</a:t>
            </a:r>
            <a:r>
              <a:rPr kumimoji="1" lang="ja-JP" altLang="en-US" dirty="0">
                <a:latin typeface="BIZ UDPゴシック" panose="020B0400000000000000" pitchFamily="50" charset="-128"/>
                <a:ea typeface="BIZ UDPゴシック" panose="020B0400000000000000" pitchFamily="50" charset="-128"/>
              </a:rPr>
              <a:t>サーバにインストールし</a:t>
            </a:r>
            <a:r>
              <a:rPr kumimoji="1" lang="ja-JP" altLang="en-US">
                <a:latin typeface="BIZ UDPゴシック" panose="020B0400000000000000" pitchFamily="50" charset="-128"/>
                <a:ea typeface="BIZ UDPゴシック" panose="020B0400000000000000" pitchFamily="50" charset="-128"/>
              </a:rPr>
              <a:t>、システム</a:t>
            </a:r>
            <a:r>
              <a:rPr lang="ja-JP" altLang="en-US">
                <a:latin typeface="BIZ UDPゴシック" panose="020B0400000000000000" pitchFamily="50" charset="-128"/>
                <a:ea typeface="BIZ UDPゴシック" panose="020B0400000000000000" pitchFamily="50" charset="-128"/>
              </a:rPr>
              <a:t>の動作確認をする。</a:t>
            </a:r>
            <a:endParaRPr kumimoji="1" lang="ja-JP" altLang="en-US" dirty="0">
              <a:latin typeface="BIZ UDPゴシック" panose="020B0400000000000000" pitchFamily="50" charset="-128"/>
              <a:ea typeface="BIZ UDPゴシック" panose="020B0400000000000000" pitchFamily="50" charset="-128"/>
            </a:endParaRPr>
          </a:p>
        </p:txBody>
      </p:sp>
      <p:sp>
        <p:nvSpPr>
          <p:cNvPr id="56" name="テキスト ボックス 55">
            <a:extLst>
              <a:ext uri="{FF2B5EF4-FFF2-40B4-BE49-F238E27FC236}">
                <a16:creationId xmlns:a16="http://schemas.microsoft.com/office/drawing/2014/main" id="{A730D1E9-B460-E159-E117-D12AD243DFB0}"/>
              </a:ext>
            </a:extLst>
          </p:cNvPr>
          <p:cNvSpPr txBox="1"/>
          <p:nvPr/>
        </p:nvSpPr>
        <p:spPr>
          <a:xfrm>
            <a:off x="4591519" y="4609708"/>
            <a:ext cx="1114408" cy="338554"/>
          </a:xfrm>
          <a:prstGeom prst="rect">
            <a:avLst/>
          </a:prstGeom>
          <a:noFill/>
        </p:spPr>
        <p:txBody>
          <a:bodyPr wrap="none" rtlCol="0">
            <a:spAutoFit/>
          </a:bodyPr>
          <a:lstStyle/>
          <a:p>
            <a:r>
              <a:rPr lang="ja-JP" altLang="en-US" sz="1600" dirty="0">
                <a:latin typeface="BIZ UDPゴシック" panose="020B0400000000000000" pitchFamily="50" charset="-128"/>
                <a:ea typeface="BIZ UDPゴシック" panose="020B0400000000000000" pitchFamily="50" charset="-128"/>
              </a:rPr>
              <a:t>住所リスト</a:t>
            </a:r>
            <a:endParaRPr kumimoji="1" lang="ja-JP" altLang="en-US" sz="1600" dirty="0">
              <a:latin typeface="BIZ UDPゴシック" panose="020B0400000000000000" pitchFamily="50" charset="-128"/>
              <a:ea typeface="BIZ UDPゴシック" panose="020B0400000000000000" pitchFamily="50" charset="-128"/>
            </a:endParaRPr>
          </a:p>
        </p:txBody>
      </p:sp>
      <p:sp>
        <p:nvSpPr>
          <p:cNvPr id="58" name="正方形/長方形 57">
            <a:extLst>
              <a:ext uri="{FF2B5EF4-FFF2-40B4-BE49-F238E27FC236}">
                <a16:creationId xmlns:a16="http://schemas.microsoft.com/office/drawing/2014/main" id="{E766FD90-CC48-B48C-BEBF-2A14363C9171}"/>
              </a:ext>
            </a:extLst>
          </p:cNvPr>
          <p:cNvSpPr/>
          <p:nvPr/>
        </p:nvSpPr>
        <p:spPr>
          <a:xfrm>
            <a:off x="509666" y="1004341"/>
            <a:ext cx="11255718" cy="705939"/>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ja-JP" altLang="en-US"/>
              <a:t>概要は以下の通り。</a:t>
            </a:r>
          </a:p>
        </p:txBody>
      </p:sp>
      <p:sp>
        <p:nvSpPr>
          <p:cNvPr id="10" name="正方形/長方形 9">
            <a:extLst>
              <a:ext uri="{FF2B5EF4-FFF2-40B4-BE49-F238E27FC236}">
                <a16:creationId xmlns:a16="http://schemas.microsoft.com/office/drawing/2014/main" id="{DF8AE049-264E-BA13-0423-E5C073E0E06B}"/>
              </a:ext>
            </a:extLst>
          </p:cNvPr>
          <p:cNvSpPr/>
          <p:nvPr/>
        </p:nvSpPr>
        <p:spPr>
          <a:xfrm>
            <a:off x="5892317" y="3754542"/>
            <a:ext cx="6283441" cy="1628921"/>
          </a:xfrm>
          <a:prstGeom prst="rect">
            <a:avLst/>
          </a:prstGeom>
          <a:solidFill>
            <a:srgbClr val="FFFF00">
              <a:alpha val="26000"/>
            </a:srgbClr>
          </a:solidFill>
          <a:ln w="50800">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505955144"/>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a:extLst>
              <a:ext uri="{FF2B5EF4-FFF2-40B4-BE49-F238E27FC236}">
                <a16:creationId xmlns:a16="http://schemas.microsoft.com/office/drawing/2014/main" id="{D3578072-553C-1E04-82AF-684422C5586E}"/>
              </a:ext>
            </a:extLst>
          </p:cNvPr>
          <p:cNvSpPr>
            <a:spLocks noGrp="1"/>
          </p:cNvSpPr>
          <p:nvPr>
            <p:ph type="title"/>
          </p:nvPr>
        </p:nvSpPr>
        <p:spPr/>
        <p:txBody>
          <a:bodyPr>
            <a:normAutofit/>
          </a:bodyPr>
          <a:lstStyle/>
          <a:p>
            <a:r>
              <a:rPr lang="en-US" altLang="ja-JP"/>
              <a:t>3-3-5.</a:t>
            </a:r>
            <a:r>
              <a:rPr lang="ja-JP" altLang="en-US"/>
              <a:t>「更新」機能作成</a:t>
            </a:r>
          </a:p>
        </p:txBody>
      </p:sp>
      <p:sp>
        <p:nvSpPr>
          <p:cNvPr id="2" name="テキスト プレースホルダー 7">
            <a:extLst>
              <a:ext uri="{FF2B5EF4-FFF2-40B4-BE49-F238E27FC236}">
                <a16:creationId xmlns:a16="http://schemas.microsoft.com/office/drawing/2014/main" id="{DF10B8C9-FDF0-F5F7-6E79-09B4D09A1973}"/>
              </a:ext>
            </a:extLst>
          </p:cNvPr>
          <p:cNvSpPr>
            <a:spLocks noGrp="1"/>
          </p:cNvSpPr>
          <p:nvPr>
            <p:ph type="body" sz="quarter" idx="14"/>
          </p:nvPr>
        </p:nvSpPr>
        <p:spPr>
          <a:xfrm>
            <a:off x="268288" y="806384"/>
            <a:ext cx="11637962" cy="373063"/>
          </a:xfrm>
        </p:spPr>
        <p:txBody>
          <a:bodyPr/>
          <a:lstStyle/>
          <a:p>
            <a:r>
              <a:rPr lang="ja-JP" altLang="en-US"/>
              <a:t>仕様</a:t>
            </a:r>
          </a:p>
        </p:txBody>
      </p:sp>
      <p:pic>
        <p:nvPicPr>
          <p:cNvPr id="3" name="図 2">
            <a:extLst>
              <a:ext uri="{FF2B5EF4-FFF2-40B4-BE49-F238E27FC236}">
                <a16:creationId xmlns:a16="http://schemas.microsoft.com/office/drawing/2014/main" id="{294AD53A-0F99-1E2E-5639-B0D9E8103EDF}"/>
              </a:ext>
            </a:extLst>
          </p:cNvPr>
          <p:cNvPicPr>
            <a:picLocks noChangeAspect="1"/>
          </p:cNvPicPr>
          <p:nvPr/>
        </p:nvPicPr>
        <p:blipFill>
          <a:blip r:embed="rId2"/>
          <a:stretch>
            <a:fillRect/>
          </a:stretch>
        </p:blipFill>
        <p:spPr>
          <a:xfrm>
            <a:off x="377893" y="1195686"/>
            <a:ext cx="5239136" cy="5146500"/>
          </a:xfrm>
          <a:prstGeom prst="rect">
            <a:avLst/>
          </a:prstGeom>
        </p:spPr>
      </p:pic>
      <p:pic>
        <p:nvPicPr>
          <p:cNvPr id="5" name="図 4">
            <a:extLst>
              <a:ext uri="{FF2B5EF4-FFF2-40B4-BE49-F238E27FC236}">
                <a16:creationId xmlns:a16="http://schemas.microsoft.com/office/drawing/2014/main" id="{90F4E22C-06C6-D0E7-1DB5-4CBB47BFE5FE}"/>
              </a:ext>
            </a:extLst>
          </p:cNvPr>
          <p:cNvPicPr>
            <a:picLocks noChangeAspect="1"/>
          </p:cNvPicPr>
          <p:nvPr/>
        </p:nvPicPr>
        <p:blipFill>
          <a:blip r:embed="rId3"/>
          <a:stretch>
            <a:fillRect/>
          </a:stretch>
        </p:blipFill>
        <p:spPr>
          <a:xfrm>
            <a:off x="6843940" y="2726872"/>
            <a:ext cx="4019550" cy="1752600"/>
          </a:xfrm>
          <a:prstGeom prst="rect">
            <a:avLst/>
          </a:prstGeom>
        </p:spPr>
      </p:pic>
    </p:spTree>
    <p:extLst>
      <p:ext uri="{BB962C8B-B14F-4D97-AF65-F5344CB8AC3E}">
        <p14:creationId xmlns:p14="http://schemas.microsoft.com/office/powerpoint/2010/main" val="884668661"/>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a:extLst>
              <a:ext uri="{FF2B5EF4-FFF2-40B4-BE49-F238E27FC236}">
                <a16:creationId xmlns:a16="http://schemas.microsoft.com/office/drawing/2014/main" id="{D3578072-553C-1E04-82AF-684422C5586E}"/>
              </a:ext>
            </a:extLst>
          </p:cNvPr>
          <p:cNvSpPr>
            <a:spLocks noGrp="1"/>
          </p:cNvSpPr>
          <p:nvPr>
            <p:ph type="title"/>
          </p:nvPr>
        </p:nvSpPr>
        <p:spPr/>
        <p:txBody>
          <a:bodyPr>
            <a:normAutofit/>
          </a:bodyPr>
          <a:lstStyle/>
          <a:p>
            <a:r>
              <a:rPr lang="en-US" altLang="ja-JP"/>
              <a:t>3-3-5.</a:t>
            </a:r>
            <a:r>
              <a:rPr lang="ja-JP" altLang="en-US"/>
              <a:t>「更新」機能作成</a:t>
            </a:r>
          </a:p>
        </p:txBody>
      </p:sp>
      <p:sp>
        <p:nvSpPr>
          <p:cNvPr id="2" name="テキスト プレースホルダー 7">
            <a:extLst>
              <a:ext uri="{FF2B5EF4-FFF2-40B4-BE49-F238E27FC236}">
                <a16:creationId xmlns:a16="http://schemas.microsoft.com/office/drawing/2014/main" id="{DF10B8C9-FDF0-F5F7-6E79-09B4D09A1973}"/>
              </a:ext>
            </a:extLst>
          </p:cNvPr>
          <p:cNvSpPr>
            <a:spLocks noGrp="1"/>
          </p:cNvSpPr>
          <p:nvPr>
            <p:ph type="body" sz="quarter" idx="14"/>
          </p:nvPr>
        </p:nvSpPr>
        <p:spPr>
          <a:xfrm>
            <a:off x="268288" y="806384"/>
            <a:ext cx="11637962" cy="373063"/>
          </a:xfrm>
        </p:spPr>
        <p:txBody>
          <a:bodyPr/>
          <a:lstStyle/>
          <a:p>
            <a:r>
              <a:rPr lang="ja-JP" altLang="en-US"/>
              <a:t>ソースコード（フロントエンド）</a:t>
            </a:r>
          </a:p>
        </p:txBody>
      </p:sp>
      <p:sp>
        <p:nvSpPr>
          <p:cNvPr id="5" name="テキスト ボックス 4">
            <a:extLst>
              <a:ext uri="{FF2B5EF4-FFF2-40B4-BE49-F238E27FC236}">
                <a16:creationId xmlns:a16="http://schemas.microsoft.com/office/drawing/2014/main" id="{AC24B418-EE09-8578-7553-B1AA14C6AB2D}"/>
              </a:ext>
            </a:extLst>
          </p:cNvPr>
          <p:cNvSpPr txBox="1"/>
          <p:nvPr/>
        </p:nvSpPr>
        <p:spPr>
          <a:xfrm>
            <a:off x="8098970" y="1179447"/>
            <a:ext cx="3927611" cy="646331"/>
          </a:xfrm>
          <a:prstGeom prst="rect">
            <a:avLst/>
          </a:prstGeom>
          <a:noFill/>
        </p:spPr>
        <p:txBody>
          <a:bodyPr wrap="square" rtlCol="0">
            <a:spAutoFit/>
          </a:bodyPr>
          <a:lstStyle/>
          <a:p>
            <a:r>
              <a:rPr lang="ja-JP" altLang="en-US" sz="1200"/>
              <a:t>「</a:t>
            </a:r>
            <a:r>
              <a:rPr lang="en-US" altLang="ja-JP" sz="1200"/>
              <a:t> AddressList.vue </a:t>
            </a:r>
            <a:r>
              <a:rPr lang="ja-JP" altLang="en-US" sz="1200"/>
              <a:t>」ファイルのコード</a:t>
            </a:r>
            <a:r>
              <a:rPr lang="en-US" altLang="ja-JP" sz="1200"/>
              <a:t>(</a:t>
            </a:r>
            <a:r>
              <a:rPr lang="en-US" altLang="ja-JP" sz="1200">
                <a:solidFill>
                  <a:srgbClr val="FF0000"/>
                </a:solidFill>
                <a:latin typeface="ＭＳ ゴシック" panose="020B0609070205080204" pitchFamily="49" charset="-128"/>
                <a:ea typeface="ＭＳ ゴシック" panose="020B0609070205080204" pitchFamily="49" charset="-128"/>
              </a:rPr>
              <a:t>// --(</a:t>
            </a:r>
            <a:r>
              <a:rPr lang="ja-JP" altLang="en-US" sz="1200">
                <a:solidFill>
                  <a:srgbClr val="FF0000"/>
                </a:solidFill>
                <a:latin typeface="ＭＳ ゴシック" panose="020B0609070205080204" pitchFamily="49" charset="-128"/>
                <a:ea typeface="ＭＳ ゴシック" panose="020B0609070205080204" pitchFamily="49" charset="-128"/>
              </a:rPr>
              <a:t>ここに新規登録</a:t>
            </a:r>
            <a:r>
              <a:rPr lang="en-US" altLang="ja-JP" sz="1200">
                <a:solidFill>
                  <a:srgbClr val="FF0000"/>
                </a:solidFill>
                <a:latin typeface="ＭＳ ゴシック" panose="020B0609070205080204" pitchFamily="49" charset="-128"/>
                <a:ea typeface="ＭＳ ゴシック" panose="020B0609070205080204" pitchFamily="49" charset="-128"/>
              </a:rPr>
              <a:t>/</a:t>
            </a:r>
            <a:r>
              <a:rPr lang="ja-JP" altLang="en-US" sz="1200">
                <a:solidFill>
                  <a:srgbClr val="FF0000"/>
                </a:solidFill>
                <a:latin typeface="ＭＳ ゴシック" panose="020B0609070205080204" pitchFamily="49" charset="-128"/>
                <a:ea typeface="ＭＳ ゴシック" panose="020B0609070205080204" pitchFamily="49" charset="-128"/>
              </a:rPr>
              <a:t>更新</a:t>
            </a:r>
            <a:r>
              <a:rPr lang="en-US" altLang="ja-JP" sz="1200">
                <a:solidFill>
                  <a:srgbClr val="FF0000"/>
                </a:solidFill>
                <a:latin typeface="ＭＳ ゴシック" panose="020B0609070205080204" pitchFamily="49" charset="-128"/>
                <a:ea typeface="ＭＳ ゴシック" panose="020B0609070205080204" pitchFamily="49" charset="-128"/>
              </a:rPr>
              <a:t>/</a:t>
            </a:r>
            <a:r>
              <a:rPr lang="ja-JP" altLang="en-US" sz="1200">
                <a:solidFill>
                  <a:srgbClr val="FF0000"/>
                </a:solidFill>
                <a:latin typeface="ＭＳ ゴシック" panose="020B0609070205080204" pitchFamily="49" charset="-128"/>
                <a:ea typeface="ＭＳ ゴシック" panose="020B0609070205080204" pitchFamily="49" charset="-128"/>
              </a:rPr>
              <a:t>削除の</a:t>
            </a:r>
            <a:r>
              <a:rPr lang="en-US" altLang="ja-JP" sz="1200">
                <a:solidFill>
                  <a:srgbClr val="FF0000"/>
                </a:solidFill>
                <a:latin typeface="ＭＳ ゴシック" panose="020B0609070205080204" pitchFamily="49" charset="-128"/>
                <a:ea typeface="ＭＳ ゴシック" panose="020B0609070205080204" pitchFamily="49" charset="-128"/>
              </a:rPr>
              <a:t>API</a:t>
            </a:r>
            <a:r>
              <a:rPr lang="ja-JP" altLang="en-US" sz="1200">
                <a:solidFill>
                  <a:srgbClr val="FF0000"/>
                </a:solidFill>
                <a:latin typeface="ＭＳ ゴシック" panose="020B0609070205080204" pitchFamily="49" charset="-128"/>
                <a:ea typeface="ＭＳ ゴシック" panose="020B0609070205080204" pitchFamily="49" charset="-128"/>
              </a:rPr>
              <a:t>を追加する</a:t>
            </a:r>
            <a:r>
              <a:rPr lang="en-US" altLang="ja-JP" sz="1200">
                <a:solidFill>
                  <a:srgbClr val="FF0000"/>
                </a:solidFill>
                <a:latin typeface="ＭＳ ゴシック" panose="020B0609070205080204" pitchFamily="49" charset="-128"/>
                <a:ea typeface="ＭＳ ゴシック" panose="020B0609070205080204" pitchFamily="49" charset="-128"/>
              </a:rPr>
              <a:t>)---</a:t>
            </a:r>
            <a:r>
              <a:rPr lang="en-US" altLang="ja-JP" sz="1200"/>
              <a:t>)</a:t>
            </a:r>
            <a:r>
              <a:rPr lang="ja-JP" altLang="en-US" sz="1200"/>
              <a:t>部分に左のコードを追加してください。</a:t>
            </a:r>
            <a:endParaRPr kumimoji="1" lang="en-US" altLang="ja-JP" sz="1200"/>
          </a:p>
        </p:txBody>
      </p:sp>
      <p:sp>
        <p:nvSpPr>
          <p:cNvPr id="6" name="正方形/長方形 5">
            <a:extLst>
              <a:ext uri="{FF2B5EF4-FFF2-40B4-BE49-F238E27FC236}">
                <a16:creationId xmlns:a16="http://schemas.microsoft.com/office/drawing/2014/main" id="{DE47F1B2-DE8B-626A-3A83-D39930D935A8}"/>
              </a:ext>
            </a:extLst>
          </p:cNvPr>
          <p:cNvSpPr/>
          <p:nvPr/>
        </p:nvSpPr>
        <p:spPr>
          <a:xfrm>
            <a:off x="354330" y="1043979"/>
            <a:ext cx="7744641" cy="5792853"/>
          </a:xfrm>
          <a:prstGeom prst="rect">
            <a:avLst/>
          </a:prstGeom>
        </p:spPr>
        <p:style>
          <a:lnRef idx="2">
            <a:schemeClr val="accent5"/>
          </a:lnRef>
          <a:fillRef idx="1">
            <a:schemeClr val="lt1"/>
          </a:fillRef>
          <a:effectRef idx="0">
            <a:schemeClr val="accent5"/>
          </a:effectRef>
          <a:fontRef idx="minor">
            <a:schemeClr val="dk1"/>
          </a:fontRef>
        </p:style>
        <p:txBody>
          <a:bodyPr rtlCol="0" anchor="t"/>
          <a:lstStyle/>
          <a:p>
            <a:r>
              <a:rPr lang="en-US" altLang="ja-JP" sz="1200">
                <a:solidFill>
                  <a:srgbClr val="0000FF"/>
                </a:solidFill>
                <a:latin typeface="ＭＳ ゴシック" panose="020B0609070205080204" pitchFamily="49" charset="-128"/>
                <a:ea typeface="ＭＳ ゴシック" panose="020B0609070205080204" pitchFamily="49" charset="-128"/>
              </a:rPr>
              <a:t>            clickModify: function () {</a:t>
            </a:r>
          </a:p>
          <a:p>
            <a:r>
              <a:rPr lang="en-US" altLang="ja-JP" sz="1200">
                <a:solidFill>
                  <a:srgbClr val="0000FF"/>
                </a:solidFill>
                <a:latin typeface="ＭＳ ゴシック" panose="020B0609070205080204" pitchFamily="49" charset="-128"/>
                <a:ea typeface="ＭＳ ゴシック" panose="020B0609070205080204" pitchFamily="49" charset="-128"/>
              </a:rPr>
              <a:t>                //-----------------------------------------------------------------------------</a:t>
            </a:r>
          </a:p>
          <a:p>
            <a:r>
              <a:rPr lang="en-US" altLang="ja-JP" sz="1200">
                <a:solidFill>
                  <a:srgbClr val="0000FF"/>
                </a:solidFill>
                <a:latin typeface="ＭＳ ゴシック" panose="020B0609070205080204" pitchFamily="49" charset="-128"/>
                <a:ea typeface="ＭＳ ゴシック" panose="020B0609070205080204" pitchFamily="49" charset="-128"/>
              </a:rPr>
              <a:t>                //</a:t>
            </a:r>
            <a:r>
              <a:rPr lang="ja-JP" altLang="en-US" sz="1200">
                <a:solidFill>
                  <a:srgbClr val="0000FF"/>
                </a:solidFill>
                <a:latin typeface="ＭＳ ゴシック" panose="020B0609070205080204" pitchFamily="49" charset="-128"/>
                <a:ea typeface="ＭＳ ゴシック" panose="020B0609070205080204" pitchFamily="49" charset="-128"/>
              </a:rPr>
              <a:t>更新ボタン押下アクション</a:t>
            </a:r>
          </a:p>
          <a:p>
            <a:r>
              <a:rPr lang="ja-JP" altLang="en-US" sz="1200">
                <a:solidFill>
                  <a:srgbClr val="0000FF"/>
                </a:solidFill>
                <a:latin typeface="ＭＳ ゴシック" panose="020B0609070205080204" pitchFamily="49" charset="-128"/>
                <a:ea typeface="ＭＳ ゴシック" panose="020B0609070205080204" pitchFamily="49" charset="-128"/>
              </a:rPr>
              <a:t>                </a:t>
            </a:r>
            <a:r>
              <a:rPr lang="en-US" altLang="ja-JP" sz="1200">
                <a:solidFill>
                  <a:srgbClr val="0000FF"/>
                </a:solidFill>
                <a:latin typeface="ＭＳ ゴシック" panose="020B0609070205080204" pitchFamily="49" charset="-128"/>
                <a:ea typeface="ＭＳ ゴシック" panose="020B0609070205080204" pitchFamily="49" charset="-128"/>
              </a:rPr>
              <a:t>//-----------------------------------------------------------------------------</a:t>
            </a:r>
          </a:p>
          <a:p>
            <a:r>
              <a:rPr lang="en-US" altLang="ja-JP" sz="1200">
                <a:solidFill>
                  <a:srgbClr val="0000FF"/>
                </a:solidFill>
                <a:latin typeface="ＭＳ ゴシック" panose="020B0609070205080204" pitchFamily="49" charset="-128"/>
                <a:ea typeface="ＭＳ ゴシック" panose="020B0609070205080204" pitchFamily="49" charset="-128"/>
              </a:rPr>
              <a:t>                if (this.no == null ){ return; }</a:t>
            </a:r>
          </a:p>
          <a:p>
            <a:r>
              <a:rPr lang="en-US" altLang="ja-JP" sz="1200">
                <a:solidFill>
                  <a:srgbClr val="0000FF"/>
                </a:solidFill>
                <a:latin typeface="ＭＳ ゴシック" panose="020B0609070205080204" pitchFamily="49" charset="-128"/>
                <a:ea typeface="ＭＳ ゴシック" panose="020B0609070205080204" pitchFamily="49" charset="-128"/>
              </a:rPr>
              <a:t>                //RestAPI</a:t>
            </a:r>
            <a:r>
              <a:rPr lang="ja-JP" altLang="en-US" sz="1200">
                <a:solidFill>
                  <a:srgbClr val="0000FF"/>
                </a:solidFill>
                <a:latin typeface="ＭＳ ゴシック" panose="020B0609070205080204" pitchFamily="49" charset="-128"/>
                <a:ea typeface="ＭＳ ゴシック" panose="020B0609070205080204" pitchFamily="49" charset="-128"/>
              </a:rPr>
              <a:t>発行：入力されたデータでデータベース上のデータ更新    </a:t>
            </a:r>
          </a:p>
          <a:p>
            <a:r>
              <a:rPr lang="ja-JP" altLang="en-US" sz="1200">
                <a:solidFill>
                  <a:srgbClr val="0000FF"/>
                </a:solidFill>
                <a:latin typeface="ＭＳ ゴシック" panose="020B0609070205080204" pitchFamily="49" charset="-128"/>
                <a:ea typeface="ＭＳ ゴシック" panose="020B0609070205080204" pitchFamily="49" charset="-128"/>
              </a:rPr>
              <a:t>                </a:t>
            </a:r>
            <a:r>
              <a:rPr lang="en-US" altLang="ja-JP" sz="1200">
                <a:solidFill>
                  <a:srgbClr val="0000FF"/>
                </a:solidFill>
                <a:latin typeface="ＭＳ ゴシック" panose="020B0609070205080204" pitchFamily="49" charset="-128"/>
                <a:ea typeface="ＭＳ ゴシック" panose="020B0609070205080204" pitchFamily="49" charset="-128"/>
              </a:rPr>
              <a:t>axios.put('api/addressbook/' + this.no , {</a:t>
            </a:r>
          </a:p>
          <a:p>
            <a:r>
              <a:rPr lang="en-US" altLang="ja-JP" sz="1200">
                <a:solidFill>
                  <a:srgbClr val="0000FF"/>
                </a:solidFill>
                <a:latin typeface="ＭＳ ゴシック" panose="020B0609070205080204" pitchFamily="49" charset="-128"/>
                <a:ea typeface="ＭＳ ゴシック" panose="020B0609070205080204" pitchFamily="49" charset="-128"/>
              </a:rPr>
              <a:t>                    No: this.no,</a:t>
            </a:r>
          </a:p>
          <a:p>
            <a:r>
              <a:rPr lang="en-US" altLang="ja-JP" sz="1200">
                <a:solidFill>
                  <a:srgbClr val="0000FF"/>
                </a:solidFill>
                <a:latin typeface="ＭＳ ゴシック" panose="020B0609070205080204" pitchFamily="49" charset="-128"/>
                <a:ea typeface="ＭＳ ゴシック" panose="020B0609070205080204" pitchFamily="49" charset="-128"/>
              </a:rPr>
              <a:t>                    Yubin: this.yubin,</a:t>
            </a:r>
          </a:p>
          <a:p>
            <a:r>
              <a:rPr lang="en-US" altLang="ja-JP" sz="1200">
                <a:solidFill>
                  <a:srgbClr val="0000FF"/>
                </a:solidFill>
                <a:latin typeface="ＭＳ ゴシック" panose="020B0609070205080204" pitchFamily="49" charset="-128"/>
                <a:ea typeface="ＭＳ ゴシック" panose="020B0609070205080204" pitchFamily="49" charset="-128"/>
              </a:rPr>
              <a:t>                    Name:this.name,</a:t>
            </a:r>
          </a:p>
          <a:p>
            <a:r>
              <a:rPr lang="en-US" altLang="ja-JP" sz="1200">
                <a:solidFill>
                  <a:srgbClr val="0000FF"/>
                </a:solidFill>
                <a:latin typeface="ＭＳ ゴシック" panose="020B0609070205080204" pitchFamily="49" charset="-128"/>
                <a:ea typeface="ＭＳ ゴシック" panose="020B0609070205080204" pitchFamily="49" charset="-128"/>
              </a:rPr>
              <a:t>                    Address1: this.address1,</a:t>
            </a:r>
          </a:p>
          <a:p>
            <a:r>
              <a:rPr lang="en-US" altLang="ja-JP" sz="1200">
                <a:solidFill>
                  <a:srgbClr val="0000FF"/>
                </a:solidFill>
                <a:latin typeface="ＭＳ ゴシック" panose="020B0609070205080204" pitchFamily="49" charset="-128"/>
                <a:ea typeface="ＭＳ ゴシック" panose="020B0609070205080204" pitchFamily="49" charset="-128"/>
              </a:rPr>
              <a:t>                    Address2: this.address2,</a:t>
            </a:r>
          </a:p>
          <a:p>
            <a:r>
              <a:rPr lang="en-US" altLang="ja-JP" sz="1200">
                <a:solidFill>
                  <a:srgbClr val="0000FF"/>
                </a:solidFill>
                <a:latin typeface="ＭＳ ゴシック" panose="020B0609070205080204" pitchFamily="49" charset="-128"/>
                <a:ea typeface="ＭＳ ゴシック" panose="020B0609070205080204" pitchFamily="49" charset="-128"/>
              </a:rPr>
              <a:t>                    Tel: this.tel</a:t>
            </a:r>
          </a:p>
          <a:p>
            <a:r>
              <a:rPr lang="en-US" altLang="ja-JP" sz="1200">
                <a:solidFill>
                  <a:srgbClr val="0000FF"/>
                </a:solidFill>
                <a:latin typeface="ＭＳ ゴシック" panose="020B0609070205080204" pitchFamily="49" charset="-128"/>
                <a:ea typeface="ＭＳ ゴシック" panose="020B0609070205080204" pitchFamily="49" charset="-128"/>
              </a:rPr>
              <a:t>                })</a:t>
            </a:r>
          </a:p>
          <a:p>
            <a:r>
              <a:rPr lang="en-US" altLang="ja-JP" sz="1200">
                <a:solidFill>
                  <a:srgbClr val="0000FF"/>
                </a:solidFill>
                <a:latin typeface="ＭＳ ゴシック" panose="020B0609070205080204" pitchFamily="49" charset="-128"/>
                <a:ea typeface="ＭＳ ゴシック" panose="020B0609070205080204" pitchFamily="49" charset="-128"/>
              </a:rPr>
              <a:t>                .then(function (response) {</a:t>
            </a:r>
          </a:p>
          <a:p>
            <a:r>
              <a:rPr lang="en-US" altLang="ja-JP" sz="1200">
                <a:solidFill>
                  <a:srgbClr val="0000FF"/>
                </a:solidFill>
                <a:latin typeface="ＭＳ ゴシック" panose="020B0609070205080204" pitchFamily="49" charset="-128"/>
                <a:ea typeface="ＭＳ ゴシック" panose="020B0609070205080204" pitchFamily="49" charset="-128"/>
              </a:rPr>
              <a:t>                    console.log(response);</a:t>
            </a:r>
          </a:p>
          <a:p>
            <a:r>
              <a:rPr lang="en-US" altLang="ja-JP" sz="1200">
                <a:solidFill>
                  <a:srgbClr val="0000FF"/>
                </a:solidFill>
                <a:latin typeface="ＭＳ ゴシック" panose="020B0609070205080204" pitchFamily="49" charset="-128"/>
                <a:ea typeface="ＭＳ ゴシック" panose="020B0609070205080204" pitchFamily="49" charset="-128"/>
              </a:rPr>
              <a:t>                    this.outputMsg = response;</a:t>
            </a:r>
          </a:p>
          <a:p>
            <a:r>
              <a:rPr lang="en-US" altLang="ja-JP" sz="1200">
                <a:solidFill>
                  <a:srgbClr val="0000FF"/>
                </a:solidFill>
                <a:latin typeface="ＭＳ ゴシック" panose="020B0609070205080204" pitchFamily="49" charset="-128"/>
                <a:ea typeface="ＭＳ ゴシック" panose="020B0609070205080204" pitchFamily="49" charset="-128"/>
              </a:rPr>
              <a:t>                })</a:t>
            </a:r>
          </a:p>
          <a:p>
            <a:r>
              <a:rPr lang="en-US" altLang="ja-JP" sz="1200">
                <a:solidFill>
                  <a:srgbClr val="0000FF"/>
                </a:solidFill>
                <a:latin typeface="ＭＳ ゴシック" panose="020B0609070205080204" pitchFamily="49" charset="-128"/>
                <a:ea typeface="ＭＳ ゴシック" panose="020B0609070205080204" pitchFamily="49" charset="-128"/>
              </a:rPr>
              <a:t>                .catch(function (error) {</a:t>
            </a:r>
          </a:p>
          <a:p>
            <a:r>
              <a:rPr lang="en-US" altLang="ja-JP" sz="1200">
                <a:solidFill>
                  <a:srgbClr val="0000FF"/>
                </a:solidFill>
                <a:latin typeface="ＭＳ ゴシック" panose="020B0609070205080204" pitchFamily="49" charset="-128"/>
                <a:ea typeface="ＭＳ ゴシック" panose="020B0609070205080204" pitchFamily="49" charset="-128"/>
              </a:rPr>
              <a:t>                    //</a:t>
            </a:r>
            <a:r>
              <a:rPr lang="ja-JP" altLang="en-US" sz="1200">
                <a:solidFill>
                  <a:srgbClr val="0000FF"/>
                </a:solidFill>
                <a:latin typeface="ＭＳ ゴシック" panose="020B0609070205080204" pitchFamily="49" charset="-128"/>
                <a:ea typeface="ＭＳ ゴシック" panose="020B0609070205080204" pitchFamily="49" charset="-128"/>
              </a:rPr>
              <a:t>通信エラーを出力</a:t>
            </a:r>
          </a:p>
          <a:p>
            <a:r>
              <a:rPr lang="ja-JP" altLang="en-US" sz="1200">
                <a:solidFill>
                  <a:srgbClr val="0000FF"/>
                </a:solidFill>
                <a:latin typeface="ＭＳ ゴシック" panose="020B0609070205080204" pitchFamily="49" charset="-128"/>
                <a:ea typeface="ＭＳ ゴシック" panose="020B0609070205080204" pitchFamily="49" charset="-128"/>
              </a:rPr>
              <a:t>                    </a:t>
            </a:r>
            <a:r>
              <a:rPr lang="en-US" altLang="ja-JP" sz="1200">
                <a:solidFill>
                  <a:srgbClr val="0000FF"/>
                </a:solidFill>
                <a:latin typeface="ＭＳ ゴシック" panose="020B0609070205080204" pitchFamily="49" charset="-128"/>
                <a:ea typeface="ＭＳ ゴシック" panose="020B0609070205080204" pitchFamily="49" charset="-128"/>
              </a:rPr>
              <a:t>console.log(response);</a:t>
            </a:r>
          </a:p>
          <a:p>
            <a:r>
              <a:rPr lang="en-US" altLang="ja-JP" sz="1200">
                <a:solidFill>
                  <a:srgbClr val="0000FF"/>
                </a:solidFill>
                <a:latin typeface="ＭＳ ゴシック" panose="020B0609070205080204" pitchFamily="49" charset="-128"/>
                <a:ea typeface="ＭＳ ゴシック" panose="020B0609070205080204" pitchFamily="49" charset="-128"/>
              </a:rPr>
              <a:t>                    this.outputMsg = response;</a:t>
            </a:r>
          </a:p>
          <a:p>
            <a:r>
              <a:rPr lang="en-US" altLang="ja-JP" sz="1200">
                <a:solidFill>
                  <a:srgbClr val="0000FF"/>
                </a:solidFill>
                <a:latin typeface="ＭＳ ゴシック" panose="020B0609070205080204" pitchFamily="49" charset="-128"/>
                <a:ea typeface="ＭＳ ゴシック" panose="020B0609070205080204" pitchFamily="49" charset="-128"/>
              </a:rPr>
              <a:t>                });</a:t>
            </a:r>
          </a:p>
          <a:p>
            <a:r>
              <a:rPr lang="en-US" altLang="ja-JP" sz="1200">
                <a:solidFill>
                  <a:srgbClr val="0000FF"/>
                </a:solidFill>
                <a:latin typeface="ＭＳ ゴシック" panose="020B0609070205080204" pitchFamily="49" charset="-128"/>
                <a:ea typeface="ＭＳ ゴシック" panose="020B0609070205080204" pitchFamily="49" charset="-128"/>
              </a:rPr>
              <a:t>                //</a:t>
            </a:r>
            <a:r>
              <a:rPr lang="ja-JP" altLang="en-US" sz="1200">
                <a:solidFill>
                  <a:srgbClr val="0000FF"/>
                </a:solidFill>
                <a:latin typeface="ＭＳ ゴシック" panose="020B0609070205080204" pitchFamily="49" charset="-128"/>
                <a:ea typeface="ＭＳ ゴシック" panose="020B0609070205080204" pitchFamily="49" charset="-128"/>
              </a:rPr>
              <a:t>確認ウィンドウを閉じる</a:t>
            </a:r>
          </a:p>
          <a:p>
            <a:r>
              <a:rPr lang="ja-JP" altLang="en-US" sz="1200">
                <a:solidFill>
                  <a:srgbClr val="0000FF"/>
                </a:solidFill>
                <a:latin typeface="ＭＳ ゴシック" panose="020B0609070205080204" pitchFamily="49" charset="-128"/>
                <a:ea typeface="ＭＳ ゴシック" panose="020B0609070205080204" pitchFamily="49" charset="-128"/>
              </a:rPr>
              <a:t>                </a:t>
            </a:r>
            <a:r>
              <a:rPr lang="en-US" altLang="ja-JP" sz="1200">
                <a:solidFill>
                  <a:srgbClr val="0000FF"/>
                </a:solidFill>
                <a:latin typeface="ＭＳ ゴシック" panose="020B0609070205080204" pitchFamily="49" charset="-128"/>
                <a:ea typeface="ＭＳ ゴシック" panose="020B0609070205080204" pitchFamily="49" charset="-128"/>
              </a:rPr>
              <a:t>this.dialogModify = false;</a:t>
            </a:r>
          </a:p>
          <a:p>
            <a:r>
              <a:rPr lang="en-US" altLang="ja-JP" sz="1200">
                <a:solidFill>
                  <a:srgbClr val="0000FF"/>
                </a:solidFill>
                <a:latin typeface="ＭＳ ゴシック" panose="020B0609070205080204" pitchFamily="49" charset="-128"/>
                <a:ea typeface="ＭＳ ゴシック" panose="020B0609070205080204" pitchFamily="49" charset="-128"/>
              </a:rPr>
              <a:t>                if( this.outputMsg == null){</a:t>
            </a:r>
          </a:p>
          <a:p>
            <a:r>
              <a:rPr lang="en-US" altLang="ja-JP" sz="1200">
                <a:solidFill>
                  <a:srgbClr val="0000FF"/>
                </a:solidFill>
                <a:latin typeface="ＭＳ ゴシック" panose="020B0609070205080204" pitchFamily="49" charset="-128"/>
                <a:ea typeface="ＭＳ ゴシック" panose="020B0609070205080204" pitchFamily="49" charset="-128"/>
              </a:rPr>
              <a:t>                     this.outputMsg = "</a:t>
            </a:r>
            <a:r>
              <a:rPr lang="ja-JP" altLang="en-US" sz="1200">
                <a:solidFill>
                  <a:srgbClr val="0000FF"/>
                </a:solidFill>
                <a:latin typeface="ＭＳ ゴシック" panose="020B0609070205080204" pitchFamily="49" charset="-128"/>
                <a:ea typeface="ＭＳ ゴシック" panose="020B0609070205080204" pitchFamily="49" charset="-128"/>
              </a:rPr>
              <a:t>更新が完了しました</a:t>
            </a:r>
            <a:r>
              <a:rPr lang="en-US" altLang="ja-JP" sz="1200">
                <a:solidFill>
                  <a:srgbClr val="0000FF"/>
                </a:solidFill>
                <a:latin typeface="ＭＳ ゴシック" panose="020B0609070205080204" pitchFamily="49" charset="-128"/>
                <a:ea typeface="ＭＳ ゴシック" panose="020B0609070205080204" pitchFamily="49" charset="-128"/>
              </a:rPr>
              <a:t>";</a:t>
            </a:r>
          </a:p>
          <a:p>
            <a:r>
              <a:rPr lang="en-US" altLang="ja-JP" sz="1200">
                <a:solidFill>
                  <a:srgbClr val="0000FF"/>
                </a:solidFill>
                <a:latin typeface="ＭＳ ゴシック" panose="020B0609070205080204" pitchFamily="49" charset="-128"/>
                <a:ea typeface="ＭＳ ゴシック" panose="020B0609070205080204" pitchFamily="49" charset="-128"/>
              </a:rPr>
              <a:t>                    //</a:t>
            </a:r>
            <a:r>
              <a:rPr lang="ja-JP" altLang="en-US" sz="1200">
                <a:solidFill>
                  <a:srgbClr val="0000FF"/>
                </a:solidFill>
                <a:latin typeface="ＭＳ ゴシック" panose="020B0609070205080204" pitchFamily="49" charset="-128"/>
                <a:ea typeface="ＭＳ ゴシック" panose="020B0609070205080204" pitchFamily="49" charset="-128"/>
              </a:rPr>
              <a:t>画面上の住所録リスト更新</a:t>
            </a:r>
          </a:p>
          <a:p>
            <a:r>
              <a:rPr lang="ja-JP" altLang="en-US" sz="1200">
                <a:solidFill>
                  <a:srgbClr val="0000FF"/>
                </a:solidFill>
                <a:latin typeface="ＭＳ ゴシック" panose="020B0609070205080204" pitchFamily="49" charset="-128"/>
                <a:ea typeface="ＭＳ ゴシック" panose="020B0609070205080204" pitchFamily="49" charset="-128"/>
              </a:rPr>
              <a:t>                    </a:t>
            </a:r>
            <a:r>
              <a:rPr lang="en-US" altLang="ja-JP" sz="1200">
                <a:solidFill>
                  <a:srgbClr val="0000FF"/>
                </a:solidFill>
                <a:latin typeface="ＭＳ ゴシック" panose="020B0609070205080204" pitchFamily="49" charset="-128"/>
                <a:ea typeface="ＭＳ ゴシック" panose="020B0609070205080204" pitchFamily="49" charset="-128"/>
              </a:rPr>
              <a:t>this.fetchData();</a:t>
            </a:r>
          </a:p>
          <a:p>
            <a:r>
              <a:rPr lang="en-US" altLang="ja-JP" sz="1200">
                <a:solidFill>
                  <a:srgbClr val="0000FF"/>
                </a:solidFill>
                <a:latin typeface="ＭＳ ゴシック" panose="020B0609070205080204" pitchFamily="49" charset="-128"/>
                <a:ea typeface="ＭＳ ゴシック" panose="020B0609070205080204" pitchFamily="49" charset="-128"/>
              </a:rPr>
              <a:t>                }</a:t>
            </a:r>
          </a:p>
          <a:p>
            <a:r>
              <a:rPr lang="en-US" altLang="ja-JP" sz="1200">
                <a:solidFill>
                  <a:srgbClr val="0000FF"/>
                </a:solidFill>
                <a:latin typeface="ＭＳ ゴシック" panose="020B0609070205080204" pitchFamily="49" charset="-128"/>
                <a:ea typeface="ＭＳ ゴシック" panose="020B0609070205080204" pitchFamily="49" charset="-128"/>
              </a:rPr>
              <a:t>            },</a:t>
            </a:r>
          </a:p>
        </p:txBody>
      </p:sp>
    </p:spTree>
    <p:extLst>
      <p:ext uri="{BB962C8B-B14F-4D97-AF65-F5344CB8AC3E}">
        <p14:creationId xmlns:p14="http://schemas.microsoft.com/office/powerpoint/2010/main" val="2553475197"/>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a:extLst>
              <a:ext uri="{FF2B5EF4-FFF2-40B4-BE49-F238E27FC236}">
                <a16:creationId xmlns:a16="http://schemas.microsoft.com/office/drawing/2014/main" id="{D3578072-553C-1E04-82AF-684422C5586E}"/>
              </a:ext>
            </a:extLst>
          </p:cNvPr>
          <p:cNvSpPr>
            <a:spLocks noGrp="1"/>
          </p:cNvSpPr>
          <p:nvPr>
            <p:ph type="title"/>
          </p:nvPr>
        </p:nvSpPr>
        <p:spPr/>
        <p:txBody>
          <a:bodyPr>
            <a:normAutofit/>
          </a:bodyPr>
          <a:lstStyle/>
          <a:p>
            <a:r>
              <a:rPr lang="en-US" altLang="ja-JP"/>
              <a:t>3-3-5.</a:t>
            </a:r>
            <a:r>
              <a:rPr lang="ja-JP" altLang="en-US"/>
              <a:t>「更新」機能作成</a:t>
            </a:r>
          </a:p>
        </p:txBody>
      </p:sp>
      <p:sp>
        <p:nvSpPr>
          <p:cNvPr id="2" name="テキスト プレースホルダー 7">
            <a:extLst>
              <a:ext uri="{FF2B5EF4-FFF2-40B4-BE49-F238E27FC236}">
                <a16:creationId xmlns:a16="http://schemas.microsoft.com/office/drawing/2014/main" id="{DF10B8C9-FDF0-F5F7-6E79-09B4D09A1973}"/>
              </a:ext>
            </a:extLst>
          </p:cNvPr>
          <p:cNvSpPr>
            <a:spLocks noGrp="1"/>
          </p:cNvSpPr>
          <p:nvPr>
            <p:ph type="body" sz="quarter" idx="14"/>
          </p:nvPr>
        </p:nvSpPr>
        <p:spPr>
          <a:xfrm>
            <a:off x="268288" y="806384"/>
            <a:ext cx="11637962" cy="373063"/>
          </a:xfrm>
        </p:spPr>
        <p:txBody>
          <a:bodyPr/>
          <a:lstStyle/>
          <a:p>
            <a:r>
              <a:rPr lang="ja-JP" altLang="en-US"/>
              <a:t>ソースコード（バックエンド：</a:t>
            </a:r>
            <a:r>
              <a:rPr lang="en-US" altLang="ja-JP"/>
              <a:t>RestAPI</a:t>
            </a:r>
            <a:r>
              <a:rPr lang="ja-JP" altLang="en-US"/>
              <a:t>）</a:t>
            </a:r>
          </a:p>
        </p:txBody>
      </p:sp>
      <p:sp>
        <p:nvSpPr>
          <p:cNvPr id="3" name="正方形/長方形 2">
            <a:extLst>
              <a:ext uri="{FF2B5EF4-FFF2-40B4-BE49-F238E27FC236}">
                <a16:creationId xmlns:a16="http://schemas.microsoft.com/office/drawing/2014/main" id="{7C664D8C-B42B-B7E1-CEBC-3E42E5368A75}"/>
              </a:ext>
            </a:extLst>
          </p:cNvPr>
          <p:cNvSpPr/>
          <p:nvPr/>
        </p:nvSpPr>
        <p:spPr>
          <a:xfrm>
            <a:off x="354330" y="1179447"/>
            <a:ext cx="7178040" cy="5529963"/>
          </a:xfrm>
          <a:prstGeom prst="rect">
            <a:avLst/>
          </a:prstGeom>
        </p:spPr>
        <p:style>
          <a:lnRef idx="2">
            <a:schemeClr val="accent5"/>
          </a:lnRef>
          <a:fillRef idx="1">
            <a:schemeClr val="lt1"/>
          </a:fillRef>
          <a:effectRef idx="0">
            <a:schemeClr val="accent5"/>
          </a:effectRef>
          <a:fontRef idx="minor">
            <a:schemeClr val="dk1"/>
          </a:fontRef>
        </p:style>
        <p:txBody>
          <a:bodyPr rtlCol="0" anchor="t"/>
          <a:lstStyle/>
          <a:p>
            <a:r>
              <a:rPr lang="en-US" altLang="ja-JP" sz="1200">
                <a:solidFill>
                  <a:srgbClr val="000000"/>
                </a:solidFill>
                <a:latin typeface="ＭＳ ゴシック" panose="020B0609070205080204" pitchFamily="49" charset="-128"/>
                <a:ea typeface="ＭＳ ゴシック" panose="020B0609070205080204" pitchFamily="49" charset="-128"/>
              </a:rPr>
              <a:t>        </a:t>
            </a:r>
            <a:r>
              <a:rPr lang="en-US" altLang="ja-JP" sz="1200">
                <a:solidFill>
                  <a:srgbClr val="808080"/>
                </a:solidFill>
                <a:latin typeface="ＭＳ ゴシック" panose="020B0609070205080204" pitchFamily="49" charset="-128"/>
                <a:ea typeface="ＭＳ ゴシック" panose="020B0609070205080204" pitchFamily="49" charset="-128"/>
              </a:rPr>
              <a:t>///</a:t>
            </a:r>
            <a:r>
              <a:rPr lang="en-US" altLang="ja-JP" sz="1200">
                <a:solidFill>
                  <a:srgbClr val="008000"/>
                </a:solidFill>
                <a:latin typeface="ＭＳ ゴシック" panose="020B0609070205080204" pitchFamily="49" charset="-128"/>
                <a:ea typeface="ＭＳ ゴシック" panose="020B0609070205080204" pitchFamily="49" charset="-128"/>
              </a:rPr>
              <a:t> </a:t>
            </a:r>
            <a:r>
              <a:rPr lang="en-US" altLang="ja-JP" sz="1200">
                <a:solidFill>
                  <a:srgbClr val="808080"/>
                </a:solidFill>
                <a:latin typeface="ＭＳ ゴシック" panose="020B0609070205080204" pitchFamily="49" charset="-128"/>
                <a:ea typeface="ＭＳ ゴシック" panose="020B0609070205080204" pitchFamily="49" charset="-128"/>
              </a:rPr>
              <a:t>&lt;summary&gt;</a:t>
            </a:r>
            <a:endParaRPr lang="en-US" altLang="ja-JP" sz="1200">
              <a:solidFill>
                <a:srgbClr val="000000"/>
              </a:solidFill>
              <a:latin typeface="ＭＳ ゴシック" panose="020B0609070205080204" pitchFamily="49" charset="-128"/>
              <a:ea typeface="ＭＳ ゴシック" panose="020B0609070205080204" pitchFamily="49" charset="-128"/>
            </a:endParaRPr>
          </a:p>
          <a:p>
            <a:r>
              <a:rPr lang="ja-JP" altLang="en-US" sz="1200">
                <a:solidFill>
                  <a:srgbClr val="000000"/>
                </a:solidFill>
                <a:latin typeface="ＭＳ ゴシック" panose="020B0609070205080204" pitchFamily="49" charset="-128"/>
                <a:ea typeface="ＭＳ ゴシック" panose="020B0609070205080204" pitchFamily="49" charset="-128"/>
              </a:rPr>
              <a:t>        </a:t>
            </a:r>
            <a:r>
              <a:rPr lang="en-US" altLang="ja-JP" sz="1200">
                <a:solidFill>
                  <a:srgbClr val="808080"/>
                </a:solidFill>
                <a:latin typeface="ＭＳ ゴシック" panose="020B0609070205080204" pitchFamily="49" charset="-128"/>
                <a:ea typeface="ＭＳ ゴシック" panose="020B0609070205080204" pitchFamily="49" charset="-128"/>
              </a:rPr>
              <a:t>///</a:t>
            </a:r>
            <a:r>
              <a:rPr lang="ja-JP" altLang="en-US" sz="1200">
                <a:solidFill>
                  <a:srgbClr val="008000"/>
                </a:solidFill>
                <a:latin typeface="ＭＳ ゴシック" panose="020B0609070205080204" pitchFamily="49" charset="-128"/>
                <a:ea typeface="ＭＳ ゴシック" panose="020B0609070205080204" pitchFamily="49" charset="-128"/>
              </a:rPr>
              <a:t> </a:t>
            </a:r>
            <a:r>
              <a:rPr lang="en-US" altLang="ja-JP" sz="1200">
                <a:solidFill>
                  <a:srgbClr val="008000"/>
                </a:solidFill>
                <a:latin typeface="ＭＳ ゴシック" panose="020B0609070205080204" pitchFamily="49" charset="-128"/>
                <a:ea typeface="ＭＳ ゴシック" panose="020B0609070205080204" pitchFamily="49" charset="-128"/>
              </a:rPr>
              <a:t>RestAPI</a:t>
            </a:r>
            <a:r>
              <a:rPr lang="ja-JP" altLang="en-US" sz="1200">
                <a:solidFill>
                  <a:srgbClr val="008000"/>
                </a:solidFill>
                <a:latin typeface="ＭＳ ゴシック" panose="020B0609070205080204" pitchFamily="49" charset="-128"/>
                <a:ea typeface="ＭＳ ゴシック" panose="020B0609070205080204" pitchFamily="49" charset="-128"/>
              </a:rPr>
              <a:t>定義：</a:t>
            </a:r>
            <a:r>
              <a:rPr lang="en-US" altLang="ja-JP" sz="1200">
                <a:solidFill>
                  <a:srgbClr val="008000"/>
                </a:solidFill>
                <a:latin typeface="ＭＳ ゴシック" panose="020B0609070205080204" pitchFamily="49" charset="-128"/>
                <a:ea typeface="ＭＳ ゴシック" panose="020B0609070205080204" pitchFamily="49" charset="-128"/>
              </a:rPr>
              <a:t>URL</a:t>
            </a:r>
            <a:r>
              <a:rPr lang="ja-JP" altLang="en-US" sz="1200">
                <a:solidFill>
                  <a:srgbClr val="008000"/>
                </a:solidFill>
                <a:latin typeface="ＭＳ ゴシック" panose="020B0609070205080204" pitchFamily="49" charset="-128"/>
                <a:ea typeface="ＭＳ ゴシック" panose="020B0609070205080204" pitchFamily="49" charset="-128"/>
              </a:rPr>
              <a:t>に含まれる</a:t>
            </a:r>
            <a:r>
              <a:rPr lang="en-US" altLang="ja-JP" sz="1200">
                <a:solidFill>
                  <a:srgbClr val="008000"/>
                </a:solidFill>
                <a:latin typeface="ＭＳ ゴシック" panose="020B0609070205080204" pitchFamily="49" charset="-128"/>
                <a:ea typeface="ＭＳ ゴシック" panose="020B0609070205080204" pitchFamily="49" charset="-128"/>
              </a:rPr>
              <a:t>No</a:t>
            </a:r>
            <a:r>
              <a:rPr lang="ja-JP" altLang="en-US" sz="1200">
                <a:solidFill>
                  <a:srgbClr val="008000"/>
                </a:solidFill>
                <a:latin typeface="ＭＳ ゴシック" panose="020B0609070205080204" pitchFamily="49" charset="-128"/>
                <a:ea typeface="ＭＳ ゴシック" panose="020B0609070205080204" pitchFamily="49" charset="-128"/>
              </a:rPr>
              <a:t>をキーに住所録データを上書きする。</a:t>
            </a:r>
            <a:endParaRPr lang="ja-JP" altLang="en-US" sz="1200">
              <a:solidFill>
                <a:srgbClr val="000000"/>
              </a:solidFill>
              <a:latin typeface="ＭＳ ゴシック" panose="020B0609070205080204" pitchFamily="49" charset="-128"/>
              <a:ea typeface="ＭＳ ゴシック" panose="020B0609070205080204" pitchFamily="49" charset="-128"/>
            </a:endParaRPr>
          </a:p>
          <a:p>
            <a:r>
              <a:rPr lang="en-US" altLang="ja-JP" sz="1200">
                <a:solidFill>
                  <a:srgbClr val="000000"/>
                </a:solidFill>
                <a:latin typeface="ＭＳ ゴシック" panose="020B0609070205080204" pitchFamily="49" charset="-128"/>
                <a:ea typeface="ＭＳ ゴシック" panose="020B0609070205080204" pitchFamily="49" charset="-128"/>
              </a:rPr>
              <a:t>        </a:t>
            </a:r>
            <a:r>
              <a:rPr lang="en-US" altLang="ja-JP" sz="1200">
                <a:solidFill>
                  <a:srgbClr val="808080"/>
                </a:solidFill>
                <a:latin typeface="ＭＳ ゴシック" panose="020B0609070205080204" pitchFamily="49" charset="-128"/>
                <a:ea typeface="ＭＳ ゴシック" panose="020B0609070205080204" pitchFamily="49" charset="-128"/>
              </a:rPr>
              <a:t>///</a:t>
            </a:r>
            <a:r>
              <a:rPr lang="en-US" altLang="ja-JP" sz="1200">
                <a:solidFill>
                  <a:srgbClr val="008000"/>
                </a:solidFill>
                <a:latin typeface="ＭＳ ゴシック" panose="020B0609070205080204" pitchFamily="49" charset="-128"/>
                <a:ea typeface="ＭＳ ゴシック" panose="020B0609070205080204" pitchFamily="49" charset="-128"/>
              </a:rPr>
              <a:t> </a:t>
            </a:r>
            <a:r>
              <a:rPr lang="en-US" altLang="ja-JP" sz="1200">
                <a:solidFill>
                  <a:srgbClr val="808080"/>
                </a:solidFill>
                <a:latin typeface="ＭＳ ゴシック" panose="020B0609070205080204" pitchFamily="49" charset="-128"/>
                <a:ea typeface="ＭＳ ゴシック" panose="020B0609070205080204" pitchFamily="49" charset="-128"/>
              </a:rPr>
              <a:t>&lt;/summary&gt;</a:t>
            </a:r>
            <a:endParaRPr lang="en-US" altLang="ja-JP" sz="1200">
              <a:solidFill>
                <a:srgbClr val="000000"/>
              </a:solidFill>
              <a:latin typeface="ＭＳ ゴシック" panose="020B0609070205080204" pitchFamily="49" charset="-128"/>
              <a:ea typeface="ＭＳ ゴシック" panose="020B0609070205080204" pitchFamily="49" charset="-128"/>
            </a:endParaRPr>
          </a:p>
          <a:p>
            <a:r>
              <a:rPr lang="en-US" altLang="ja-JP" sz="1200">
                <a:solidFill>
                  <a:srgbClr val="000000"/>
                </a:solidFill>
                <a:latin typeface="ＭＳ ゴシック" panose="020B0609070205080204" pitchFamily="49" charset="-128"/>
                <a:ea typeface="ＭＳ ゴシック" panose="020B0609070205080204" pitchFamily="49" charset="-128"/>
              </a:rPr>
              <a:t>        [HttpPut(</a:t>
            </a:r>
            <a:r>
              <a:rPr lang="en-US" altLang="ja-JP" sz="1200">
                <a:solidFill>
                  <a:srgbClr val="A31515"/>
                </a:solidFill>
                <a:latin typeface="ＭＳ ゴシック" panose="020B0609070205080204" pitchFamily="49" charset="-128"/>
                <a:ea typeface="ＭＳ ゴシック" panose="020B0609070205080204" pitchFamily="49" charset="-128"/>
              </a:rPr>
              <a:t>"{no}"</a:t>
            </a:r>
            <a:r>
              <a:rPr lang="en-US" altLang="ja-JP" sz="1200">
                <a:solidFill>
                  <a:srgbClr val="000000"/>
                </a:solidFill>
                <a:latin typeface="ＭＳ ゴシック" panose="020B0609070205080204" pitchFamily="49" charset="-128"/>
                <a:ea typeface="ＭＳ ゴシック" panose="020B0609070205080204" pitchFamily="49" charset="-128"/>
              </a:rPr>
              <a:t>)]</a:t>
            </a:r>
          </a:p>
          <a:p>
            <a:r>
              <a:rPr lang="en-US" altLang="ja-JP" sz="1200">
                <a:solidFill>
                  <a:srgbClr val="000000"/>
                </a:solidFill>
                <a:latin typeface="ＭＳ ゴシック" panose="020B0609070205080204" pitchFamily="49" charset="-128"/>
                <a:ea typeface="ＭＳ ゴシック" panose="020B0609070205080204" pitchFamily="49" charset="-128"/>
              </a:rPr>
              <a:t>        </a:t>
            </a:r>
            <a:r>
              <a:rPr lang="en-US" altLang="ja-JP" sz="1200">
                <a:solidFill>
                  <a:srgbClr val="0000FF"/>
                </a:solidFill>
                <a:latin typeface="ＭＳ ゴシック" panose="020B0609070205080204" pitchFamily="49" charset="-128"/>
                <a:ea typeface="ＭＳ ゴシック" panose="020B0609070205080204" pitchFamily="49" charset="-128"/>
              </a:rPr>
              <a:t>public</a:t>
            </a:r>
            <a:r>
              <a:rPr lang="en-US" altLang="ja-JP" sz="1200">
                <a:solidFill>
                  <a:srgbClr val="000000"/>
                </a:solidFill>
                <a:latin typeface="ＭＳ ゴシック" panose="020B0609070205080204" pitchFamily="49" charset="-128"/>
                <a:ea typeface="ＭＳ ゴシック" panose="020B0609070205080204" pitchFamily="49" charset="-128"/>
              </a:rPr>
              <a:t> </a:t>
            </a:r>
            <a:r>
              <a:rPr lang="en-US" altLang="ja-JP" sz="1200">
                <a:solidFill>
                  <a:srgbClr val="0000FF"/>
                </a:solidFill>
                <a:latin typeface="ＭＳ ゴシック" panose="020B0609070205080204" pitchFamily="49" charset="-128"/>
                <a:ea typeface="ＭＳ ゴシック" panose="020B0609070205080204" pitchFamily="49" charset="-128"/>
              </a:rPr>
              <a:t>async</a:t>
            </a:r>
            <a:r>
              <a:rPr lang="en-US" altLang="ja-JP" sz="1200">
                <a:solidFill>
                  <a:srgbClr val="000000"/>
                </a:solidFill>
                <a:latin typeface="ＭＳ ゴシック" panose="020B0609070205080204" pitchFamily="49" charset="-128"/>
                <a:ea typeface="ＭＳ ゴシック" panose="020B0609070205080204" pitchFamily="49" charset="-128"/>
              </a:rPr>
              <a:t> Task&lt;IActionResult&gt; PUT(</a:t>
            </a:r>
            <a:r>
              <a:rPr lang="en-US" altLang="ja-JP" sz="1200">
                <a:solidFill>
                  <a:srgbClr val="0000FF"/>
                </a:solidFill>
                <a:latin typeface="ＭＳ ゴシック" panose="020B0609070205080204" pitchFamily="49" charset="-128"/>
                <a:ea typeface="ＭＳ ゴシック" panose="020B0609070205080204" pitchFamily="49" charset="-128"/>
              </a:rPr>
              <a:t>int</a:t>
            </a:r>
            <a:r>
              <a:rPr lang="en-US" altLang="ja-JP" sz="1200">
                <a:solidFill>
                  <a:srgbClr val="000000"/>
                </a:solidFill>
                <a:latin typeface="ＭＳ ゴシック" panose="020B0609070205080204" pitchFamily="49" charset="-128"/>
                <a:ea typeface="ＭＳ ゴシック" panose="020B0609070205080204" pitchFamily="49" charset="-128"/>
              </a:rPr>
              <a:t> no, Address updateAddr)</a:t>
            </a:r>
          </a:p>
          <a:p>
            <a:r>
              <a:rPr lang="ja-JP" altLang="en-US" sz="1200">
                <a:solidFill>
                  <a:srgbClr val="000000"/>
                </a:solidFill>
                <a:latin typeface="ＭＳ ゴシック" panose="020B0609070205080204" pitchFamily="49" charset="-128"/>
                <a:ea typeface="ＭＳ ゴシック" panose="020B0609070205080204" pitchFamily="49" charset="-128"/>
              </a:rPr>
              <a:t>        </a:t>
            </a:r>
            <a:r>
              <a:rPr lang="en-US" altLang="ja-JP" sz="1200">
                <a:solidFill>
                  <a:srgbClr val="000000"/>
                </a:solidFill>
                <a:latin typeface="ＭＳ ゴシック" panose="020B0609070205080204" pitchFamily="49" charset="-128"/>
                <a:ea typeface="ＭＳ ゴシック" panose="020B0609070205080204" pitchFamily="49" charset="-128"/>
              </a:rPr>
              <a:t>{</a:t>
            </a:r>
          </a:p>
          <a:p>
            <a:r>
              <a:rPr lang="en-US" altLang="ja-JP" sz="1200">
                <a:solidFill>
                  <a:srgbClr val="000000"/>
                </a:solidFill>
                <a:latin typeface="ＭＳ ゴシック" panose="020B0609070205080204" pitchFamily="49" charset="-128"/>
                <a:ea typeface="ＭＳ ゴシック" panose="020B0609070205080204" pitchFamily="49" charset="-128"/>
              </a:rPr>
              <a:t>            </a:t>
            </a:r>
            <a:r>
              <a:rPr lang="en-US" altLang="ja-JP" sz="1200">
                <a:solidFill>
                  <a:srgbClr val="0000FF"/>
                </a:solidFill>
                <a:latin typeface="ＭＳ ゴシック" panose="020B0609070205080204" pitchFamily="49" charset="-128"/>
                <a:ea typeface="ＭＳ ゴシック" panose="020B0609070205080204" pitchFamily="49" charset="-128"/>
              </a:rPr>
              <a:t>if</a:t>
            </a:r>
            <a:r>
              <a:rPr lang="en-US" altLang="ja-JP" sz="1200">
                <a:solidFill>
                  <a:srgbClr val="000000"/>
                </a:solidFill>
                <a:latin typeface="ＭＳ ゴシック" panose="020B0609070205080204" pitchFamily="49" charset="-128"/>
                <a:ea typeface="ＭＳ ゴシック" panose="020B0609070205080204" pitchFamily="49" charset="-128"/>
              </a:rPr>
              <a:t> ( no != updateAddr.No)</a:t>
            </a:r>
          </a:p>
          <a:p>
            <a:r>
              <a:rPr lang="ja-JP" altLang="en-US" sz="1200">
                <a:solidFill>
                  <a:srgbClr val="000000"/>
                </a:solidFill>
                <a:latin typeface="ＭＳ ゴシック" panose="020B0609070205080204" pitchFamily="49" charset="-128"/>
                <a:ea typeface="ＭＳ ゴシック" panose="020B0609070205080204" pitchFamily="49" charset="-128"/>
              </a:rPr>
              <a:t>            </a:t>
            </a:r>
            <a:r>
              <a:rPr lang="en-US" altLang="ja-JP" sz="1200">
                <a:solidFill>
                  <a:srgbClr val="000000"/>
                </a:solidFill>
                <a:latin typeface="ＭＳ ゴシック" panose="020B0609070205080204" pitchFamily="49" charset="-128"/>
                <a:ea typeface="ＭＳ ゴシック" panose="020B0609070205080204" pitchFamily="49" charset="-128"/>
              </a:rPr>
              <a:t>{</a:t>
            </a:r>
          </a:p>
          <a:p>
            <a:r>
              <a:rPr lang="en-US" altLang="ja-JP" sz="1200">
                <a:solidFill>
                  <a:srgbClr val="000000"/>
                </a:solidFill>
                <a:latin typeface="ＭＳ ゴシック" panose="020B0609070205080204" pitchFamily="49" charset="-128"/>
                <a:ea typeface="ＭＳ ゴシック" panose="020B0609070205080204" pitchFamily="49" charset="-128"/>
              </a:rPr>
              <a:t>                </a:t>
            </a:r>
            <a:r>
              <a:rPr lang="en-US" altLang="ja-JP" sz="1200">
                <a:solidFill>
                  <a:srgbClr val="0000FF"/>
                </a:solidFill>
                <a:latin typeface="ＭＳ ゴシック" panose="020B0609070205080204" pitchFamily="49" charset="-128"/>
                <a:ea typeface="ＭＳ ゴシック" panose="020B0609070205080204" pitchFamily="49" charset="-128"/>
              </a:rPr>
              <a:t>return</a:t>
            </a:r>
            <a:r>
              <a:rPr lang="en-US" altLang="ja-JP" sz="1200">
                <a:solidFill>
                  <a:srgbClr val="000000"/>
                </a:solidFill>
                <a:latin typeface="ＭＳ ゴシック" panose="020B0609070205080204" pitchFamily="49" charset="-128"/>
                <a:ea typeface="ＭＳ ゴシック" panose="020B0609070205080204" pitchFamily="49" charset="-128"/>
              </a:rPr>
              <a:t> BadRequest();</a:t>
            </a:r>
          </a:p>
          <a:p>
            <a:r>
              <a:rPr lang="ja-JP" altLang="en-US" sz="1200">
                <a:solidFill>
                  <a:srgbClr val="000000"/>
                </a:solidFill>
                <a:latin typeface="ＭＳ ゴシック" panose="020B0609070205080204" pitchFamily="49" charset="-128"/>
                <a:ea typeface="ＭＳ ゴシック" panose="020B0609070205080204" pitchFamily="49" charset="-128"/>
              </a:rPr>
              <a:t>            </a:t>
            </a:r>
            <a:r>
              <a:rPr lang="en-US" altLang="ja-JP" sz="1200">
                <a:solidFill>
                  <a:srgbClr val="000000"/>
                </a:solidFill>
                <a:latin typeface="ＭＳ ゴシック" panose="020B0609070205080204" pitchFamily="49" charset="-128"/>
                <a:ea typeface="ＭＳ ゴシック" panose="020B0609070205080204" pitchFamily="49" charset="-128"/>
              </a:rPr>
              <a:t>}</a:t>
            </a:r>
          </a:p>
          <a:p>
            <a:endParaRPr lang="ja-JP" altLang="en-US" sz="1200">
              <a:solidFill>
                <a:srgbClr val="000000"/>
              </a:solidFill>
              <a:latin typeface="ＭＳ ゴシック" panose="020B0609070205080204" pitchFamily="49" charset="-128"/>
              <a:ea typeface="ＭＳ ゴシック" panose="020B0609070205080204" pitchFamily="49" charset="-128"/>
            </a:endParaRPr>
          </a:p>
          <a:p>
            <a:r>
              <a:rPr lang="ja-JP" altLang="en-US" sz="1200">
                <a:solidFill>
                  <a:srgbClr val="000000"/>
                </a:solidFill>
                <a:latin typeface="ＭＳ ゴシック" panose="020B0609070205080204" pitchFamily="49" charset="-128"/>
                <a:ea typeface="ＭＳ ゴシック" panose="020B0609070205080204" pitchFamily="49" charset="-128"/>
              </a:rPr>
              <a:t>            </a:t>
            </a:r>
            <a:r>
              <a:rPr lang="en-US" altLang="ja-JP" sz="1200">
                <a:solidFill>
                  <a:srgbClr val="008000"/>
                </a:solidFill>
                <a:latin typeface="ＭＳ ゴシック" panose="020B0609070205080204" pitchFamily="49" charset="-128"/>
                <a:ea typeface="ＭＳ ゴシック" panose="020B0609070205080204" pitchFamily="49" charset="-128"/>
              </a:rPr>
              <a:t>//EntityFreamwork</a:t>
            </a:r>
            <a:r>
              <a:rPr lang="ja-JP" altLang="en-US" sz="1200">
                <a:solidFill>
                  <a:srgbClr val="008000"/>
                </a:solidFill>
                <a:latin typeface="ＭＳ ゴシック" panose="020B0609070205080204" pitchFamily="49" charset="-128"/>
                <a:ea typeface="ＭＳ ゴシック" panose="020B0609070205080204" pitchFamily="49" charset="-128"/>
              </a:rPr>
              <a:t>を使ってデータベースへアクセス</a:t>
            </a:r>
            <a:endParaRPr lang="ja-JP" altLang="en-US" sz="1200">
              <a:solidFill>
                <a:srgbClr val="000000"/>
              </a:solidFill>
              <a:latin typeface="ＭＳ ゴシック" panose="020B0609070205080204" pitchFamily="49" charset="-128"/>
              <a:ea typeface="ＭＳ ゴシック" panose="020B0609070205080204" pitchFamily="49" charset="-128"/>
            </a:endParaRPr>
          </a:p>
          <a:p>
            <a:r>
              <a:rPr lang="en-US" altLang="ja-JP" sz="1200">
                <a:solidFill>
                  <a:srgbClr val="000000"/>
                </a:solidFill>
                <a:latin typeface="ＭＳ ゴシック" panose="020B0609070205080204" pitchFamily="49" charset="-128"/>
                <a:ea typeface="ＭＳ ゴシック" panose="020B0609070205080204" pitchFamily="49" charset="-128"/>
              </a:rPr>
              <a:t>            </a:t>
            </a:r>
            <a:r>
              <a:rPr lang="en-US" altLang="ja-JP" sz="1200">
                <a:solidFill>
                  <a:srgbClr val="0000FF"/>
                </a:solidFill>
                <a:latin typeface="ＭＳ ゴシック" panose="020B0609070205080204" pitchFamily="49" charset="-128"/>
                <a:ea typeface="ＭＳ ゴシック" panose="020B0609070205080204" pitchFamily="49" charset="-128"/>
              </a:rPr>
              <a:t>using</a:t>
            </a:r>
            <a:r>
              <a:rPr lang="en-US" altLang="ja-JP" sz="1200">
                <a:solidFill>
                  <a:srgbClr val="000000"/>
                </a:solidFill>
                <a:latin typeface="ＭＳ ゴシック" panose="020B0609070205080204" pitchFamily="49" charset="-128"/>
                <a:ea typeface="ＭＳ ゴシック" panose="020B0609070205080204" pitchFamily="49" charset="-128"/>
              </a:rPr>
              <a:t> (</a:t>
            </a:r>
            <a:r>
              <a:rPr lang="en-US" altLang="ja-JP" sz="1200">
                <a:solidFill>
                  <a:srgbClr val="0000FF"/>
                </a:solidFill>
                <a:latin typeface="ＭＳ ゴシック" panose="020B0609070205080204" pitchFamily="49" charset="-128"/>
                <a:ea typeface="ＭＳ ゴシック" panose="020B0609070205080204" pitchFamily="49" charset="-128"/>
              </a:rPr>
              <a:t>var</a:t>
            </a:r>
            <a:r>
              <a:rPr lang="en-US" altLang="ja-JP" sz="1200">
                <a:solidFill>
                  <a:srgbClr val="000000"/>
                </a:solidFill>
                <a:latin typeface="ＭＳ ゴシック" panose="020B0609070205080204" pitchFamily="49" charset="-128"/>
                <a:ea typeface="ＭＳ ゴシック" panose="020B0609070205080204" pitchFamily="49" charset="-128"/>
              </a:rPr>
              <a:t> db = </a:t>
            </a:r>
            <a:r>
              <a:rPr lang="en-US" altLang="ja-JP" sz="1200">
                <a:solidFill>
                  <a:srgbClr val="0000FF"/>
                </a:solidFill>
                <a:latin typeface="ＭＳ ゴシック" panose="020B0609070205080204" pitchFamily="49" charset="-128"/>
                <a:ea typeface="ＭＳ ゴシック" panose="020B0609070205080204" pitchFamily="49" charset="-128"/>
              </a:rPr>
              <a:t>new</a:t>
            </a:r>
            <a:r>
              <a:rPr lang="en-US" altLang="ja-JP" sz="1200">
                <a:solidFill>
                  <a:srgbClr val="000000"/>
                </a:solidFill>
                <a:latin typeface="ＭＳ ゴシック" panose="020B0609070205080204" pitchFamily="49" charset="-128"/>
                <a:ea typeface="ＭＳ ゴシック" panose="020B0609070205080204" pitchFamily="49" charset="-128"/>
              </a:rPr>
              <a:t> Entity.AddressContext())</a:t>
            </a:r>
          </a:p>
          <a:p>
            <a:r>
              <a:rPr lang="ja-JP" altLang="en-US" sz="1200">
                <a:solidFill>
                  <a:srgbClr val="000000"/>
                </a:solidFill>
                <a:latin typeface="ＭＳ ゴシック" panose="020B0609070205080204" pitchFamily="49" charset="-128"/>
                <a:ea typeface="ＭＳ ゴシック" panose="020B0609070205080204" pitchFamily="49" charset="-128"/>
              </a:rPr>
              <a:t>            </a:t>
            </a:r>
            <a:r>
              <a:rPr lang="en-US" altLang="ja-JP" sz="1200">
                <a:solidFill>
                  <a:srgbClr val="000000"/>
                </a:solidFill>
                <a:latin typeface="ＭＳ ゴシック" panose="020B0609070205080204" pitchFamily="49" charset="-128"/>
                <a:ea typeface="ＭＳ ゴシック" panose="020B0609070205080204" pitchFamily="49" charset="-128"/>
              </a:rPr>
              <a:t>{</a:t>
            </a:r>
          </a:p>
          <a:p>
            <a:r>
              <a:rPr lang="en-US" altLang="ja-JP" sz="1200">
                <a:solidFill>
                  <a:srgbClr val="000000"/>
                </a:solidFill>
                <a:latin typeface="ＭＳ ゴシック" panose="020B0609070205080204" pitchFamily="49" charset="-128"/>
                <a:ea typeface="ＭＳ ゴシック" panose="020B0609070205080204" pitchFamily="49" charset="-128"/>
              </a:rPr>
              <a:t>                </a:t>
            </a:r>
            <a:r>
              <a:rPr lang="en-US" altLang="ja-JP" sz="1200">
                <a:solidFill>
                  <a:srgbClr val="0000FF"/>
                </a:solidFill>
                <a:latin typeface="ＭＳ ゴシック" panose="020B0609070205080204" pitchFamily="49" charset="-128"/>
                <a:ea typeface="ＭＳ ゴシック" panose="020B0609070205080204" pitchFamily="49" charset="-128"/>
              </a:rPr>
              <a:t>var</a:t>
            </a:r>
            <a:r>
              <a:rPr lang="en-US" altLang="ja-JP" sz="1200">
                <a:solidFill>
                  <a:srgbClr val="000000"/>
                </a:solidFill>
                <a:latin typeface="ＭＳ ゴシック" panose="020B0609070205080204" pitchFamily="49" charset="-128"/>
                <a:ea typeface="ＭＳ ゴシック" panose="020B0609070205080204" pitchFamily="49" charset="-128"/>
              </a:rPr>
              <a:t> AddressBook = db.AddressBook.Single(b =&gt; b.No == updateAddr.No);</a:t>
            </a:r>
          </a:p>
          <a:p>
            <a:endParaRPr lang="ja-JP" altLang="en-US" sz="1200">
              <a:solidFill>
                <a:srgbClr val="000000"/>
              </a:solidFill>
              <a:latin typeface="ＭＳ ゴシック" panose="020B0609070205080204" pitchFamily="49" charset="-128"/>
              <a:ea typeface="ＭＳ ゴシック" panose="020B0609070205080204" pitchFamily="49" charset="-128"/>
            </a:endParaRPr>
          </a:p>
          <a:p>
            <a:r>
              <a:rPr lang="en-US" altLang="ja-JP" sz="1200">
                <a:solidFill>
                  <a:srgbClr val="000000"/>
                </a:solidFill>
                <a:latin typeface="ＭＳ ゴシック" panose="020B0609070205080204" pitchFamily="49" charset="-128"/>
                <a:ea typeface="ＭＳ ゴシック" panose="020B0609070205080204" pitchFamily="49" charset="-128"/>
              </a:rPr>
              <a:t>                AddressBook.Name = updateAddr.Name;</a:t>
            </a:r>
          </a:p>
          <a:p>
            <a:r>
              <a:rPr lang="en-US" altLang="ja-JP" sz="1200">
                <a:solidFill>
                  <a:srgbClr val="000000"/>
                </a:solidFill>
                <a:latin typeface="ＭＳ ゴシック" panose="020B0609070205080204" pitchFamily="49" charset="-128"/>
                <a:ea typeface="ＭＳ ゴシック" panose="020B0609070205080204" pitchFamily="49" charset="-128"/>
              </a:rPr>
              <a:t>                AddressBook.Yubin = updateAddr.Yubin;</a:t>
            </a:r>
          </a:p>
          <a:p>
            <a:r>
              <a:rPr lang="en-US" altLang="ja-JP" sz="1200">
                <a:solidFill>
                  <a:srgbClr val="000000"/>
                </a:solidFill>
                <a:latin typeface="ＭＳ ゴシック" panose="020B0609070205080204" pitchFamily="49" charset="-128"/>
                <a:ea typeface="ＭＳ ゴシック" panose="020B0609070205080204" pitchFamily="49" charset="-128"/>
              </a:rPr>
              <a:t>                AddressBook.Address1 = updateAddr.Address1;</a:t>
            </a:r>
          </a:p>
          <a:p>
            <a:r>
              <a:rPr lang="en-US" altLang="ja-JP" sz="1200">
                <a:solidFill>
                  <a:srgbClr val="000000"/>
                </a:solidFill>
                <a:latin typeface="ＭＳ ゴシック" panose="020B0609070205080204" pitchFamily="49" charset="-128"/>
                <a:ea typeface="ＭＳ ゴシック" panose="020B0609070205080204" pitchFamily="49" charset="-128"/>
              </a:rPr>
              <a:t>                AddressBook.Address2 = updateAddr.Address2;</a:t>
            </a:r>
          </a:p>
          <a:p>
            <a:r>
              <a:rPr lang="en-US" altLang="ja-JP" sz="1200">
                <a:solidFill>
                  <a:srgbClr val="000000"/>
                </a:solidFill>
                <a:latin typeface="ＭＳ ゴシック" panose="020B0609070205080204" pitchFamily="49" charset="-128"/>
                <a:ea typeface="ＭＳ ゴシック" panose="020B0609070205080204" pitchFamily="49" charset="-128"/>
              </a:rPr>
              <a:t>                AddressBook.Tel = updateAddr.Tel;</a:t>
            </a:r>
          </a:p>
          <a:p>
            <a:r>
              <a:rPr lang="en-US" altLang="ja-JP" sz="1200">
                <a:solidFill>
                  <a:srgbClr val="000000"/>
                </a:solidFill>
                <a:latin typeface="ＭＳ ゴシック" panose="020B0609070205080204" pitchFamily="49" charset="-128"/>
                <a:ea typeface="ＭＳ ゴシック" panose="020B0609070205080204" pitchFamily="49" charset="-128"/>
              </a:rPr>
              <a:t>                AddressBook.SaveDate = DateTime.Now.ToUniversalTime();</a:t>
            </a:r>
          </a:p>
          <a:p>
            <a:endParaRPr lang="ja-JP" altLang="en-US" sz="1200">
              <a:solidFill>
                <a:srgbClr val="000000"/>
              </a:solidFill>
              <a:latin typeface="ＭＳ ゴシック" panose="020B0609070205080204" pitchFamily="49" charset="-128"/>
              <a:ea typeface="ＭＳ ゴシック" panose="020B0609070205080204" pitchFamily="49" charset="-128"/>
            </a:endParaRPr>
          </a:p>
          <a:p>
            <a:r>
              <a:rPr lang="ja-JP" altLang="en-US" sz="1200">
                <a:solidFill>
                  <a:srgbClr val="000000"/>
                </a:solidFill>
                <a:latin typeface="ＭＳ ゴシック" panose="020B0609070205080204" pitchFamily="49" charset="-128"/>
                <a:ea typeface="ＭＳ ゴシック" panose="020B0609070205080204" pitchFamily="49" charset="-128"/>
              </a:rPr>
              <a:t>                </a:t>
            </a:r>
            <a:r>
              <a:rPr lang="en-US" altLang="ja-JP" sz="1200">
                <a:solidFill>
                  <a:srgbClr val="008000"/>
                </a:solidFill>
                <a:latin typeface="ＭＳ ゴシック" panose="020B0609070205080204" pitchFamily="49" charset="-128"/>
                <a:ea typeface="ＭＳ ゴシック" panose="020B0609070205080204" pitchFamily="49" charset="-128"/>
              </a:rPr>
              <a:t>//</a:t>
            </a:r>
            <a:r>
              <a:rPr lang="ja-JP" altLang="en-US" sz="1200">
                <a:solidFill>
                  <a:srgbClr val="008000"/>
                </a:solidFill>
                <a:latin typeface="ＭＳ ゴシック" panose="020B0609070205080204" pitchFamily="49" charset="-128"/>
                <a:ea typeface="ＭＳ ゴシック" panose="020B0609070205080204" pitchFamily="49" charset="-128"/>
              </a:rPr>
              <a:t>上書き実行</a:t>
            </a:r>
            <a:endParaRPr lang="ja-JP" altLang="en-US" sz="1200">
              <a:solidFill>
                <a:srgbClr val="000000"/>
              </a:solidFill>
              <a:latin typeface="ＭＳ ゴシック" panose="020B0609070205080204" pitchFamily="49" charset="-128"/>
              <a:ea typeface="ＭＳ ゴシック" panose="020B0609070205080204" pitchFamily="49" charset="-128"/>
            </a:endParaRPr>
          </a:p>
          <a:p>
            <a:r>
              <a:rPr lang="en-US" altLang="ja-JP" sz="1200">
                <a:solidFill>
                  <a:srgbClr val="000000"/>
                </a:solidFill>
                <a:latin typeface="ＭＳ ゴシック" panose="020B0609070205080204" pitchFamily="49" charset="-128"/>
                <a:ea typeface="ＭＳ ゴシック" panose="020B0609070205080204" pitchFamily="49" charset="-128"/>
              </a:rPr>
              <a:t>                db.SaveChanges();</a:t>
            </a:r>
          </a:p>
          <a:p>
            <a:endParaRPr lang="ja-JP" altLang="en-US" sz="1200">
              <a:solidFill>
                <a:srgbClr val="000000"/>
              </a:solidFill>
              <a:latin typeface="ＭＳ ゴシック" panose="020B0609070205080204" pitchFamily="49" charset="-128"/>
              <a:ea typeface="ＭＳ ゴシック" panose="020B0609070205080204" pitchFamily="49" charset="-128"/>
            </a:endParaRPr>
          </a:p>
          <a:p>
            <a:r>
              <a:rPr lang="ja-JP" altLang="en-US" sz="1200">
                <a:solidFill>
                  <a:srgbClr val="000000"/>
                </a:solidFill>
                <a:latin typeface="ＭＳ ゴシック" panose="020B0609070205080204" pitchFamily="49" charset="-128"/>
                <a:ea typeface="ＭＳ ゴシック" panose="020B0609070205080204" pitchFamily="49" charset="-128"/>
              </a:rPr>
              <a:t>            </a:t>
            </a:r>
            <a:r>
              <a:rPr lang="en-US" altLang="ja-JP" sz="1200">
                <a:solidFill>
                  <a:srgbClr val="000000"/>
                </a:solidFill>
                <a:latin typeface="ＭＳ ゴシック" panose="020B0609070205080204" pitchFamily="49" charset="-128"/>
                <a:ea typeface="ＭＳ ゴシック" panose="020B0609070205080204" pitchFamily="49" charset="-128"/>
              </a:rPr>
              <a:t>}</a:t>
            </a:r>
            <a:endParaRPr lang="ja-JP" altLang="en-US" sz="1200">
              <a:solidFill>
                <a:srgbClr val="000000"/>
              </a:solidFill>
              <a:latin typeface="ＭＳ ゴシック" panose="020B0609070205080204" pitchFamily="49" charset="-128"/>
              <a:ea typeface="ＭＳ ゴシック" panose="020B0609070205080204" pitchFamily="49" charset="-128"/>
            </a:endParaRPr>
          </a:p>
          <a:p>
            <a:r>
              <a:rPr lang="en-US" altLang="ja-JP" sz="1200">
                <a:solidFill>
                  <a:srgbClr val="000000"/>
                </a:solidFill>
                <a:latin typeface="ＭＳ ゴシック" panose="020B0609070205080204" pitchFamily="49" charset="-128"/>
                <a:ea typeface="ＭＳ ゴシック" panose="020B0609070205080204" pitchFamily="49" charset="-128"/>
              </a:rPr>
              <a:t>            </a:t>
            </a:r>
            <a:r>
              <a:rPr lang="en-US" altLang="ja-JP" sz="1200">
                <a:solidFill>
                  <a:srgbClr val="0000FF"/>
                </a:solidFill>
                <a:latin typeface="ＭＳ ゴシック" panose="020B0609070205080204" pitchFamily="49" charset="-128"/>
                <a:ea typeface="ＭＳ ゴシック" panose="020B0609070205080204" pitchFamily="49" charset="-128"/>
              </a:rPr>
              <a:t>return</a:t>
            </a:r>
            <a:r>
              <a:rPr lang="en-US" altLang="ja-JP" sz="1200">
                <a:solidFill>
                  <a:srgbClr val="000000"/>
                </a:solidFill>
                <a:latin typeface="ＭＳ ゴシック" panose="020B0609070205080204" pitchFamily="49" charset="-128"/>
                <a:ea typeface="ＭＳ ゴシック" panose="020B0609070205080204" pitchFamily="49" charset="-128"/>
              </a:rPr>
              <a:t> NoContent();</a:t>
            </a:r>
            <a:endParaRPr lang="ja-JP" altLang="en-US" sz="1200">
              <a:solidFill>
                <a:srgbClr val="000000"/>
              </a:solidFill>
              <a:latin typeface="ＭＳ ゴシック" panose="020B0609070205080204" pitchFamily="49" charset="-128"/>
              <a:ea typeface="ＭＳ ゴシック" panose="020B0609070205080204" pitchFamily="49" charset="-128"/>
            </a:endParaRPr>
          </a:p>
          <a:p>
            <a:r>
              <a:rPr lang="ja-JP" altLang="en-US" sz="1200">
                <a:solidFill>
                  <a:srgbClr val="000000"/>
                </a:solidFill>
                <a:latin typeface="ＭＳ ゴシック" panose="020B0609070205080204" pitchFamily="49" charset="-128"/>
                <a:ea typeface="ＭＳ ゴシック" panose="020B0609070205080204" pitchFamily="49" charset="-128"/>
              </a:rPr>
              <a:t>        </a:t>
            </a:r>
            <a:r>
              <a:rPr lang="en-US" altLang="ja-JP" sz="1200">
                <a:solidFill>
                  <a:srgbClr val="000000"/>
                </a:solidFill>
                <a:latin typeface="ＭＳ ゴシック" panose="020B0609070205080204" pitchFamily="49" charset="-128"/>
                <a:ea typeface="ＭＳ ゴシック" panose="020B0609070205080204" pitchFamily="49" charset="-128"/>
              </a:rPr>
              <a:t>}</a:t>
            </a:r>
            <a:endParaRPr kumimoji="1" lang="ja-JP" altLang="en-US" sz="700"/>
          </a:p>
        </p:txBody>
      </p:sp>
      <p:sp>
        <p:nvSpPr>
          <p:cNvPr id="5" name="テキスト ボックス 4">
            <a:extLst>
              <a:ext uri="{FF2B5EF4-FFF2-40B4-BE49-F238E27FC236}">
                <a16:creationId xmlns:a16="http://schemas.microsoft.com/office/drawing/2014/main" id="{AC24B418-EE09-8578-7553-B1AA14C6AB2D}"/>
              </a:ext>
            </a:extLst>
          </p:cNvPr>
          <p:cNvSpPr txBox="1"/>
          <p:nvPr/>
        </p:nvSpPr>
        <p:spPr>
          <a:xfrm>
            <a:off x="7572692" y="1179447"/>
            <a:ext cx="4453890" cy="646331"/>
          </a:xfrm>
          <a:prstGeom prst="rect">
            <a:avLst/>
          </a:prstGeom>
          <a:noFill/>
        </p:spPr>
        <p:txBody>
          <a:bodyPr wrap="square" rtlCol="0">
            <a:spAutoFit/>
          </a:bodyPr>
          <a:lstStyle/>
          <a:p>
            <a:r>
              <a:rPr lang="ja-JP" altLang="en-US" sz="1200"/>
              <a:t>「</a:t>
            </a:r>
            <a:r>
              <a:rPr lang="en-US" altLang="ja-JP" sz="1200"/>
              <a:t>AddressBookController.cs</a:t>
            </a:r>
            <a:r>
              <a:rPr lang="ja-JP" altLang="en-US" sz="1200"/>
              <a:t>」ファイルのコード</a:t>
            </a:r>
            <a:r>
              <a:rPr lang="en-US" altLang="ja-JP" sz="1200"/>
              <a:t>(</a:t>
            </a:r>
            <a:r>
              <a:rPr lang="en-US" altLang="ja-JP" sz="1200">
                <a:solidFill>
                  <a:srgbClr val="FF0000"/>
                </a:solidFill>
                <a:latin typeface="ＭＳ ゴシック" panose="020B0609070205080204" pitchFamily="49" charset="-128"/>
                <a:ea typeface="ＭＳ ゴシック" panose="020B0609070205080204" pitchFamily="49" charset="-128"/>
              </a:rPr>
              <a:t>// --(</a:t>
            </a:r>
            <a:r>
              <a:rPr lang="ja-JP" altLang="en-US" sz="1200">
                <a:solidFill>
                  <a:srgbClr val="FF0000"/>
                </a:solidFill>
                <a:latin typeface="ＭＳ ゴシック" panose="020B0609070205080204" pitchFamily="49" charset="-128"/>
                <a:ea typeface="ＭＳ ゴシック" panose="020B0609070205080204" pitchFamily="49" charset="-128"/>
              </a:rPr>
              <a:t>ここに新規登録</a:t>
            </a:r>
            <a:r>
              <a:rPr lang="en-US" altLang="ja-JP" sz="1200">
                <a:solidFill>
                  <a:srgbClr val="FF0000"/>
                </a:solidFill>
                <a:latin typeface="ＭＳ ゴシック" panose="020B0609070205080204" pitchFamily="49" charset="-128"/>
                <a:ea typeface="ＭＳ ゴシック" panose="020B0609070205080204" pitchFamily="49" charset="-128"/>
              </a:rPr>
              <a:t>/</a:t>
            </a:r>
            <a:r>
              <a:rPr lang="ja-JP" altLang="en-US" sz="1200">
                <a:solidFill>
                  <a:srgbClr val="FF0000"/>
                </a:solidFill>
                <a:latin typeface="ＭＳ ゴシック" panose="020B0609070205080204" pitchFamily="49" charset="-128"/>
                <a:ea typeface="ＭＳ ゴシック" panose="020B0609070205080204" pitchFamily="49" charset="-128"/>
              </a:rPr>
              <a:t>更新</a:t>
            </a:r>
            <a:r>
              <a:rPr lang="en-US" altLang="ja-JP" sz="1200">
                <a:solidFill>
                  <a:srgbClr val="FF0000"/>
                </a:solidFill>
                <a:latin typeface="ＭＳ ゴシック" panose="020B0609070205080204" pitchFamily="49" charset="-128"/>
                <a:ea typeface="ＭＳ ゴシック" panose="020B0609070205080204" pitchFamily="49" charset="-128"/>
              </a:rPr>
              <a:t>/</a:t>
            </a:r>
            <a:r>
              <a:rPr lang="ja-JP" altLang="en-US" sz="1200">
                <a:solidFill>
                  <a:srgbClr val="FF0000"/>
                </a:solidFill>
                <a:latin typeface="ＭＳ ゴシック" panose="020B0609070205080204" pitchFamily="49" charset="-128"/>
                <a:ea typeface="ＭＳ ゴシック" panose="020B0609070205080204" pitchFamily="49" charset="-128"/>
              </a:rPr>
              <a:t>削除の</a:t>
            </a:r>
            <a:r>
              <a:rPr lang="en-US" altLang="ja-JP" sz="1200">
                <a:solidFill>
                  <a:srgbClr val="FF0000"/>
                </a:solidFill>
                <a:latin typeface="ＭＳ ゴシック" panose="020B0609070205080204" pitchFamily="49" charset="-128"/>
                <a:ea typeface="ＭＳ ゴシック" panose="020B0609070205080204" pitchFamily="49" charset="-128"/>
              </a:rPr>
              <a:t>API</a:t>
            </a:r>
            <a:r>
              <a:rPr lang="ja-JP" altLang="en-US" sz="1200">
                <a:solidFill>
                  <a:srgbClr val="FF0000"/>
                </a:solidFill>
                <a:latin typeface="ＭＳ ゴシック" panose="020B0609070205080204" pitchFamily="49" charset="-128"/>
                <a:ea typeface="ＭＳ ゴシック" panose="020B0609070205080204" pitchFamily="49" charset="-128"/>
              </a:rPr>
              <a:t>を追加する</a:t>
            </a:r>
            <a:r>
              <a:rPr lang="en-US" altLang="ja-JP" sz="1200">
                <a:solidFill>
                  <a:srgbClr val="FF0000"/>
                </a:solidFill>
                <a:latin typeface="ＭＳ ゴシック" panose="020B0609070205080204" pitchFamily="49" charset="-128"/>
                <a:ea typeface="ＭＳ ゴシック" panose="020B0609070205080204" pitchFamily="49" charset="-128"/>
              </a:rPr>
              <a:t>)---</a:t>
            </a:r>
            <a:r>
              <a:rPr lang="en-US" altLang="ja-JP" sz="1200"/>
              <a:t>)</a:t>
            </a:r>
            <a:r>
              <a:rPr lang="ja-JP" altLang="en-US" sz="1200"/>
              <a:t>部分に左のコードを追加してください。</a:t>
            </a:r>
            <a:endParaRPr kumimoji="1" lang="en-US" altLang="ja-JP" sz="1200"/>
          </a:p>
        </p:txBody>
      </p:sp>
    </p:spTree>
    <p:extLst>
      <p:ext uri="{BB962C8B-B14F-4D97-AF65-F5344CB8AC3E}">
        <p14:creationId xmlns:p14="http://schemas.microsoft.com/office/powerpoint/2010/main" val="1333479418"/>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a:extLst>
              <a:ext uri="{FF2B5EF4-FFF2-40B4-BE49-F238E27FC236}">
                <a16:creationId xmlns:a16="http://schemas.microsoft.com/office/drawing/2014/main" id="{D3578072-553C-1E04-82AF-684422C5586E}"/>
              </a:ext>
            </a:extLst>
          </p:cNvPr>
          <p:cNvSpPr>
            <a:spLocks noGrp="1"/>
          </p:cNvSpPr>
          <p:nvPr>
            <p:ph type="title"/>
          </p:nvPr>
        </p:nvSpPr>
        <p:spPr/>
        <p:txBody>
          <a:bodyPr>
            <a:normAutofit/>
          </a:bodyPr>
          <a:lstStyle/>
          <a:p>
            <a:r>
              <a:rPr lang="en-US" altLang="ja-JP"/>
              <a:t>3-3-5.</a:t>
            </a:r>
            <a:r>
              <a:rPr lang="ja-JP" altLang="en-US"/>
              <a:t>「更新」機能作成</a:t>
            </a:r>
          </a:p>
        </p:txBody>
      </p:sp>
      <p:sp>
        <p:nvSpPr>
          <p:cNvPr id="2" name="テキスト プレースホルダー 7">
            <a:extLst>
              <a:ext uri="{FF2B5EF4-FFF2-40B4-BE49-F238E27FC236}">
                <a16:creationId xmlns:a16="http://schemas.microsoft.com/office/drawing/2014/main" id="{DF10B8C9-FDF0-F5F7-6E79-09B4D09A1973}"/>
              </a:ext>
            </a:extLst>
          </p:cNvPr>
          <p:cNvSpPr>
            <a:spLocks noGrp="1"/>
          </p:cNvSpPr>
          <p:nvPr>
            <p:ph type="body" sz="quarter" idx="14"/>
          </p:nvPr>
        </p:nvSpPr>
        <p:spPr>
          <a:xfrm>
            <a:off x="268288" y="806384"/>
            <a:ext cx="11637962" cy="373063"/>
          </a:xfrm>
        </p:spPr>
        <p:txBody>
          <a:bodyPr/>
          <a:lstStyle/>
          <a:p>
            <a:r>
              <a:rPr lang="ja-JP" altLang="en-US"/>
              <a:t>テスト実行</a:t>
            </a:r>
          </a:p>
        </p:txBody>
      </p:sp>
      <p:pic>
        <p:nvPicPr>
          <p:cNvPr id="3" name="図 2">
            <a:extLst>
              <a:ext uri="{FF2B5EF4-FFF2-40B4-BE49-F238E27FC236}">
                <a16:creationId xmlns:a16="http://schemas.microsoft.com/office/drawing/2014/main" id="{D07CDB7F-A558-092C-8046-070E1358F07D}"/>
              </a:ext>
            </a:extLst>
          </p:cNvPr>
          <p:cNvPicPr>
            <a:picLocks noChangeAspect="1"/>
          </p:cNvPicPr>
          <p:nvPr/>
        </p:nvPicPr>
        <p:blipFill>
          <a:blip r:embed="rId2"/>
          <a:stretch>
            <a:fillRect/>
          </a:stretch>
        </p:blipFill>
        <p:spPr>
          <a:xfrm>
            <a:off x="377893" y="2745274"/>
            <a:ext cx="3661655" cy="3596911"/>
          </a:xfrm>
          <a:prstGeom prst="rect">
            <a:avLst/>
          </a:prstGeom>
        </p:spPr>
      </p:pic>
      <p:pic>
        <p:nvPicPr>
          <p:cNvPr id="4" name="図 3">
            <a:extLst>
              <a:ext uri="{FF2B5EF4-FFF2-40B4-BE49-F238E27FC236}">
                <a16:creationId xmlns:a16="http://schemas.microsoft.com/office/drawing/2014/main" id="{D972C4B9-A9A5-B9D4-DC47-9845741607C0}"/>
              </a:ext>
            </a:extLst>
          </p:cNvPr>
          <p:cNvPicPr>
            <a:picLocks noChangeAspect="1"/>
          </p:cNvPicPr>
          <p:nvPr/>
        </p:nvPicPr>
        <p:blipFill>
          <a:blip r:embed="rId3"/>
          <a:stretch>
            <a:fillRect/>
          </a:stretch>
        </p:blipFill>
        <p:spPr>
          <a:xfrm>
            <a:off x="4402440" y="2745272"/>
            <a:ext cx="3661655" cy="3596911"/>
          </a:xfrm>
          <a:prstGeom prst="rect">
            <a:avLst/>
          </a:prstGeom>
        </p:spPr>
      </p:pic>
      <p:pic>
        <p:nvPicPr>
          <p:cNvPr id="5" name="図 4">
            <a:extLst>
              <a:ext uri="{FF2B5EF4-FFF2-40B4-BE49-F238E27FC236}">
                <a16:creationId xmlns:a16="http://schemas.microsoft.com/office/drawing/2014/main" id="{F90E85C4-011D-B5FA-0881-4CC717033E83}"/>
              </a:ext>
            </a:extLst>
          </p:cNvPr>
          <p:cNvPicPr>
            <a:picLocks noChangeAspect="1"/>
          </p:cNvPicPr>
          <p:nvPr/>
        </p:nvPicPr>
        <p:blipFill>
          <a:blip r:embed="rId4"/>
          <a:stretch>
            <a:fillRect/>
          </a:stretch>
        </p:blipFill>
        <p:spPr>
          <a:xfrm>
            <a:off x="8426988" y="2745272"/>
            <a:ext cx="3661653" cy="3596909"/>
          </a:xfrm>
          <a:prstGeom prst="rect">
            <a:avLst/>
          </a:prstGeom>
        </p:spPr>
      </p:pic>
      <p:pic>
        <p:nvPicPr>
          <p:cNvPr id="6" name="図 5">
            <a:extLst>
              <a:ext uri="{FF2B5EF4-FFF2-40B4-BE49-F238E27FC236}">
                <a16:creationId xmlns:a16="http://schemas.microsoft.com/office/drawing/2014/main" id="{62DD9D6C-FF66-4AAB-0B12-D23B374011CE}"/>
              </a:ext>
            </a:extLst>
          </p:cNvPr>
          <p:cNvPicPr>
            <a:picLocks noChangeAspect="1"/>
          </p:cNvPicPr>
          <p:nvPr/>
        </p:nvPicPr>
        <p:blipFill>
          <a:blip r:embed="rId5"/>
          <a:stretch>
            <a:fillRect/>
          </a:stretch>
        </p:blipFill>
        <p:spPr>
          <a:xfrm>
            <a:off x="2858918" y="2657475"/>
            <a:ext cx="1362075" cy="1543050"/>
          </a:xfrm>
          <a:prstGeom prst="rect">
            <a:avLst/>
          </a:prstGeom>
          <a:ln w="19050">
            <a:solidFill>
              <a:schemeClr val="bg1">
                <a:lumMod val="50000"/>
              </a:schemeClr>
            </a:solidFill>
          </a:ln>
          <a:effectLst>
            <a:outerShdw blurRad="50800" dist="38100" dir="2700000" algn="tl" rotWithShape="0">
              <a:prstClr val="black">
                <a:alpha val="40000"/>
              </a:prstClr>
            </a:outerShdw>
          </a:effectLst>
        </p:spPr>
      </p:pic>
      <p:sp>
        <p:nvSpPr>
          <p:cNvPr id="8" name="正方形/長方形 7">
            <a:extLst>
              <a:ext uri="{FF2B5EF4-FFF2-40B4-BE49-F238E27FC236}">
                <a16:creationId xmlns:a16="http://schemas.microsoft.com/office/drawing/2014/main" id="{E30821D9-CE8F-109F-13FA-1595E6E53634}"/>
              </a:ext>
            </a:extLst>
          </p:cNvPr>
          <p:cNvSpPr/>
          <p:nvPr/>
        </p:nvSpPr>
        <p:spPr>
          <a:xfrm>
            <a:off x="220885" y="4992117"/>
            <a:ext cx="3818661" cy="202454"/>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029A997B-F2DC-B209-4159-5102646FE3BA}"/>
              </a:ext>
            </a:extLst>
          </p:cNvPr>
          <p:cNvSpPr/>
          <p:nvPr/>
        </p:nvSpPr>
        <p:spPr>
          <a:xfrm>
            <a:off x="402332" y="3920247"/>
            <a:ext cx="599617" cy="280278"/>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a:extLst>
              <a:ext uri="{FF2B5EF4-FFF2-40B4-BE49-F238E27FC236}">
                <a16:creationId xmlns:a16="http://schemas.microsoft.com/office/drawing/2014/main" id="{08F7DF6F-54FD-63B4-C4F9-19A29276548C}"/>
              </a:ext>
            </a:extLst>
          </p:cNvPr>
          <p:cNvSpPr/>
          <p:nvPr/>
        </p:nvSpPr>
        <p:spPr>
          <a:xfrm>
            <a:off x="2677471" y="3146011"/>
            <a:ext cx="1135772" cy="589409"/>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a:extLst>
              <a:ext uri="{FF2B5EF4-FFF2-40B4-BE49-F238E27FC236}">
                <a16:creationId xmlns:a16="http://schemas.microsoft.com/office/drawing/2014/main" id="{84255402-A783-D67A-4753-88CB5B9FFF0A}"/>
              </a:ext>
            </a:extLst>
          </p:cNvPr>
          <p:cNvSpPr/>
          <p:nvPr/>
        </p:nvSpPr>
        <p:spPr>
          <a:xfrm>
            <a:off x="1183396" y="4478260"/>
            <a:ext cx="450851" cy="294704"/>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a:extLst>
              <a:ext uri="{FF2B5EF4-FFF2-40B4-BE49-F238E27FC236}">
                <a16:creationId xmlns:a16="http://schemas.microsoft.com/office/drawing/2014/main" id="{A6312ABE-FE14-5A57-F6FC-555B2BA113E3}"/>
              </a:ext>
            </a:extLst>
          </p:cNvPr>
          <p:cNvSpPr/>
          <p:nvPr/>
        </p:nvSpPr>
        <p:spPr>
          <a:xfrm>
            <a:off x="6423362" y="4704073"/>
            <a:ext cx="551370" cy="402947"/>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a:extLst>
              <a:ext uri="{FF2B5EF4-FFF2-40B4-BE49-F238E27FC236}">
                <a16:creationId xmlns:a16="http://schemas.microsoft.com/office/drawing/2014/main" id="{930A78F0-2BAD-99AD-E383-AACEE4EB67E9}"/>
              </a:ext>
            </a:extLst>
          </p:cNvPr>
          <p:cNvSpPr/>
          <p:nvPr/>
        </p:nvSpPr>
        <p:spPr>
          <a:xfrm>
            <a:off x="8317149" y="5027133"/>
            <a:ext cx="3805203" cy="307151"/>
          </a:xfrm>
          <a:prstGeom prst="rect">
            <a:avLst/>
          </a:prstGeom>
          <a:solidFill>
            <a:schemeClr val="accent4">
              <a:lumMod val="20000"/>
              <a:lumOff val="80000"/>
              <a:alpha val="30000"/>
            </a:schemeClr>
          </a:solidFill>
          <a:ln w="9525">
            <a:solidFill>
              <a:srgbClr val="FF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a:extLst>
              <a:ext uri="{FF2B5EF4-FFF2-40B4-BE49-F238E27FC236}">
                <a16:creationId xmlns:a16="http://schemas.microsoft.com/office/drawing/2014/main" id="{504C7387-DA07-27CF-890F-4DA56AD4C6DE}"/>
              </a:ext>
            </a:extLst>
          </p:cNvPr>
          <p:cNvSpPr txBox="1"/>
          <p:nvPr/>
        </p:nvSpPr>
        <p:spPr>
          <a:xfrm>
            <a:off x="291478" y="1491712"/>
            <a:ext cx="3784709" cy="830997"/>
          </a:xfrm>
          <a:prstGeom prst="rect">
            <a:avLst/>
          </a:prstGeom>
          <a:noFill/>
        </p:spPr>
        <p:txBody>
          <a:bodyPr wrap="square" rtlCol="0">
            <a:spAutoFit/>
          </a:bodyPr>
          <a:lstStyle/>
          <a:p>
            <a:r>
              <a:rPr kumimoji="1" lang="ja-JP" altLang="en-US" sz="1600"/>
              <a:t>①住所録リストから更新したいデータをクリックし、上部に表示されたデータを編集、「更新」ボタンをクリックしてください。</a:t>
            </a:r>
          </a:p>
        </p:txBody>
      </p:sp>
      <p:sp>
        <p:nvSpPr>
          <p:cNvPr id="15" name="テキスト ボックス 14">
            <a:extLst>
              <a:ext uri="{FF2B5EF4-FFF2-40B4-BE49-F238E27FC236}">
                <a16:creationId xmlns:a16="http://schemas.microsoft.com/office/drawing/2014/main" id="{46F203D4-2B30-5E61-E22D-7A8328A5EE77}"/>
              </a:ext>
            </a:extLst>
          </p:cNvPr>
          <p:cNvSpPr txBox="1"/>
          <p:nvPr/>
        </p:nvSpPr>
        <p:spPr>
          <a:xfrm>
            <a:off x="8314639" y="1491712"/>
            <a:ext cx="3807712" cy="1077218"/>
          </a:xfrm>
          <a:prstGeom prst="rect">
            <a:avLst/>
          </a:prstGeom>
          <a:noFill/>
        </p:spPr>
        <p:txBody>
          <a:bodyPr wrap="square" rtlCol="0">
            <a:spAutoFit/>
          </a:bodyPr>
          <a:lstStyle/>
          <a:p>
            <a:r>
              <a:rPr kumimoji="1" lang="ja-JP" altLang="en-US" sz="1600"/>
              <a:t>③住所録リストに変更された情報が表示されます。</a:t>
            </a:r>
            <a:endParaRPr kumimoji="1" lang="en-US" altLang="ja-JP" sz="1600"/>
          </a:p>
          <a:p>
            <a:r>
              <a:rPr lang="en-US" altLang="ja-JP" sz="1600"/>
              <a:t>※</a:t>
            </a:r>
            <a:r>
              <a:rPr lang="ja-JP" altLang="en-US" sz="1600"/>
              <a:t>更新されない場合は、</a:t>
            </a:r>
            <a:r>
              <a:rPr lang="en-US" altLang="ja-JP" sz="1600"/>
              <a:t>F5</a:t>
            </a:r>
            <a:r>
              <a:rPr lang="ja-JP" altLang="en-US" sz="1600"/>
              <a:t>キーを押してください。</a:t>
            </a:r>
            <a:endParaRPr kumimoji="1" lang="ja-JP" altLang="en-US" sz="1600"/>
          </a:p>
        </p:txBody>
      </p:sp>
      <p:sp>
        <p:nvSpPr>
          <p:cNvPr id="16" name="テキスト ボックス 15">
            <a:extLst>
              <a:ext uri="{FF2B5EF4-FFF2-40B4-BE49-F238E27FC236}">
                <a16:creationId xmlns:a16="http://schemas.microsoft.com/office/drawing/2014/main" id="{15798C83-7A08-0ED1-E6DF-209C22189E0D}"/>
              </a:ext>
            </a:extLst>
          </p:cNvPr>
          <p:cNvSpPr txBox="1"/>
          <p:nvPr/>
        </p:nvSpPr>
        <p:spPr>
          <a:xfrm>
            <a:off x="4395717" y="1491712"/>
            <a:ext cx="3720097" cy="584775"/>
          </a:xfrm>
          <a:prstGeom prst="rect">
            <a:avLst/>
          </a:prstGeom>
          <a:noFill/>
        </p:spPr>
        <p:txBody>
          <a:bodyPr wrap="square" rtlCol="0">
            <a:spAutoFit/>
          </a:bodyPr>
          <a:lstStyle/>
          <a:p>
            <a:r>
              <a:rPr kumimoji="1" lang="ja-JP" altLang="en-US" sz="1600"/>
              <a:t>②確認画面が表示されるので、「はい」ボタンをクリックしてください。</a:t>
            </a:r>
          </a:p>
        </p:txBody>
      </p:sp>
    </p:spTree>
    <p:extLst>
      <p:ext uri="{BB962C8B-B14F-4D97-AF65-F5344CB8AC3E}">
        <p14:creationId xmlns:p14="http://schemas.microsoft.com/office/powerpoint/2010/main" val="32483621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105EA2F-E7F2-ACF7-0833-6B93C7286CEA}"/>
              </a:ext>
            </a:extLst>
          </p:cNvPr>
          <p:cNvSpPr>
            <a:spLocks noGrp="1"/>
          </p:cNvSpPr>
          <p:nvPr>
            <p:ph type="title"/>
          </p:nvPr>
        </p:nvSpPr>
        <p:spPr/>
        <p:txBody>
          <a:bodyPr/>
          <a:lstStyle/>
          <a:p>
            <a:r>
              <a:rPr kumimoji="1" lang="en-US" altLang="ja-JP"/>
              <a:t>3-1-4.</a:t>
            </a:r>
            <a:r>
              <a:rPr kumimoji="1" lang="ja-JP" altLang="en-US"/>
              <a:t>要件定義</a:t>
            </a:r>
          </a:p>
        </p:txBody>
      </p:sp>
      <p:sp>
        <p:nvSpPr>
          <p:cNvPr id="5" name="正方形/長方形 4">
            <a:extLst>
              <a:ext uri="{FF2B5EF4-FFF2-40B4-BE49-F238E27FC236}">
                <a16:creationId xmlns:a16="http://schemas.microsoft.com/office/drawing/2014/main" id="{9D2A6C46-3413-ECE8-12F2-B7D6E77CB7A9}"/>
              </a:ext>
            </a:extLst>
          </p:cNvPr>
          <p:cNvSpPr/>
          <p:nvPr/>
        </p:nvSpPr>
        <p:spPr>
          <a:xfrm>
            <a:off x="196106" y="824754"/>
            <a:ext cx="5810249" cy="548640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altLang="ja-JP" sz="1400">
                <a:solidFill>
                  <a:schemeClr val="tx1"/>
                </a:solidFill>
              </a:rPr>
              <a:t>2.</a:t>
            </a:r>
            <a:r>
              <a:rPr lang="ja-JP" altLang="en-US" sz="1400">
                <a:solidFill>
                  <a:schemeClr val="tx1"/>
                </a:solidFill>
              </a:rPr>
              <a:t>運用体制</a:t>
            </a:r>
            <a:endParaRPr lang="en-US" altLang="ja-JP" sz="1400">
              <a:solidFill>
                <a:schemeClr val="tx1"/>
              </a:solidFill>
            </a:endParaRPr>
          </a:p>
          <a:p>
            <a:r>
              <a:rPr lang="ja-JP" altLang="en-US" sz="1400">
                <a:solidFill>
                  <a:schemeClr val="tx1"/>
                </a:solidFill>
              </a:rPr>
              <a:t>　　　　</a:t>
            </a:r>
            <a:r>
              <a:rPr lang="en-US" altLang="ja-JP" sz="1400">
                <a:solidFill>
                  <a:schemeClr val="tx1"/>
                </a:solidFill>
              </a:rPr>
              <a:t>2.1.</a:t>
            </a:r>
            <a:r>
              <a:rPr lang="ja-JP" altLang="en-US" sz="1400">
                <a:solidFill>
                  <a:schemeClr val="tx1"/>
                </a:solidFill>
              </a:rPr>
              <a:t>運用体制　体制</a:t>
            </a:r>
            <a:endParaRPr lang="en-US" altLang="ja-JP" sz="1400">
              <a:solidFill>
                <a:schemeClr val="tx1"/>
              </a:solidFill>
            </a:endParaRPr>
          </a:p>
          <a:p>
            <a:endParaRPr lang="en-US" altLang="ja-JP" sz="1400">
              <a:solidFill>
                <a:schemeClr val="tx1"/>
              </a:solidFill>
            </a:endParaRPr>
          </a:p>
          <a:p>
            <a:endParaRPr lang="en-US" altLang="ja-JP" sz="1400">
              <a:solidFill>
                <a:schemeClr val="tx1"/>
              </a:solidFill>
            </a:endParaRPr>
          </a:p>
        </p:txBody>
      </p:sp>
      <p:sp>
        <p:nvSpPr>
          <p:cNvPr id="7" name="正方形/長方形 6">
            <a:extLst>
              <a:ext uri="{FF2B5EF4-FFF2-40B4-BE49-F238E27FC236}">
                <a16:creationId xmlns:a16="http://schemas.microsoft.com/office/drawing/2014/main" id="{6FA3BC9C-E302-E096-5080-5E73352773AE}"/>
              </a:ext>
            </a:extLst>
          </p:cNvPr>
          <p:cNvSpPr/>
          <p:nvPr/>
        </p:nvSpPr>
        <p:spPr>
          <a:xfrm>
            <a:off x="6258210" y="824754"/>
            <a:ext cx="5810249" cy="548640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altLang="ja-JP" sz="1400">
                <a:solidFill>
                  <a:schemeClr val="tx1"/>
                </a:solidFill>
              </a:rPr>
              <a:t>2.2.</a:t>
            </a:r>
            <a:r>
              <a:rPr lang="ja-JP" altLang="en-US" sz="1400">
                <a:solidFill>
                  <a:schemeClr val="tx1"/>
                </a:solidFill>
              </a:rPr>
              <a:t>運用体制　範囲</a:t>
            </a:r>
            <a:endParaRPr lang="en-US" altLang="ja-JP" sz="1400">
              <a:solidFill>
                <a:schemeClr val="tx1"/>
              </a:solidFill>
            </a:endParaRPr>
          </a:p>
          <a:p>
            <a:endParaRPr lang="en-US" altLang="ja-JP" sz="1400">
              <a:solidFill>
                <a:schemeClr val="tx1"/>
              </a:solidFill>
            </a:endParaRPr>
          </a:p>
        </p:txBody>
      </p:sp>
      <p:pic>
        <p:nvPicPr>
          <p:cNvPr id="4" name="図 3">
            <a:extLst>
              <a:ext uri="{FF2B5EF4-FFF2-40B4-BE49-F238E27FC236}">
                <a16:creationId xmlns:a16="http://schemas.microsoft.com/office/drawing/2014/main" id="{650860A7-4073-D69C-867F-30866F1BCF32}"/>
              </a:ext>
            </a:extLst>
          </p:cNvPr>
          <p:cNvPicPr>
            <a:picLocks noChangeAspect="1"/>
          </p:cNvPicPr>
          <p:nvPr/>
        </p:nvPicPr>
        <p:blipFill>
          <a:blip r:embed="rId2"/>
          <a:stretch>
            <a:fillRect/>
          </a:stretch>
        </p:blipFill>
        <p:spPr>
          <a:xfrm>
            <a:off x="267629" y="1755169"/>
            <a:ext cx="5595961" cy="2778729"/>
          </a:xfrm>
          <a:prstGeom prst="rect">
            <a:avLst/>
          </a:prstGeom>
        </p:spPr>
      </p:pic>
      <p:pic>
        <p:nvPicPr>
          <p:cNvPr id="8" name="図 7">
            <a:extLst>
              <a:ext uri="{FF2B5EF4-FFF2-40B4-BE49-F238E27FC236}">
                <a16:creationId xmlns:a16="http://schemas.microsoft.com/office/drawing/2014/main" id="{8BF41C9D-1717-2494-3E46-D036054D8588}"/>
              </a:ext>
            </a:extLst>
          </p:cNvPr>
          <p:cNvPicPr>
            <a:picLocks noChangeAspect="1"/>
          </p:cNvPicPr>
          <p:nvPr/>
        </p:nvPicPr>
        <p:blipFill>
          <a:blip r:embed="rId3"/>
          <a:stretch>
            <a:fillRect/>
          </a:stretch>
        </p:blipFill>
        <p:spPr>
          <a:xfrm>
            <a:off x="6361080" y="1512256"/>
            <a:ext cx="5588570" cy="3585524"/>
          </a:xfrm>
          <a:prstGeom prst="rect">
            <a:avLst/>
          </a:prstGeom>
        </p:spPr>
      </p:pic>
    </p:spTree>
    <p:extLst>
      <p:ext uri="{BB962C8B-B14F-4D97-AF65-F5344CB8AC3E}">
        <p14:creationId xmlns:p14="http://schemas.microsoft.com/office/powerpoint/2010/main" val="377248405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a:extLst>
              <a:ext uri="{FF2B5EF4-FFF2-40B4-BE49-F238E27FC236}">
                <a16:creationId xmlns:a16="http://schemas.microsoft.com/office/drawing/2014/main" id="{D3578072-553C-1E04-82AF-684422C5586E}"/>
              </a:ext>
            </a:extLst>
          </p:cNvPr>
          <p:cNvSpPr>
            <a:spLocks noGrp="1"/>
          </p:cNvSpPr>
          <p:nvPr>
            <p:ph type="title"/>
          </p:nvPr>
        </p:nvSpPr>
        <p:spPr/>
        <p:txBody>
          <a:bodyPr>
            <a:normAutofit/>
          </a:bodyPr>
          <a:lstStyle/>
          <a:p>
            <a:r>
              <a:rPr lang="en-US" altLang="ja-JP"/>
              <a:t>3-3-5.</a:t>
            </a:r>
            <a:r>
              <a:rPr lang="ja-JP" altLang="en-US"/>
              <a:t>「削除」機能作成</a:t>
            </a:r>
          </a:p>
        </p:txBody>
      </p:sp>
      <p:sp>
        <p:nvSpPr>
          <p:cNvPr id="10" name="正方形/長方形 9">
            <a:extLst>
              <a:ext uri="{FF2B5EF4-FFF2-40B4-BE49-F238E27FC236}">
                <a16:creationId xmlns:a16="http://schemas.microsoft.com/office/drawing/2014/main" id="{71DBDC10-6418-DC00-C303-1428DD1A8093}"/>
              </a:ext>
            </a:extLst>
          </p:cNvPr>
          <p:cNvSpPr/>
          <p:nvPr/>
        </p:nvSpPr>
        <p:spPr>
          <a:xfrm>
            <a:off x="561861" y="922285"/>
            <a:ext cx="11344390" cy="773166"/>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kumimoji="1" lang="ja-JP" altLang="en-US"/>
              <a:t>ここでは、住所録リスト</a:t>
            </a:r>
            <a:r>
              <a:rPr lang="ja-JP" altLang="en-US"/>
              <a:t>表示ページに削除機能を付加していきます。</a:t>
            </a:r>
            <a:endParaRPr lang="en-US" altLang="ja-JP"/>
          </a:p>
        </p:txBody>
      </p:sp>
      <p:sp>
        <p:nvSpPr>
          <p:cNvPr id="2" name="テキスト プレースホルダー 7">
            <a:extLst>
              <a:ext uri="{FF2B5EF4-FFF2-40B4-BE49-F238E27FC236}">
                <a16:creationId xmlns:a16="http://schemas.microsoft.com/office/drawing/2014/main" id="{DF10B8C9-FDF0-F5F7-6E79-09B4D09A1973}"/>
              </a:ext>
            </a:extLst>
          </p:cNvPr>
          <p:cNvSpPr>
            <a:spLocks noGrp="1"/>
          </p:cNvSpPr>
          <p:nvPr>
            <p:ph type="body" sz="quarter" idx="14"/>
          </p:nvPr>
        </p:nvSpPr>
        <p:spPr>
          <a:xfrm>
            <a:off x="268289" y="1829474"/>
            <a:ext cx="11637962" cy="373063"/>
          </a:xfrm>
        </p:spPr>
        <p:txBody>
          <a:bodyPr/>
          <a:lstStyle/>
          <a:p>
            <a:r>
              <a:rPr lang="ja-JP" altLang="en-US"/>
              <a:t>概要</a:t>
            </a:r>
          </a:p>
        </p:txBody>
      </p:sp>
      <p:sp>
        <p:nvSpPr>
          <p:cNvPr id="3" name="正方形/長方形 2">
            <a:extLst>
              <a:ext uri="{FF2B5EF4-FFF2-40B4-BE49-F238E27FC236}">
                <a16:creationId xmlns:a16="http://schemas.microsoft.com/office/drawing/2014/main" id="{94FA69DC-80C5-70CA-EC63-2D085D54560A}"/>
              </a:ext>
            </a:extLst>
          </p:cNvPr>
          <p:cNvSpPr/>
          <p:nvPr/>
        </p:nvSpPr>
        <p:spPr>
          <a:xfrm>
            <a:off x="267629" y="2677154"/>
            <a:ext cx="5828371" cy="367665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kumimoji="1" lang="ja-JP" altLang="en-US"/>
          </a:p>
        </p:txBody>
      </p:sp>
      <p:sp>
        <p:nvSpPr>
          <p:cNvPr id="4" name="正方形/長方形 3">
            <a:extLst>
              <a:ext uri="{FF2B5EF4-FFF2-40B4-BE49-F238E27FC236}">
                <a16:creationId xmlns:a16="http://schemas.microsoft.com/office/drawing/2014/main" id="{511C7C05-59FC-B652-2B9C-09FB264E3391}"/>
              </a:ext>
            </a:extLst>
          </p:cNvPr>
          <p:cNvSpPr/>
          <p:nvPr/>
        </p:nvSpPr>
        <p:spPr>
          <a:xfrm>
            <a:off x="6114585" y="2677154"/>
            <a:ext cx="5828371" cy="367665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kumimoji="1" lang="ja-JP" altLang="en-US"/>
          </a:p>
        </p:txBody>
      </p:sp>
      <p:sp>
        <p:nvSpPr>
          <p:cNvPr id="5" name="テキスト ボックス 4">
            <a:extLst>
              <a:ext uri="{FF2B5EF4-FFF2-40B4-BE49-F238E27FC236}">
                <a16:creationId xmlns:a16="http://schemas.microsoft.com/office/drawing/2014/main" id="{5CDDBFC6-B347-9C28-8BAA-530B4CE55F8D}"/>
              </a:ext>
            </a:extLst>
          </p:cNvPr>
          <p:cNvSpPr txBox="1"/>
          <p:nvPr/>
        </p:nvSpPr>
        <p:spPr>
          <a:xfrm>
            <a:off x="6122700" y="2409445"/>
            <a:ext cx="1322798" cy="307777"/>
          </a:xfrm>
          <a:prstGeom prst="rect">
            <a:avLst/>
          </a:prstGeom>
        </p:spPr>
        <p:style>
          <a:lnRef idx="0">
            <a:schemeClr val="accent1"/>
          </a:lnRef>
          <a:fillRef idx="3">
            <a:schemeClr val="accent1"/>
          </a:fillRef>
          <a:effectRef idx="3">
            <a:schemeClr val="accent1"/>
          </a:effectRef>
          <a:fontRef idx="minor">
            <a:schemeClr val="lt1"/>
          </a:fontRef>
        </p:style>
        <p:txBody>
          <a:bodyPr wrap="none" rtlCol="0">
            <a:spAutoFit/>
          </a:bodyPr>
          <a:lstStyle/>
          <a:p>
            <a:r>
              <a:rPr kumimoji="1" lang="en-US" altLang="ja-JP" sz="1400"/>
              <a:t>【</a:t>
            </a:r>
            <a:r>
              <a:rPr kumimoji="1" lang="ja-JP" altLang="en-US" sz="1400"/>
              <a:t>バックエンド</a:t>
            </a:r>
            <a:r>
              <a:rPr kumimoji="1" lang="en-US" altLang="ja-JP" sz="1400"/>
              <a:t>】</a:t>
            </a:r>
            <a:endParaRPr kumimoji="1" lang="ja-JP" altLang="en-US" sz="1400"/>
          </a:p>
        </p:txBody>
      </p:sp>
      <p:sp>
        <p:nvSpPr>
          <p:cNvPr id="6" name="テキスト ボックス 5">
            <a:extLst>
              <a:ext uri="{FF2B5EF4-FFF2-40B4-BE49-F238E27FC236}">
                <a16:creationId xmlns:a16="http://schemas.microsoft.com/office/drawing/2014/main" id="{6FE0CFA9-695F-E1E8-2B1F-61F1D26575E6}"/>
              </a:ext>
            </a:extLst>
          </p:cNvPr>
          <p:cNvSpPr txBox="1"/>
          <p:nvPr/>
        </p:nvSpPr>
        <p:spPr>
          <a:xfrm>
            <a:off x="273524" y="2427477"/>
            <a:ext cx="1467068" cy="307777"/>
          </a:xfrm>
          <a:prstGeom prst="rect">
            <a:avLst/>
          </a:prstGeom>
        </p:spPr>
        <p:style>
          <a:lnRef idx="0">
            <a:schemeClr val="accent1"/>
          </a:lnRef>
          <a:fillRef idx="3">
            <a:schemeClr val="accent1"/>
          </a:fillRef>
          <a:effectRef idx="3">
            <a:schemeClr val="accent1"/>
          </a:effectRef>
          <a:fontRef idx="minor">
            <a:schemeClr val="lt1"/>
          </a:fontRef>
        </p:style>
        <p:txBody>
          <a:bodyPr wrap="none" rtlCol="0">
            <a:spAutoFit/>
          </a:bodyPr>
          <a:lstStyle/>
          <a:p>
            <a:r>
              <a:rPr kumimoji="1" lang="en-US" altLang="ja-JP" sz="1400"/>
              <a:t>【</a:t>
            </a:r>
            <a:r>
              <a:rPr lang="ja-JP" altLang="en-US" sz="1400"/>
              <a:t>フロント</a:t>
            </a:r>
            <a:r>
              <a:rPr kumimoji="1" lang="ja-JP" altLang="en-US" sz="1400"/>
              <a:t>エンド</a:t>
            </a:r>
            <a:r>
              <a:rPr kumimoji="1" lang="en-US" altLang="ja-JP" sz="1400"/>
              <a:t>】</a:t>
            </a:r>
            <a:endParaRPr kumimoji="1" lang="ja-JP" altLang="en-US" sz="1400"/>
          </a:p>
        </p:txBody>
      </p:sp>
      <p:pic>
        <p:nvPicPr>
          <p:cNvPr id="8" name="Picture 2">
            <a:extLst>
              <a:ext uri="{FF2B5EF4-FFF2-40B4-BE49-F238E27FC236}">
                <a16:creationId xmlns:a16="http://schemas.microsoft.com/office/drawing/2014/main" id="{CC236979-5869-2B60-55F8-A9657D6320C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1719" y="4214101"/>
            <a:ext cx="2255391" cy="19768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3">
            <a:extLst>
              <a:ext uri="{FF2B5EF4-FFF2-40B4-BE49-F238E27FC236}">
                <a16:creationId xmlns:a16="http://schemas.microsoft.com/office/drawing/2014/main" id="{17F09305-E3E7-AAF4-CECF-95697CF67F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81814" y="4214101"/>
            <a:ext cx="2255390" cy="19768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テキスト ボックス 10">
            <a:extLst>
              <a:ext uri="{FF2B5EF4-FFF2-40B4-BE49-F238E27FC236}">
                <a16:creationId xmlns:a16="http://schemas.microsoft.com/office/drawing/2014/main" id="{6F4F9709-CB8F-67A6-0C29-965654B1F9E2}"/>
              </a:ext>
            </a:extLst>
          </p:cNvPr>
          <p:cNvSpPr txBox="1"/>
          <p:nvPr/>
        </p:nvSpPr>
        <p:spPr>
          <a:xfrm>
            <a:off x="1497699" y="6092390"/>
            <a:ext cx="3368230" cy="307777"/>
          </a:xfrm>
          <a:prstGeom prst="rect">
            <a:avLst/>
          </a:prstGeom>
          <a:noFill/>
        </p:spPr>
        <p:txBody>
          <a:bodyPr wrap="none" rtlCol="0">
            <a:spAutoFit/>
          </a:bodyPr>
          <a:lstStyle/>
          <a:p>
            <a:r>
              <a:rPr lang="ja-JP" altLang="en-US" sz="1400" dirty="0">
                <a:solidFill>
                  <a:schemeClr val="accent5">
                    <a:lumMod val="75000"/>
                  </a:schemeClr>
                </a:solidFill>
                <a:latin typeface="BIZ UDPゴシック" panose="020B0400000000000000" pitchFamily="50" charset="-128"/>
                <a:ea typeface="BIZ UDPゴシック" panose="020B0400000000000000" pitchFamily="50" charset="-128"/>
              </a:rPr>
              <a:t>リスト行をクリック後、削除ボタンクリック</a:t>
            </a:r>
            <a:endParaRPr kumimoji="1" lang="ja-JP" altLang="en-US" sz="1400" dirty="0">
              <a:solidFill>
                <a:schemeClr val="accent5">
                  <a:lumMod val="75000"/>
                </a:schemeClr>
              </a:solidFill>
              <a:latin typeface="BIZ UDPゴシック" panose="020B0400000000000000" pitchFamily="50" charset="-128"/>
              <a:ea typeface="BIZ UDPゴシック" panose="020B0400000000000000" pitchFamily="50" charset="-128"/>
            </a:endParaRPr>
          </a:p>
        </p:txBody>
      </p:sp>
      <p:cxnSp>
        <p:nvCxnSpPr>
          <p:cNvPr id="12" name="直線矢印コネクタ 11">
            <a:extLst>
              <a:ext uri="{FF2B5EF4-FFF2-40B4-BE49-F238E27FC236}">
                <a16:creationId xmlns:a16="http://schemas.microsoft.com/office/drawing/2014/main" id="{269DA372-3288-AB61-9AE7-DCF5B9BEFDAC}"/>
              </a:ext>
            </a:extLst>
          </p:cNvPr>
          <p:cNvCxnSpPr>
            <a:cxnSpLocks/>
          </p:cNvCxnSpPr>
          <p:nvPr/>
        </p:nvCxnSpPr>
        <p:spPr>
          <a:xfrm>
            <a:off x="4100329" y="3571654"/>
            <a:ext cx="3241300" cy="0"/>
          </a:xfrm>
          <a:prstGeom prst="straightConnector1">
            <a:avLst/>
          </a:prstGeom>
          <a:ln>
            <a:headEnd type="none"/>
            <a:tailEnd type="arrow"/>
          </a:ln>
        </p:spPr>
        <p:style>
          <a:lnRef idx="1">
            <a:schemeClr val="accent1"/>
          </a:lnRef>
          <a:fillRef idx="0">
            <a:schemeClr val="accent1"/>
          </a:fillRef>
          <a:effectRef idx="0">
            <a:schemeClr val="accent1"/>
          </a:effectRef>
          <a:fontRef idx="minor">
            <a:schemeClr val="tx1"/>
          </a:fontRef>
        </p:style>
      </p:cxnSp>
      <p:cxnSp>
        <p:nvCxnSpPr>
          <p:cNvPr id="13" name="直線矢印コネクタ 12">
            <a:extLst>
              <a:ext uri="{FF2B5EF4-FFF2-40B4-BE49-F238E27FC236}">
                <a16:creationId xmlns:a16="http://schemas.microsoft.com/office/drawing/2014/main" id="{08560D5C-1F0B-F708-19E5-33CB2D29EE0A}"/>
              </a:ext>
            </a:extLst>
          </p:cNvPr>
          <p:cNvCxnSpPr>
            <a:cxnSpLocks/>
          </p:cNvCxnSpPr>
          <p:nvPr/>
        </p:nvCxnSpPr>
        <p:spPr>
          <a:xfrm flipH="1">
            <a:off x="4100329" y="3665997"/>
            <a:ext cx="3241300" cy="0"/>
          </a:xfrm>
          <a:prstGeom prst="straightConnector1">
            <a:avLst/>
          </a:prstGeom>
          <a:ln>
            <a:headEnd type="none"/>
            <a:tailEnd type="arrow"/>
          </a:ln>
        </p:spPr>
        <p:style>
          <a:lnRef idx="1">
            <a:schemeClr val="accent1"/>
          </a:lnRef>
          <a:fillRef idx="0">
            <a:schemeClr val="accent1"/>
          </a:fillRef>
          <a:effectRef idx="0">
            <a:schemeClr val="accent1"/>
          </a:effectRef>
          <a:fontRef idx="minor">
            <a:schemeClr val="tx1"/>
          </a:fontRef>
        </p:style>
      </p:cxnSp>
      <p:sp>
        <p:nvSpPr>
          <p:cNvPr id="14" name="テキスト ボックス 13">
            <a:extLst>
              <a:ext uri="{FF2B5EF4-FFF2-40B4-BE49-F238E27FC236}">
                <a16:creationId xmlns:a16="http://schemas.microsoft.com/office/drawing/2014/main" id="{449406DE-3B99-B424-B7C8-9094EBD233A3}"/>
              </a:ext>
            </a:extLst>
          </p:cNvPr>
          <p:cNvSpPr txBox="1"/>
          <p:nvPr/>
        </p:nvSpPr>
        <p:spPr>
          <a:xfrm>
            <a:off x="4756867" y="3219721"/>
            <a:ext cx="2071401" cy="369332"/>
          </a:xfrm>
          <a:prstGeom prst="rect">
            <a:avLst/>
          </a:prstGeom>
          <a:noFill/>
        </p:spPr>
        <p:txBody>
          <a:bodyPr wrap="none" rtlCol="0">
            <a:spAutoFit/>
          </a:bodyPr>
          <a:lstStyle/>
          <a:p>
            <a:r>
              <a:rPr kumimoji="1" lang="en-US" altLang="ja-JP"/>
              <a:t>RestAPI</a:t>
            </a:r>
            <a:r>
              <a:rPr kumimoji="1" lang="ja-JP" altLang="en-US"/>
              <a:t>アクセス</a:t>
            </a:r>
          </a:p>
        </p:txBody>
      </p:sp>
      <p:pic>
        <p:nvPicPr>
          <p:cNvPr id="15" name="図 14">
            <a:extLst>
              <a:ext uri="{FF2B5EF4-FFF2-40B4-BE49-F238E27FC236}">
                <a16:creationId xmlns:a16="http://schemas.microsoft.com/office/drawing/2014/main" id="{B3D575DF-6FD8-8FF1-8C26-CAEE2A79BAA6}"/>
              </a:ext>
            </a:extLst>
          </p:cNvPr>
          <p:cNvPicPr>
            <a:picLocks noChangeAspect="1"/>
          </p:cNvPicPr>
          <p:nvPr/>
        </p:nvPicPr>
        <p:blipFill>
          <a:blip r:embed="rId4"/>
          <a:stretch>
            <a:fillRect/>
          </a:stretch>
        </p:blipFill>
        <p:spPr>
          <a:xfrm>
            <a:off x="7829058" y="4658845"/>
            <a:ext cx="2145556" cy="1669605"/>
          </a:xfrm>
          <a:prstGeom prst="rect">
            <a:avLst/>
          </a:prstGeom>
        </p:spPr>
      </p:pic>
      <p:sp>
        <p:nvSpPr>
          <p:cNvPr id="16" name="テキスト ボックス 15">
            <a:extLst>
              <a:ext uri="{FF2B5EF4-FFF2-40B4-BE49-F238E27FC236}">
                <a16:creationId xmlns:a16="http://schemas.microsoft.com/office/drawing/2014/main" id="{664A0D41-E8E0-756D-13A0-89BE03B53813}"/>
              </a:ext>
            </a:extLst>
          </p:cNvPr>
          <p:cNvSpPr txBox="1"/>
          <p:nvPr/>
        </p:nvSpPr>
        <p:spPr>
          <a:xfrm>
            <a:off x="7740226" y="4384240"/>
            <a:ext cx="1638590" cy="276999"/>
          </a:xfrm>
          <a:prstGeom prst="rect">
            <a:avLst/>
          </a:prstGeom>
          <a:noFill/>
        </p:spPr>
        <p:txBody>
          <a:bodyPr wrap="none" rtlCol="0">
            <a:spAutoFit/>
          </a:bodyPr>
          <a:lstStyle/>
          <a:p>
            <a:r>
              <a:rPr kumimoji="1" lang="ja-JP" altLang="en-US" sz="1200"/>
              <a:t>住所録リスト取得</a:t>
            </a:r>
            <a:r>
              <a:rPr kumimoji="1" lang="en-US" altLang="ja-JP" sz="1200"/>
              <a:t>API</a:t>
            </a:r>
            <a:endParaRPr kumimoji="1" lang="ja-JP" altLang="en-US" sz="1200"/>
          </a:p>
        </p:txBody>
      </p:sp>
      <p:pic>
        <p:nvPicPr>
          <p:cNvPr id="17" name="図 16">
            <a:extLst>
              <a:ext uri="{FF2B5EF4-FFF2-40B4-BE49-F238E27FC236}">
                <a16:creationId xmlns:a16="http://schemas.microsoft.com/office/drawing/2014/main" id="{1C4F575E-C958-E8BD-55D8-774E9038ADDD}"/>
              </a:ext>
            </a:extLst>
          </p:cNvPr>
          <p:cNvPicPr>
            <a:picLocks noChangeAspect="1"/>
          </p:cNvPicPr>
          <p:nvPr/>
        </p:nvPicPr>
        <p:blipFill>
          <a:blip r:embed="rId5"/>
          <a:stretch>
            <a:fillRect/>
          </a:stretch>
        </p:blipFill>
        <p:spPr>
          <a:xfrm>
            <a:off x="7829058" y="3246178"/>
            <a:ext cx="3510810" cy="1021926"/>
          </a:xfrm>
          <a:prstGeom prst="rect">
            <a:avLst/>
          </a:prstGeom>
        </p:spPr>
      </p:pic>
      <p:sp>
        <p:nvSpPr>
          <p:cNvPr id="18" name="テキスト ボックス 17">
            <a:extLst>
              <a:ext uri="{FF2B5EF4-FFF2-40B4-BE49-F238E27FC236}">
                <a16:creationId xmlns:a16="http://schemas.microsoft.com/office/drawing/2014/main" id="{B0765DC9-F3BB-D8C6-0FBB-42A617661F4C}"/>
              </a:ext>
            </a:extLst>
          </p:cNvPr>
          <p:cNvSpPr txBox="1"/>
          <p:nvPr/>
        </p:nvSpPr>
        <p:spPr>
          <a:xfrm>
            <a:off x="7829058" y="2942722"/>
            <a:ext cx="1095172" cy="276999"/>
          </a:xfrm>
          <a:prstGeom prst="rect">
            <a:avLst/>
          </a:prstGeom>
          <a:noFill/>
        </p:spPr>
        <p:txBody>
          <a:bodyPr wrap="none" rtlCol="0">
            <a:spAutoFit/>
          </a:bodyPr>
          <a:lstStyle/>
          <a:p>
            <a:r>
              <a:rPr kumimoji="1" lang="ja-JP" altLang="en-US" sz="1200"/>
              <a:t>削除処理</a:t>
            </a:r>
            <a:r>
              <a:rPr kumimoji="1" lang="en-US" altLang="ja-JP" sz="1200"/>
              <a:t>API</a:t>
            </a:r>
            <a:endParaRPr kumimoji="1" lang="ja-JP" altLang="en-US" sz="1200"/>
          </a:p>
        </p:txBody>
      </p:sp>
    </p:spTree>
    <p:extLst>
      <p:ext uri="{BB962C8B-B14F-4D97-AF65-F5344CB8AC3E}">
        <p14:creationId xmlns:p14="http://schemas.microsoft.com/office/powerpoint/2010/main" val="1353739598"/>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a:extLst>
              <a:ext uri="{FF2B5EF4-FFF2-40B4-BE49-F238E27FC236}">
                <a16:creationId xmlns:a16="http://schemas.microsoft.com/office/drawing/2014/main" id="{D3578072-553C-1E04-82AF-684422C5586E}"/>
              </a:ext>
            </a:extLst>
          </p:cNvPr>
          <p:cNvSpPr>
            <a:spLocks noGrp="1"/>
          </p:cNvSpPr>
          <p:nvPr>
            <p:ph type="title"/>
          </p:nvPr>
        </p:nvSpPr>
        <p:spPr/>
        <p:txBody>
          <a:bodyPr>
            <a:normAutofit/>
          </a:bodyPr>
          <a:lstStyle/>
          <a:p>
            <a:r>
              <a:rPr kumimoji="1" lang="en-US" altLang="ja-JP"/>
              <a:t>【</a:t>
            </a:r>
            <a:r>
              <a:rPr kumimoji="1" lang="ja-JP" altLang="en-US"/>
              <a:t>参考</a:t>
            </a:r>
            <a:r>
              <a:rPr kumimoji="1" lang="en-US" altLang="ja-JP"/>
              <a:t>】</a:t>
            </a:r>
            <a:endParaRPr kumimoji="1" lang="ja-JP" altLang="en-US" dirty="0"/>
          </a:p>
        </p:txBody>
      </p:sp>
      <p:cxnSp>
        <p:nvCxnSpPr>
          <p:cNvPr id="2" name="直線コネクタ 1">
            <a:extLst>
              <a:ext uri="{FF2B5EF4-FFF2-40B4-BE49-F238E27FC236}">
                <a16:creationId xmlns:a16="http://schemas.microsoft.com/office/drawing/2014/main" id="{B8F2043C-348E-A2BB-333F-0A505042850B}"/>
              </a:ext>
            </a:extLst>
          </p:cNvPr>
          <p:cNvCxnSpPr/>
          <p:nvPr/>
        </p:nvCxnSpPr>
        <p:spPr>
          <a:xfrm>
            <a:off x="249044" y="6314222"/>
            <a:ext cx="11675327" cy="0"/>
          </a:xfrm>
          <a:prstGeom prst="line">
            <a:avLst/>
          </a:prstGeom>
          <a:ln w="22225" cmpd="dbl"/>
        </p:spPr>
        <p:style>
          <a:lnRef idx="1">
            <a:schemeClr val="accent1"/>
          </a:lnRef>
          <a:fillRef idx="0">
            <a:schemeClr val="accent1"/>
          </a:fillRef>
          <a:effectRef idx="0">
            <a:schemeClr val="accent1"/>
          </a:effectRef>
          <a:fontRef idx="minor">
            <a:schemeClr val="tx1"/>
          </a:fontRef>
        </p:style>
      </p:cxnSp>
      <p:cxnSp>
        <p:nvCxnSpPr>
          <p:cNvPr id="3" name="直線コネクタ 2">
            <a:extLst>
              <a:ext uri="{FF2B5EF4-FFF2-40B4-BE49-F238E27FC236}">
                <a16:creationId xmlns:a16="http://schemas.microsoft.com/office/drawing/2014/main" id="{CA201A43-B114-6AA8-9E93-5875DD8A2042}"/>
              </a:ext>
            </a:extLst>
          </p:cNvPr>
          <p:cNvCxnSpPr>
            <a:cxnSpLocks/>
          </p:cNvCxnSpPr>
          <p:nvPr/>
        </p:nvCxnSpPr>
        <p:spPr>
          <a:xfrm>
            <a:off x="4436565" y="2929826"/>
            <a:ext cx="0" cy="3158799"/>
          </a:xfrm>
          <a:prstGeom prst="line">
            <a:avLst/>
          </a:prstGeom>
          <a:ln w="38100">
            <a:solidFill>
              <a:schemeClr val="bg1">
                <a:lumMod val="50000"/>
                <a:alpha val="32000"/>
              </a:schemeClr>
            </a:solidFill>
          </a:ln>
        </p:spPr>
        <p:style>
          <a:lnRef idx="1">
            <a:schemeClr val="accent1"/>
          </a:lnRef>
          <a:fillRef idx="0">
            <a:schemeClr val="accent1"/>
          </a:fillRef>
          <a:effectRef idx="0">
            <a:schemeClr val="accent1"/>
          </a:effectRef>
          <a:fontRef idx="minor">
            <a:schemeClr val="tx1"/>
          </a:fontRef>
        </p:style>
      </p:cxnSp>
      <p:pic>
        <p:nvPicPr>
          <p:cNvPr id="4" name="Picture 2">
            <a:extLst>
              <a:ext uri="{FF2B5EF4-FFF2-40B4-BE49-F238E27FC236}">
                <a16:creationId xmlns:a16="http://schemas.microsoft.com/office/drawing/2014/main" id="{2EFD6287-B107-221C-BDF4-AB20A16013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21650" y="3397858"/>
            <a:ext cx="1351849" cy="11848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テキスト ボックス 4">
            <a:extLst>
              <a:ext uri="{FF2B5EF4-FFF2-40B4-BE49-F238E27FC236}">
                <a16:creationId xmlns:a16="http://schemas.microsoft.com/office/drawing/2014/main" id="{BC9D3C52-8A5A-A405-5377-A31C3254000D}"/>
              </a:ext>
            </a:extLst>
          </p:cNvPr>
          <p:cNvSpPr txBox="1"/>
          <p:nvPr/>
        </p:nvSpPr>
        <p:spPr>
          <a:xfrm>
            <a:off x="4546654" y="2352072"/>
            <a:ext cx="2026517" cy="369332"/>
          </a:xfrm>
          <a:prstGeom prst="rect">
            <a:avLst/>
          </a:prstGeom>
          <a:noFill/>
        </p:spPr>
        <p:txBody>
          <a:bodyPr wrap="none" rtlCol="0">
            <a:spAutoFit/>
          </a:bodyPr>
          <a:lstStyle/>
          <a:p>
            <a:r>
              <a:rPr lang="ja-JP" altLang="en-US" dirty="0">
                <a:latin typeface="BIZ UDPゴシック" panose="020B0400000000000000" pitchFamily="50" charset="-128"/>
                <a:ea typeface="BIZ UDPゴシック" panose="020B0400000000000000" pitchFamily="50" charset="-128"/>
              </a:rPr>
              <a:t>■操作画面の流れ</a:t>
            </a:r>
            <a:endParaRPr kumimoji="1" lang="ja-JP" altLang="en-US" dirty="0">
              <a:latin typeface="BIZ UDPゴシック" panose="020B0400000000000000" pitchFamily="50" charset="-128"/>
              <a:ea typeface="BIZ UDPゴシック" panose="020B0400000000000000" pitchFamily="50" charset="-128"/>
            </a:endParaRPr>
          </a:p>
        </p:txBody>
      </p:sp>
      <p:pic>
        <p:nvPicPr>
          <p:cNvPr id="6" name="Picture 2">
            <a:extLst>
              <a:ext uri="{FF2B5EF4-FFF2-40B4-BE49-F238E27FC236}">
                <a16:creationId xmlns:a16="http://schemas.microsoft.com/office/drawing/2014/main" id="{72839CEA-67C8-4706-BF40-833C6A5571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15513" y="2327385"/>
            <a:ext cx="1362324" cy="11940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3">
            <a:extLst>
              <a:ext uri="{FF2B5EF4-FFF2-40B4-BE49-F238E27FC236}">
                <a16:creationId xmlns:a16="http://schemas.microsoft.com/office/drawing/2014/main" id="{204CF9BC-56D5-F771-A14F-585869C3DC8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49876" y="2318204"/>
            <a:ext cx="1372797" cy="12032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2">
            <a:extLst>
              <a:ext uri="{FF2B5EF4-FFF2-40B4-BE49-F238E27FC236}">
                <a16:creationId xmlns:a16="http://schemas.microsoft.com/office/drawing/2014/main" id="{5496D33E-5A57-B105-ABE7-D41516252DC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15514" y="3852660"/>
            <a:ext cx="1397610" cy="12249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3">
            <a:extLst>
              <a:ext uri="{FF2B5EF4-FFF2-40B4-BE49-F238E27FC236}">
                <a16:creationId xmlns:a16="http://schemas.microsoft.com/office/drawing/2014/main" id="{20CB28DC-E371-FD42-8F42-5191311001D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926810" y="3852724"/>
            <a:ext cx="1397612" cy="12249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5">
            <a:extLst>
              <a:ext uri="{FF2B5EF4-FFF2-40B4-BE49-F238E27FC236}">
                <a16:creationId xmlns:a16="http://schemas.microsoft.com/office/drawing/2014/main" id="{4A5FB6C2-7B61-3DEC-3F6A-BC3DD1857CF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704403" y="3852724"/>
            <a:ext cx="1397611" cy="12249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2">
            <a:extLst>
              <a:ext uri="{FF2B5EF4-FFF2-40B4-BE49-F238E27FC236}">
                <a16:creationId xmlns:a16="http://schemas.microsoft.com/office/drawing/2014/main" id="{BB542062-E40D-223F-249C-8AA7C024132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115513" y="5322906"/>
            <a:ext cx="1397608" cy="12249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 name="Picture 3">
            <a:extLst>
              <a:ext uri="{FF2B5EF4-FFF2-40B4-BE49-F238E27FC236}">
                <a16:creationId xmlns:a16="http://schemas.microsoft.com/office/drawing/2014/main" id="{13183CAB-4226-F4BE-686B-8F4E63F81DF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949876" y="5334312"/>
            <a:ext cx="1372796" cy="120324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5" name="コネクタ: カギ線 14">
            <a:extLst>
              <a:ext uri="{FF2B5EF4-FFF2-40B4-BE49-F238E27FC236}">
                <a16:creationId xmlns:a16="http://schemas.microsoft.com/office/drawing/2014/main" id="{258EB721-BB46-85E8-2A81-3C4DC66FBB7E}"/>
              </a:ext>
            </a:extLst>
          </p:cNvPr>
          <p:cNvCxnSpPr>
            <a:stCxn id="4" idx="3"/>
            <a:endCxn id="9" idx="1"/>
          </p:cNvCxnSpPr>
          <p:nvPr/>
        </p:nvCxnSpPr>
        <p:spPr>
          <a:xfrm>
            <a:off x="5873499" y="3990302"/>
            <a:ext cx="1242015" cy="474857"/>
          </a:xfrm>
          <a:prstGeom prst="bentConnector3">
            <a:avLst/>
          </a:prstGeom>
          <a:ln w="12700">
            <a:tailEnd type="arrow"/>
          </a:ln>
        </p:spPr>
        <p:style>
          <a:lnRef idx="1">
            <a:schemeClr val="accent1"/>
          </a:lnRef>
          <a:fillRef idx="0">
            <a:schemeClr val="accent1"/>
          </a:fillRef>
          <a:effectRef idx="0">
            <a:schemeClr val="accent1"/>
          </a:effectRef>
          <a:fontRef idx="minor">
            <a:schemeClr val="tx1"/>
          </a:fontRef>
        </p:style>
      </p:cxnSp>
      <p:cxnSp>
        <p:nvCxnSpPr>
          <p:cNvPr id="16" name="コネクタ: カギ線 15">
            <a:extLst>
              <a:ext uri="{FF2B5EF4-FFF2-40B4-BE49-F238E27FC236}">
                <a16:creationId xmlns:a16="http://schemas.microsoft.com/office/drawing/2014/main" id="{DB1DF728-F54F-9F6C-7339-52AD0EA309EF}"/>
              </a:ext>
            </a:extLst>
          </p:cNvPr>
          <p:cNvCxnSpPr>
            <a:stCxn id="4" idx="3"/>
            <a:endCxn id="13" idx="1"/>
          </p:cNvCxnSpPr>
          <p:nvPr/>
        </p:nvCxnSpPr>
        <p:spPr>
          <a:xfrm>
            <a:off x="5873499" y="3990302"/>
            <a:ext cx="1242014" cy="1945102"/>
          </a:xfrm>
          <a:prstGeom prst="bentConnector3">
            <a:avLst/>
          </a:prstGeom>
          <a:ln w="12700">
            <a:tailEnd type="arrow"/>
          </a:ln>
        </p:spPr>
        <p:style>
          <a:lnRef idx="1">
            <a:schemeClr val="accent1"/>
          </a:lnRef>
          <a:fillRef idx="0">
            <a:schemeClr val="accent1"/>
          </a:fillRef>
          <a:effectRef idx="0">
            <a:schemeClr val="accent1"/>
          </a:effectRef>
          <a:fontRef idx="minor">
            <a:schemeClr val="tx1"/>
          </a:fontRef>
        </p:style>
      </p:cxnSp>
      <p:cxnSp>
        <p:nvCxnSpPr>
          <p:cNvPr id="17" name="コネクタ: カギ線 16">
            <a:extLst>
              <a:ext uri="{FF2B5EF4-FFF2-40B4-BE49-F238E27FC236}">
                <a16:creationId xmlns:a16="http://schemas.microsoft.com/office/drawing/2014/main" id="{10BDF755-1B22-72DA-2803-8B4B04566B9E}"/>
              </a:ext>
            </a:extLst>
          </p:cNvPr>
          <p:cNvCxnSpPr>
            <a:stCxn id="4" idx="3"/>
            <a:endCxn id="6" idx="1"/>
          </p:cNvCxnSpPr>
          <p:nvPr/>
        </p:nvCxnSpPr>
        <p:spPr>
          <a:xfrm flipV="1">
            <a:off x="5873499" y="2924420"/>
            <a:ext cx="1242014" cy="1065882"/>
          </a:xfrm>
          <a:prstGeom prst="bentConnector3">
            <a:avLst/>
          </a:prstGeom>
          <a:ln w="12700">
            <a:tailEnd type="arrow"/>
          </a:ln>
        </p:spPr>
        <p:style>
          <a:lnRef idx="1">
            <a:schemeClr val="accent1"/>
          </a:lnRef>
          <a:fillRef idx="0">
            <a:schemeClr val="accent1"/>
          </a:fillRef>
          <a:effectRef idx="0">
            <a:schemeClr val="accent1"/>
          </a:effectRef>
          <a:fontRef idx="minor">
            <a:schemeClr val="tx1"/>
          </a:fontRef>
        </p:style>
      </p:cxnSp>
      <p:sp>
        <p:nvSpPr>
          <p:cNvPr id="18" name="テキスト ボックス 17">
            <a:extLst>
              <a:ext uri="{FF2B5EF4-FFF2-40B4-BE49-F238E27FC236}">
                <a16:creationId xmlns:a16="http://schemas.microsoft.com/office/drawing/2014/main" id="{77D421F1-FA9A-EE8E-1577-E58A34F68908}"/>
              </a:ext>
            </a:extLst>
          </p:cNvPr>
          <p:cNvSpPr txBox="1"/>
          <p:nvPr/>
        </p:nvSpPr>
        <p:spPr>
          <a:xfrm>
            <a:off x="5873498" y="2750551"/>
            <a:ext cx="595035" cy="338554"/>
          </a:xfrm>
          <a:prstGeom prst="rect">
            <a:avLst/>
          </a:prstGeom>
          <a:noFill/>
        </p:spPr>
        <p:txBody>
          <a:bodyPr wrap="none" rtlCol="0">
            <a:spAutoFit/>
          </a:bodyPr>
          <a:lstStyle/>
          <a:p>
            <a:r>
              <a:rPr kumimoji="1" lang="ja-JP" altLang="en-US" sz="1600" dirty="0">
                <a:latin typeface="BIZ UDPゴシック" panose="020B0400000000000000" pitchFamily="50" charset="-128"/>
                <a:ea typeface="BIZ UDPゴシック" panose="020B0400000000000000" pitchFamily="50" charset="-128"/>
              </a:rPr>
              <a:t>登録</a:t>
            </a:r>
          </a:p>
        </p:txBody>
      </p:sp>
      <p:sp>
        <p:nvSpPr>
          <p:cNvPr id="19" name="テキスト ボックス 18">
            <a:extLst>
              <a:ext uri="{FF2B5EF4-FFF2-40B4-BE49-F238E27FC236}">
                <a16:creationId xmlns:a16="http://schemas.microsoft.com/office/drawing/2014/main" id="{98F9D0C4-E8B5-3CD3-0EAD-8000D736AFD2}"/>
              </a:ext>
            </a:extLst>
          </p:cNvPr>
          <p:cNvSpPr txBox="1"/>
          <p:nvPr/>
        </p:nvSpPr>
        <p:spPr>
          <a:xfrm>
            <a:off x="5899471" y="4281657"/>
            <a:ext cx="595035" cy="338554"/>
          </a:xfrm>
          <a:prstGeom prst="rect">
            <a:avLst/>
          </a:prstGeom>
          <a:noFill/>
        </p:spPr>
        <p:txBody>
          <a:bodyPr wrap="none" rtlCol="0">
            <a:spAutoFit/>
          </a:bodyPr>
          <a:lstStyle/>
          <a:p>
            <a:r>
              <a:rPr kumimoji="1" lang="ja-JP" altLang="en-US" sz="1600" dirty="0">
                <a:latin typeface="BIZ UDPゴシック" panose="020B0400000000000000" pitchFamily="50" charset="-128"/>
                <a:ea typeface="BIZ UDPゴシック" panose="020B0400000000000000" pitchFamily="50" charset="-128"/>
              </a:rPr>
              <a:t>編集</a:t>
            </a:r>
          </a:p>
        </p:txBody>
      </p:sp>
      <p:sp>
        <p:nvSpPr>
          <p:cNvPr id="20" name="テキスト ボックス 19">
            <a:extLst>
              <a:ext uri="{FF2B5EF4-FFF2-40B4-BE49-F238E27FC236}">
                <a16:creationId xmlns:a16="http://schemas.microsoft.com/office/drawing/2014/main" id="{06B56C45-211F-0EFA-3CBF-DD2D9D05B01D}"/>
              </a:ext>
            </a:extLst>
          </p:cNvPr>
          <p:cNvSpPr txBox="1"/>
          <p:nvPr/>
        </p:nvSpPr>
        <p:spPr>
          <a:xfrm>
            <a:off x="5892317" y="5621600"/>
            <a:ext cx="595035" cy="338554"/>
          </a:xfrm>
          <a:prstGeom prst="rect">
            <a:avLst/>
          </a:prstGeom>
          <a:noFill/>
        </p:spPr>
        <p:txBody>
          <a:bodyPr wrap="none" rtlCol="0">
            <a:spAutoFit/>
          </a:bodyPr>
          <a:lstStyle/>
          <a:p>
            <a:r>
              <a:rPr kumimoji="1" lang="ja-JP" altLang="en-US" sz="1600" dirty="0">
                <a:latin typeface="BIZ UDPゴシック" panose="020B0400000000000000" pitchFamily="50" charset="-128"/>
                <a:ea typeface="BIZ UDPゴシック" panose="020B0400000000000000" pitchFamily="50" charset="-128"/>
              </a:rPr>
              <a:t>削除</a:t>
            </a:r>
          </a:p>
        </p:txBody>
      </p:sp>
      <p:sp>
        <p:nvSpPr>
          <p:cNvPr id="21" name="四角形: 角を丸くする 20">
            <a:extLst>
              <a:ext uri="{FF2B5EF4-FFF2-40B4-BE49-F238E27FC236}">
                <a16:creationId xmlns:a16="http://schemas.microsoft.com/office/drawing/2014/main" id="{1D6C8EC7-03E6-E8CA-57BE-7094D73EE3CE}"/>
              </a:ext>
            </a:extLst>
          </p:cNvPr>
          <p:cNvSpPr/>
          <p:nvPr/>
        </p:nvSpPr>
        <p:spPr>
          <a:xfrm>
            <a:off x="7164541" y="2924420"/>
            <a:ext cx="279333" cy="164685"/>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四角形: 角を丸くする 21">
            <a:extLst>
              <a:ext uri="{FF2B5EF4-FFF2-40B4-BE49-F238E27FC236}">
                <a16:creationId xmlns:a16="http://schemas.microsoft.com/office/drawing/2014/main" id="{A94BAF6D-1412-746F-7BE7-CBCC948208B3}"/>
              </a:ext>
            </a:extLst>
          </p:cNvPr>
          <p:cNvSpPr/>
          <p:nvPr/>
        </p:nvSpPr>
        <p:spPr>
          <a:xfrm>
            <a:off x="8985150" y="3238939"/>
            <a:ext cx="917829" cy="158919"/>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3" name="直線矢印コネクタ 22">
            <a:extLst>
              <a:ext uri="{FF2B5EF4-FFF2-40B4-BE49-F238E27FC236}">
                <a16:creationId xmlns:a16="http://schemas.microsoft.com/office/drawing/2014/main" id="{1293A7CA-9054-C2E5-6328-1DB5E5133936}"/>
              </a:ext>
            </a:extLst>
          </p:cNvPr>
          <p:cNvCxnSpPr>
            <a:stCxn id="6" idx="3"/>
            <a:endCxn id="8" idx="1"/>
          </p:cNvCxnSpPr>
          <p:nvPr/>
        </p:nvCxnSpPr>
        <p:spPr>
          <a:xfrm flipV="1">
            <a:off x="8477837" y="2919828"/>
            <a:ext cx="472039" cy="4592"/>
          </a:xfrm>
          <a:prstGeom prst="straightConnector1">
            <a:avLst/>
          </a:prstGeom>
          <a:ln w="12700">
            <a:tailEnd type="arrow"/>
          </a:ln>
        </p:spPr>
        <p:style>
          <a:lnRef idx="1">
            <a:schemeClr val="accent1"/>
          </a:lnRef>
          <a:fillRef idx="0">
            <a:schemeClr val="accent1"/>
          </a:fillRef>
          <a:effectRef idx="0">
            <a:schemeClr val="accent1"/>
          </a:effectRef>
          <a:fontRef idx="minor">
            <a:schemeClr val="tx1"/>
          </a:fontRef>
        </p:style>
      </p:cxnSp>
      <p:cxnSp>
        <p:nvCxnSpPr>
          <p:cNvPr id="24" name="直線矢印コネクタ 23">
            <a:extLst>
              <a:ext uri="{FF2B5EF4-FFF2-40B4-BE49-F238E27FC236}">
                <a16:creationId xmlns:a16="http://schemas.microsoft.com/office/drawing/2014/main" id="{44F32FBE-D7BF-8CD4-3793-934D9C5D888C}"/>
              </a:ext>
            </a:extLst>
          </p:cNvPr>
          <p:cNvCxnSpPr>
            <a:stCxn id="9" idx="3"/>
            <a:endCxn id="11" idx="1"/>
          </p:cNvCxnSpPr>
          <p:nvPr/>
        </p:nvCxnSpPr>
        <p:spPr>
          <a:xfrm>
            <a:off x="8513124" y="4465159"/>
            <a:ext cx="413686" cy="64"/>
          </a:xfrm>
          <a:prstGeom prst="straightConnector1">
            <a:avLst/>
          </a:prstGeom>
          <a:ln w="12700">
            <a:tailEnd type="arrow"/>
          </a:ln>
        </p:spPr>
        <p:style>
          <a:lnRef idx="1">
            <a:schemeClr val="accent1"/>
          </a:lnRef>
          <a:fillRef idx="0">
            <a:schemeClr val="accent1"/>
          </a:fillRef>
          <a:effectRef idx="0">
            <a:schemeClr val="accent1"/>
          </a:effectRef>
          <a:fontRef idx="minor">
            <a:schemeClr val="tx1"/>
          </a:fontRef>
        </p:style>
      </p:cxnSp>
      <p:cxnSp>
        <p:nvCxnSpPr>
          <p:cNvPr id="25" name="直線矢印コネクタ 24">
            <a:extLst>
              <a:ext uri="{FF2B5EF4-FFF2-40B4-BE49-F238E27FC236}">
                <a16:creationId xmlns:a16="http://schemas.microsoft.com/office/drawing/2014/main" id="{AB83A75A-13C0-DACA-5AE9-1BA7B84D8F55}"/>
              </a:ext>
            </a:extLst>
          </p:cNvPr>
          <p:cNvCxnSpPr>
            <a:stCxn id="11" idx="3"/>
            <a:endCxn id="12" idx="1"/>
          </p:cNvCxnSpPr>
          <p:nvPr/>
        </p:nvCxnSpPr>
        <p:spPr>
          <a:xfrm>
            <a:off x="10324422" y="4465223"/>
            <a:ext cx="379981" cy="0"/>
          </a:xfrm>
          <a:prstGeom prst="straightConnector1">
            <a:avLst/>
          </a:prstGeom>
          <a:ln w="12700">
            <a:tailEnd type="arrow"/>
          </a:ln>
        </p:spPr>
        <p:style>
          <a:lnRef idx="1">
            <a:schemeClr val="accent1"/>
          </a:lnRef>
          <a:fillRef idx="0">
            <a:schemeClr val="accent1"/>
          </a:fillRef>
          <a:effectRef idx="0">
            <a:schemeClr val="accent1"/>
          </a:effectRef>
          <a:fontRef idx="minor">
            <a:schemeClr val="tx1"/>
          </a:fontRef>
        </p:style>
      </p:cxnSp>
      <p:cxnSp>
        <p:nvCxnSpPr>
          <p:cNvPr id="26" name="直線矢印コネクタ 25">
            <a:extLst>
              <a:ext uri="{FF2B5EF4-FFF2-40B4-BE49-F238E27FC236}">
                <a16:creationId xmlns:a16="http://schemas.microsoft.com/office/drawing/2014/main" id="{50CE1717-7BE6-9370-E12F-A6B02B321D7F}"/>
              </a:ext>
            </a:extLst>
          </p:cNvPr>
          <p:cNvCxnSpPr>
            <a:stCxn id="13" idx="3"/>
            <a:endCxn id="14" idx="1"/>
          </p:cNvCxnSpPr>
          <p:nvPr/>
        </p:nvCxnSpPr>
        <p:spPr>
          <a:xfrm>
            <a:off x="8513121" y="5935404"/>
            <a:ext cx="436755" cy="532"/>
          </a:xfrm>
          <a:prstGeom prst="straightConnector1">
            <a:avLst/>
          </a:prstGeom>
          <a:ln w="12700">
            <a:tailEnd type="arrow"/>
          </a:ln>
        </p:spPr>
        <p:style>
          <a:lnRef idx="1">
            <a:schemeClr val="accent1"/>
          </a:lnRef>
          <a:fillRef idx="0">
            <a:schemeClr val="accent1"/>
          </a:fillRef>
          <a:effectRef idx="0">
            <a:schemeClr val="accent1"/>
          </a:effectRef>
          <a:fontRef idx="minor">
            <a:schemeClr val="tx1"/>
          </a:fontRef>
        </p:style>
      </p:cxnSp>
      <p:sp>
        <p:nvSpPr>
          <p:cNvPr id="27" name="四角形: 角を丸くする 26">
            <a:extLst>
              <a:ext uri="{FF2B5EF4-FFF2-40B4-BE49-F238E27FC236}">
                <a16:creationId xmlns:a16="http://schemas.microsoft.com/office/drawing/2014/main" id="{FCFA89E5-1741-B8B7-AAE1-8B50E446CEA2}"/>
              </a:ext>
            </a:extLst>
          </p:cNvPr>
          <p:cNvSpPr/>
          <p:nvPr/>
        </p:nvSpPr>
        <p:spPr>
          <a:xfrm>
            <a:off x="7115513" y="4710388"/>
            <a:ext cx="901516" cy="123400"/>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四角形: 角を丸くする 27">
            <a:extLst>
              <a:ext uri="{FF2B5EF4-FFF2-40B4-BE49-F238E27FC236}">
                <a16:creationId xmlns:a16="http://schemas.microsoft.com/office/drawing/2014/main" id="{B0050FFA-3CC5-6FF3-0EAA-6B311ED80A66}"/>
              </a:ext>
            </a:extLst>
          </p:cNvPr>
          <p:cNvSpPr/>
          <p:nvPr/>
        </p:nvSpPr>
        <p:spPr>
          <a:xfrm>
            <a:off x="8985150" y="4223898"/>
            <a:ext cx="722566" cy="225858"/>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四角形: 角を丸くする 28">
            <a:extLst>
              <a:ext uri="{FF2B5EF4-FFF2-40B4-BE49-F238E27FC236}">
                <a16:creationId xmlns:a16="http://schemas.microsoft.com/office/drawing/2014/main" id="{F13C4755-6785-C939-5769-71C727F28218}"/>
              </a:ext>
            </a:extLst>
          </p:cNvPr>
          <p:cNvSpPr/>
          <p:nvPr/>
        </p:nvSpPr>
        <p:spPr>
          <a:xfrm>
            <a:off x="7141213" y="2695637"/>
            <a:ext cx="722566" cy="225858"/>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四角形: 角を丸くする 29">
            <a:extLst>
              <a:ext uri="{FF2B5EF4-FFF2-40B4-BE49-F238E27FC236}">
                <a16:creationId xmlns:a16="http://schemas.microsoft.com/office/drawing/2014/main" id="{C8A528A2-E96E-C85C-DB3E-1F8E217E1251}"/>
              </a:ext>
            </a:extLst>
          </p:cNvPr>
          <p:cNvSpPr/>
          <p:nvPr/>
        </p:nvSpPr>
        <p:spPr>
          <a:xfrm>
            <a:off x="9227887" y="4484530"/>
            <a:ext cx="189317" cy="98216"/>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四角形: 角を丸くする 30">
            <a:extLst>
              <a:ext uri="{FF2B5EF4-FFF2-40B4-BE49-F238E27FC236}">
                <a16:creationId xmlns:a16="http://schemas.microsoft.com/office/drawing/2014/main" id="{7D80EB8C-0804-7607-CA51-94B40F5FDA15}"/>
              </a:ext>
            </a:extLst>
          </p:cNvPr>
          <p:cNvSpPr/>
          <p:nvPr/>
        </p:nvSpPr>
        <p:spPr>
          <a:xfrm>
            <a:off x="10704403" y="4716081"/>
            <a:ext cx="901516" cy="123400"/>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四角形: 角を丸くする 31">
            <a:extLst>
              <a:ext uri="{FF2B5EF4-FFF2-40B4-BE49-F238E27FC236}">
                <a16:creationId xmlns:a16="http://schemas.microsoft.com/office/drawing/2014/main" id="{536B133B-E87A-F33C-559F-783965E90DF3}"/>
              </a:ext>
            </a:extLst>
          </p:cNvPr>
          <p:cNvSpPr/>
          <p:nvPr/>
        </p:nvSpPr>
        <p:spPr>
          <a:xfrm>
            <a:off x="7164541" y="6108861"/>
            <a:ext cx="901516" cy="123400"/>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四角形: 角を丸くする 32">
            <a:extLst>
              <a:ext uri="{FF2B5EF4-FFF2-40B4-BE49-F238E27FC236}">
                <a16:creationId xmlns:a16="http://schemas.microsoft.com/office/drawing/2014/main" id="{0AAFD751-9555-4CE7-43BF-CA6BC642A1EF}"/>
              </a:ext>
            </a:extLst>
          </p:cNvPr>
          <p:cNvSpPr/>
          <p:nvPr/>
        </p:nvSpPr>
        <p:spPr>
          <a:xfrm>
            <a:off x="9417204" y="5951462"/>
            <a:ext cx="189317" cy="98216"/>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四角形: 角を丸くする 33">
            <a:extLst>
              <a:ext uri="{FF2B5EF4-FFF2-40B4-BE49-F238E27FC236}">
                <a16:creationId xmlns:a16="http://schemas.microsoft.com/office/drawing/2014/main" id="{ABD6DABB-4480-6BAA-A1BF-D57BB7B33CEE}"/>
              </a:ext>
            </a:extLst>
          </p:cNvPr>
          <p:cNvSpPr/>
          <p:nvPr/>
        </p:nvSpPr>
        <p:spPr>
          <a:xfrm>
            <a:off x="7164541" y="5701650"/>
            <a:ext cx="722566" cy="225858"/>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5" name="直線矢印コネクタ 34">
            <a:extLst>
              <a:ext uri="{FF2B5EF4-FFF2-40B4-BE49-F238E27FC236}">
                <a16:creationId xmlns:a16="http://schemas.microsoft.com/office/drawing/2014/main" id="{D5DF7F1B-3434-3119-43DF-7CF458989837}"/>
              </a:ext>
            </a:extLst>
          </p:cNvPr>
          <p:cNvCxnSpPr>
            <a:cxnSpLocks/>
          </p:cNvCxnSpPr>
          <p:nvPr/>
        </p:nvCxnSpPr>
        <p:spPr>
          <a:xfrm flipV="1">
            <a:off x="7836625" y="5908507"/>
            <a:ext cx="0" cy="209486"/>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6" name="直線矢印コネクタ 35">
            <a:extLst>
              <a:ext uri="{FF2B5EF4-FFF2-40B4-BE49-F238E27FC236}">
                <a16:creationId xmlns:a16="http://schemas.microsoft.com/office/drawing/2014/main" id="{A7CB9CBC-744D-7544-B9B8-F9CAEBD3F3D4}"/>
              </a:ext>
            </a:extLst>
          </p:cNvPr>
          <p:cNvCxnSpPr>
            <a:cxnSpLocks/>
          </p:cNvCxnSpPr>
          <p:nvPr/>
        </p:nvCxnSpPr>
        <p:spPr>
          <a:xfrm flipV="1">
            <a:off x="7827671" y="4449756"/>
            <a:ext cx="0" cy="260632"/>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7" name="四角形: 角を丸くする 36">
            <a:extLst>
              <a:ext uri="{FF2B5EF4-FFF2-40B4-BE49-F238E27FC236}">
                <a16:creationId xmlns:a16="http://schemas.microsoft.com/office/drawing/2014/main" id="{A3D8E5B9-0B51-22CE-2420-D80974E22252}"/>
              </a:ext>
            </a:extLst>
          </p:cNvPr>
          <p:cNvSpPr/>
          <p:nvPr/>
        </p:nvSpPr>
        <p:spPr>
          <a:xfrm>
            <a:off x="7151928" y="4223898"/>
            <a:ext cx="722566" cy="225858"/>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テキスト ボックス 37">
            <a:extLst>
              <a:ext uri="{FF2B5EF4-FFF2-40B4-BE49-F238E27FC236}">
                <a16:creationId xmlns:a16="http://schemas.microsoft.com/office/drawing/2014/main" id="{0BAD22C4-E15E-18BA-7436-D0CBE8DB809C}"/>
              </a:ext>
            </a:extLst>
          </p:cNvPr>
          <p:cNvSpPr txBox="1"/>
          <p:nvPr/>
        </p:nvSpPr>
        <p:spPr>
          <a:xfrm>
            <a:off x="6721212" y="3466239"/>
            <a:ext cx="2303836" cy="307777"/>
          </a:xfrm>
          <a:prstGeom prst="rect">
            <a:avLst/>
          </a:prstGeom>
          <a:noFill/>
        </p:spPr>
        <p:txBody>
          <a:bodyPr wrap="none" rtlCol="0">
            <a:spAutoFit/>
          </a:bodyPr>
          <a:lstStyle/>
          <a:p>
            <a:r>
              <a:rPr kumimoji="1" lang="ja-JP" altLang="en-US" sz="1400" dirty="0">
                <a:solidFill>
                  <a:schemeClr val="accent5">
                    <a:lumMod val="75000"/>
                  </a:schemeClr>
                </a:solidFill>
                <a:latin typeface="BIZ UDPゴシック" panose="020B0400000000000000" pitchFamily="50" charset="-128"/>
                <a:ea typeface="BIZ UDPゴシック" panose="020B0400000000000000" pitchFamily="50" charset="-128"/>
              </a:rPr>
              <a:t>入力後、登録ボタンクリック</a:t>
            </a:r>
          </a:p>
        </p:txBody>
      </p:sp>
      <p:sp>
        <p:nvSpPr>
          <p:cNvPr id="39" name="テキスト ボックス 38">
            <a:extLst>
              <a:ext uri="{FF2B5EF4-FFF2-40B4-BE49-F238E27FC236}">
                <a16:creationId xmlns:a16="http://schemas.microsoft.com/office/drawing/2014/main" id="{8FF550BE-E0C3-B5EE-D094-27CAC212C226}"/>
              </a:ext>
            </a:extLst>
          </p:cNvPr>
          <p:cNvSpPr txBox="1"/>
          <p:nvPr/>
        </p:nvSpPr>
        <p:spPr>
          <a:xfrm>
            <a:off x="10357947" y="2735353"/>
            <a:ext cx="1407439" cy="523220"/>
          </a:xfrm>
          <a:prstGeom prst="rect">
            <a:avLst/>
          </a:prstGeom>
          <a:noFill/>
        </p:spPr>
        <p:txBody>
          <a:bodyPr wrap="square" rtlCol="0">
            <a:spAutoFit/>
          </a:bodyPr>
          <a:lstStyle/>
          <a:p>
            <a:r>
              <a:rPr kumimoji="1" lang="ja-JP" altLang="en-US" sz="1400" dirty="0">
                <a:solidFill>
                  <a:schemeClr val="accent5">
                    <a:lumMod val="75000"/>
                  </a:schemeClr>
                </a:solidFill>
                <a:latin typeface="BIZ UDPゴシック" panose="020B0400000000000000" pitchFamily="50" charset="-128"/>
                <a:ea typeface="BIZ UDPゴシック" panose="020B0400000000000000" pitchFamily="50" charset="-128"/>
              </a:rPr>
              <a:t>下部リストに追加される</a:t>
            </a:r>
          </a:p>
        </p:txBody>
      </p:sp>
      <p:sp>
        <p:nvSpPr>
          <p:cNvPr id="40" name="テキスト ボックス 39">
            <a:extLst>
              <a:ext uri="{FF2B5EF4-FFF2-40B4-BE49-F238E27FC236}">
                <a16:creationId xmlns:a16="http://schemas.microsoft.com/office/drawing/2014/main" id="{49AC500F-0A05-A60C-7C00-BCF5B62CADEF}"/>
              </a:ext>
            </a:extLst>
          </p:cNvPr>
          <p:cNvSpPr txBox="1"/>
          <p:nvPr/>
        </p:nvSpPr>
        <p:spPr>
          <a:xfrm>
            <a:off x="6756374" y="5003068"/>
            <a:ext cx="3834704" cy="307777"/>
          </a:xfrm>
          <a:prstGeom prst="rect">
            <a:avLst/>
          </a:prstGeom>
          <a:noFill/>
        </p:spPr>
        <p:txBody>
          <a:bodyPr wrap="none" rtlCol="0">
            <a:spAutoFit/>
          </a:bodyPr>
          <a:lstStyle/>
          <a:p>
            <a:r>
              <a:rPr lang="ja-JP" altLang="en-US" sz="1400" dirty="0">
                <a:solidFill>
                  <a:schemeClr val="accent5">
                    <a:lumMod val="75000"/>
                  </a:schemeClr>
                </a:solidFill>
                <a:latin typeface="BIZ UDPゴシック" panose="020B0400000000000000" pitchFamily="50" charset="-128"/>
                <a:ea typeface="BIZ UDPゴシック" panose="020B0400000000000000" pitchFamily="50" charset="-128"/>
              </a:rPr>
              <a:t>リスト行をクリック後、編集、編集ボタンクリック</a:t>
            </a:r>
            <a:endParaRPr kumimoji="1" lang="ja-JP" altLang="en-US" sz="1400" dirty="0">
              <a:solidFill>
                <a:schemeClr val="accent5">
                  <a:lumMod val="75000"/>
                </a:schemeClr>
              </a:solidFill>
              <a:latin typeface="BIZ UDPゴシック" panose="020B0400000000000000" pitchFamily="50" charset="-128"/>
              <a:ea typeface="BIZ UDPゴシック" panose="020B0400000000000000" pitchFamily="50" charset="-128"/>
            </a:endParaRPr>
          </a:p>
        </p:txBody>
      </p:sp>
      <p:sp>
        <p:nvSpPr>
          <p:cNvPr id="41" name="テキスト ボックス 40">
            <a:extLst>
              <a:ext uri="{FF2B5EF4-FFF2-40B4-BE49-F238E27FC236}">
                <a16:creationId xmlns:a16="http://schemas.microsoft.com/office/drawing/2014/main" id="{DCCCCDCF-51DE-A12E-7175-03EEECF3F1BA}"/>
              </a:ext>
            </a:extLst>
          </p:cNvPr>
          <p:cNvSpPr txBox="1"/>
          <p:nvPr/>
        </p:nvSpPr>
        <p:spPr>
          <a:xfrm>
            <a:off x="10768320" y="4898073"/>
            <a:ext cx="1407439" cy="523220"/>
          </a:xfrm>
          <a:prstGeom prst="rect">
            <a:avLst/>
          </a:prstGeom>
          <a:noFill/>
        </p:spPr>
        <p:txBody>
          <a:bodyPr wrap="square" rtlCol="0">
            <a:spAutoFit/>
          </a:bodyPr>
          <a:lstStyle/>
          <a:p>
            <a:r>
              <a:rPr kumimoji="1" lang="ja-JP" altLang="en-US" sz="1400" dirty="0">
                <a:solidFill>
                  <a:schemeClr val="accent5">
                    <a:lumMod val="75000"/>
                  </a:schemeClr>
                </a:solidFill>
                <a:latin typeface="BIZ UDPゴシック" panose="020B0400000000000000" pitchFamily="50" charset="-128"/>
                <a:ea typeface="BIZ UDPゴシック" panose="020B0400000000000000" pitchFamily="50" charset="-128"/>
              </a:rPr>
              <a:t>下部リスト行が変更される</a:t>
            </a:r>
          </a:p>
        </p:txBody>
      </p:sp>
      <p:sp>
        <p:nvSpPr>
          <p:cNvPr id="42" name="テキスト ボックス 41">
            <a:extLst>
              <a:ext uri="{FF2B5EF4-FFF2-40B4-BE49-F238E27FC236}">
                <a16:creationId xmlns:a16="http://schemas.microsoft.com/office/drawing/2014/main" id="{43361274-8524-BA24-156E-49882BF5B3BF}"/>
              </a:ext>
            </a:extLst>
          </p:cNvPr>
          <p:cNvSpPr txBox="1"/>
          <p:nvPr/>
        </p:nvSpPr>
        <p:spPr>
          <a:xfrm>
            <a:off x="7064878" y="6484689"/>
            <a:ext cx="3368230" cy="307777"/>
          </a:xfrm>
          <a:prstGeom prst="rect">
            <a:avLst/>
          </a:prstGeom>
          <a:noFill/>
        </p:spPr>
        <p:txBody>
          <a:bodyPr wrap="none" rtlCol="0">
            <a:spAutoFit/>
          </a:bodyPr>
          <a:lstStyle/>
          <a:p>
            <a:r>
              <a:rPr lang="ja-JP" altLang="en-US" sz="1400" dirty="0">
                <a:solidFill>
                  <a:schemeClr val="accent5">
                    <a:lumMod val="75000"/>
                  </a:schemeClr>
                </a:solidFill>
                <a:latin typeface="BIZ UDPゴシック" panose="020B0400000000000000" pitchFamily="50" charset="-128"/>
                <a:ea typeface="BIZ UDPゴシック" panose="020B0400000000000000" pitchFamily="50" charset="-128"/>
              </a:rPr>
              <a:t>リスト行をクリック後、削除ボタンクリック</a:t>
            </a:r>
            <a:endParaRPr kumimoji="1" lang="ja-JP" altLang="en-US" sz="1400" dirty="0">
              <a:solidFill>
                <a:schemeClr val="accent5">
                  <a:lumMod val="75000"/>
                </a:schemeClr>
              </a:solidFill>
              <a:latin typeface="BIZ UDPゴシック" panose="020B0400000000000000" pitchFamily="50" charset="-128"/>
              <a:ea typeface="BIZ UDPゴシック" panose="020B0400000000000000" pitchFamily="50" charset="-128"/>
            </a:endParaRPr>
          </a:p>
        </p:txBody>
      </p:sp>
      <p:sp>
        <p:nvSpPr>
          <p:cNvPr id="43" name="テキスト ボックス 42">
            <a:extLst>
              <a:ext uri="{FF2B5EF4-FFF2-40B4-BE49-F238E27FC236}">
                <a16:creationId xmlns:a16="http://schemas.microsoft.com/office/drawing/2014/main" id="{7076D5B6-DADC-F423-836F-79A5852BF65C}"/>
              </a:ext>
            </a:extLst>
          </p:cNvPr>
          <p:cNvSpPr txBox="1"/>
          <p:nvPr/>
        </p:nvSpPr>
        <p:spPr>
          <a:xfrm>
            <a:off x="10283129" y="5732410"/>
            <a:ext cx="1622657" cy="523220"/>
          </a:xfrm>
          <a:prstGeom prst="rect">
            <a:avLst/>
          </a:prstGeom>
          <a:noFill/>
        </p:spPr>
        <p:txBody>
          <a:bodyPr wrap="square" rtlCol="0">
            <a:spAutoFit/>
          </a:bodyPr>
          <a:lstStyle/>
          <a:p>
            <a:r>
              <a:rPr kumimoji="1" lang="ja-JP" altLang="en-US" sz="1400" dirty="0">
                <a:solidFill>
                  <a:schemeClr val="accent5">
                    <a:lumMod val="75000"/>
                  </a:schemeClr>
                </a:solidFill>
                <a:latin typeface="BIZ UDPゴシック" panose="020B0400000000000000" pitchFamily="50" charset="-128"/>
                <a:ea typeface="BIZ UDPゴシック" panose="020B0400000000000000" pitchFamily="50" charset="-128"/>
              </a:rPr>
              <a:t>下部リストから指定行が削除される</a:t>
            </a:r>
          </a:p>
        </p:txBody>
      </p:sp>
      <p:sp>
        <p:nvSpPr>
          <p:cNvPr id="44" name="テキスト ボックス 43">
            <a:extLst>
              <a:ext uri="{FF2B5EF4-FFF2-40B4-BE49-F238E27FC236}">
                <a16:creationId xmlns:a16="http://schemas.microsoft.com/office/drawing/2014/main" id="{3A1B4508-6226-6E40-7B8A-4254BD963EC4}"/>
              </a:ext>
            </a:extLst>
          </p:cNvPr>
          <p:cNvSpPr txBox="1"/>
          <p:nvPr/>
        </p:nvSpPr>
        <p:spPr>
          <a:xfrm>
            <a:off x="141017" y="2352072"/>
            <a:ext cx="1800493" cy="369332"/>
          </a:xfrm>
          <a:prstGeom prst="rect">
            <a:avLst/>
          </a:prstGeom>
          <a:noFill/>
        </p:spPr>
        <p:txBody>
          <a:bodyPr wrap="none" rtlCol="0">
            <a:spAutoFit/>
          </a:bodyPr>
          <a:lstStyle/>
          <a:p>
            <a:r>
              <a:rPr lang="ja-JP" altLang="en-US" dirty="0">
                <a:latin typeface="BIZ UDPゴシック" panose="020B0400000000000000" pitchFamily="50" charset="-128"/>
                <a:ea typeface="BIZ UDPゴシック" panose="020B0400000000000000" pitchFamily="50" charset="-128"/>
              </a:rPr>
              <a:t>■動作環境構成</a:t>
            </a:r>
            <a:endParaRPr kumimoji="1" lang="ja-JP" altLang="en-US" dirty="0">
              <a:latin typeface="BIZ UDPゴシック" panose="020B0400000000000000" pitchFamily="50" charset="-128"/>
              <a:ea typeface="BIZ UDPゴシック" panose="020B0400000000000000" pitchFamily="50" charset="-128"/>
            </a:endParaRPr>
          </a:p>
        </p:txBody>
      </p:sp>
      <p:pic>
        <p:nvPicPr>
          <p:cNvPr id="45" name="Picture 6" descr="後ろから見たパソコンを使う人のイラスト（男性） | かわいいフリー素材集 いらすとや">
            <a:extLst>
              <a:ext uri="{FF2B5EF4-FFF2-40B4-BE49-F238E27FC236}">
                <a16:creationId xmlns:a16="http://schemas.microsoft.com/office/drawing/2014/main" id="{89018061-5E74-C9CD-8E9B-6864EA8FE75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flipH="1">
            <a:off x="110262" y="3626177"/>
            <a:ext cx="956754" cy="796879"/>
          </a:xfrm>
          <a:prstGeom prst="rect">
            <a:avLst/>
          </a:prstGeom>
          <a:noFill/>
          <a:extLst>
            <a:ext uri="{909E8E84-426E-40DD-AFC4-6F175D3DCCD1}">
              <a14:hiddenFill xmlns:a14="http://schemas.microsoft.com/office/drawing/2010/main">
                <a:solidFill>
                  <a:srgbClr val="FFFFFF"/>
                </a:solidFill>
              </a14:hiddenFill>
            </a:ext>
          </a:extLst>
        </p:spPr>
      </p:pic>
      <p:sp>
        <p:nvSpPr>
          <p:cNvPr id="46" name="四角形: 角を丸くする 45">
            <a:extLst>
              <a:ext uri="{FF2B5EF4-FFF2-40B4-BE49-F238E27FC236}">
                <a16:creationId xmlns:a16="http://schemas.microsoft.com/office/drawing/2014/main" id="{F43D81B1-EDA5-843D-35E4-02D24320553B}"/>
              </a:ext>
            </a:extLst>
          </p:cNvPr>
          <p:cNvSpPr/>
          <p:nvPr/>
        </p:nvSpPr>
        <p:spPr>
          <a:xfrm>
            <a:off x="1542305" y="3625604"/>
            <a:ext cx="1175432" cy="796876"/>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kumimoji="1" lang="en-US" altLang="ja-JP" dirty="0">
                <a:latin typeface="BIZ UDPゴシック" panose="020B0400000000000000" pitchFamily="50" charset="-128"/>
                <a:ea typeface="BIZ UDPゴシック" panose="020B0400000000000000" pitchFamily="50" charset="-128"/>
              </a:rPr>
              <a:t>Web</a:t>
            </a:r>
            <a:r>
              <a:rPr kumimoji="1" lang="ja-JP" altLang="en-US" dirty="0">
                <a:latin typeface="BIZ UDPゴシック" panose="020B0400000000000000" pitchFamily="50" charset="-128"/>
                <a:ea typeface="BIZ UDPゴシック" panose="020B0400000000000000" pitchFamily="50" charset="-128"/>
              </a:rPr>
              <a:t>サーバ</a:t>
            </a:r>
          </a:p>
        </p:txBody>
      </p:sp>
      <p:sp>
        <p:nvSpPr>
          <p:cNvPr id="47" name="四角形: 角を丸くする 46">
            <a:extLst>
              <a:ext uri="{FF2B5EF4-FFF2-40B4-BE49-F238E27FC236}">
                <a16:creationId xmlns:a16="http://schemas.microsoft.com/office/drawing/2014/main" id="{6804884B-67D2-EC1F-5788-DC0F37AC45B9}"/>
              </a:ext>
            </a:extLst>
          </p:cNvPr>
          <p:cNvSpPr/>
          <p:nvPr/>
        </p:nvSpPr>
        <p:spPr>
          <a:xfrm>
            <a:off x="3167900" y="3625604"/>
            <a:ext cx="1175432" cy="796876"/>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kumimoji="1" lang="en-US" altLang="ja-JP" dirty="0">
                <a:latin typeface="BIZ UDPゴシック" panose="020B0400000000000000" pitchFamily="50" charset="-128"/>
                <a:ea typeface="BIZ UDPゴシック" panose="020B0400000000000000" pitchFamily="50" charset="-128"/>
              </a:rPr>
              <a:t>DB</a:t>
            </a:r>
          </a:p>
          <a:p>
            <a:pPr algn="ctr"/>
            <a:r>
              <a:rPr kumimoji="1" lang="ja-JP" altLang="en-US" dirty="0">
                <a:latin typeface="BIZ UDPゴシック" panose="020B0400000000000000" pitchFamily="50" charset="-128"/>
                <a:ea typeface="BIZ UDPゴシック" panose="020B0400000000000000" pitchFamily="50" charset="-128"/>
              </a:rPr>
              <a:t>サーバ</a:t>
            </a:r>
          </a:p>
        </p:txBody>
      </p:sp>
      <p:cxnSp>
        <p:nvCxnSpPr>
          <p:cNvPr id="48" name="直線矢印コネクタ 47">
            <a:extLst>
              <a:ext uri="{FF2B5EF4-FFF2-40B4-BE49-F238E27FC236}">
                <a16:creationId xmlns:a16="http://schemas.microsoft.com/office/drawing/2014/main" id="{A0E616F0-2190-7E6F-3ED0-02E16A499D94}"/>
              </a:ext>
            </a:extLst>
          </p:cNvPr>
          <p:cNvCxnSpPr>
            <a:stCxn id="45" idx="1"/>
            <a:endCxn id="46" idx="1"/>
          </p:cNvCxnSpPr>
          <p:nvPr/>
        </p:nvCxnSpPr>
        <p:spPr>
          <a:xfrm flipV="1">
            <a:off x="1067016" y="4024042"/>
            <a:ext cx="475289" cy="5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直線矢印コネクタ 48">
            <a:extLst>
              <a:ext uri="{FF2B5EF4-FFF2-40B4-BE49-F238E27FC236}">
                <a16:creationId xmlns:a16="http://schemas.microsoft.com/office/drawing/2014/main" id="{B71AE395-5FE9-25ED-521B-B2BF403080CE}"/>
              </a:ext>
            </a:extLst>
          </p:cNvPr>
          <p:cNvCxnSpPr>
            <a:stCxn id="46" idx="3"/>
            <a:endCxn id="47" idx="1"/>
          </p:cNvCxnSpPr>
          <p:nvPr/>
        </p:nvCxnSpPr>
        <p:spPr>
          <a:xfrm>
            <a:off x="2717737" y="4024042"/>
            <a:ext cx="45016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50" name="Picture 2">
            <a:extLst>
              <a:ext uri="{FF2B5EF4-FFF2-40B4-BE49-F238E27FC236}">
                <a16:creationId xmlns:a16="http://schemas.microsoft.com/office/drawing/2014/main" id="{BE48E37C-0A5B-9139-91D8-9A85DA1D1C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4657" y="3216373"/>
            <a:ext cx="774304" cy="6786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1" name="テキスト ボックス 50">
            <a:extLst>
              <a:ext uri="{FF2B5EF4-FFF2-40B4-BE49-F238E27FC236}">
                <a16:creationId xmlns:a16="http://schemas.microsoft.com/office/drawing/2014/main" id="{4E5F23F6-7AB9-6BEB-E18C-74AA5365FF7B}"/>
              </a:ext>
            </a:extLst>
          </p:cNvPr>
          <p:cNvSpPr txBox="1"/>
          <p:nvPr/>
        </p:nvSpPr>
        <p:spPr>
          <a:xfrm>
            <a:off x="1395267" y="3321072"/>
            <a:ext cx="1757212" cy="307777"/>
          </a:xfrm>
          <a:prstGeom prst="rect">
            <a:avLst/>
          </a:prstGeom>
          <a:noFill/>
        </p:spPr>
        <p:txBody>
          <a:bodyPr wrap="none" rtlCol="0">
            <a:spAutoFit/>
          </a:bodyPr>
          <a:lstStyle/>
          <a:p>
            <a:r>
              <a:rPr kumimoji="1" lang="en-US" altLang="ja-JP" sz="1400" dirty="0">
                <a:latin typeface="BIZ UDPゴシック" panose="020B0400000000000000" pitchFamily="50" charset="-128"/>
                <a:ea typeface="BIZ UDPゴシック" panose="020B0400000000000000" pitchFamily="50" charset="-128"/>
              </a:rPr>
              <a:t>Windows Server</a:t>
            </a:r>
            <a:endParaRPr kumimoji="1" lang="ja-JP" altLang="en-US" sz="1400" dirty="0">
              <a:latin typeface="BIZ UDPゴシック" panose="020B0400000000000000" pitchFamily="50" charset="-128"/>
              <a:ea typeface="BIZ UDPゴシック" panose="020B0400000000000000" pitchFamily="50" charset="-128"/>
            </a:endParaRPr>
          </a:p>
        </p:txBody>
      </p:sp>
      <p:sp>
        <p:nvSpPr>
          <p:cNvPr id="52" name="テキスト ボックス 51">
            <a:extLst>
              <a:ext uri="{FF2B5EF4-FFF2-40B4-BE49-F238E27FC236}">
                <a16:creationId xmlns:a16="http://schemas.microsoft.com/office/drawing/2014/main" id="{20E173FB-1467-C10E-39B5-95F81DB66D6C}"/>
              </a:ext>
            </a:extLst>
          </p:cNvPr>
          <p:cNvSpPr txBox="1"/>
          <p:nvPr/>
        </p:nvSpPr>
        <p:spPr>
          <a:xfrm>
            <a:off x="3417661" y="3338407"/>
            <a:ext cx="707245" cy="307777"/>
          </a:xfrm>
          <a:prstGeom prst="rect">
            <a:avLst/>
          </a:prstGeom>
          <a:noFill/>
        </p:spPr>
        <p:txBody>
          <a:bodyPr wrap="none" rtlCol="0">
            <a:spAutoFit/>
          </a:bodyPr>
          <a:lstStyle/>
          <a:p>
            <a:r>
              <a:rPr kumimoji="1" lang="en-US" altLang="ja-JP" sz="1400" dirty="0">
                <a:latin typeface="BIZ UDPゴシック" panose="020B0400000000000000" pitchFamily="50" charset="-128"/>
                <a:ea typeface="BIZ UDPゴシック" panose="020B0400000000000000" pitchFamily="50" charset="-128"/>
              </a:rPr>
              <a:t>Linux</a:t>
            </a:r>
            <a:endParaRPr kumimoji="1" lang="ja-JP" altLang="en-US" sz="1400" dirty="0">
              <a:latin typeface="BIZ UDPゴシック" panose="020B0400000000000000" pitchFamily="50" charset="-128"/>
              <a:ea typeface="BIZ UDPゴシック" panose="020B0400000000000000" pitchFamily="50" charset="-128"/>
            </a:endParaRPr>
          </a:p>
        </p:txBody>
      </p:sp>
      <p:sp>
        <p:nvSpPr>
          <p:cNvPr id="53" name="テキスト ボックス 52">
            <a:extLst>
              <a:ext uri="{FF2B5EF4-FFF2-40B4-BE49-F238E27FC236}">
                <a16:creationId xmlns:a16="http://schemas.microsoft.com/office/drawing/2014/main" id="{10FD1BE7-35C6-D92D-ACD6-68FB25913A59}"/>
              </a:ext>
            </a:extLst>
          </p:cNvPr>
          <p:cNvSpPr txBox="1"/>
          <p:nvPr/>
        </p:nvSpPr>
        <p:spPr>
          <a:xfrm>
            <a:off x="-59632" y="4336827"/>
            <a:ext cx="1864613" cy="307777"/>
          </a:xfrm>
          <a:prstGeom prst="rect">
            <a:avLst/>
          </a:prstGeom>
          <a:noFill/>
        </p:spPr>
        <p:txBody>
          <a:bodyPr wrap="none" rtlCol="0">
            <a:spAutoFit/>
          </a:bodyPr>
          <a:lstStyle/>
          <a:p>
            <a:r>
              <a:rPr kumimoji="1" lang="ja-JP" altLang="en-US" sz="1400" dirty="0">
                <a:latin typeface="BIZ UDPゴシック" panose="020B0400000000000000" pitchFamily="50" charset="-128"/>
                <a:ea typeface="BIZ UDPゴシック" panose="020B0400000000000000" pitchFamily="50" charset="-128"/>
              </a:rPr>
              <a:t>ブラウザからアクセス</a:t>
            </a:r>
          </a:p>
        </p:txBody>
      </p:sp>
      <p:sp>
        <p:nvSpPr>
          <p:cNvPr id="54" name="正方形/長方形 53">
            <a:extLst>
              <a:ext uri="{FF2B5EF4-FFF2-40B4-BE49-F238E27FC236}">
                <a16:creationId xmlns:a16="http://schemas.microsoft.com/office/drawing/2014/main" id="{7C591841-021F-C252-C35B-5C40F28E4820}"/>
              </a:ext>
            </a:extLst>
          </p:cNvPr>
          <p:cNvSpPr/>
          <p:nvPr/>
        </p:nvSpPr>
        <p:spPr>
          <a:xfrm>
            <a:off x="2074826" y="4284669"/>
            <a:ext cx="860282" cy="632303"/>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ja-JP" altLang="en-US" sz="1200" dirty="0">
                <a:latin typeface="BIZ UDPゴシック" panose="020B0400000000000000" pitchFamily="50" charset="-128"/>
                <a:ea typeface="BIZ UDPゴシック" panose="020B0400000000000000" pitchFamily="50" charset="-128"/>
              </a:rPr>
              <a:t>開発プログラム</a:t>
            </a:r>
          </a:p>
        </p:txBody>
      </p:sp>
      <p:sp>
        <p:nvSpPr>
          <p:cNvPr id="55" name="テキスト ボックス 54">
            <a:extLst>
              <a:ext uri="{FF2B5EF4-FFF2-40B4-BE49-F238E27FC236}">
                <a16:creationId xmlns:a16="http://schemas.microsoft.com/office/drawing/2014/main" id="{FF487814-ECBB-931C-52E4-C349CD1AAEF6}"/>
              </a:ext>
            </a:extLst>
          </p:cNvPr>
          <p:cNvSpPr txBox="1"/>
          <p:nvPr/>
        </p:nvSpPr>
        <p:spPr>
          <a:xfrm>
            <a:off x="267628" y="5026099"/>
            <a:ext cx="4168933" cy="646331"/>
          </a:xfrm>
          <a:prstGeom prst="rect">
            <a:avLst/>
          </a:prstGeom>
          <a:noFill/>
        </p:spPr>
        <p:txBody>
          <a:bodyPr wrap="square" rtlCol="0">
            <a:spAutoFit/>
          </a:bodyPr>
          <a:lstStyle/>
          <a:p>
            <a:r>
              <a:rPr kumimoji="1" lang="ja-JP" altLang="en-US" dirty="0">
                <a:latin typeface="BIZ UDPゴシック" panose="020B0400000000000000" pitchFamily="50" charset="-128"/>
                <a:ea typeface="BIZ UDPゴシック" panose="020B0400000000000000" pitchFamily="50" charset="-128"/>
              </a:rPr>
              <a:t>開発したプログラムを</a:t>
            </a:r>
            <a:r>
              <a:rPr kumimoji="1" lang="en-US" altLang="ja-JP" dirty="0">
                <a:latin typeface="BIZ UDPゴシック" panose="020B0400000000000000" pitchFamily="50" charset="-128"/>
                <a:ea typeface="BIZ UDPゴシック" panose="020B0400000000000000" pitchFamily="50" charset="-128"/>
              </a:rPr>
              <a:t>web</a:t>
            </a:r>
            <a:r>
              <a:rPr kumimoji="1" lang="ja-JP" altLang="en-US" dirty="0">
                <a:latin typeface="BIZ UDPゴシック" panose="020B0400000000000000" pitchFamily="50" charset="-128"/>
                <a:ea typeface="BIZ UDPゴシック" panose="020B0400000000000000" pitchFamily="50" charset="-128"/>
              </a:rPr>
              <a:t>サーバにインストールし</a:t>
            </a:r>
            <a:r>
              <a:rPr kumimoji="1" lang="ja-JP" altLang="en-US">
                <a:latin typeface="BIZ UDPゴシック" panose="020B0400000000000000" pitchFamily="50" charset="-128"/>
                <a:ea typeface="BIZ UDPゴシック" panose="020B0400000000000000" pitchFamily="50" charset="-128"/>
              </a:rPr>
              <a:t>、システム</a:t>
            </a:r>
            <a:r>
              <a:rPr lang="ja-JP" altLang="en-US">
                <a:latin typeface="BIZ UDPゴシック" panose="020B0400000000000000" pitchFamily="50" charset="-128"/>
                <a:ea typeface="BIZ UDPゴシック" panose="020B0400000000000000" pitchFamily="50" charset="-128"/>
              </a:rPr>
              <a:t>の動作確認をする。</a:t>
            </a:r>
            <a:endParaRPr kumimoji="1" lang="ja-JP" altLang="en-US" dirty="0">
              <a:latin typeface="BIZ UDPゴシック" panose="020B0400000000000000" pitchFamily="50" charset="-128"/>
              <a:ea typeface="BIZ UDPゴシック" panose="020B0400000000000000" pitchFamily="50" charset="-128"/>
            </a:endParaRPr>
          </a:p>
        </p:txBody>
      </p:sp>
      <p:sp>
        <p:nvSpPr>
          <p:cNvPr id="56" name="テキスト ボックス 55">
            <a:extLst>
              <a:ext uri="{FF2B5EF4-FFF2-40B4-BE49-F238E27FC236}">
                <a16:creationId xmlns:a16="http://schemas.microsoft.com/office/drawing/2014/main" id="{A730D1E9-B460-E159-E117-D12AD243DFB0}"/>
              </a:ext>
            </a:extLst>
          </p:cNvPr>
          <p:cNvSpPr txBox="1"/>
          <p:nvPr/>
        </p:nvSpPr>
        <p:spPr>
          <a:xfrm>
            <a:off x="4591519" y="4609708"/>
            <a:ext cx="1114408" cy="338554"/>
          </a:xfrm>
          <a:prstGeom prst="rect">
            <a:avLst/>
          </a:prstGeom>
          <a:noFill/>
        </p:spPr>
        <p:txBody>
          <a:bodyPr wrap="none" rtlCol="0">
            <a:spAutoFit/>
          </a:bodyPr>
          <a:lstStyle/>
          <a:p>
            <a:r>
              <a:rPr lang="ja-JP" altLang="en-US" sz="1600" dirty="0">
                <a:latin typeface="BIZ UDPゴシック" panose="020B0400000000000000" pitchFamily="50" charset="-128"/>
                <a:ea typeface="BIZ UDPゴシック" panose="020B0400000000000000" pitchFamily="50" charset="-128"/>
              </a:rPr>
              <a:t>住所リスト</a:t>
            </a:r>
            <a:endParaRPr kumimoji="1" lang="ja-JP" altLang="en-US" sz="1600" dirty="0">
              <a:latin typeface="BIZ UDPゴシック" panose="020B0400000000000000" pitchFamily="50" charset="-128"/>
              <a:ea typeface="BIZ UDPゴシック" panose="020B0400000000000000" pitchFamily="50" charset="-128"/>
            </a:endParaRPr>
          </a:p>
        </p:txBody>
      </p:sp>
      <p:sp>
        <p:nvSpPr>
          <p:cNvPr id="58" name="正方形/長方形 57">
            <a:extLst>
              <a:ext uri="{FF2B5EF4-FFF2-40B4-BE49-F238E27FC236}">
                <a16:creationId xmlns:a16="http://schemas.microsoft.com/office/drawing/2014/main" id="{E766FD90-CC48-B48C-BEBF-2A14363C9171}"/>
              </a:ext>
            </a:extLst>
          </p:cNvPr>
          <p:cNvSpPr/>
          <p:nvPr/>
        </p:nvSpPr>
        <p:spPr>
          <a:xfrm>
            <a:off x="509666" y="1004341"/>
            <a:ext cx="11255718" cy="705939"/>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ja-JP" altLang="en-US"/>
              <a:t>概要は以下の通り。</a:t>
            </a:r>
          </a:p>
        </p:txBody>
      </p:sp>
      <p:sp>
        <p:nvSpPr>
          <p:cNvPr id="59" name="正方形/長方形 58">
            <a:extLst>
              <a:ext uri="{FF2B5EF4-FFF2-40B4-BE49-F238E27FC236}">
                <a16:creationId xmlns:a16="http://schemas.microsoft.com/office/drawing/2014/main" id="{281E8E06-45F6-CD2D-035D-5B7FD94F00DE}"/>
              </a:ext>
            </a:extLst>
          </p:cNvPr>
          <p:cNvSpPr/>
          <p:nvPr/>
        </p:nvSpPr>
        <p:spPr>
          <a:xfrm>
            <a:off x="5892317" y="5263700"/>
            <a:ext cx="6283441" cy="1528833"/>
          </a:xfrm>
          <a:prstGeom prst="rect">
            <a:avLst/>
          </a:prstGeom>
          <a:solidFill>
            <a:srgbClr val="FFFF00">
              <a:alpha val="27000"/>
            </a:srgbClr>
          </a:solidFill>
          <a:ln w="50800">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264786382"/>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a:extLst>
              <a:ext uri="{FF2B5EF4-FFF2-40B4-BE49-F238E27FC236}">
                <a16:creationId xmlns:a16="http://schemas.microsoft.com/office/drawing/2014/main" id="{D3578072-553C-1E04-82AF-684422C5586E}"/>
              </a:ext>
            </a:extLst>
          </p:cNvPr>
          <p:cNvSpPr>
            <a:spLocks noGrp="1"/>
          </p:cNvSpPr>
          <p:nvPr>
            <p:ph type="title"/>
          </p:nvPr>
        </p:nvSpPr>
        <p:spPr/>
        <p:txBody>
          <a:bodyPr>
            <a:normAutofit/>
          </a:bodyPr>
          <a:lstStyle/>
          <a:p>
            <a:r>
              <a:rPr lang="en-US" altLang="ja-JP"/>
              <a:t>3-3-5.</a:t>
            </a:r>
            <a:r>
              <a:rPr lang="ja-JP" altLang="en-US"/>
              <a:t>「削除」機能作成</a:t>
            </a:r>
          </a:p>
        </p:txBody>
      </p:sp>
      <p:sp>
        <p:nvSpPr>
          <p:cNvPr id="2" name="テキスト プレースホルダー 7">
            <a:extLst>
              <a:ext uri="{FF2B5EF4-FFF2-40B4-BE49-F238E27FC236}">
                <a16:creationId xmlns:a16="http://schemas.microsoft.com/office/drawing/2014/main" id="{DF10B8C9-FDF0-F5F7-6E79-09B4D09A1973}"/>
              </a:ext>
            </a:extLst>
          </p:cNvPr>
          <p:cNvSpPr>
            <a:spLocks noGrp="1"/>
          </p:cNvSpPr>
          <p:nvPr>
            <p:ph type="body" sz="quarter" idx="14"/>
          </p:nvPr>
        </p:nvSpPr>
        <p:spPr>
          <a:xfrm>
            <a:off x="268288" y="806384"/>
            <a:ext cx="11637962" cy="373063"/>
          </a:xfrm>
        </p:spPr>
        <p:txBody>
          <a:bodyPr/>
          <a:lstStyle/>
          <a:p>
            <a:r>
              <a:rPr lang="ja-JP" altLang="en-US"/>
              <a:t>仕様</a:t>
            </a:r>
          </a:p>
        </p:txBody>
      </p:sp>
      <p:pic>
        <p:nvPicPr>
          <p:cNvPr id="3" name="図 2">
            <a:extLst>
              <a:ext uri="{FF2B5EF4-FFF2-40B4-BE49-F238E27FC236}">
                <a16:creationId xmlns:a16="http://schemas.microsoft.com/office/drawing/2014/main" id="{5726A154-883A-1265-6F4A-65FFDEA40828}"/>
              </a:ext>
            </a:extLst>
          </p:cNvPr>
          <p:cNvPicPr>
            <a:picLocks noChangeAspect="1"/>
          </p:cNvPicPr>
          <p:nvPr/>
        </p:nvPicPr>
        <p:blipFill>
          <a:blip r:embed="rId2"/>
          <a:stretch>
            <a:fillRect/>
          </a:stretch>
        </p:blipFill>
        <p:spPr>
          <a:xfrm>
            <a:off x="377894" y="1193153"/>
            <a:ext cx="5253649" cy="5160755"/>
          </a:xfrm>
          <a:prstGeom prst="rect">
            <a:avLst/>
          </a:prstGeom>
        </p:spPr>
      </p:pic>
      <p:pic>
        <p:nvPicPr>
          <p:cNvPr id="5" name="図 4">
            <a:extLst>
              <a:ext uri="{FF2B5EF4-FFF2-40B4-BE49-F238E27FC236}">
                <a16:creationId xmlns:a16="http://schemas.microsoft.com/office/drawing/2014/main" id="{F226B343-9345-17BD-0C2B-80AAA15C9171}"/>
              </a:ext>
            </a:extLst>
          </p:cNvPr>
          <p:cNvPicPr>
            <a:picLocks noChangeAspect="1"/>
          </p:cNvPicPr>
          <p:nvPr/>
        </p:nvPicPr>
        <p:blipFill>
          <a:blip r:embed="rId3"/>
          <a:stretch>
            <a:fillRect/>
          </a:stretch>
        </p:blipFill>
        <p:spPr>
          <a:xfrm>
            <a:off x="6800396" y="2657994"/>
            <a:ext cx="4419525" cy="1928520"/>
          </a:xfrm>
          <a:prstGeom prst="rect">
            <a:avLst/>
          </a:prstGeom>
        </p:spPr>
      </p:pic>
    </p:spTree>
    <p:extLst>
      <p:ext uri="{BB962C8B-B14F-4D97-AF65-F5344CB8AC3E}">
        <p14:creationId xmlns:p14="http://schemas.microsoft.com/office/powerpoint/2010/main" val="3820010193"/>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a:extLst>
              <a:ext uri="{FF2B5EF4-FFF2-40B4-BE49-F238E27FC236}">
                <a16:creationId xmlns:a16="http://schemas.microsoft.com/office/drawing/2014/main" id="{D3578072-553C-1E04-82AF-684422C5586E}"/>
              </a:ext>
            </a:extLst>
          </p:cNvPr>
          <p:cNvSpPr>
            <a:spLocks noGrp="1"/>
          </p:cNvSpPr>
          <p:nvPr>
            <p:ph type="title"/>
          </p:nvPr>
        </p:nvSpPr>
        <p:spPr/>
        <p:txBody>
          <a:bodyPr>
            <a:normAutofit/>
          </a:bodyPr>
          <a:lstStyle/>
          <a:p>
            <a:r>
              <a:rPr lang="en-US" altLang="ja-JP"/>
              <a:t>3-3-5.</a:t>
            </a:r>
            <a:r>
              <a:rPr lang="ja-JP" altLang="en-US"/>
              <a:t>「削除」機能作成</a:t>
            </a:r>
          </a:p>
        </p:txBody>
      </p:sp>
      <p:sp>
        <p:nvSpPr>
          <p:cNvPr id="2" name="テキスト プレースホルダー 7">
            <a:extLst>
              <a:ext uri="{FF2B5EF4-FFF2-40B4-BE49-F238E27FC236}">
                <a16:creationId xmlns:a16="http://schemas.microsoft.com/office/drawing/2014/main" id="{DF10B8C9-FDF0-F5F7-6E79-09B4D09A1973}"/>
              </a:ext>
            </a:extLst>
          </p:cNvPr>
          <p:cNvSpPr>
            <a:spLocks noGrp="1"/>
          </p:cNvSpPr>
          <p:nvPr>
            <p:ph type="body" sz="quarter" idx="14"/>
          </p:nvPr>
        </p:nvSpPr>
        <p:spPr>
          <a:xfrm>
            <a:off x="268288" y="806384"/>
            <a:ext cx="11637962" cy="373063"/>
          </a:xfrm>
        </p:spPr>
        <p:txBody>
          <a:bodyPr/>
          <a:lstStyle/>
          <a:p>
            <a:r>
              <a:rPr lang="ja-JP" altLang="en-US"/>
              <a:t>ソースコード（フロントエンド）</a:t>
            </a:r>
          </a:p>
        </p:txBody>
      </p:sp>
      <p:sp>
        <p:nvSpPr>
          <p:cNvPr id="4" name="テキスト ボックス 3">
            <a:extLst>
              <a:ext uri="{FF2B5EF4-FFF2-40B4-BE49-F238E27FC236}">
                <a16:creationId xmlns:a16="http://schemas.microsoft.com/office/drawing/2014/main" id="{4C6EA54D-3018-A68A-F449-DC621948FB45}"/>
              </a:ext>
            </a:extLst>
          </p:cNvPr>
          <p:cNvSpPr txBox="1"/>
          <p:nvPr/>
        </p:nvSpPr>
        <p:spPr>
          <a:xfrm>
            <a:off x="7904162" y="1179447"/>
            <a:ext cx="4122420" cy="646331"/>
          </a:xfrm>
          <a:prstGeom prst="rect">
            <a:avLst/>
          </a:prstGeom>
          <a:noFill/>
        </p:spPr>
        <p:txBody>
          <a:bodyPr wrap="square" rtlCol="0">
            <a:spAutoFit/>
          </a:bodyPr>
          <a:lstStyle/>
          <a:p>
            <a:r>
              <a:rPr lang="ja-JP" altLang="en-US" sz="1200"/>
              <a:t>「</a:t>
            </a:r>
            <a:r>
              <a:rPr lang="en-US" altLang="ja-JP" sz="1200"/>
              <a:t> AddressList.vue </a:t>
            </a:r>
            <a:r>
              <a:rPr lang="ja-JP" altLang="en-US" sz="1200"/>
              <a:t>」ファイルのコード</a:t>
            </a:r>
            <a:r>
              <a:rPr lang="en-US" altLang="ja-JP" sz="1200"/>
              <a:t>(</a:t>
            </a:r>
            <a:r>
              <a:rPr lang="en-US" altLang="ja-JP" sz="1200">
                <a:solidFill>
                  <a:srgbClr val="FF0000"/>
                </a:solidFill>
                <a:latin typeface="ＭＳ ゴシック" panose="020B0609070205080204" pitchFamily="49" charset="-128"/>
                <a:ea typeface="ＭＳ ゴシック" panose="020B0609070205080204" pitchFamily="49" charset="-128"/>
              </a:rPr>
              <a:t>// --(</a:t>
            </a:r>
            <a:r>
              <a:rPr lang="ja-JP" altLang="en-US" sz="1200">
                <a:solidFill>
                  <a:srgbClr val="FF0000"/>
                </a:solidFill>
                <a:latin typeface="ＭＳ ゴシック" panose="020B0609070205080204" pitchFamily="49" charset="-128"/>
                <a:ea typeface="ＭＳ ゴシック" panose="020B0609070205080204" pitchFamily="49" charset="-128"/>
              </a:rPr>
              <a:t>ここに新規登録</a:t>
            </a:r>
            <a:r>
              <a:rPr lang="en-US" altLang="ja-JP" sz="1200">
                <a:solidFill>
                  <a:srgbClr val="FF0000"/>
                </a:solidFill>
                <a:latin typeface="ＭＳ ゴシック" panose="020B0609070205080204" pitchFamily="49" charset="-128"/>
                <a:ea typeface="ＭＳ ゴシック" panose="020B0609070205080204" pitchFamily="49" charset="-128"/>
              </a:rPr>
              <a:t>/</a:t>
            </a:r>
            <a:r>
              <a:rPr lang="ja-JP" altLang="en-US" sz="1200">
                <a:solidFill>
                  <a:srgbClr val="FF0000"/>
                </a:solidFill>
                <a:latin typeface="ＭＳ ゴシック" panose="020B0609070205080204" pitchFamily="49" charset="-128"/>
                <a:ea typeface="ＭＳ ゴシック" panose="020B0609070205080204" pitchFamily="49" charset="-128"/>
              </a:rPr>
              <a:t>更新</a:t>
            </a:r>
            <a:r>
              <a:rPr lang="en-US" altLang="ja-JP" sz="1200">
                <a:solidFill>
                  <a:srgbClr val="FF0000"/>
                </a:solidFill>
                <a:latin typeface="ＭＳ ゴシック" panose="020B0609070205080204" pitchFamily="49" charset="-128"/>
                <a:ea typeface="ＭＳ ゴシック" panose="020B0609070205080204" pitchFamily="49" charset="-128"/>
              </a:rPr>
              <a:t>/</a:t>
            </a:r>
            <a:r>
              <a:rPr lang="ja-JP" altLang="en-US" sz="1200">
                <a:solidFill>
                  <a:srgbClr val="FF0000"/>
                </a:solidFill>
                <a:latin typeface="ＭＳ ゴシック" panose="020B0609070205080204" pitchFamily="49" charset="-128"/>
                <a:ea typeface="ＭＳ ゴシック" panose="020B0609070205080204" pitchFamily="49" charset="-128"/>
              </a:rPr>
              <a:t>削除の</a:t>
            </a:r>
            <a:r>
              <a:rPr lang="en-US" altLang="ja-JP" sz="1200">
                <a:solidFill>
                  <a:srgbClr val="FF0000"/>
                </a:solidFill>
                <a:latin typeface="ＭＳ ゴシック" panose="020B0609070205080204" pitchFamily="49" charset="-128"/>
                <a:ea typeface="ＭＳ ゴシック" panose="020B0609070205080204" pitchFamily="49" charset="-128"/>
              </a:rPr>
              <a:t>API</a:t>
            </a:r>
            <a:r>
              <a:rPr lang="ja-JP" altLang="en-US" sz="1200">
                <a:solidFill>
                  <a:srgbClr val="FF0000"/>
                </a:solidFill>
                <a:latin typeface="ＭＳ ゴシック" panose="020B0609070205080204" pitchFamily="49" charset="-128"/>
                <a:ea typeface="ＭＳ ゴシック" panose="020B0609070205080204" pitchFamily="49" charset="-128"/>
              </a:rPr>
              <a:t>を追加する</a:t>
            </a:r>
            <a:r>
              <a:rPr lang="en-US" altLang="ja-JP" sz="1200">
                <a:solidFill>
                  <a:srgbClr val="FF0000"/>
                </a:solidFill>
                <a:latin typeface="ＭＳ ゴシック" panose="020B0609070205080204" pitchFamily="49" charset="-128"/>
                <a:ea typeface="ＭＳ ゴシック" panose="020B0609070205080204" pitchFamily="49" charset="-128"/>
              </a:rPr>
              <a:t>)---</a:t>
            </a:r>
            <a:r>
              <a:rPr lang="en-US" altLang="ja-JP" sz="1200"/>
              <a:t>)</a:t>
            </a:r>
            <a:r>
              <a:rPr lang="ja-JP" altLang="en-US" sz="1200"/>
              <a:t>部分に左のコードを追加してください。</a:t>
            </a:r>
            <a:endParaRPr kumimoji="1" lang="en-US" altLang="ja-JP" sz="1200"/>
          </a:p>
        </p:txBody>
      </p:sp>
      <p:sp>
        <p:nvSpPr>
          <p:cNvPr id="5" name="正方形/長方形 4">
            <a:extLst>
              <a:ext uri="{FF2B5EF4-FFF2-40B4-BE49-F238E27FC236}">
                <a16:creationId xmlns:a16="http://schemas.microsoft.com/office/drawing/2014/main" id="{258E795B-80CE-CABF-C2FF-59423CD8A3EC}"/>
              </a:ext>
            </a:extLst>
          </p:cNvPr>
          <p:cNvSpPr/>
          <p:nvPr/>
        </p:nvSpPr>
        <p:spPr>
          <a:xfrm>
            <a:off x="354330" y="1179447"/>
            <a:ext cx="7463790" cy="5449953"/>
          </a:xfrm>
          <a:prstGeom prst="rect">
            <a:avLst/>
          </a:prstGeom>
        </p:spPr>
        <p:style>
          <a:lnRef idx="2">
            <a:schemeClr val="accent5"/>
          </a:lnRef>
          <a:fillRef idx="1">
            <a:schemeClr val="lt1"/>
          </a:fillRef>
          <a:effectRef idx="0">
            <a:schemeClr val="accent5"/>
          </a:effectRef>
          <a:fontRef idx="minor">
            <a:schemeClr val="dk1"/>
          </a:fontRef>
        </p:style>
        <p:txBody>
          <a:bodyPr rtlCol="0" anchor="t"/>
          <a:lstStyle/>
          <a:p>
            <a:r>
              <a:rPr lang="en-US" altLang="ja-JP" sz="1200">
                <a:solidFill>
                  <a:srgbClr val="0000FF"/>
                </a:solidFill>
                <a:latin typeface="ＭＳ ゴシック" panose="020B0609070205080204" pitchFamily="49" charset="-128"/>
                <a:ea typeface="ＭＳ ゴシック" panose="020B0609070205080204" pitchFamily="49" charset="-128"/>
              </a:rPr>
              <a:t>            clickDelete: function () {</a:t>
            </a:r>
          </a:p>
          <a:p>
            <a:r>
              <a:rPr lang="en-US" altLang="ja-JP" sz="1200">
                <a:solidFill>
                  <a:srgbClr val="0000FF"/>
                </a:solidFill>
                <a:latin typeface="ＭＳ ゴシック" panose="020B0609070205080204" pitchFamily="49" charset="-128"/>
                <a:ea typeface="ＭＳ ゴシック" panose="020B0609070205080204" pitchFamily="49" charset="-128"/>
              </a:rPr>
              <a:t>                //-----------------------------------------------------------------------------</a:t>
            </a:r>
          </a:p>
          <a:p>
            <a:r>
              <a:rPr lang="en-US" altLang="ja-JP" sz="1200">
                <a:solidFill>
                  <a:srgbClr val="0000FF"/>
                </a:solidFill>
                <a:latin typeface="ＭＳ ゴシック" panose="020B0609070205080204" pitchFamily="49" charset="-128"/>
                <a:ea typeface="ＭＳ ゴシック" panose="020B0609070205080204" pitchFamily="49" charset="-128"/>
              </a:rPr>
              <a:t>                //</a:t>
            </a:r>
            <a:r>
              <a:rPr lang="ja-JP" altLang="en-US" sz="1200">
                <a:solidFill>
                  <a:srgbClr val="0000FF"/>
                </a:solidFill>
                <a:latin typeface="ＭＳ ゴシック" panose="020B0609070205080204" pitchFamily="49" charset="-128"/>
                <a:ea typeface="ＭＳ ゴシック" panose="020B0609070205080204" pitchFamily="49" charset="-128"/>
              </a:rPr>
              <a:t>削除ボタン押下アクション</a:t>
            </a:r>
          </a:p>
          <a:p>
            <a:r>
              <a:rPr lang="ja-JP" altLang="en-US" sz="1200">
                <a:solidFill>
                  <a:srgbClr val="0000FF"/>
                </a:solidFill>
                <a:latin typeface="ＭＳ ゴシック" panose="020B0609070205080204" pitchFamily="49" charset="-128"/>
                <a:ea typeface="ＭＳ ゴシック" panose="020B0609070205080204" pitchFamily="49" charset="-128"/>
              </a:rPr>
              <a:t>                </a:t>
            </a:r>
            <a:r>
              <a:rPr lang="en-US" altLang="ja-JP" sz="1200">
                <a:solidFill>
                  <a:srgbClr val="0000FF"/>
                </a:solidFill>
                <a:latin typeface="ＭＳ ゴシック" panose="020B0609070205080204" pitchFamily="49" charset="-128"/>
                <a:ea typeface="ＭＳ ゴシック" panose="020B0609070205080204" pitchFamily="49" charset="-128"/>
              </a:rPr>
              <a:t>//-----------------------------------------------------------------------------</a:t>
            </a:r>
          </a:p>
          <a:p>
            <a:r>
              <a:rPr lang="en-US" altLang="ja-JP" sz="1200">
                <a:solidFill>
                  <a:srgbClr val="0000FF"/>
                </a:solidFill>
                <a:latin typeface="ＭＳ ゴシック" panose="020B0609070205080204" pitchFamily="49" charset="-128"/>
                <a:ea typeface="ＭＳ ゴシック" panose="020B0609070205080204" pitchFamily="49" charset="-128"/>
              </a:rPr>
              <a:t>                if (this.no == null ){ return; }</a:t>
            </a:r>
          </a:p>
          <a:p>
            <a:r>
              <a:rPr lang="en-US" altLang="ja-JP" sz="1200">
                <a:solidFill>
                  <a:srgbClr val="0000FF"/>
                </a:solidFill>
                <a:latin typeface="ＭＳ ゴシック" panose="020B0609070205080204" pitchFamily="49" charset="-128"/>
                <a:ea typeface="ＭＳ ゴシック" panose="020B0609070205080204" pitchFamily="49" charset="-128"/>
              </a:rPr>
              <a:t>                //RestAPI</a:t>
            </a:r>
            <a:r>
              <a:rPr lang="ja-JP" altLang="en-US" sz="1200">
                <a:solidFill>
                  <a:srgbClr val="0000FF"/>
                </a:solidFill>
                <a:latin typeface="ＭＳ ゴシック" panose="020B0609070205080204" pitchFamily="49" charset="-128"/>
                <a:ea typeface="ＭＳ ゴシック" panose="020B0609070205080204" pitchFamily="49" charset="-128"/>
              </a:rPr>
              <a:t>発行：指定されたデータをデータベース上から削除    </a:t>
            </a:r>
          </a:p>
          <a:p>
            <a:r>
              <a:rPr lang="ja-JP" altLang="en-US" sz="1200">
                <a:solidFill>
                  <a:srgbClr val="0000FF"/>
                </a:solidFill>
                <a:latin typeface="ＭＳ ゴシック" panose="020B0609070205080204" pitchFamily="49" charset="-128"/>
                <a:ea typeface="ＭＳ ゴシック" panose="020B0609070205080204" pitchFamily="49" charset="-128"/>
              </a:rPr>
              <a:t>                </a:t>
            </a:r>
            <a:r>
              <a:rPr lang="en-US" altLang="ja-JP" sz="1200">
                <a:solidFill>
                  <a:srgbClr val="0000FF"/>
                </a:solidFill>
                <a:latin typeface="ＭＳ ゴシック" panose="020B0609070205080204" pitchFamily="49" charset="-128"/>
                <a:ea typeface="ＭＳ ゴシック" panose="020B0609070205080204" pitchFamily="49" charset="-128"/>
              </a:rPr>
              <a:t>axios.delete('api/addressbook/' + this.no)</a:t>
            </a:r>
          </a:p>
          <a:p>
            <a:r>
              <a:rPr lang="en-US" altLang="ja-JP" sz="1200">
                <a:solidFill>
                  <a:srgbClr val="0000FF"/>
                </a:solidFill>
                <a:latin typeface="ＭＳ ゴシック" panose="020B0609070205080204" pitchFamily="49" charset="-128"/>
                <a:ea typeface="ＭＳ ゴシック" panose="020B0609070205080204" pitchFamily="49" charset="-128"/>
              </a:rPr>
              <a:t>                .then(function (response) {</a:t>
            </a:r>
          </a:p>
          <a:p>
            <a:r>
              <a:rPr lang="en-US" altLang="ja-JP" sz="1200">
                <a:solidFill>
                  <a:srgbClr val="0000FF"/>
                </a:solidFill>
                <a:latin typeface="ＭＳ ゴシック" panose="020B0609070205080204" pitchFamily="49" charset="-128"/>
                <a:ea typeface="ＭＳ ゴシック" panose="020B0609070205080204" pitchFamily="49" charset="-128"/>
              </a:rPr>
              <a:t>                    console.log(response);</a:t>
            </a:r>
          </a:p>
          <a:p>
            <a:r>
              <a:rPr lang="en-US" altLang="ja-JP" sz="1200">
                <a:solidFill>
                  <a:srgbClr val="0000FF"/>
                </a:solidFill>
                <a:latin typeface="ＭＳ ゴシック" panose="020B0609070205080204" pitchFamily="49" charset="-128"/>
                <a:ea typeface="ＭＳ ゴシック" panose="020B0609070205080204" pitchFamily="49" charset="-128"/>
              </a:rPr>
              <a:t>                    this.outputMsg = response;</a:t>
            </a:r>
          </a:p>
          <a:p>
            <a:r>
              <a:rPr lang="en-US" altLang="ja-JP" sz="1200">
                <a:solidFill>
                  <a:srgbClr val="0000FF"/>
                </a:solidFill>
                <a:latin typeface="ＭＳ ゴシック" panose="020B0609070205080204" pitchFamily="49" charset="-128"/>
                <a:ea typeface="ＭＳ ゴシック" panose="020B0609070205080204" pitchFamily="49" charset="-128"/>
              </a:rPr>
              <a:t>                })</a:t>
            </a:r>
          </a:p>
          <a:p>
            <a:r>
              <a:rPr lang="en-US" altLang="ja-JP" sz="1200">
                <a:solidFill>
                  <a:srgbClr val="0000FF"/>
                </a:solidFill>
                <a:latin typeface="ＭＳ ゴシック" panose="020B0609070205080204" pitchFamily="49" charset="-128"/>
                <a:ea typeface="ＭＳ ゴシック" panose="020B0609070205080204" pitchFamily="49" charset="-128"/>
              </a:rPr>
              <a:t>                .catch(function (error) {</a:t>
            </a:r>
          </a:p>
          <a:p>
            <a:r>
              <a:rPr lang="en-US" altLang="ja-JP" sz="1200">
                <a:solidFill>
                  <a:srgbClr val="0000FF"/>
                </a:solidFill>
                <a:latin typeface="ＭＳ ゴシック" panose="020B0609070205080204" pitchFamily="49" charset="-128"/>
                <a:ea typeface="ＭＳ ゴシック" panose="020B0609070205080204" pitchFamily="49" charset="-128"/>
              </a:rPr>
              <a:t>                    //</a:t>
            </a:r>
            <a:r>
              <a:rPr lang="ja-JP" altLang="en-US" sz="1200">
                <a:solidFill>
                  <a:srgbClr val="0000FF"/>
                </a:solidFill>
                <a:latin typeface="ＭＳ ゴシック" panose="020B0609070205080204" pitchFamily="49" charset="-128"/>
                <a:ea typeface="ＭＳ ゴシック" panose="020B0609070205080204" pitchFamily="49" charset="-128"/>
              </a:rPr>
              <a:t>通信エラーを出力</a:t>
            </a:r>
          </a:p>
          <a:p>
            <a:r>
              <a:rPr lang="ja-JP" altLang="en-US" sz="1200">
                <a:solidFill>
                  <a:srgbClr val="0000FF"/>
                </a:solidFill>
                <a:latin typeface="ＭＳ ゴシック" panose="020B0609070205080204" pitchFamily="49" charset="-128"/>
                <a:ea typeface="ＭＳ ゴシック" panose="020B0609070205080204" pitchFamily="49" charset="-128"/>
              </a:rPr>
              <a:t>                    </a:t>
            </a:r>
            <a:r>
              <a:rPr lang="en-US" altLang="ja-JP" sz="1200">
                <a:solidFill>
                  <a:srgbClr val="0000FF"/>
                </a:solidFill>
                <a:latin typeface="ＭＳ ゴシック" panose="020B0609070205080204" pitchFamily="49" charset="-128"/>
                <a:ea typeface="ＭＳ ゴシック" panose="020B0609070205080204" pitchFamily="49" charset="-128"/>
              </a:rPr>
              <a:t>console.log(response);</a:t>
            </a:r>
          </a:p>
          <a:p>
            <a:r>
              <a:rPr lang="en-US" altLang="ja-JP" sz="1200">
                <a:solidFill>
                  <a:srgbClr val="0000FF"/>
                </a:solidFill>
                <a:latin typeface="ＭＳ ゴシック" panose="020B0609070205080204" pitchFamily="49" charset="-128"/>
                <a:ea typeface="ＭＳ ゴシック" panose="020B0609070205080204" pitchFamily="49" charset="-128"/>
              </a:rPr>
              <a:t>                    this.outputMsg = response;</a:t>
            </a:r>
          </a:p>
          <a:p>
            <a:r>
              <a:rPr lang="en-US" altLang="ja-JP" sz="1200">
                <a:solidFill>
                  <a:srgbClr val="0000FF"/>
                </a:solidFill>
                <a:latin typeface="ＭＳ ゴシック" panose="020B0609070205080204" pitchFamily="49" charset="-128"/>
                <a:ea typeface="ＭＳ ゴシック" panose="020B0609070205080204" pitchFamily="49" charset="-128"/>
              </a:rPr>
              <a:t>                });</a:t>
            </a:r>
          </a:p>
          <a:p>
            <a:r>
              <a:rPr lang="en-US" altLang="ja-JP" sz="1200">
                <a:solidFill>
                  <a:srgbClr val="0000FF"/>
                </a:solidFill>
                <a:latin typeface="ＭＳ ゴシック" panose="020B0609070205080204" pitchFamily="49" charset="-128"/>
                <a:ea typeface="ＭＳ ゴシック" panose="020B0609070205080204" pitchFamily="49" charset="-128"/>
              </a:rPr>
              <a:t>                //</a:t>
            </a:r>
            <a:r>
              <a:rPr lang="ja-JP" altLang="en-US" sz="1200">
                <a:solidFill>
                  <a:srgbClr val="0000FF"/>
                </a:solidFill>
                <a:latin typeface="ＭＳ ゴシック" panose="020B0609070205080204" pitchFamily="49" charset="-128"/>
                <a:ea typeface="ＭＳ ゴシック" panose="020B0609070205080204" pitchFamily="49" charset="-128"/>
              </a:rPr>
              <a:t>確認ウィンドウを閉じる</a:t>
            </a:r>
          </a:p>
          <a:p>
            <a:r>
              <a:rPr lang="ja-JP" altLang="en-US" sz="1200">
                <a:solidFill>
                  <a:srgbClr val="0000FF"/>
                </a:solidFill>
                <a:latin typeface="ＭＳ ゴシック" panose="020B0609070205080204" pitchFamily="49" charset="-128"/>
                <a:ea typeface="ＭＳ ゴシック" panose="020B0609070205080204" pitchFamily="49" charset="-128"/>
              </a:rPr>
              <a:t>                </a:t>
            </a:r>
            <a:r>
              <a:rPr lang="en-US" altLang="ja-JP" sz="1200">
                <a:solidFill>
                  <a:srgbClr val="0000FF"/>
                </a:solidFill>
                <a:latin typeface="ＭＳ ゴシック" panose="020B0609070205080204" pitchFamily="49" charset="-128"/>
                <a:ea typeface="ＭＳ ゴシック" panose="020B0609070205080204" pitchFamily="49" charset="-128"/>
              </a:rPr>
              <a:t>this.dialogDelete = false;</a:t>
            </a:r>
          </a:p>
          <a:p>
            <a:r>
              <a:rPr lang="en-US" altLang="ja-JP" sz="1200">
                <a:solidFill>
                  <a:srgbClr val="0000FF"/>
                </a:solidFill>
                <a:latin typeface="ＭＳ ゴシック" panose="020B0609070205080204" pitchFamily="49" charset="-128"/>
                <a:ea typeface="ＭＳ ゴシック" panose="020B0609070205080204" pitchFamily="49" charset="-128"/>
              </a:rPr>
              <a:t>                if( this.outputMsg == null){</a:t>
            </a:r>
          </a:p>
          <a:p>
            <a:r>
              <a:rPr lang="en-US" altLang="ja-JP" sz="1200">
                <a:solidFill>
                  <a:srgbClr val="0000FF"/>
                </a:solidFill>
                <a:latin typeface="ＭＳ ゴシック" panose="020B0609070205080204" pitchFamily="49" charset="-128"/>
                <a:ea typeface="ＭＳ ゴシック" panose="020B0609070205080204" pitchFamily="49" charset="-128"/>
              </a:rPr>
              <a:t>                    this.no = null;</a:t>
            </a:r>
          </a:p>
          <a:p>
            <a:r>
              <a:rPr lang="en-US" altLang="ja-JP" sz="1200">
                <a:solidFill>
                  <a:srgbClr val="0000FF"/>
                </a:solidFill>
                <a:latin typeface="ＭＳ ゴシック" panose="020B0609070205080204" pitchFamily="49" charset="-128"/>
                <a:ea typeface="ＭＳ ゴシック" panose="020B0609070205080204" pitchFamily="49" charset="-128"/>
              </a:rPr>
              <a:t>                    this.outputMsg = "</a:t>
            </a:r>
            <a:r>
              <a:rPr lang="ja-JP" altLang="en-US" sz="1200">
                <a:solidFill>
                  <a:srgbClr val="0000FF"/>
                </a:solidFill>
                <a:latin typeface="ＭＳ ゴシック" panose="020B0609070205080204" pitchFamily="49" charset="-128"/>
                <a:ea typeface="ＭＳ ゴシック" panose="020B0609070205080204" pitchFamily="49" charset="-128"/>
              </a:rPr>
              <a:t>削除が完了しました</a:t>
            </a:r>
            <a:r>
              <a:rPr lang="en-US" altLang="ja-JP" sz="1200">
                <a:solidFill>
                  <a:srgbClr val="0000FF"/>
                </a:solidFill>
                <a:latin typeface="ＭＳ ゴシック" panose="020B0609070205080204" pitchFamily="49" charset="-128"/>
                <a:ea typeface="ＭＳ ゴシック" panose="020B0609070205080204" pitchFamily="49" charset="-128"/>
              </a:rPr>
              <a:t>";</a:t>
            </a:r>
          </a:p>
          <a:p>
            <a:r>
              <a:rPr lang="en-US" altLang="ja-JP" sz="1200">
                <a:solidFill>
                  <a:srgbClr val="0000FF"/>
                </a:solidFill>
                <a:latin typeface="ＭＳ ゴシック" panose="020B0609070205080204" pitchFamily="49" charset="-128"/>
                <a:ea typeface="ＭＳ ゴシック" panose="020B0609070205080204" pitchFamily="49" charset="-128"/>
              </a:rPr>
              <a:t>                    //</a:t>
            </a:r>
            <a:r>
              <a:rPr lang="ja-JP" altLang="en-US" sz="1200">
                <a:solidFill>
                  <a:srgbClr val="0000FF"/>
                </a:solidFill>
                <a:latin typeface="ＭＳ ゴシック" panose="020B0609070205080204" pitchFamily="49" charset="-128"/>
                <a:ea typeface="ＭＳ ゴシック" panose="020B0609070205080204" pitchFamily="49" charset="-128"/>
              </a:rPr>
              <a:t>画面上の住所録リスト更新</a:t>
            </a:r>
          </a:p>
          <a:p>
            <a:r>
              <a:rPr lang="ja-JP" altLang="en-US" sz="1200">
                <a:solidFill>
                  <a:srgbClr val="0000FF"/>
                </a:solidFill>
                <a:latin typeface="ＭＳ ゴシック" panose="020B0609070205080204" pitchFamily="49" charset="-128"/>
                <a:ea typeface="ＭＳ ゴシック" panose="020B0609070205080204" pitchFamily="49" charset="-128"/>
              </a:rPr>
              <a:t>                    </a:t>
            </a:r>
            <a:r>
              <a:rPr lang="en-US" altLang="ja-JP" sz="1200">
                <a:solidFill>
                  <a:srgbClr val="0000FF"/>
                </a:solidFill>
                <a:latin typeface="ＭＳ ゴシック" panose="020B0609070205080204" pitchFamily="49" charset="-128"/>
                <a:ea typeface="ＭＳ ゴシック" panose="020B0609070205080204" pitchFamily="49" charset="-128"/>
              </a:rPr>
              <a:t>this.fetchData();</a:t>
            </a:r>
          </a:p>
          <a:p>
            <a:r>
              <a:rPr lang="en-US" altLang="ja-JP" sz="1200">
                <a:solidFill>
                  <a:srgbClr val="0000FF"/>
                </a:solidFill>
                <a:latin typeface="ＭＳ ゴシック" panose="020B0609070205080204" pitchFamily="49" charset="-128"/>
                <a:ea typeface="ＭＳ ゴシック" panose="020B0609070205080204" pitchFamily="49" charset="-128"/>
              </a:rPr>
              <a:t>                }</a:t>
            </a:r>
          </a:p>
          <a:p>
            <a:r>
              <a:rPr lang="en-US" altLang="ja-JP" sz="1200">
                <a:solidFill>
                  <a:srgbClr val="0000FF"/>
                </a:solidFill>
                <a:latin typeface="ＭＳ ゴシック" panose="020B0609070205080204" pitchFamily="49" charset="-128"/>
                <a:ea typeface="ＭＳ ゴシック" panose="020B0609070205080204" pitchFamily="49" charset="-128"/>
              </a:rPr>
              <a:t>            },</a:t>
            </a:r>
          </a:p>
          <a:p>
            <a:endParaRPr lang="en-US" altLang="ja-JP" sz="1200">
              <a:solidFill>
                <a:srgbClr val="0000FF"/>
              </a:solidFill>
              <a:latin typeface="ＭＳ ゴシック" panose="020B0609070205080204" pitchFamily="49" charset="-128"/>
              <a:ea typeface="ＭＳ ゴシック" panose="020B0609070205080204" pitchFamily="49" charset="-128"/>
            </a:endParaRPr>
          </a:p>
        </p:txBody>
      </p:sp>
    </p:spTree>
    <p:extLst>
      <p:ext uri="{BB962C8B-B14F-4D97-AF65-F5344CB8AC3E}">
        <p14:creationId xmlns:p14="http://schemas.microsoft.com/office/powerpoint/2010/main" val="706243416"/>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a:extLst>
              <a:ext uri="{FF2B5EF4-FFF2-40B4-BE49-F238E27FC236}">
                <a16:creationId xmlns:a16="http://schemas.microsoft.com/office/drawing/2014/main" id="{D3578072-553C-1E04-82AF-684422C5586E}"/>
              </a:ext>
            </a:extLst>
          </p:cNvPr>
          <p:cNvSpPr>
            <a:spLocks noGrp="1"/>
          </p:cNvSpPr>
          <p:nvPr>
            <p:ph type="title"/>
          </p:nvPr>
        </p:nvSpPr>
        <p:spPr/>
        <p:txBody>
          <a:bodyPr>
            <a:normAutofit/>
          </a:bodyPr>
          <a:lstStyle/>
          <a:p>
            <a:r>
              <a:rPr lang="en-US" altLang="ja-JP"/>
              <a:t>3-3-5.</a:t>
            </a:r>
            <a:r>
              <a:rPr lang="ja-JP" altLang="en-US"/>
              <a:t>「削除」機能作成</a:t>
            </a:r>
          </a:p>
        </p:txBody>
      </p:sp>
      <p:sp>
        <p:nvSpPr>
          <p:cNvPr id="2" name="テキスト プレースホルダー 7">
            <a:extLst>
              <a:ext uri="{FF2B5EF4-FFF2-40B4-BE49-F238E27FC236}">
                <a16:creationId xmlns:a16="http://schemas.microsoft.com/office/drawing/2014/main" id="{DF10B8C9-FDF0-F5F7-6E79-09B4D09A1973}"/>
              </a:ext>
            </a:extLst>
          </p:cNvPr>
          <p:cNvSpPr>
            <a:spLocks noGrp="1"/>
          </p:cNvSpPr>
          <p:nvPr>
            <p:ph type="body" sz="quarter" idx="14"/>
          </p:nvPr>
        </p:nvSpPr>
        <p:spPr>
          <a:xfrm>
            <a:off x="268288" y="806384"/>
            <a:ext cx="11637962" cy="373063"/>
          </a:xfrm>
        </p:spPr>
        <p:txBody>
          <a:bodyPr/>
          <a:lstStyle/>
          <a:p>
            <a:r>
              <a:rPr lang="ja-JP" altLang="en-US"/>
              <a:t>ソースコード（バックエンド：</a:t>
            </a:r>
            <a:r>
              <a:rPr lang="en-US" altLang="ja-JP"/>
              <a:t>RestAPI</a:t>
            </a:r>
            <a:r>
              <a:rPr lang="ja-JP" altLang="en-US"/>
              <a:t>）</a:t>
            </a:r>
          </a:p>
        </p:txBody>
      </p:sp>
      <p:sp>
        <p:nvSpPr>
          <p:cNvPr id="3" name="正方形/長方形 2">
            <a:extLst>
              <a:ext uri="{FF2B5EF4-FFF2-40B4-BE49-F238E27FC236}">
                <a16:creationId xmlns:a16="http://schemas.microsoft.com/office/drawing/2014/main" id="{161504AD-E037-3B56-A00E-8F4C9A56525D}"/>
              </a:ext>
            </a:extLst>
          </p:cNvPr>
          <p:cNvSpPr/>
          <p:nvPr/>
        </p:nvSpPr>
        <p:spPr>
          <a:xfrm>
            <a:off x="285750" y="1179447"/>
            <a:ext cx="7303770" cy="3403983"/>
          </a:xfrm>
          <a:prstGeom prst="rect">
            <a:avLst/>
          </a:prstGeom>
        </p:spPr>
        <p:style>
          <a:lnRef idx="2">
            <a:schemeClr val="accent5"/>
          </a:lnRef>
          <a:fillRef idx="1">
            <a:schemeClr val="lt1"/>
          </a:fillRef>
          <a:effectRef idx="0">
            <a:schemeClr val="accent5"/>
          </a:effectRef>
          <a:fontRef idx="minor">
            <a:schemeClr val="dk1"/>
          </a:fontRef>
        </p:style>
        <p:txBody>
          <a:bodyPr rtlCol="0" anchor="t"/>
          <a:lstStyle/>
          <a:p>
            <a:r>
              <a:rPr lang="en-US" altLang="ja-JP" sz="1200">
                <a:solidFill>
                  <a:srgbClr val="000000"/>
                </a:solidFill>
                <a:latin typeface="ＭＳ ゴシック" panose="020B0609070205080204" pitchFamily="49" charset="-128"/>
                <a:ea typeface="ＭＳ ゴシック" panose="020B0609070205080204" pitchFamily="49" charset="-128"/>
              </a:rPr>
              <a:t>        </a:t>
            </a:r>
            <a:r>
              <a:rPr lang="en-US" altLang="ja-JP" sz="1200">
                <a:solidFill>
                  <a:srgbClr val="808080"/>
                </a:solidFill>
                <a:latin typeface="ＭＳ ゴシック" panose="020B0609070205080204" pitchFamily="49" charset="-128"/>
                <a:ea typeface="ＭＳ ゴシック" panose="020B0609070205080204" pitchFamily="49" charset="-128"/>
              </a:rPr>
              <a:t>///</a:t>
            </a:r>
            <a:r>
              <a:rPr lang="en-US" altLang="ja-JP" sz="1200">
                <a:solidFill>
                  <a:srgbClr val="008000"/>
                </a:solidFill>
                <a:latin typeface="ＭＳ ゴシック" panose="020B0609070205080204" pitchFamily="49" charset="-128"/>
                <a:ea typeface="ＭＳ ゴシック" panose="020B0609070205080204" pitchFamily="49" charset="-128"/>
              </a:rPr>
              <a:t> </a:t>
            </a:r>
            <a:r>
              <a:rPr lang="en-US" altLang="ja-JP" sz="1200">
                <a:solidFill>
                  <a:srgbClr val="808080"/>
                </a:solidFill>
                <a:latin typeface="ＭＳ ゴシック" panose="020B0609070205080204" pitchFamily="49" charset="-128"/>
                <a:ea typeface="ＭＳ ゴシック" panose="020B0609070205080204" pitchFamily="49" charset="-128"/>
              </a:rPr>
              <a:t>&lt;summary&gt;</a:t>
            </a:r>
            <a:endParaRPr lang="en-US" altLang="ja-JP" sz="1200">
              <a:solidFill>
                <a:srgbClr val="000000"/>
              </a:solidFill>
              <a:latin typeface="ＭＳ ゴシック" panose="020B0609070205080204" pitchFamily="49" charset="-128"/>
              <a:ea typeface="ＭＳ ゴシック" panose="020B0609070205080204" pitchFamily="49" charset="-128"/>
            </a:endParaRPr>
          </a:p>
          <a:p>
            <a:r>
              <a:rPr lang="ja-JP" altLang="en-US" sz="1200">
                <a:solidFill>
                  <a:srgbClr val="000000"/>
                </a:solidFill>
                <a:latin typeface="ＭＳ ゴシック" panose="020B0609070205080204" pitchFamily="49" charset="-128"/>
                <a:ea typeface="ＭＳ ゴシック" panose="020B0609070205080204" pitchFamily="49" charset="-128"/>
              </a:rPr>
              <a:t>        </a:t>
            </a:r>
            <a:r>
              <a:rPr lang="en-US" altLang="ja-JP" sz="1200">
                <a:solidFill>
                  <a:srgbClr val="808080"/>
                </a:solidFill>
                <a:latin typeface="ＭＳ ゴシック" panose="020B0609070205080204" pitchFamily="49" charset="-128"/>
                <a:ea typeface="ＭＳ ゴシック" panose="020B0609070205080204" pitchFamily="49" charset="-128"/>
              </a:rPr>
              <a:t>///</a:t>
            </a:r>
            <a:r>
              <a:rPr lang="ja-JP" altLang="en-US" sz="1200">
                <a:solidFill>
                  <a:srgbClr val="008000"/>
                </a:solidFill>
                <a:latin typeface="ＭＳ ゴシック" panose="020B0609070205080204" pitchFamily="49" charset="-128"/>
                <a:ea typeface="ＭＳ ゴシック" panose="020B0609070205080204" pitchFamily="49" charset="-128"/>
              </a:rPr>
              <a:t> </a:t>
            </a:r>
            <a:r>
              <a:rPr lang="en-US" altLang="ja-JP" sz="1200">
                <a:solidFill>
                  <a:srgbClr val="008000"/>
                </a:solidFill>
                <a:latin typeface="ＭＳ ゴシック" panose="020B0609070205080204" pitchFamily="49" charset="-128"/>
                <a:ea typeface="ＭＳ ゴシック" panose="020B0609070205080204" pitchFamily="49" charset="-128"/>
              </a:rPr>
              <a:t>RestAPI</a:t>
            </a:r>
            <a:r>
              <a:rPr lang="ja-JP" altLang="en-US" sz="1200">
                <a:solidFill>
                  <a:srgbClr val="008000"/>
                </a:solidFill>
                <a:latin typeface="ＭＳ ゴシック" panose="020B0609070205080204" pitchFamily="49" charset="-128"/>
                <a:ea typeface="ＭＳ ゴシック" panose="020B0609070205080204" pitchFamily="49" charset="-128"/>
              </a:rPr>
              <a:t>定義：</a:t>
            </a:r>
            <a:r>
              <a:rPr lang="en-US" altLang="ja-JP" sz="1200">
                <a:solidFill>
                  <a:srgbClr val="008000"/>
                </a:solidFill>
                <a:latin typeface="ＭＳ ゴシック" panose="020B0609070205080204" pitchFamily="49" charset="-128"/>
                <a:ea typeface="ＭＳ ゴシック" panose="020B0609070205080204" pitchFamily="49" charset="-128"/>
              </a:rPr>
              <a:t>URL</a:t>
            </a:r>
            <a:r>
              <a:rPr lang="ja-JP" altLang="en-US" sz="1200">
                <a:solidFill>
                  <a:srgbClr val="008000"/>
                </a:solidFill>
                <a:latin typeface="ＭＳ ゴシック" panose="020B0609070205080204" pitchFamily="49" charset="-128"/>
                <a:ea typeface="ＭＳ ゴシック" panose="020B0609070205080204" pitchFamily="49" charset="-128"/>
              </a:rPr>
              <a:t>に含まれる</a:t>
            </a:r>
            <a:r>
              <a:rPr lang="en-US" altLang="ja-JP" sz="1200">
                <a:solidFill>
                  <a:srgbClr val="008000"/>
                </a:solidFill>
                <a:latin typeface="ＭＳ ゴシック" panose="020B0609070205080204" pitchFamily="49" charset="-128"/>
                <a:ea typeface="ＭＳ ゴシック" panose="020B0609070205080204" pitchFamily="49" charset="-128"/>
              </a:rPr>
              <a:t>No</a:t>
            </a:r>
            <a:r>
              <a:rPr lang="ja-JP" altLang="en-US" sz="1200">
                <a:solidFill>
                  <a:srgbClr val="008000"/>
                </a:solidFill>
                <a:latin typeface="ＭＳ ゴシック" panose="020B0609070205080204" pitchFamily="49" charset="-128"/>
                <a:ea typeface="ＭＳ ゴシック" panose="020B0609070205080204" pitchFamily="49" charset="-128"/>
              </a:rPr>
              <a:t>をキーに住所録データを１件削除する。</a:t>
            </a:r>
            <a:endParaRPr lang="ja-JP" altLang="en-US" sz="1200">
              <a:solidFill>
                <a:srgbClr val="000000"/>
              </a:solidFill>
              <a:latin typeface="ＭＳ ゴシック" panose="020B0609070205080204" pitchFamily="49" charset="-128"/>
              <a:ea typeface="ＭＳ ゴシック" panose="020B0609070205080204" pitchFamily="49" charset="-128"/>
            </a:endParaRPr>
          </a:p>
          <a:p>
            <a:r>
              <a:rPr lang="en-US" altLang="ja-JP" sz="1200">
                <a:solidFill>
                  <a:srgbClr val="000000"/>
                </a:solidFill>
                <a:latin typeface="ＭＳ ゴシック" panose="020B0609070205080204" pitchFamily="49" charset="-128"/>
                <a:ea typeface="ＭＳ ゴシック" panose="020B0609070205080204" pitchFamily="49" charset="-128"/>
              </a:rPr>
              <a:t>        </a:t>
            </a:r>
            <a:r>
              <a:rPr lang="en-US" altLang="ja-JP" sz="1200">
                <a:solidFill>
                  <a:srgbClr val="808080"/>
                </a:solidFill>
                <a:latin typeface="ＭＳ ゴシック" panose="020B0609070205080204" pitchFamily="49" charset="-128"/>
                <a:ea typeface="ＭＳ ゴシック" panose="020B0609070205080204" pitchFamily="49" charset="-128"/>
              </a:rPr>
              <a:t>///</a:t>
            </a:r>
            <a:r>
              <a:rPr lang="en-US" altLang="ja-JP" sz="1200">
                <a:solidFill>
                  <a:srgbClr val="008000"/>
                </a:solidFill>
                <a:latin typeface="ＭＳ ゴシック" panose="020B0609070205080204" pitchFamily="49" charset="-128"/>
                <a:ea typeface="ＭＳ ゴシック" panose="020B0609070205080204" pitchFamily="49" charset="-128"/>
              </a:rPr>
              <a:t> </a:t>
            </a:r>
            <a:r>
              <a:rPr lang="en-US" altLang="ja-JP" sz="1200">
                <a:solidFill>
                  <a:srgbClr val="808080"/>
                </a:solidFill>
                <a:latin typeface="ＭＳ ゴシック" panose="020B0609070205080204" pitchFamily="49" charset="-128"/>
                <a:ea typeface="ＭＳ ゴシック" panose="020B0609070205080204" pitchFamily="49" charset="-128"/>
              </a:rPr>
              <a:t>&lt;/summary&gt;</a:t>
            </a:r>
            <a:endParaRPr lang="en-US" altLang="ja-JP" sz="1200">
              <a:solidFill>
                <a:srgbClr val="000000"/>
              </a:solidFill>
              <a:latin typeface="ＭＳ ゴシック" panose="020B0609070205080204" pitchFamily="49" charset="-128"/>
              <a:ea typeface="ＭＳ ゴシック" panose="020B0609070205080204" pitchFamily="49" charset="-128"/>
            </a:endParaRPr>
          </a:p>
          <a:p>
            <a:r>
              <a:rPr lang="en-US" altLang="ja-JP" sz="1200">
                <a:solidFill>
                  <a:srgbClr val="000000"/>
                </a:solidFill>
                <a:latin typeface="ＭＳ ゴシック" panose="020B0609070205080204" pitchFamily="49" charset="-128"/>
                <a:ea typeface="ＭＳ ゴシック" panose="020B0609070205080204" pitchFamily="49" charset="-128"/>
              </a:rPr>
              <a:t>        [HttpDelete(</a:t>
            </a:r>
            <a:r>
              <a:rPr lang="en-US" altLang="ja-JP" sz="1200">
                <a:solidFill>
                  <a:srgbClr val="A31515"/>
                </a:solidFill>
                <a:latin typeface="ＭＳ ゴシック" panose="020B0609070205080204" pitchFamily="49" charset="-128"/>
                <a:ea typeface="ＭＳ ゴシック" panose="020B0609070205080204" pitchFamily="49" charset="-128"/>
              </a:rPr>
              <a:t>"{no}"</a:t>
            </a:r>
            <a:r>
              <a:rPr lang="en-US" altLang="ja-JP" sz="1200">
                <a:solidFill>
                  <a:srgbClr val="000000"/>
                </a:solidFill>
                <a:latin typeface="ＭＳ ゴシック" panose="020B0609070205080204" pitchFamily="49" charset="-128"/>
                <a:ea typeface="ＭＳ ゴシック" panose="020B0609070205080204" pitchFamily="49" charset="-128"/>
              </a:rPr>
              <a:t>)]</a:t>
            </a:r>
          </a:p>
          <a:p>
            <a:r>
              <a:rPr lang="en-US" altLang="ja-JP" sz="1200">
                <a:solidFill>
                  <a:srgbClr val="000000"/>
                </a:solidFill>
                <a:latin typeface="ＭＳ ゴシック" panose="020B0609070205080204" pitchFamily="49" charset="-128"/>
                <a:ea typeface="ＭＳ ゴシック" panose="020B0609070205080204" pitchFamily="49" charset="-128"/>
              </a:rPr>
              <a:t>        </a:t>
            </a:r>
            <a:r>
              <a:rPr lang="en-US" altLang="ja-JP" sz="1200">
                <a:solidFill>
                  <a:srgbClr val="0000FF"/>
                </a:solidFill>
                <a:latin typeface="ＭＳ ゴシック" panose="020B0609070205080204" pitchFamily="49" charset="-128"/>
                <a:ea typeface="ＭＳ ゴシック" panose="020B0609070205080204" pitchFamily="49" charset="-128"/>
              </a:rPr>
              <a:t>public</a:t>
            </a:r>
            <a:r>
              <a:rPr lang="en-US" altLang="ja-JP" sz="1200">
                <a:solidFill>
                  <a:srgbClr val="000000"/>
                </a:solidFill>
                <a:latin typeface="ＭＳ ゴシック" panose="020B0609070205080204" pitchFamily="49" charset="-128"/>
                <a:ea typeface="ＭＳ ゴシック" panose="020B0609070205080204" pitchFamily="49" charset="-128"/>
              </a:rPr>
              <a:t> </a:t>
            </a:r>
            <a:r>
              <a:rPr lang="en-US" altLang="ja-JP" sz="1200">
                <a:solidFill>
                  <a:srgbClr val="0000FF"/>
                </a:solidFill>
                <a:latin typeface="ＭＳ ゴシック" panose="020B0609070205080204" pitchFamily="49" charset="-128"/>
                <a:ea typeface="ＭＳ ゴシック" panose="020B0609070205080204" pitchFamily="49" charset="-128"/>
              </a:rPr>
              <a:t>async</a:t>
            </a:r>
            <a:r>
              <a:rPr lang="en-US" altLang="ja-JP" sz="1200">
                <a:solidFill>
                  <a:srgbClr val="000000"/>
                </a:solidFill>
                <a:latin typeface="ＭＳ ゴシック" panose="020B0609070205080204" pitchFamily="49" charset="-128"/>
                <a:ea typeface="ＭＳ ゴシック" panose="020B0609070205080204" pitchFamily="49" charset="-128"/>
              </a:rPr>
              <a:t> Task&lt;IActionResult&gt; DELETE(</a:t>
            </a:r>
            <a:r>
              <a:rPr lang="en-US" altLang="ja-JP" sz="1200">
                <a:solidFill>
                  <a:srgbClr val="0000FF"/>
                </a:solidFill>
                <a:latin typeface="ＭＳ ゴシック" panose="020B0609070205080204" pitchFamily="49" charset="-128"/>
                <a:ea typeface="ＭＳ ゴシック" panose="020B0609070205080204" pitchFamily="49" charset="-128"/>
              </a:rPr>
              <a:t>int</a:t>
            </a:r>
            <a:r>
              <a:rPr lang="en-US" altLang="ja-JP" sz="1200">
                <a:solidFill>
                  <a:srgbClr val="000000"/>
                </a:solidFill>
                <a:latin typeface="ＭＳ ゴシック" panose="020B0609070205080204" pitchFamily="49" charset="-128"/>
                <a:ea typeface="ＭＳ ゴシック" panose="020B0609070205080204" pitchFamily="49" charset="-128"/>
              </a:rPr>
              <a:t> no)</a:t>
            </a:r>
          </a:p>
          <a:p>
            <a:r>
              <a:rPr lang="ja-JP" altLang="en-US" sz="1200">
                <a:solidFill>
                  <a:srgbClr val="000000"/>
                </a:solidFill>
                <a:latin typeface="ＭＳ ゴシック" panose="020B0609070205080204" pitchFamily="49" charset="-128"/>
                <a:ea typeface="ＭＳ ゴシック" panose="020B0609070205080204" pitchFamily="49" charset="-128"/>
              </a:rPr>
              <a:t>        </a:t>
            </a:r>
            <a:r>
              <a:rPr lang="en-US" altLang="ja-JP" sz="1200">
                <a:solidFill>
                  <a:srgbClr val="000000"/>
                </a:solidFill>
                <a:latin typeface="ＭＳ ゴシック" panose="020B0609070205080204" pitchFamily="49" charset="-128"/>
                <a:ea typeface="ＭＳ ゴシック" panose="020B0609070205080204" pitchFamily="49" charset="-128"/>
              </a:rPr>
              <a:t>{</a:t>
            </a:r>
          </a:p>
          <a:p>
            <a:endParaRPr lang="ja-JP" altLang="en-US" sz="1200">
              <a:solidFill>
                <a:srgbClr val="000000"/>
              </a:solidFill>
              <a:latin typeface="ＭＳ ゴシック" panose="020B0609070205080204" pitchFamily="49" charset="-128"/>
              <a:ea typeface="ＭＳ ゴシック" panose="020B0609070205080204" pitchFamily="49" charset="-128"/>
            </a:endParaRPr>
          </a:p>
          <a:p>
            <a:r>
              <a:rPr lang="ja-JP" altLang="en-US" sz="1200">
                <a:solidFill>
                  <a:srgbClr val="000000"/>
                </a:solidFill>
                <a:latin typeface="ＭＳ ゴシック" panose="020B0609070205080204" pitchFamily="49" charset="-128"/>
                <a:ea typeface="ＭＳ ゴシック" panose="020B0609070205080204" pitchFamily="49" charset="-128"/>
              </a:rPr>
              <a:t>            </a:t>
            </a:r>
            <a:r>
              <a:rPr lang="en-US" altLang="ja-JP" sz="1200">
                <a:solidFill>
                  <a:srgbClr val="008000"/>
                </a:solidFill>
                <a:latin typeface="ＭＳ ゴシック" panose="020B0609070205080204" pitchFamily="49" charset="-128"/>
                <a:ea typeface="ＭＳ ゴシック" panose="020B0609070205080204" pitchFamily="49" charset="-128"/>
              </a:rPr>
              <a:t>//EntityFreamwork</a:t>
            </a:r>
            <a:r>
              <a:rPr lang="ja-JP" altLang="en-US" sz="1200">
                <a:solidFill>
                  <a:srgbClr val="008000"/>
                </a:solidFill>
                <a:latin typeface="ＭＳ ゴシック" panose="020B0609070205080204" pitchFamily="49" charset="-128"/>
                <a:ea typeface="ＭＳ ゴシック" panose="020B0609070205080204" pitchFamily="49" charset="-128"/>
              </a:rPr>
              <a:t>を使ってデータベースへアクセス</a:t>
            </a:r>
            <a:endParaRPr lang="ja-JP" altLang="en-US" sz="1200">
              <a:solidFill>
                <a:srgbClr val="000000"/>
              </a:solidFill>
              <a:latin typeface="ＭＳ ゴシック" panose="020B0609070205080204" pitchFamily="49" charset="-128"/>
              <a:ea typeface="ＭＳ ゴシック" panose="020B0609070205080204" pitchFamily="49" charset="-128"/>
            </a:endParaRPr>
          </a:p>
          <a:p>
            <a:r>
              <a:rPr lang="en-US" altLang="ja-JP" sz="1200">
                <a:solidFill>
                  <a:srgbClr val="000000"/>
                </a:solidFill>
                <a:latin typeface="ＭＳ ゴシック" panose="020B0609070205080204" pitchFamily="49" charset="-128"/>
                <a:ea typeface="ＭＳ ゴシック" panose="020B0609070205080204" pitchFamily="49" charset="-128"/>
              </a:rPr>
              <a:t>            </a:t>
            </a:r>
            <a:r>
              <a:rPr lang="en-US" altLang="ja-JP" sz="1200">
                <a:solidFill>
                  <a:srgbClr val="0000FF"/>
                </a:solidFill>
                <a:latin typeface="ＭＳ ゴシック" panose="020B0609070205080204" pitchFamily="49" charset="-128"/>
                <a:ea typeface="ＭＳ ゴシック" panose="020B0609070205080204" pitchFamily="49" charset="-128"/>
              </a:rPr>
              <a:t>using</a:t>
            </a:r>
            <a:r>
              <a:rPr lang="en-US" altLang="ja-JP" sz="1200">
                <a:solidFill>
                  <a:srgbClr val="000000"/>
                </a:solidFill>
                <a:latin typeface="ＭＳ ゴシック" panose="020B0609070205080204" pitchFamily="49" charset="-128"/>
                <a:ea typeface="ＭＳ ゴシック" panose="020B0609070205080204" pitchFamily="49" charset="-128"/>
              </a:rPr>
              <a:t> (</a:t>
            </a:r>
            <a:r>
              <a:rPr lang="en-US" altLang="ja-JP" sz="1200">
                <a:solidFill>
                  <a:srgbClr val="0000FF"/>
                </a:solidFill>
                <a:latin typeface="ＭＳ ゴシック" panose="020B0609070205080204" pitchFamily="49" charset="-128"/>
                <a:ea typeface="ＭＳ ゴシック" panose="020B0609070205080204" pitchFamily="49" charset="-128"/>
              </a:rPr>
              <a:t>var</a:t>
            </a:r>
            <a:r>
              <a:rPr lang="en-US" altLang="ja-JP" sz="1200">
                <a:solidFill>
                  <a:srgbClr val="000000"/>
                </a:solidFill>
                <a:latin typeface="ＭＳ ゴシック" panose="020B0609070205080204" pitchFamily="49" charset="-128"/>
                <a:ea typeface="ＭＳ ゴシック" panose="020B0609070205080204" pitchFamily="49" charset="-128"/>
              </a:rPr>
              <a:t> db = </a:t>
            </a:r>
            <a:r>
              <a:rPr lang="en-US" altLang="ja-JP" sz="1200">
                <a:solidFill>
                  <a:srgbClr val="0000FF"/>
                </a:solidFill>
                <a:latin typeface="ＭＳ ゴシック" panose="020B0609070205080204" pitchFamily="49" charset="-128"/>
                <a:ea typeface="ＭＳ ゴシック" panose="020B0609070205080204" pitchFamily="49" charset="-128"/>
              </a:rPr>
              <a:t>new</a:t>
            </a:r>
            <a:r>
              <a:rPr lang="en-US" altLang="ja-JP" sz="1200">
                <a:solidFill>
                  <a:srgbClr val="000000"/>
                </a:solidFill>
                <a:latin typeface="ＭＳ ゴシック" panose="020B0609070205080204" pitchFamily="49" charset="-128"/>
                <a:ea typeface="ＭＳ ゴシック" panose="020B0609070205080204" pitchFamily="49" charset="-128"/>
              </a:rPr>
              <a:t> Entity.AddressContext())</a:t>
            </a:r>
          </a:p>
          <a:p>
            <a:r>
              <a:rPr lang="ja-JP" altLang="en-US" sz="1200">
                <a:solidFill>
                  <a:srgbClr val="000000"/>
                </a:solidFill>
                <a:latin typeface="ＭＳ ゴシック" panose="020B0609070205080204" pitchFamily="49" charset="-128"/>
                <a:ea typeface="ＭＳ ゴシック" panose="020B0609070205080204" pitchFamily="49" charset="-128"/>
              </a:rPr>
              <a:t>            </a:t>
            </a:r>
            <a:r>
              <a:rPr lang="en-US" altLang="ja-JP" sz="1200">
                <a:solidFill>
                  <a:srgbClr val="000000"/>
                </a:solidFill>
                <a:latin typeface="ＭＳ ゴシック" panose="020B0609070205080204" pitchFamily="49" charset="-128"/>
                <a:ea typeface="ＭＳ ゴシック" panose="020B0609070205080204" pitchFamily="49" charset="-128"/>
              </a:rPr>
              <a:t>{</a:t>
            </a:r>
          </a:p>
          <a:p>
            <a:r>
              <a:rPr lang="en-US" altLang="ja-JP" sz="1200">
                <a:solidFill>
                  <a:srgbClr val="000000"/>
                </a:solidFill>
                <a:latin typeface="ＭＳ ゴシック" panose="020B0609070205080204" pitchFamily="49" charset="-128"/>
                <a:ea typeface="ＭＳ ゴシック" panose="020B0609070205080204" pitchFamily="49" charset="-128"/>
              </a:rPr>
              <a:t>                </a:t>
            </a:r>
            <a:r>
              <a:rPr lang="en-US" altLang="ja-JP" sz="1200">
                <a:solidFill>
                  <a:srgbClr val="0000FF"/>
                </a:solidFill>
                <a:latin typeface="ＭＳ ゴシック" panose="020B0609070205080204" pitchFamily="49" charset="-128"/>
                <a:ea typeface="ＭＳ ゴシック" panose="020B0609070205080204" pitchFamily="49" charset="-128"/>
              </a:rPr>
              <a:t>var</a:t>
            </a:r>
            <a:r>
              <a:rPr lang="en-US" altLang="ja-JP" sz="1200">
                <a:solidFill>
                  <a:srgbClr val="000000"/>
                </a:solidFill>
                <a:latin typeface="ＭＳ ゴシック" panose="020B0609070205080204" pitchFamily="49" charset="-128"/>
                <a:ea typeface="ＭＳ ゴシック" panose="020B0609070205080204" pitchFamily="49" charset="-128"/>
              </a:rPr>
              <a:t> AddressBook = db.AddressBook.Where(h =&gt; h.No == no).ExecuteDeleteAsync();</a:t>
            </a:r>
          </a:p>
          <a:p>
            <a:r>
              <a:rPr lang="ja-JP" altLang="en-US" sz="1200">
                <a:solidFill>
                  <a:srgbClr val="000000"/>
                </a:solidFill>
                <a:latin typeface="ＭＳ ゴシック" panose="020B0609070205080204" pitchFamily="49" charset="-128"/>
                <a:ea typeface="ＭＳ ゴシック" panose="020B0609070205080204" pitchFamily="49" charset="-128"/>
              </a:rPr>
              <a:t>            </a:t>
            </a:r>
            <a:r>
              <a:rPr lang="en-US" altLang="ja-JP" sz="1200">
                <a:solidFill>
                  <a:srgbClr val="000000"/>
                </a:solidFill>
                <a:latin typeface="ＭＳ ゴシック" panose="020B0609070205080204" pitchFamily="49" charset="-128"/>
                <a:ea typeface="ＭＳ ゴシック" panose="020B0609070205080204" pitchFamily="49" charset="-128"/>
              </a:rPr>
              <a:t>}</a:t>
            </a:r>
          </a:p>
          <a:p>
            <a:endParaRPr lang="ja-JP" altLang="en-US" sz="1200">
              <a:solidFill>
                <a:srgbClr val="000000"/>
              </a:solidFill>
              <a:latin typeface="ＭＳ ゴシック" panose="020B0609070205080204" pitchFamily="49" charset="-128"/>
              <a:ea typeface="ＭＳ ゴシック" panose="020B0609070205080204" pitchFamily="49" charset="-128"/>
            </a:endParaRPr>
          </a:p>
          <a:p>
            <a:r>
              <a:rPr lang="en-US" altLang="ja-JP" sz="1200">
                <a:solidFill>
                  <a:srgbClr val="000000"/>
                </a:solidFill>
                <a:latin typeface="ＭＳ ゴシック" panose="020B0609070205080204" pitchFamily="49" charset="-128"/>
                <a:ea typeface="ＭＳ ゴシック" panose="020B0609070205080204" pitchFamily="49" charset="-128"/>
              </a:rPr>
              <a:t>            </a:t>
            </a:r>
            <a:r>
              <a:rPr lang="en-US" altLang="ja-JP" sz="1200">
                <a:solidFill>
                  <a:srgbClr val="0000FF"/>
                </a:solidFill>
                <a:latin typeface="ＭＳ ゴシック" panose="020B0609070205080204" pitchFamily="49" charset="-128"/>
                <a:ea typeface="ＭＳ ゴシック" panose="020B0609070205080204" pitchFamily="49" charset="-128"/>
              </a:rPr>
              <a:t>return</a:t>
            </a:r>
            <a:r>
              <a:rPr lang="en-US" altLang="ja-JP" sz="1200">
                <a:solidFill>
                  <a:srgbClr val="000000"/>
                </a:solidFill>
                <a:latin typeface="ＭＳ ゴシック" panose="020B0609070205080204" pitchFamily="49" charset="-128"/>
                <a:ea typeface="ＭＳ ゴシック" panose="020B0609070205080204" pitchFamily="49" charset="-128"/>
              </a:rPr>
              <a:t> NoContent();</a:t>
            </a:r>
          </a:p>
          <a:p>
            <a:endParaRPr lang="ja-JP" altLang="en-US" sz="1200">
              <a:solidFill>
                <a:srgbClr val="000000"/>
              </a:solidFill>
              <a:latin typeface="ＭＳ ゴシック" panose="020B0609070205080204" pitchFamily="49" charset="-128"/>
              <a:ea typeface="ＭＳ ゴシック" panose="020B0609070205080204" pitchFamily="49" charset="-128"/>
            </a:endParaRPr>
          </a:p>
          <a:p>
            <a:r>
              <a:rPr lang="ja-JP" altLang="en-US" sz="1200">
                <a:solidFill>
                  <a:srgbClr val="000000"/>
                </a:solidFill>
                <a:latin typeface="ＭＳ ゴシック" panose="020B0609070205080204" pitchFamily="49" charset="-128"/>
                <a:ea typeface="ＭＳ ゴシック" panose="020B0609070205080204" pitchFamily="49" charset="-128"/>
              </a:rPr>
              <a:t>        </a:t>
            </a:r>
            <a:r>
              <a:rPr lang="en-US" altLang="ja-JP" sz="1200">
                <a:solidFill>
                  <a:srgbClr val="000000"/>
                </a:solidFill>
                <a:latin typeface="ＭＳ ゴシック" panose="020B0609070205080204" pitchFamily="49" charset="-128"/>
                <a:ea typeface="ＭＳ ゴシック" panose="020B0609070205080204" pitchFamily="49" charset="-128"/>
              </a:rPr>
              <a:t>}</a:t>
            </a:r>
            <a:endParaRPr kumimoji="1" lang="ja-JP" altLang="en-US" sz="1000"/>
          </a:p>
        </p:txBody>
      </p:sp>
      <p:sp>
        <p:nvSpPr>
          <p:cNvPr id="4" name="テキスト ボックス 3">
            <a:extLst>
              <a:ext uri="{FF2B5EF4-FFF2-40B4-BE49-F238E27FC236}">
                <a16:creationId xmlns:a16="http://schemas.microsoft.com/office/drawing/2014/main" id="{4C6EA54D-3018-A68A-F449-DC621948FB45}"/>
              </a:ext>
            </a:extLst>
          </p:cNvPr>
          <p:cNvSpPr txBox="1"/>
          <p:nvPr/>
        </p:nvSpPr>
        <p:spPr>
          <a:xfrm>
            <a:off x="7572692" y="1179447"/>
            <a:ext cx="4453890" cy="646331"/>
          </a:xfrm>
          <a:prstGeom prst="rect">
            <a:avLst/>
          </a:prstGeom>
          <a:noFill/>
        </p:spPr>
        <p:txBody>
          <a:bodyPr wrap="square" rtlCol="0">
            <a:spAutoFit/>
          </a:bodyPr>
          <a:lstStyle/>
          <a:p>
            <a:r>
              <a:rPr lang="ja-JP" altLang="en-US" sz="1200"/>
              <a:t>「</a:t>
            </a:r>
            <a:r>
              <a:rPr lang="en-US" altLang="ja-JP" sz="1200"/>
              <a:t>AddressBookController.cs</a:t>
            </a:r>
            <a:r>
              <a:rPr lang="ja-JP" altLang="en-US" sz="1200"/>
              <a:t>」ファイルのコード</a:t>
            </a:r>
            <a:r>
              <a:rPr lang="en-US" altLang="ja-JP" sz="1200"/>
              <a:t>(</a:t>
            </a:r>
            <a:r>
              <a:rPr lang="en-US" altLang="ja-JP" sz="1200">
                <a:solidFill>
                  <a:srgbClr val="FF0000"/>
                </a:solidFill>
                <a:latin typeface="ＭＳ ゴシック" panose="020B0609070205080204" pitchFamily="49" charset="-128"/>
                <a:ea typeface="ＭＳ ゴシック" panose="020B0609070205080204" pitchFamily="49" charset="-128"/>
              </a:rPr>
              <a:t>// --(</a:t>
            </a:r>
            <a:r>
              <a:rPr lang="ja-JP" altLang="en-US" sz="1200">
                <a:solidFill>
                  <a:srgbClr val="FF0000"/>
                </a:solidFill>
                <a:latin typeface="ＭＳ ゴシック" panose="020B0609070205080204" pitchFamily="49" charset="-128"/>
                <a:ea typeface="ＭＳ ゴシック" panose="020B0609070205080204" pitchFamily="49" charset="-128"/>
              </a:rPr>
              <a:t>ここに新規登録</a:t>
            </a:r>
            <a:r>
              <a:rPr lang="en-US" altLang="ja-JP" sz="1200">
                <a:solidFill>
                  <a:srgbClr val="FF0000"/>
                </a:solidFill>
                <a:latin typeface="ＭＳ ゴシック" panose="020B0609070205080204" pitchFamily="49" charset="-128"/>
                <a:ea typeface="ＭＳ ゴシック" panose="020B0609070205080204" pitchFamily="49" charset="-128"/>
              </a:rPr>
              <a:t>/</a:t>
            </a:r>
            <a:r>
              <a:rPr lang="ja-JP" altLang="en-US" sz="1200">
                <a:solidFill>
                  <a:srgbClr val="FF0000"/>
                </a:solidFill>
                <a:latin typeface="ＭＳ ゴシック" panose="020B0609070205080204" pitchFamily="49" charset="-128"/>
                <a:ea typeface="ＭＳ ゴシック" panose="020B0609070205080204" pitchFamily="49" charset="-128"/>
              </a:rPr>
              <a:t>更新</a:t>
            </a:r>
            <a:r>
              <a:rPr lang="en-US" altLang="ja-JP" sz="1200">
                <a:solidFill>
                  <a:srgbClr val="FF0000"/>
                </a:solidFill>
                <a:latin typeface="ＭＳ ゴシック" panose="020B0609070205080204" pitchFamily="49" charset="-128"/>
                <a:ea typeface="ＭＳ ゴシック" panose="020B0609070205080204" pitchFamily="49" charset="-128"/>
              </a:rPr>
              <a:t>/</a:t>
            </a:r>
            <a:r>
              <a:rPr lang="ja-JP" altLang="en-US" sz="1200">
                <a:solidFill>
                  <a:srgbClr val="FF0000"/>
                </a:solidFill>
                <a:latin typeface="ＭＳ ゴシック" panose="020B0609070205080204" pitchFamily="49" charset="-128"/>
                <a:ea typeface="ＭＳ ゴシック" panose="020B0609070205080204" pitchFamily="49" charset="-128"/>
              </a:rPr>
              <a:t>削除の</a:t>
            </a:r>
            <a:r>
              <a:rPr lang="en-US" altLang="ja-JP" sz="1200">
                <a:solidFill>
                  <a:srgbClr val="FF0000"/>
                </a:solidFill>
                <a:latin typeface="ＭＳ ゴシック" panose="020B0609070205080204" pitchFamily="49" charset="-128"/>
                <a:ea typeface="ＭＳ ゴシック" panose="020B0609070205080204" pitchFamily="49" charset="-128"/>
              </a:rPr>
              <a:t>API</a:t>
            </a:r>
            <a:r>
              <a:rPr lang="ja-JP" altLang="en-US" sz="1200">
                <a:solidFill>
                  <a:srgbClr val="FF0000"/>
                </a:solidFill>
                <a:latin typeface="ＭＳ ゴシック" panose="020B0609070205080204" pitchFamily="49" charset="-128"/>
                <a:ea typeface="ＭＳ ゴシック" panose="020B0609070205080204" pitchFamily="49" charset="-128"/>
              </a:rPr>
              <a:t>を追加する</a:t>
            </a:r>
            <a:r>
              <a:rPr lang="en-US" altLang="ja-JP" sz="1200">
                <a:solidFill>
                  <a:srgbClr val="FF0000"/>
                </a:solidFill>
                <a:latin typeface="ＭＳ ゴシック" panose="020B0609070205080204" pitchFamily="49" charset="-128"/>
                <a:ea typeface="ＭＳ ゴシック" panose="020B0609070205080204" pitchFamily="49" charset="-128"/>
              </a:rPr>
              <a:t>)---</a:t>
            </a:r>
            <a:r>
              <a:rPr lang="en-US" altLang="ja-JP" sz="1200"/>
              <a:t>)</a:t>
            </a:r>
            <a:r>
              <a:rPr lang="ja-JP" altLang="en-US" sz="1200"/>
              <a:t>部分に左のコードを追加してください。</a:t>
            </a:r>
            <a:endParaRPr kumimoji="1" lang="en-US" altLang="ja-JP" sz="1200"/>
          </a:p>
        </p:txBody>
      </p:sp>
    </p:spTree>
    <p:extLst>
      <p:ext uri="{BB962C8B-B14F-4D97-AF65-F5344CB8AC3E}">
        <p14:creationId xmlns:p14="http://schemas.microsoft.com/office/powerpoint/2010/main" val="2749015410"/>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a:extLst>
              <a:ext uri="{FF2B5EF4-FFF2-40B4-BE49-F238E27FC236}">
                <a16:creationId xmlns:a16="http://schemas.microsoft.com/office/drawing/2014/main" id="{D3578072-553C-1E04-82AF-684422C5586E}"/>
              </a:ext>
            </a:extLst>
          </p:cNvPr>
          <p:cNvSpPr>
            <a:spLocks noGrp="1"/>
          </p:cNvSpPr>
          <p:nvPr>
            <p:ph type="title"/>
          </p:nvPr>
        </p:nvSpPr>
        <p:spPr/>
        <p:txBody>
          <a:bodyPr>
            <a:normAutofit/>
          </a:bodyPr>
          <a:lstStyle/>
          <a:p>
            <a:r>
              <a:rPr lang="en-US" altLang="ja-JP"/>
              <a:t>3-3-5.</a:t>
            </a:r>
            <a:r>
              <a:rPr lang="ja-JP" altLang="en-US"/>
              <a:t>「削除」機能作成</a:t>
            </a:r>
          </a:p>
        </p:txBody>
      </p:sp>
      <p:sp>
        <p:nvSpPr>
          <p:cNvPr id="2" name="テキスト プレースホルダー 7">
            <a:extLst>
              <a:ext uri="{FF2B5EF4-FFF2-40B4-BE49-F238E27FC236}">
                <a16:creationId xmlns:a16="http://schemas.microsoft.com/office/drawing/2014/main" id="{DF10B8C9-FDF0-F5F7-6E79-09B4D09A1973}"/>
              </a:ext>
            </a:extLst>
          </p:cNvPr>
          <p:cNvSpPr>
            <a:spLocks noGrp="1"/>
          </p:cNvSpPr>
          <p:nvPr>
            <p:ph type="body" sz="quarter" idx="14"/>
          </p:nvPr>
        </p:nvSpPr>
        <p:spPr>
          <a:xfrm>
            <a:off x="268288" y="806384"/>
            <a:ext cx="11637962" cy="373063"/>
          </a:xfrm>
        </p:spPr>
        <p:txBody>
          <a:bodyPr/>
          <a:lstStyle/>
          <a:p>
            <a:r>
              <a:rPr lang="ja-JP" altLang="en-US"/>
              <a:t>テスト実行</a:t>
            </a:r>
          </a:p>
        </p:txBody>
      </p:sp>
      <p:pic>
        <p:nvPicPr>
          <p:cNvPr id="3" name="図 2">
            <a:extLst>
              <a:ext uri="{FF2B5EF4-FFF2-40B4-BE49-F238E27FC236}">
                <a16:creationId xmlns:a16="http://schemas.microsoft.com/office/drawing/2014/main" id="{2F28DD9B-9C69-F6BE-FF64-158E077BD3C1}"/>
              </a:ext>
            </a:extLst>
          </p:cNvPr>
          <p:cNvPicPr>
            <a:picLocks noChangeAspect="1"/>
          </p:cNvPicPr>
          <p:nvPr/>
        </p:nvPicPr>
        <p:blipFill>
          <a:blip r:embed="rId2"/>
          <a:stretch>
            <a:fillRect/>
          </a:stretch>
        </p:blipFill>
        <p:spPr>
          <a:xfrm>
            <a:off x="377894" y="2719754"/>
            <a:ext cx="3699569" cy="3634154"/>
          </a:xfrm>
          <a:prstGeom prst="rect">
            <a:avLst/>
          </a:prstGeom>
        </p:spPr>
      </p:pic>
      <p:pic>
        <p:nvPicPr>
          <p:cNvPr id="4" name="図 3">
            <a:extLst>
              <a:ext uri="{FF2B5EF4-FFF2-40B4-BE49-F238E27FC236}">
                <a16:creationId xmlns:a16="http://schemas.microsoft.com/office/drawing/2014/main" id="{7A5F095B-CB7A-1FC7-4538-DAEA7AB7D417}"/>
              </a:ext>
            </a:extLst>
          </p:cNvPr>
          <p:cNvPicPr>
            <a:picLocks noChangeAspect="1"/>
          </p:cNvPicPr>
          <p:nvPr/>
        </p:nvPicPr>
        <p:blipFill>
          <a:blip r:embed="rId3"/>
          <a:stretch>
            <a:fillRect/>
          </a:stretch>
        </p:blipFill>
        <p:spPr>
          <a:xfrm>
            <a:off x="4414970" y="2719754"/>
            <a:ext cx="3699569" cy="3634154"/>
          </a:xfrm>
          <a:prstGeom prst="rect">
            <a:avLst/>
          </a:prstGeom>
        </p:spPr>
      </p:pic>
      <p:pic>
        <p:nvPicPr>
          <p:cNvPr id="5" name="図 4">
            <a:extLst>
              <a:ext uri="{FF2B5EF4-FFF2-40B4-BE49-F238E27FC236}">
                <a16:creationId xmlns:a16="http://schemas.microsoft.com/office/drawing/2014/main" id="{054F0871-33AC-D802-879F-CAFAD704C687}"/>
              </a:ext>
            </a:extLst>
          </p:cNvPr>
          <p:cNvPicPr>
            <a:picLocks noChangeAspect="1"/>
          </p:cNvPicPr>
          <p:nvPr/>
        </p:nvPicPr>
        <p:blipFill>
          <a:blip r:embed="rId4"/>
          <a:stretch>
            <a:fillRect/>
          </a:stretch>
        </p:blipFill>
        <p:spPr>
          <a:xfrm>
            <a:off x="8372445" y="2719754"/>
            <a:ext cx="3699569" cy="3634154"/>
          </a:xfrm>
          <a:prstGeom prst="rect">
            <a:avLst/>
          </a:prstGeom>
        </p:spPr>
      </p:pic>
      <p:sp>
        <p:nvSpPr>
          <p:cNvPr id="6" name="正方形/長方形 5">
            <a:extLst>
              <a:ext uri="{FF2B5EF4-FFF2-40B4-BE49-F238E27FC236}">
                <a16:creationId xmlns:a16="http://schemas.microsoft.com/office/drawing/2014/main" id="{52F049BF-5E01-16E7-F610-AAF1D4E8DFC1}"/>
              </a:ext>
            </a:extLst>
          </p:cNvPr>
          <p:cNvSpPr/>
          <p:nvPr/>
        </p:nvSpPr>
        <p:spPr>
          <a:xfrm>
            <a:off x="8297694" y="5027133"/>
            <a:ext cx="3805203" cy="50705"/>
          </a:xfrm>
          <a:prstGeom prst="rect">
            <a:avLst/>
          </a:prstGeom>
          <a:solidFill>
            <a:schemeClr val="accent4">
              <a:lumMod val="20000"/>
              <a:lumOff val="80000"/>
              <a:alpha val="30000"/>
            </a:schemeClr>
          </a:solidFill>
          <a:ln w="9525">
            <a:solidFill>
              <a:srgbClr val="FF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099B5589-785C-C2BF-33B5-681254F3FCDD}"/>
              </a:ext>
            </a:extLst>
          </p:cNvPr>
          <p:cNvSpPr/>
          <p:nvPr/>
        </p:nvSpPr>
        <p:spPr>
          <a:xfrm>
            <a:off x="267628" y="4945628"/>
            <a:ext cx="3889435" cy="239215"/>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E14E02D6-62FD-5D35-97A6-2DDBC966C472}"/>
              </a:ext>
            </a:extLst>
          </p:cNvPr>
          <p:cNvSpPr/>
          <p:nvPr/>
        </p:nvSpPr>
        <p:spPr>
          <a:xfrm>
            <a:off x="1597076" y="4514133"/>
            <a:ext cx="611104" cy="239215"/>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a:extLst>
              <a:ext uri="{FF2B5EF4-FFF2-40B4-BE49-F238E27FC236}">
                <a16:creationId xmlns:a16="http://schemas.microsoft.com/office/drawing/2014/main" id="{5C79DDDA-C3BA-0954-3EB6-AE0C9F48AC82}"/>
              </a:ext>
            </a:extLst>
          </p:cNvPr>
          <p:cNvSpPr/>
          <p:nvPr/>
        </p:nvSpPr>
        <p:spPr>
          <a:xfrm>
            <a:off x="6418753" y="4750604"/>
            <a:ext cx="497613" cy="276529"/>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a:extLst>
              <a:ext uri="{FF2B5EF4-FFF2-40B4-BE49-F238E27FC236}">
                <a16:creationId xmlns:a16="http://schemas.microsoft.com/office/drawing/2014/main" id="{386220F6-7C9B-4AE8-BE95-22BFBC2A781B}"/>
              </a:ext>
            </a:extLst>
          </p:cNvPr>
          <p:cNvSpPr txBox="1"/>
          <p:nvPr/>
        </p:nvSpPr>
        <p:spPr>
          <a:xfrm>
            <a:off x="291478" y="1491712"/>
            <a:ext cx="3784709" cy="1077218"/>
          </a:xfrm>
          <a:prstGeom prst="rect">
            <a:avLst/>
          </a:prstGeom>
          <a:noFill/>
        </p:spPr>
        <p:txBody>
          <a:bodyPr wrap="square" rtlCol="0">
            <a:spAutoFit/>
          </a:bodyPr>
          <a:lstStyle/>
          <a:p>
            <a:r>
              <a:rPr kumimoji="1" lang="ja-JP" altLang="en-US" sz="1600"/>
              <a:t>①住所録リストから削除したいデータをクリックし、上部に表示されたデータを確認後、「削除」ボタンをクリックしてください。</a:t>
            </a:r>
          </a:p>
        </p:txBody>
      </p:sp>
      <p:sp>
        <p:nvSpPr>
          <p:cNvPr id="12" name="テキスト ボックス 11">
            <a:extLst>
              <a:ext uri="{FF2B5EF4-FFF2-40B4-BE49-F238E27FC236}">
                <a16:creationId xmlns:a16="http://schemas.microsoft.com/office/drawing/2014/main" id="{8E710893-F54C-6F87-1CC8-C41D99861DE1}"/>
              </a:ext>
            </a:extLst>
          </p:cNvPr>
          <p:cNvSpPr txBox="1"/>
          <p:nvPr/>
        </p:nvSpPr>
        <p:spPr>
          <a:xfrm>
            <a:off x="8314639" y="1491712"/>
            <a:ext cx="3807712" cy="1077218"/>
          </a:xfrm>
          <a:prstGeom prst="rect">
            <a:avLst/>
          </a:prstGeom>
          <a:noFill/>
        </p:spPr>
        <p:txBody>
          <a:bodyPr wrap="square" rtlCol="0">
            <a:spAutoFit/>
          </a:bodyPr>
          <a:lstStyle/>
          <a:p>
            <a:r>
              <a:rPr kumimoji="1" lang="ja-JP" altLang="en-US" sz="1600"/>
              <a:t>③住所録リストから指定されたデータが削除</a:t>
            </a:r>
            <a:r>
              <a:rPr lang="ja-JP" altLang="en-US" sz="1600"/>
              <a:t>されて</a:t>
            </a:r>
            <a:r>
              <a:rPr kumimoji="1" lang="ja-JP" altLang="en-US" sz="1600"/>
              <a:t>表示されます。</a:t>
            </a:r>
            <a:endParaRPr kumimoji="1" lang="en-US" altLang="ja-JP" sz="1600"/>
          </a:p>
          <a:p>
            <a:r>
              <a:rPr lang="en-US" altLang="ja-JP" sz="1600"/>
              <a:t>※</a:t>
            </a:r>
            <a:r>
              <a:rPr lang="ja-JP" altLang="en-US" sz="1600"/>
              <a:t>更新されない場合は、</a:t>
            </a:r>
            <a:r>
              <a:rPr lang="en-US" altLang="ja-JP" sz="1600"/>
              <a:t>F5</a:t>
            </a:r>
            <a:r>
              <a:rPr lang="ja-JP" altLang="en-US" sz="1600"/>
              <a:t>キーを押してください。</a:t>
            </a:r>
            <a:endParaRPr kumimoji="1" lang="ja-JP" altLang="en-US" sz="1600"/>
          </a:p>
        </p:txBody>
      </p:sp>
      <p:sp>
        <p:nvSpPr>
          <p:cNvPr id="13" name="テキスト ボックス 12">
            <a:extLst>
              <a:ext uri="{FF2B5EF4-FFF2-40B4-BE49-F238E27FC236}">
                <a16:creationId xmlns:a16="http://schemas.microsoft.com/office/drawing/2014/main" id="{B28A86A5-129B-392C-672A-7CCEEFDAF234}"/>
              </a:ext>
            </a:extLst>
          </p:cNvPr>
          <p:cNvSpPr txBox="1"/>
          <p:nvPr/>
        </p:nvSpPr>
        <p:spPr>
          <a:xfrm>
            <a:off x="4395717" y="1491712"/>
            <a:ext cx="3720097" cy="584775"/>
          </a:xfrm>
          <a:prstGeom prst="rect">
            <a:avLst/>
          </a:prstGeom>
          <a:noFill/>
        </p:spPr>
        <p:txBody>
          <a:bodyPr wrap="square" rtlCol="0">
            <a:spAutoFit/>
          </a:bodyPr>
          <a:lstStyle/>
          <a:p>
            <a:r>
              <a:rPr kumimoji="1" lang="ja-JP" altLang="en-US" sz="1600"/>
              <a:t>②確認画面が表示されるので、「はい」ボタンをクリックしてください。</a:t>
            </a:r>
          </a:p>
        </p:txBody>
      </p:sp>
    </p:spTree>
    <p:extLst>
      <p:ext uri="{BB962C8B-B14F-4D97-AF65-F5344CB8AC3E}">
        <p14:creationId xmlns:p14="http://schemas.microsoft.com/office/powerpoint/2010/main" val="1682833501"/>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a:extLst>
              <a:ext uri="{FF2B5EF4-FFF2-40B4-BE49-F238E27FC236}">
                <a16:creationId xmlns:a16="http://schemas.microsoft.com/office/drawing/2014/main" id="{D3578072-553C-1E04-82AF-684422C5586E}"/>
              </a:ext>
            </a:extLst>
          </p:cNvPr>
          <p:cNvSpPr>
            <a:spLocks noGrp="1"/>
          </p:cNvSpPr>
          <p:nvPr>
            <p:ph type="title"/>
          </p:nvPr>
        </p:nvSpPr>
        <p:spPr/>
        <p:txBody>
          <a:bodyPr>
            <a:normAutofit/>
          </a:bodyPr>
          <a:lstStyle/>
          <a:p>
            <a:r>
              <a:rPr lang="en-US" altLang="ja-JP"/>
              <a:t>3-4.</a:t>
            </a:r>
            <a:r>
              <a:rPr lang="ja-JP" altLang="en-US"/>
              <a:t>動作確認</a:t>
            </a:r>
            <a:r>
              <a:rPr lang="en-US" altLang="ja-JP"/>
              <a:t>(</a:t>
            </a:r>
            <a:r>
              <a:rPr lang="ja-JP" altLang="en-US"/>
              <a:t>テスト</a:t>
            </a:r>
            <a:r>
              <a:rPr lang="en-US" altLang="ja-JP"/>
              <a:t>)</a:t>
            </a:r>
            <a:endParaRPr lang="ja-JP" altLang="en-US"/>
          </a:p>
        </p:txBody>
      </p:sp>
      <p:sp>
        <p:nvSpPr>
          <p:cNvPr id="10" name="正方形/長方形 9">
            <a:extLst>
              <a:ext uri="{FF2B5EF4-FFF2-40B4-BE49-F238E27FC236}">
                <a16:creationId xmlns:a16="http://schemas.microsoft.com/office/drawing/2014/main" id="{71DBDC10-6418-DC00-C303-1428DD1A8093}"/>
              </a:ext>
            </a:extLst>
          </p:cNvPr>
          <p:cNvSpPr/>
          <p:nvPr/>
        </p:nvSpPr>
        <p:spPr>
          <a:xfrm>
            <a:off x="561861" y="922285"/>
            <a:ext cx="11344390" cy="1385486"/>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kumimoji="1" lang="ja-JP" altLang="en-US"/>
              <a:t>ここでは、テスト項目表に従って</a:t>
            </a:r>
            <a:r>
              <a:rPr kumimoji="1" lang="en-US" altLang="ja-JP"/>
              <a:t>web</a:t>
            </a:r>
            <a:r>
              <a:rPr kumimoji="1" lang="ja-JP" altLang="en-US"/>
              <a:t>システムのテストを行い、</a:t>
            </a:r>
            <a:r>
              <a:rPr kumimoji="1" lang="en-US" altLang="ja-JP"/>
              <a:t>web</a:t>
            </a:r>
            <a:r>
              <a:rPr kumimoji="1" lang="ja-JP" altLang="en-US"/>
              <a:t>システムが正常に動作するか確認を行います。</a:t>
            </a:r>
            <a:endParaRPr kumimoji="1" lang="en-US" altLang="ja-JP"/>
          </a:p>
          <a:p>
            <a:r>
              <a:rPr lang="en-US" altLang="ja-JP"/>
              <a:t>※</a:t>
            </a:r>
            <a:r>
              <a:rPr lang="ja-JP" altLang="en-US"/>
              <a:t>テスト項目表を参考にテスト（検証）を行ってみてください。</a:t>
            </a:r>
            <a:endParaRPr lang="en-US" altLang="ja-JP"/>
          </a:p>
          <a:p>
            <a:endParaRPr kumimoji="1" lang="ja-JP" altLang="en-US" dirty="0"/>
          </a:p>
        </p:txBody>
      </p:sp>
      <p:sp>
        <p:nvSpPr>
          <p:cNvPr id="2" name="テキスト プレースホルダー 7">
            <a:extLst>
              <a:ext uri="{FF2B5EF4-FFF2-40B4-BE49-F238E27FC236}">
                <a16:creationId xmlns:a16="http://schemas.microsoft.com/office/drawing/2014/main" id="{DF10B8C9-FDF0-F5F7-6E79-09B4D09A1973}"/>
              </a:ext>
            </a:extLst>
          </p:cNvPr>
          <p:cNvSpPr>
            <a:spLocks noGrp="1"/>
          </p:cNvSpPr>
          <p:nvPr>
            <p:ph type="body" sz="quarter" idx="14"/>
          </p:nvPr>
        </p:nvSpPr>
        <p:spPr>
          <a:xfrm>
            <a:off x="286311" y="2409825"/>
            <a:ext cx="11637962" cy="373063"/>
          </a:xfrm>
        </p:spPr>
        <p:txBody>
          <a:bodyPr/>
          <a:lstStyle/>
          <a:p>
            <a:r>
              <a:rPr lang="ja-JP" altLang="en-US"/>
              <a:t>テスト項目表</a:t>
            </a:r>
          </a:p>
        </p:txBody>
      </p:sp>
      <p:pic>
        <p:nvPicPr>
          <p:cNvPr id="3" name="図 2">
            <a:extLst>
              <a:ext uri="{FF2B5EF4-FFF2-40B4-BE49-F238E27FC236}">
                <a16:creationId xmlns:a16="http://schemas.microsoft.com/office/drawing/2014/main" id="{904B6965-C9B5-5DDC-8906-9101ECC67899}"/>
              </a:ext>
            </a:extLst>
          </p:cNvPr>
          <p:cNvPicPr>
            <a:picLocks noChangeAspect="1"/>
          </p:cNvPicPr>
          <p:nvPr/>
        </p:nvPicPr>
        <p:blipFill>
          <a:blip r:embed="rId2"/>
          <a:stretch>
            <a:fillRect/>
          </a:stretch>
        </p:blipFill>
        <p:spPr>
          <a:xfrm>
            <a:off x="4037841" y="2409825"/>
            <a:ext cx="7905116" cy="3829367"/>
          </a:xfrm>
          <a:prstGeom prst="rect">
            <a:avLst/>
          </a:prstGeom>
        </p:spPr>
      </p:pic>
      <p:sp>
        <p:nvSpPr>
          <p:cNvPr id="5" name="吹き出し: 角を丸めた四角形 4">
            <a:extLst>
              <a:ext uri="{FF2B5EF4-FFF2-40B4-BE49-F238E27FC236}">
                <a16:creationId xmlns:a16="http://schemas.microsoft.com/office/drawing/2014/main" id="{016B61A4-3770-3944-9694-B8A6F8E4EEF9}"/>
              </a:ext>
            </a:extLst>
          </p:cNvPr>
          <p:cNvSpPr/>
          <p:nvPr/>
        </p:nvSpPr>
        <p:spPr>
          <a:xfrm>
            <a:off x="1551279" y="4052164"/>
            <a:ext cx="2190864" cy="1098123"/>
          </a:xfrm>
          <a:prstGeom prst="wedgeRoundRectCallout">
            <a:avLst>
              <a:gd name="adj1" fmla="val -34311"/>
              <a:gd name="adj2" fmla="val 72909"/>
              <a:gd name="adj3" fmla="val 16667"/>
            </a:avLst>
          </a:prstGeom>
        </p:spPr>
        <p:style>
          <a:lnRef idx="2">
            <a:schemeClr val="accent5"/>
          </a:lnRef>
          <a:fillRef idx="1">
            <a:schemeClr val="lt1"/>
          </a:fillRef>
          <a:effectRef idx="0">
            <a:schemeClr val="accent5"/>
          </a:effectRef>
          <a:fontRef idx="minor">
            <a:schemeClr val="dk1"/>
          </a:fontRef>
        </p:style>
        <p:txBody>
          <a:bodyPr rtlCol="0" anchor="t"/>
          <a:lstStyle/>
          <a:p>
            <a:r>
              <a:rPr lang="ja-JP" altLang="en-US" sz="1200"/>
              <a:t>「新規登録」「更新」「削除」一連の動作を確認して問題なく動きましたでしょうか？</a:t>
            </a:r>
            <a:endParaRPr lang="en-US" altLang="ja-JP" sz="1200"/>
          </a:p>
          <a:p>
            <a:endParaRPr lang="en-US" altLang="ja-JP" sz="1200"/>
          </a:p>
          <a:p>
            <a:endParaRPr kumimoji="1" lang="ja-JP" altLang="en-US" sz="1200"/>
          </a:p>
        </p:txBody>
      </p:sp>
      <p:pic>
        <p:nvPicPr>
          <p:cNvPr id="1026" name="Picture 2" descr="どうぞこちらへ のイラスト（男性） | かわいいフリー素材集 いらすとや">
            <a:extLst>
              <a:ext uri="{FF2B5EF4-FFF2-40B4-BE49-F238E27FC236}">
                <a16:creationId xmlns:a16="http://schemas.microsoft.com/office/drawing/2014/main" id="{6965C240-D22C-DD8F-B2F2-1FAAFD9ED8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9043" y="4622744"/>
            <a:ext cx="1302236" cy="14902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7491745"/>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正方形/長方形 27">
            <a:extLst>
              <a:ext uri="{FF2B5EF4-FFF2-40B4-BE49-F238E27FC236}">
                <a16:creationId xmlns:a16="http://schemas.microsoft.com/office/drawing/2014/main" id="{640B54B1-4252-6FE6-FFB1-EB6811F348EF}"/>
              </a:ext>
            </a:extLst>
          </p:cNvPr>
          <p:cNvSpPr/>
          <p:nvPr/>
        </p:nvSpPr>
        <p:spPr>
          <a:xfrm>
            <a:off x="797668" y="3853367"/>
            <a:ext cx="6530577" cy="2403526"/>
          </a:xfrm>
          <a:prstGeom prst="rect">
            <a:avLst/>
          </a:prstGeom>
          <a:noFill/>
          <a:ln>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タイトル 6">
            <a:extLst>
              <a:ext uri="{FF2B5EF4-FFF2-40B4-BE49-F238E27FC236}">
                <a16:creationId xmlns:a16="http://schemas.microsoft.com/office/drawing/2014/main" id="{D3578072-553C-1E04-82AF-684422C5586E}"/>
              </a:ext>
            </a:extLst>
          </p:cNvPr>
          <p:cNvSpPr>
            <a:spLocks noGrp="1"/>
          </p:cNvSpPr>
          <p:nvPr>
            <p:ph type="title"/>
          </p:nvPr>
        </p:nvSpPr>
        <p:spPr/>
        <p:txBody>
          <a:bodyPr>
            <a:normAutofit/>
          </a:bodyPr>
          <a:lstStyle/>
          <a:p>
            <a:r>
              <a:rPr lang="en-US" altLang="ja-JP"/>
              <a:t>3-5.</a:t>
            </a:r>
            <a:r>
              <a:rPr lang="ja-JP" altLang="en-US"/>
              <a:t>動作確認サーバ上での動作確認</a:t>
            </a:r>
          </a:p>
        </p:txBody>
      </p:sp>
      <p:sp>
        <p:nvSpPr>
          <p:cNvPr id="3" name="正方形/長方形 2">
            <a:extLst>
              <a:ext uri="{FF2B5EF4-FFF2-40B4-BE49-F238E27FC236}">
                <a16:creationId xmlns:a16="http://schemas.microsoft.com/office/drawing/2014/main" id="{3441C52E-A8FE-D1F2-055B-8AF6198B47B9}"/>
              </a:ext>
            </a:extLst>
          </p:cNvPr>
          <p:cNvSpPr/>
          <p:nvPr/>
        </p:nvSpPr>
        <p:spPr>
          <a:xfrm>
            <a:off x="438907" y="900831"/>
            <a:ext cx="11486119" cy="131004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marL="285750" indent="-285750">
              <a:buFont typeface="Arial" panose="020B0604020202020204" pitchFamily="34" charset="0"/>
              <a:buChar char="•"/>
            </a:pPr>
            <a:r>
              <a:rPr lang="ja-JP" altLang="en-US"/>
              <a:t>開発した</a:t>
            </a:r>
            <a:r>
              <a:rPr lang="en-US" altLang="ja-JP"/>
              <a:t>web</a:t>
            </a:r>
            <a:r>
              <a:rPr lang="ja-JP" altLang="en-US"/>
              <a:t>システム「住所録データベース」が開発環境ではなく、別の環境（本番環境）で動作するのかを最終確認します。</a:t>
            </a:r>
            <a:endParaRPr lang="en-US" altLang="ja-JP"/>
          </a:p>
          <a:p>
            <a:pPr marL="285750" indent="-285750">
              <a:buFont typeface="Arial" panose="020B0604020202020204" pitchFamily="34" charset="0"/>
              <a:buChar char="•"/>
            </a:pPr>
            <a:r>
              <a:rPr kumimoji="1" lang="ja-JP" altLang="en-US"/>
              <a:t>仮想マシン「</a:t>
            </a:r>
            <a:r>
              <a:rPr kumimoji="1" lang="en-US" altLang="ja-JP"/>
              <a:t>WindowsServer</a:t>
            </a:r>
            <a:r>
              <a:rPr kumimoji="1" lang="ja-JP" altLang="en-US"/>
              <a:t>」を本番環境として、開発したシステムを動かします。</a:t>
            </a:r>
            <a:endParaRPr kumimoji="1" lang="ja-JP" altLang="en-US" dirty="0"/>
          </a:p>
        </p:txBody>
      </p:sp>
      <p:sp>
        <p:nvSpPr>
          <p:cNvPr id="4" name="テキスト ボックス 3">
            <a:extLst>
              <a:ext uri="{FF2B5EF4-FFF2-40B4-BE49-F238E27FC236}">
                <a16:creationId xmlns:a16="http://schemas.microsoft.com/office/drawing/2014/main" id="{A15E7804-0C5C-102A-A70D-BACB96F0424E}"/>
              </a:ext>
            </a:extLst>
          </p:cNvPr>
          <p:cNvSpPr txBox="1"/>
          <p:nvPr/>
        </p:nvSpPr>
        <p:spPr>
          <a:xfrm>
            <a:off x="714935" y="2552863"/>
            <a:ext cx="11228021" cy="923330"/>
          </a:xfrm>
          <a:prstGeom prst="rect">
            <a:avLst/>
          </a:prstGeom>
          <a:noFill/>
        </p:spPr>
        <p:txBody>
          <a:bodyPr wrap="square" rtlCol="0">
            <a:spAutoFit/>
          </a:bodyPr>
          <a:lstStyle/>
          <a:p>
            <a:r>
              <a:rPr lang="en-US" altLang="ja-JP"/>
              <a:t>VisualStudio</a:t>
            </a:r>
            <a:r>
              <a:rPr lang="ja-JP" altLang="en-US"/>
              <a:t>環境で開発・動作確認していたプログラムを「発行」し、単体実行可能な中間（実行）プログラムにコンパイルします。コンパイルされたプログラム一式を</a:t>
            </a:r>
            <a:r>
              <a:rPr lang="en-US" altLang="ja-JP"/>
              <a:t>WindowsServer</a:t>
            </a:r>
            <a:r>
              <a:rPr lang="ja-JP" altLang="en-US"/>
              <a:t>上にコピーし、起動させます。</a:t>
            </a:r>
            <a:endParaRPr lang="en-US" altLang="ja-JP"/>
          </a:p>
          <a:p>
            <a:r>
              <a:rPr kumimoji="1" lang="ja-JP" altLang="en-US"/>
              <a:t>起動後、ホスト上のブラウザより動作を確認します。</a:t>
            </a:r>
          </a:p>
        </p:txBody>
      </p:sp>
      <p:sp>
        <p:nvSpPr>
          <p:cNvPr id="6" name="テキスト プレースホルダー 5">
            <a:extLst>
              <a:ext uri="{FF2B5EF4-FFF2-40B4-BE49-F238E27FC236}">
                <a16:creationId xmlns:a16="http://schemas.microsoft.com/office/drawing/2014/main" id="{C8F0EE72-117C-FD07-0958-3FB08C7F6113}"/>
              </a:ext>
            </a:extLst>
          </p:cNvPr>
          <p:cNvSpPr>
            <a:spLocks noGrp="1"/>
          </p:cNvSpPr>
          <p:nvPr>
            <p:ph type="body" sz="quarter" idx="14"/>
          </p:nvPr>
        </p:nvSpPr>
        <p:spPr>
          <a:xfrm>
            <a:off x="344208" y="2264817"/>
            <a:ext cx="11637962" cy="373063"/>
          </a:xfrm>
        </p:spPr>
        <p:txBody>
          <a:bodyPr/>
          <a:lstStyle/>
          <a:p>
            <a:r>
              <a:rPr lang="ja-JP" altLang="en-US"/>
              <a:t>概要</a:t>
            </a:r>
          </a:p>
        </p:txBody>
      </p:sp>
      <p:sp>
        <p:nvSpPr>
          <p:cNvPr id="9" name="正方形/長方形 8">
            <a:extLst>
              <a:ext uri="{FF2B5EF4-FFF2-40B4-BE49-F238E27FC236}">
                <a16:creationId xmlns:a16="http://schemas.microsoft.com/office/drawing/2014/main" id="{A9212343-1E49-ED83-5E03-9E60F8EE1F87}"/>
              </a:ext>
            </a:extLst>
          </p:cNvPr>
          <p:cNvSpPr/>
          <p:nvPr/>
        </p:nvSpPr>
        <p:spPr>
          <a:xfrm>
            <a:off x="5316071" y="3980329"/>
            <a:ext cx="1586753" cy="62753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ja-JP" altLang="en-US" sz="1100"/>
              <a:t>プログラム一式</a:t>
            </a:r>
            <a:endParaRPr kumimoji="1" lang="en-US" altLang="ja-JP" sz="1100"/>
          </a:p>
          <a:p>
            <a:pPr algn="ctr"/>
            <a:endParaRPr kumimoji="1" lang="ja-JP" altLang="en-US" sz="1100"/>
          </a:p>
        </p:txBody>
      </p:sp>
      <p:cxnSp>
        <p:nvCxnSpPr>
          <p:cNvPr id="11" name="直線矢印コネクタ 10">
            <a:extLst>
              <a:ext uri="{FF2B5EF4-FFF2-40B4-BE49-F238E27FC236}">
                <a16:creationId xmlns:a16="http://schemas.microsoft.com/office/drawing/2014/main" id="{0A65F9F0-235D-E2A6-837C-AFB9F2820892}"/>
              </a:ext>
            </a:extLst>
          </p:cNvPr>
          <p:cNvCxnSpPr>
            <a:cxnSpLocks/>
            <a:endCxn id="9" idx="1"/>
          </p:cNvCxnSpPr>
          <p:nvPr/>
        </p:nvCxnSpPr>
        <p:spPr>
          <a:xfrm>
            <a:off x="2662518" y="4294094"/>
            <a:ext cx="265355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テキスト ボックス 11">
            <a:extLst>
              <a:ext uri="{FF2B5EF4-FFF2-40B4-BE49-F238E27FC236}">
                <a16:creationId xmlns:a16="http://schemas.microsoft.com/office/drawing/2014/main" id="{BD01382D-8292-0EED-78EE-61F68E77E3A5}"/>
              </a:ext>
            </a:extLst>
          </p:cNvPr>
          <p:cNvSpPr txBox="1"/>
          <p:nvPr/>
        </p:nvSpPr>
        <p:spPr>
          <a:xfrm>
            <a:off x="3666128" y="3980329"/>
            <a:ext cx="877163" cy="369332"/>
          </a:xfrm>
          <a:prstGeom prst="rect">
            <a:avLst/>
          </a:prstGeom>
          <a:noFill/>
        </p:spPr>
        <p:txBody>
          <a:bodyPr wrap="none" rtlCol="0">
            <a:spAutoFit/>
          </a:bodyPr>
          <a:lstStyle/>
          <a:p>
            <a:r>
              <a:rPr kumimoji="1" lang="ja-JP" altLang="en-US"/>
              <a:t>①発行</a:t>
            </a:r>
          </a:p>
        </p:txBody>
      </p:sp>
      <p:sp>
        <p:nvSpPr>
          <p:cNvPr id="13" name="正方形/長方形 12">
            <a:extLst>
              <a:ext uri="{FF2B5EF4-FFF2-40B4-BE49-F238E27FC236}">
                <a16:creationId xmlns:a16="http://schemas.microsoft.com/office/drawing/2014/main" id="{9BAE0DB6-6C3B-6C27-4416-B5B0E5E62A4B}"/>
              </a:ext>
            </a:extLst>
          </p:cNvPr>
          <p:cNvSpPr/>
          <p:nvPr/>
        </p:nvSpPr>
        <p:spPr>
          <a:xfrm>
            <a:off x="8108577" y="3917106"/>
            <a:ext cx="2537011" cy="2339788"/>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sp>
        <p:nvSpPr>
          <p:cNvPr id="15" name="正方形/長方形 14">
            <a:extLst>
              <a:ext uri="{FF2B5EF4-FFF2-40B4-BE49-F238E27FC236}">
                <a16:creationId xmlns:a16="http://schemas.microsoft.com/office/drawing/2014/main" id="{6C6D9743-284A-7921-7E1F-2FA83B4436AA}"/>
              </a:ext>
            </a:extLst>
          </p:cNvPr>
          <p:cNvSpPr/>
          <p:nvPr/>
        </p:nvSpPr>
        <p:spPr>
          <a:xfrm>
            <a:off x="8386041" y="4214671"/>
            <a:ext cx="1586753" cy="62753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ja-JP" altLang="en-US" sz="1100"/>
              <a:t>プログラム一式</a:t>
            </a:r>
          </a:p>
        </p:txBody>
      </p:sp>
      <p:sp>
        <p:nvSpPr>
          <p:cNvPr id="16" name="正方形/長方形 15">
            <a:extLst>
              <a:ext uri="{FF2B5EF4-FFF2-40B4-BE49-F238E27FC236}">
                <a16:creationId xmlns:a16="http://schemas.microsoft.com/office/drawing/2014/main" id="{3797B51D-3136-D403-C9E2-02EC2CAC9152}"/>
              </a:ext>
            </a:extLst>
          </p:cNvPr>
          <p:cNvSpPr/>
          <p:nvPr/>
        </p:nvSpPr>
        <p:spPr>
          <a:xfrm>
            <a:off x="8215719" y="5489368"/>
            <a:ext cx="1586753" cy="62753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en-US" altLang="ja-JP" sz="1200"/>
              <a:t>web</a:t>
            </a:r>
            <a:r>
              <a:rPr kumimoji="1" lang="ja-JP" altLang="en-US" sz="1200"/>
              <a:t>サーバ起動</a:t>
            </a:r>
            <a:endParaRPr kumimoji="1" lang="en-US" altLang="ja-JP" sz="1200"/>
          </a:p>
          <a:p>
            <a:pPr algn="ctr"/>
            <a:r>
              <a:rPr lang="en-US" altLang="ja-JP" sz="1200"/>
              <a:t>web</a:t>
            </a:r>
            <a:r>
              <a:rPr lang="ja-JP" altLang="en-US" sz="1200"/>
              <a:t>システム</a:t>
            </a:r>
            <a:endParaRPr kumimoji="1" lang="ja-JP" altLang="en-US" sz="1200"/>
          </a:p>
        </p:txBody>
      </p:sp>
      <p:sp>
        <p:nvSpPr>
          <p:cNvPr id="17" name="テキスト ボックス 16">
            <a:extLst>
              <a:ext uri="{FF2B5EF4-FFF2-40B4-BE49-F238E27FC236}">
                <a16:creationId xmlns:a16="http://schemas.microsoft.com/office/drawing/2014/main" id="{4C5BB1EA-8492-F5E2-C4F4-9B1068A2BDA1}"/>
              </a:ext>
            </a:extLst>
          </p:cNvPr>
          <p:cNvSpPr txBox="1"/>
          <p:nvPr/>
        </p:nvSpPr>
        <p:spPr>
          <a:xfrm>
            <a:off x="7870058" y="3637084"/>
            <a:ext cx="2358338" cy="276999"/>
          </a:xfrm>
          <a:prstGeom prst="rect">
            <a:avLst/>
          </a:prstGeom>
          <a:noFill/>
        </p:spPr>
        <p:txBody>
          <a:bodyPr wrap="none" rtlCol="0">
            <a:spAutoFit/>
          </a:bodyPr>
          <a:lstStyle/>
          <a:p>
            <a:r>
              <a:rPr kumimoji="1" lang="ja-JP" altLang="en-US" sz="1200"/>
              <a:t>仮想マシン「</a:t>
            </a:r>
            <a:r>
              <a:rPr kumimoji="1" lang="en-US" altLang="ja-JP" sz="1200"/>
              <a:t>WindowsServer</a:t>
            </a:r>
            <a:r>
              <a:rPr kumimoji="1" lang="ja-JP" altLang="en-US" sz="1200"/>
              <a:t>」</a:t>
            </a:r>
          </a:p>
        </p:txBody>
      </p:sp>
      <p:sp>
        <p:nvSpPr>
          <p:cNvPr id="18" name="正方形/長方形 17">
            <a:extLst>
              <a:ext uri="{FF2B5EF4-FFF2-40B4-BE49-F238E27FC236}">
                <a16:creationId xmlns:a16="http://schemas.microsoft.com/office/drawing/2014/main" id="{C663A4B7-7E3A-D15E-B0B9-CE8B3E96E6AB}"/>
              </a:ext>
            </a:extLst>
          </p:cNvPr>
          <p:cNvSpPr/>
          <p:nvPr/>
        </p:nvSpPr>
        <p:spPr>
          <a:xfrm>
            <a:off x="10963835" y="3923810"/>
            <a:ext cx="1089833" cy="2333083"/>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ja-JP" altLang="en-US" sz="1200"/>
              <a:t>データベース</a:t>
            </a:r>
            <a:endParaRPr kumimoji="1" lang="en-US" altLang="ja-JP" sz="1200"/>
          </a:p>
          <a:p>
            <a:pPr algn="ctr"/>
            <a:endParaRPr kumimoji="1" lang="en-US" altLang="ja-JP" sz="1200"/>
          </a:p>
          <a:p>
            <a:pPr algn="ctr"/>
            <a:endParaRPr lang="en-US" altLang="ja-JP" sz="1200"/>
          </a:p>
          <a:p>
            <a:pPr algn="ctr"/>
            <a:endParaRPr kumimoji="1" lang="en-US" altLang="ja-JP" sz="1200"/>
          </a:p>
          <a:p>
            <a:pPr algn="ctr"/>
            <a:endParaRPr kumimoji="1" lang="ja-JP" altLang="en-US" sz="1200"/>
          </a:p>
        </p:txBody>
      </p:sp>
      <p:sp>
        <p:nvSpPr>
          <p:cNvPr id="19" name="テキスト ボックス 18">
            <a:extLst>
              <a:ext uri="{FF2B5EF4-FFF2-40B4-BE49-F238E27FC236}">
                <a16:creationId xmlns:a16="http://schemas.microsoft.com/office/drawing/2014/main" id="{F1DD0FF0-2058-7740-D38C-E9F291464829}"/>
              </a:ext>
            </a:extLst>
          </p:cNvPr>
          <p:cNvSpPr txBox="1"/>
          <p:nvPr/>
        </p:nvSpPr>
        <p:spPr>
          <a:xfrm>
            <a:off x="10751973" y="3656956"/>
            <a:ext cx="1513556" cy="276999"/>
          </a:xfrm>
          <a:prstGeom prst="rect">
            <a:avLst/>
          </a:prstGeom>
          <a:noFill/>
        </p:spPr>
        <p:txBody>
          <a:bodyPr wrap="none" rtlCol="0">
            <a:spAutoFit/>
          </a:bodyPr>
          <a:lstStyle/>
          <a:p>
            <a:r>
              <a:rPr kumimoji="1" lang="ja-JP" altLang="en-US" sz="1200"/>
              <a:t>仮想マシン「</a:t>
            </a:r>
            <a:r>
              <a:rPr lang="en-US" altLang="ja-JP" sz="1200"/>
              <a:t>Linux</a:t>
            </a:r>
            <a:r>
              <a:rPr kumimoji="1" lang="ja-JP" altLang="en-US" sz="1200"/>
              <a:t>」</a:t>
            </a:r>
          </a:p>
        </p:txBody>
      </p:sp>
      <p:sp>
        <p:nvSpPr>
          <p:cNvPr id="20" name="フリーフォーム: 図形 19">
            <a:extLst>
              <a:ext uri="{FF2B5EF4-FFF2-40B4-BE49-F238E27FC236}">
                <a16:creationId xmlns:a16="http://schemas.microsoft.com/office/drawing/2014/main" id="{7D529345-F7DD-90EC-5EE3-96CBD15E63B7}"/>
              </a:ext>
            </a:extLst>
          </p:cNvPr>
          <p:cNvSpPr/>
          <p:nvPr/>
        </p:nvSpPr>
        <p:spPr>
          <a:xfrm>
            <a:off x="6795247" y="3853367"/>
            <a:ext cx="2151529" cy="593127"/>
          </a:xfrm>
          <a:custGeom>
            <a:avLst/>
            <a:gdLst>
              <a:gd name="connsiteX0" fmla="*/ 0 w 2151529"/>
              <a:gd name="connsiteY0" fmla="*/ 458657 h 593127"/>
              <a:gd name="connsiteX1" fmla="*/ 1048871 w 2151529"/>
              <a:gd name="connsiteY1" fmla="*/ 1457 h 593127"/>
              <a:gd name="connsiteX2" fmla="*/ 2151529 w 2151529"/>
              <a:gd name="connsiteY2" fmla="*/ 593127 h 593127"/>
            </a:gdLst>
            <a:ahLst/>
            <a:cxnLst>
              <a:cxn ang="0">
                <a:pos x="connsiteX0" y="connsiteY0"/>
              </a:cxn>
              <a:cxn ang="0">
                <a:pos x="connsiteX1" y="connsiteY1"/>
              </a:cxn>
              <a:cxn ang="0">
                <a:pos x="connsiteX2" y="connsiteY2"/>
              </a:cxn>
            </a:cxnLst>
            <a:rect l="l" t="t" r="r" b="b"/>
            <a:pathLst>
              <a:path w="2151529" h="593127">
                <a:moveTo>
                  <a:pt x="0" y="458657"/>
                </a:moveTo>
                <a:cubicBezTo>
                  <a:pt x="345141" y="218851"/>
                  <a:pt x="690283" y="-20955"/>
                  <a:pt x="1048871" y="1457"/>
                </a:cubicBezTo>
                <a:cubicBezTo>
                  <a:pt x="1407459" y="23869"/>
                  <a:pt x="1779494" y="308498"/>
                  <a:pt x="2151529" y="593127"/>
                </a:cubicBezTo>
              </a:path>
            </a:pathLst>
          </a:custGeom>
          <a:noFill/>
          <a:ln w="44450">
            <a:solidFill>
              <a:srgbClr val="FF0000">
                <a:alpha val="36000"/>
              </a:srgbClr>
            </a:solidFill>
            <a:prstDash val="sysDot"/>
            <a:tailEnd type="arrow"/>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フリーフォーム: 図形 20">
            <a:extLst>
              <a:ext uri="{FF2B5EF4-FFF2-40B4-BE49-F238E27FC236}">
                <a16:creationId xmlns:a16="http://schemas.microsoft.com/office/drawing/2014/main" id="{78856CF6-A066-4133-0FCA-0D0A383D12CA}"/>
              </a:ext>
            </a:extLst>
          </p:cNvPr>
          <p:cNvSpPr/>
          <p:nvPr/>
        </p:nvSpPr>
        <p:spPr>
          <a:xfrm>
            <a:off x="9175687" y="4706676"/>
            <a:ext cx="332246" cy="869577"/>
          </a:xfrm>
          <a:custGeom>
            <a:avLst/>
            <a:gdLst>
              <a:gd name="connsiteX0" fmla="*/ 0 w 332246"/>
              <a:gd name="connsiteY0" fmla="*/ 0 h 573741"/>
              <a:gd name="connsiteX1" fmla="*/ 331694 w 332246"/>
              <a:gd name="connsiteY1" fmla="*/ 304800 h 573741"/>
              <a:gd name="connsiteX2" fmla="*/ 62753 w 332246"/>
              <a:gd name="connsiteY2" fmla="*/ 573741 h 573741"/>
            </a:gdLst>
            <a:ahLst/>
            <a:cxnLst>
              <a:cxn ang="0">
                <a:pos x="connsiteX0" y="connsiteY0"/>
              </a:cxn>
              <a:cxn ang="0">
                <a:pos x="connsiteX1" y="connsiteY1"/>
              </a:cxn>
              <a:cxn ang="0">
                <a:pos x="connsiteX2" y="connsiteY2"/>
              </a:cxn>
            </a:cxnLst>
            <a:rect l="l" t="t" r="r" b="b"/>
            <a:pathLst>
              <a:path w="332246" h="573741">
                <a:moveTo>
                  <a:pt x="0" y="0"/>
                </a:moveTo>
                <a:cubicBezTo>
                  <a:pt x="160617" y="104588"/>
                  <a:pt x="321235" y="209177"/>
                  <a:pt x="331694" y="304800"/>
                </a:cubicBezTo>
                <a:cubicBezTo>
                  <a:pt x="342153" y="400423"/>
                  <a:pt x="202453" y="487082"/>
                  <a:pt x="62753" y="573741"/>
                </a:cubicBezTo>
              </a:path>
            </a:pathLst>
          </a:custGeom>
          <a:noFill/>
          <a:ln w="44450">
            <a:solidFill>
              <a:srgbClr val="FF0000">
                <a:alpha val="36000"/>
              </a:srgbClr>
            </a:solidFill>
            <a:prstDash val="sysDot"/>
            <a:tailEnd type="arrow"/>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テキスト ボックス 21">
            <a:extLst>
              <a:ext uri="{FF2B5EF4-FFF2-40B4-BE49-F238E27FC236}">
                <a16:creationId xmlns:a16="http://schemas.microsoft.com/office/drawing/2014/main" id="{792BCCE1-8223-EA51-74ED-86DEBF332172}"/>
              </a:ext>
            </a:extLst>
          </p:cNvPr>
          <p:cNvSpPr txBox="1"/>
          <p:nvPr/>
        </p:nvSpPr>
        <p:spPr>
          <a:xfrm>
            <a:off x="7434630" y="3853367"/>
            <a:ext cx="877163" cy="369332"/>
          </a:xfrm>
          <a:prstGeom prst="rect">
            <a:avLst/>
          </a:prstGeom>
          <a:noFill/>
        </p:spPr>
        <p:txBody>
          <a:bodyPr wrap="none" rtlCol="0">
            <a:spAutoFit/>
          </a:bodyPr>
          <a:lstStyle/>
          <a:p>
            <a:r>
              <a:rPr kumimoji="1" lang="ja-JP" altLang="en-US"/>
              <a:t>②複製</a:t>
            </a:r>
          </a:p>
        </p:txBody>
      </p:sp>
      <p:sp>
        <p:nvSpPr>
          <p:cNvPr id="23" name="テキスト ボックス 22">
            <a:extLst>
              <a:ext uri="{FF2B5EF4-FFF2-40B4-BE49-F238E27FC236}">
                <a16:creationId xmlns:a16="http://schemas.microsoft.com/office/drawing/2014/main" id="{3284070B-741F-FB02-A4F0-4DF0060692EE}"/>
              </a:ext>
            </a:extLst>
          </p:cNvPr>
          <p:cNvSpPr txBox="1"/>
          <p:nvPr/>
        </p:nvSpPr>
        <p:spPr>
          <a:xfrm>
            <a:off x="8663703" y="4948723"/>
            <a:ext cx="877163" cy="369332"/>
          </a:xfrm>
          <a:prstGeom prst="rect">
            <a:avLst/>
          </a:prstGeom>
          <a:noFill/>
        </p:spPr>
        <p:txBody>
          <a:bodyPr wrap="none" rtlCol="0">
            <a:spAutoFit/>
          </a:bodyPr>
          <a:lstStyle/>
          <a:p>
            <a:r>
              <a:rPr kumimoji="1" lang="ja-JP" altLang="en-US"/>
              <a:t>③実行</a:t>
            </a:r>
          </a:p>
        </p:txBody>
      </p:sp>
      <p:cxnSp>
        <p:nvCxnSpPr>
          <p:cNvPr id="25" name="直線矢印コネクタ 24">
            <a:extLst>
              <a:ext uri="{FF2B5EF4-FFF2-40B4-BE49-F238E27FC236}">
                <a16:creationId xmlns:a16="http://schemas.microsoft.com/office/drawing/2014/main" id="{F6E211F5-331B-0BCA-5C33-9A7B4A3B5DDE}"/>
              </a:ext>
            </a:extLst>
          </p:cNvPr>
          <p:cNvCxnSpPr/>
          <p:nvPr/>
        </p:nvCxnSpPr>
        <p:spPr>
          <a:xfrm>
            <a:off x="9902757" y="5680953"/>
            <a:ext cx="150778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直線矢印コネクタ 26">
            <a:extLst>
              <a:ext uri="{FF2B5EF4-FFF2-40B4-BE49-F238E27FC236}">
                <a16:creationId xmlns:a16="http://schemas.microsoft.com/office/drawing/2014/main" id="{C843A8CE-EDBA-869A-1485-803C8A1E64A6}"/>
              </a:ext>
            </a:extLst>
          </p:cNvPr>
          <p:cNvCxnSpPr/>
          <p:nvPr/>
        </p:nvCxnSpPr>
        <p:spPr>
          <a:xfrm flipH="1">
            <a:off x="9941668" y="5803133"/>
            <a:ext cx="147860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テキスト ボックス 28">
            <a:extLst>
              <a:ext uri="{FF2B5EF4-FFF2-40B4-BE49-F238E27FC236}">
                <a16:creationId xmlns:a16="http://schemas.microsoft.com/office/drawing/2014/main" id="{7E3A8963-17BD-7BB9-C880-3092EC2BEE57}"/>
              </a:ext>
            </a:extLst>
          </p:cNvPr>
          <p:cNvSpPr txBox="1"/>
          <p:nvPr/>
        </p:nvSpPr>
        <p:spPr>
          <a:xfrm>
            <a:off x="765625" y="3575929"/>
            <a:ext cx="1922321" cy="276999"/>
          </a:xfrm>
          <a:prstGeom prst="rect">
            <a:avLst/>
          </a:prstGeom>
          <a:noFill/>
        </p:spPr>
        <p:txBody>
          <a:bodyPr wrap="none" rtlCol="0">
            <a:spAutoFit/>
          </a:bodyPr>
          <a:lstStyle/>
          <a:p>
            <a:r>
              <a:rPr kumimoji="1" lang="ja-JP" altLang="en-US" sz="1200"/>
              <a:t>ホスト</a:t>
            </a:r>
            <a:r>
              <a:rPr kumimoji="1" lang="en-US" altLang="ja-JP" sz="1200"/>
              <a:t>PC</a:t>
            </a:r>
            <a:r>
              <a:rPr kumimoji="1" lang="ja-JP" altLang="en-US" sz="1200"/>
              <a:t>「</a:t>
            </a:r>
            <a:r>
              <a:rPr kumimoji="1" lang="en-US" altLang="ja-JP" sz="1200"/>
              <a:t>Windows</a:t>
            </a:r>
            <a:r>
              <a:rPr kumimoji="1" lang="ja-JP" altLang="en-US" sz="1200"/>
              <a:t>１１」</a:t>
            </a:r>
          </a:p>
        </p:txBody>
      </p:sp>
      <p:cxnSp>
        <p:nvCxnSpPr>
          <p:cNvPr id="32" name="直線矢印コネクタ 31">
            <a:extLst>
              <a:ext uri="{FF2B5EF4-FFF2-40B4-BE49-F238E27FC236}">
                <a16:creationId xmlns:a16="http://schemas.microsoft.com/office/drawing/2014/main" id="{614F4838-A394-E7D2-9FE0-392204019829}"/>
              </a:ext>
            </a:extLst>
          </p:cNvPr>
          <p:cNvCxnSpPr/>
          <p:nvPr/>
        </p:nvCxnSpPr>
        <p:spPr>
          <a:xfrm>
            <a:off x="5214026" y="5803133"/>
            <a:ext cx="296876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テキスト ボックス 32">
            <a:extLst>
              <a:ext uri="{FF2B5EF4-FFF2-40B4-BE49-F238E27FC236}">
                <a16:creationId xmlns:a16="http://schemas.microsoft.com/office/drawing/2014/main" id="{E13F3C67-29C0-24BD-624D-8485C2D00C70}"/>
              </a:ext>
            </a:extLst>
          </p:cNvPr>
          <p:cNvSpPr txBox="1"/>
          <p:nvPr/>
        </p:nvSpPr>
        <p:spPr>
          <a:xfrm>
            <a:off x="5895002" y="5472881"/>
            <a:ext cx="1338828" cy="369332"/>
          </a:xfrm>
          <a:prstGeom prst="rect">
            <a:avLst/>
          </a:prstGeom>
          <a:noFill/>
        </p:spPr>
        <p:txBody>
          <a:bodyPr wrap="none" rtlCol="0">
            <a:spAutoFit/>
          </a:bodyPr>
          <a:lstStyle/>
          <a:p>
            <a:r>
              <a:rPr kumimoji="1" lang="ja-JP" altLang="en-US"/>
              <a:t>④動作確認</a:t>
            </a:r>
          </a:p>
        </p:txBody>
      </p:sp>
      <p:pic>
        <p:nvPicPr>
          <p:cNvPr id="34" name="図 33">
            <a:extLst>
              <a:ext uri="{FF2B5EF4-FFF2-40B4-BE49-F238E27FC236}">
                <a16:creationId xmlns:a16="http://schemas.microsoft.com/office/drawing/2014/main" id="{CFA7E72C-23E8-3EEF-E090-2F83FD814E93}"/>
              </a:ext>
            </a:extLst>
          </p:cNvPr>
          <p:cNvPicPr>
            <a:picLocks noChangeAspect="1"/>
          </p:cNvPicPr>
          <p:nvPr/>
        </p:nvPicPr>
        <p:blipFill>
          <a:blip r:embed="rId2"/>
          <a:stretch>
            <a:fillRect/>
          </a:stretch>
        </p:blipFill>
        <p:spPr>
          <a:xfrm>
            <a:off x="10147439" y="3637084"/>
            <a:ext cx="585322" cy="593126"/>
          </a:xfrm>
          <a:prstGeom prst="rect">
            <a:avLst/>
          </a:prstGeom>
        </p:spPr>
      </p:pic>
      <p:pic>
        <p:nvPicPr>
          <p:cNvPr id="35" name="図 34">
            <a:extLst>
              <a:ext uri="{FF2B5EF4-FFF2-40B4-BE49-F238E27FC236}">
                <a16:creationId xmlns:a16="http://schemas.microsoft.com/office/drawing/2014/main" id="{4E3B7470-7D40-3E0D-3345-E74D8A637359}"/>
              </a:ext>
            </a:extLst>
          </p:cNvPr>
          <p:cNvPicPr>
            <a:picLocks noChangeAspect="1"/>
          </p:cNvPicPr>
          <p:nvPr/>
        </p:nvPicPr>
        <p:blipFill>
          <a:blip r:embed="rId3"/>
          <a:stretch>
            <a:fillRect/>
          </a:stretch>
        </p:blipFill>
        <p:spPr>
          <a:xfrm>
            <a:off x="11174400" y="4018605"/>
            <a:ext cx="648193" cy="506841"/>
          </a:xfrm>
          <a:prstGeom prst="rect">
            <a:avLst/>
          </a:prstGeom>
        </p:spPr>
      </p:pic>
      <p:pic>
        <p:nvPicPr>
          <p:cNvPr id="36" name="Picture 16" descr="Windows 11 に新機能：SMB 経由の NTLM-Relay 攻撃を防ぐ仕組みとは？ – IoT OT Security News">
            <a:extLst>
              <a:ext uri="{FF2B5EF4-FFF2-40B4-BE49-F238E27FC236}">
                <a16:creationId xmlns:a16="http://schemas.microsoft.com/office/drawing/2014/main" id="{EFC7C3D2-C84A-1E4A-64CA-1C4045AD0A8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6256" y="5657547"/>
            <a:ext cx="1573272" cy="545911"/>
          </a:xfrm>
          <a:prstGeom prst="rect">
            <a:avLst/>
          </a:prstGeom>
          <a:noFill/>
          <a:extLst>
            <a:ext uri="{909E8E84-426E-40DD-AFC4-6F175D3DCCD1}">
              <a14:hiddenFill xmlns:a14="http://schemas.microsoft.com/office/drawing/2010/main">
                <a:solidFill>
                  <a:srgbClr val="FFFFFF"/>
                </a:solidFill>
              </a14:hiddenFill>
            </a:ext>
          </a:extLst>
        </p:spPr>
      </p:pic>
      <p:pic>
        <p:nvPicPr>
          <p:cNvPr id="37" name="図 36">
            <a:extLst>
              <a:ext uri="{FF2B5EF4-FFF2-40B4-BE49-F238E27FC236}">
                <a16:creationId xmlns:a16="http://schemas.microsoft.com/office/drawing/2014/main" id="{9CEEAB1E-E2A3-19E9-9CCF-743D15DC039D}"/>
              </a:ext>
            </a:extLst>
          </p:cNvPr>
          <p:cNvPicPr>
            <a:picLocks noChangeAspect="1"/>
          </p:cNvPicPr>
          <p:nvPr/>
        </p:nvPicPr>
        <p:blipFill>
          <a:blip r:embed="rId5"/>
          <a:stretch>
            <a:fillRect/>
          </a:stretch>
        </p:blipFill>
        <p:spPr>
          <a:xfrm>
            <a:off x="11394332" y="5472881"/>
            <a:ext cx="560828" cy="622872"/>
          </a:xfrm>
          <a:prstGeom prst="rect">
            <a:avLst/>
          </a:prstGeom>
        </p:spPr>
      </p:pic>
      <p:pic>
        <p:nvPicPr>
          <p:cNvPr id="38" name="Picture 28" descr="NET Coreのコミュニティロゴが素晴らしかったので紹介したい - lycheejam's tech log">
            <a:extLst>
              <a:ext uri="{FF2B5EF4-FFF2-40B4-BE49-F238E27FC236}">
                <a16:creationId xmlns:a16="http://schemas.microsoft.com/office/drawing/2014/main" id="{961B30EB-5EC1-A59A-FBB9-459CB484485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28898" y="4149350"/>
            <a:ext cx="527187" cy="527187"/>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28" descr="NET Coreのコミュニティロゴが素晴らしかったので紹介したい - lycheejam's tech log">
            <a:extLst>
              <a:ext uri="{FF2B5EF4-FFF2-40B4-BE49-F238E27FC236}">
                <a16:creationId xmlns:a16="http://schemas.microsoft.com/office/drawing/2014/main" id="{D7ED6C3F-9542-4D4C-2CA2-AC68A996CE5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89408" y="4373802"/>
            <a:ext cx="527187" cy="527187"/>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ウェブブラウザ風フレームの飾り枠イラスト02 | 無料イラスト かわいいフリー素材集 フレームぽけっと">
            <a:extLst>
              <a:ext uri="{FF2B5EF4-FFF2-40B4-BE49-F238E27FC236}">
                <a16:creationId xmlns:a16="http://schemas.microsoft.com/office/drawing/2014/main" id="{7AB07657-5C79-E0A8-3B2F-8A90496DAD3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616349" y="5045115"/>
            <a:ext cx="1500169" cy="1125127"/>
          </a:xfrm>
          <a:prstGeom prst="rect">
            <a:avLst/>
          </a:prstGeom>
          <a:noFill/>
          <a:extLst>
            <a:ext uri="{909E8E84-426E-40DD-AFC4-6F175D3DCCD1}">
              <a14:hiddenFill xmlns:a14="http://schemas.microsoft.com/office/drawing/2010/main">
                <a:solidFill>
                  <a:srgbClr val="FFFFFF"/>
                </a:solidFill>
              </a14:hiddenFill>
            </a:ext>
          </a:extLst>
        </p:spPr>
      </p:pic>
      <p:sp>
        <p:nvSpPr>
          <p:cNvPr id="30" name="正方形/長方形 29">
            <a:extLst>
              <a:ext uri="{FF2B5EF4-FFF2-40B4-BE49-F238E27FC236}">
                <a16:creationId xmlns:a16="http://schemas.microsoft.com/office/drawing/2014/main" id="{5D8D99B8-C812-73B0-EFEF-B210754BA3AB}"/>
              </a:ext>
            </a:extLst>
          </p:cNvPr>
          <p:cNvSpPr/>
          <p:nvPr/>
        </p:nvSpPr>
        <p:spPr>
          <a:xfrm>
            <a:off x="3848138" y="5621952"/>
            <a:ext cx="1118515" cy="380597"/>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ja-JP" altLang="en-US" sz="1400"/>
              <a:t>ブラウザ</a:t>
            </a:r>
          </a:p>
        </p:txBody>
      </p:sp>
      <p:pic>
        <p:nvPicPr>
          <p:cNvPr id="40" name="図 39">
            <a:extLst>
              <a:ext uri="{FF2B5EF4-FFF2-40B4-BE49-F238E27FC236}">
                <a16:creationId xmlns:a16="http://schemas.microsoft.com/office/drawing/2014/main" id="{CE6C1072-8054-CA38-81B4-B05FFE259DF2}"/>
              </a:ext>
            </a:extLst>
          </p:cNvPr>
          <p:cNvPicPr>
            <a:picLocks noChangeAspect="1"/>
          </p:cNvPicPr>
          <p:nvPr/>
        </p:nvPicPr>
        <p:blipFill>
          <a:blip r:embed="rId8"/>
          <a:stretch>
            <a:fillRect/>
          </a:stretch>
        </p:blipFill>
        <p:spPr>
          <a:xfrm>
            <a:off x="1006623" y="3966975"/>
            <a:ext cx="1622962" cy="1027667"/>
          </a:xfrm>
          <a:prstGeom prst="rect">
            <a:avLst/>
          </a:prstGeom>
        </p:spPr>
      </p:pic>
      <p:sp>
        <p:nvSpPr>
          <p:cNvPr id="8" name="正方形/長方形 7">
            <a:extLst>
              <a:ext uri="{FF2B5EF4-FFF2-40B4-BE49-F238E27FC236}">
                <a16:creationId xmlns:a16="http://schemas.microsoft.com/office/drawing/2014/main" id="{E551240D-5742-8A73-410A-705629E5092C}"/>
              </a:ext>
            </a:extLst>
          </p:cNvPr>
          <p:cNvSpPr/>
          <p:nvPr/>
        </p:nvSpPr>
        <p:spPr>
          <a:xfrm>
            <a:off x="1285381" y="4672052"/>
            <a:ext cx="1798418" cy="373063"/>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en-US" altLang="ja-JP" sz="1400"/>
              <a:t>VisualStudio</a:t>
            </a:r>
            <a:endParaRPr kumimoji="1" lang="ja-JP" altLang="en-US" sz="1400"/>
          </a:p>
        </p:txBody>
      </p:sp>
      <p:pic>
        <p:nvPicPr>
          <p:cNvPr id="5" name="図 4">
            <a:extLst>
              <a:ext uri="{FF2B5EF4-FFF2-40B4-BE49-F238E27FC236}">
                <a16:creationId xmlns:a16="http://schemas.microsoft.com/office/drawing/2014/main" id="{C583E5A7-0EAC-FF79-DE8E-E10D19B61E0B}"/>
              </a:ext>
            </a:extLst>
          </p:cNvPr>
          <p:cNvPicPr>
            <a:picLocks noChangeAspect="1"/>
          </p:cNvPicPr>
          <p:nvPr/>
        </p:nvPicPr>
        <p:blipFill>
          <a:blip r:embed="rId9"/>
          <a:stretch>
            <a:fillRect/>
          </a:stretch>
        </p:blipFill>
        <p:spPr>
          <a:xfrm>
            <a:off x="5936606" y="4356610"/>
            <a:ext cx="382141" cy="296267"/>
          </a:xfrm>
          <a:prstGeom prst="rect">
            <a:avLst/>
          </a:prstGeom>
        </p:spPr>
      </p:pic>
      <p:sp>
        <p:nvSpPr>
          <p:cNvPr id="10" name="テキスト ボックス 9">
            <a:extLst>
              <a:ext uri="{FF2B5EF4-FFF2-40B4-BE49-F238E27FC236}">
                <a16:creationId xmlns:a16="http://schemas.microsoft.com/office/drawing/2014/main" id="{3A610D4C-17DC-69DC-11F7-09D09DB557C0}"/>
              </a:ext>
            </a:extLst>
          </p:cNvPr>
          <p:cNvSpPr txBox="1"/>
          <p:nvPr/>
        </p:nvSpPr>
        <p:spPr>
          <a:xfrm>
            <a:off x="6255630" y="4330277"/>
            <a:ext cx="705642" cy="261610"/>
          </a:xfrm>
          <a:prstGeom prst="rect">
            <a:avLst/>
          </a:prstGeom>
          <a:noFill/>
        </p:spPr>
        <p:txBody>
          <a:bodyPr wrap="none" rtlCol="0">
            <a:spAutoFit/>
          </a:bodyPr>
          <a:lstStyle/>
          <a:p>
            <a:r>
              <a:rPr kumimoji="1" lang="ja-JP" altLang="en-US" sz="1100"/>
              <a:t>フォルダ</a:t>
            </a:r>
          </a:p>
        </p:txBody>
      </p:sp>
    </p:spTree>
    <p:extLst>
      <p:ext uri="{BB962C8B-B14F-4D97-AF65-F5344CB8AC3E}">
        <p14:creationId xmlns:p14="http://schemas.microsoft.com/office/powerpoint/2010/main" val="2595624094"/>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a:extLst>
              <a:ext uri="{FF2B5EF4-FFF2-40B4-BE49-F238E27FC236}">
                <a16:creationId xmlns:a16="http://schemas.microsoft.com/office/drawing/2014/main" id="{D3578072-553C-1E04-82AF-684422C5586E}"/>
              </a:ext>
            </a:extLst>
          </p:cNvPr>
          <p:cNvSpPr>
            <a:spLocks noGrp="1"/>
          </p:cNvSpPr>
          <p:nvPr>
            <p:ph type="title"/>
          </p:nvPr>
        </p:nvSpPr>
        <p:spPr/>
        <p:txBody>
          <a:bodyPr>
            <a:normAutofit/>
          </a:bodyPr>
          <a:lstStyle/>
          <a:p>
            <a:r>
              <a:rPr lang="en-US" altLang="ja-JP"/>
              <a:t>3-5.</a:t>
            </a:r>
            <a:r>
              <a:rPr lang="ja-JP" altLang="en-US"/>
              <a:t>動作確認サーバ上での動作確認</a:t>
            </a:r>
          </a:p>
        </p:txBody>
      </p:sp>
      <p:sp>
        <p:nvSpPr>
          <p:cNvPr id="2" name="テキスト プレースホルダー 7">
            <a:extLst>
              <a:ext uri="{FF2B5EF4-FFF2-40B4-BE49-F238E27FC236}">
                <a16:creationId xmlns:a16="http://schemas.microsoft.com/office/drawing/2014/main" id="{DF10B8C9-FDF0-F5F7-6E79-09B4D09A1973}"/>
              </a:ext>
            </a:extLst>
          </p:cNvPr>
          <p:cNvSpPr>
            <a:spLocks noGrp="1"/>
          </p:cNvSpPr>
          <p:nvPr>
            <p:ph type="body" sz="quarter" idx="14"/>
          </p:nvPr>
        </p:nvSpPr>
        <p:spPr>
          <a:xfrm>
            <a:off x="268288" y="806384"/>
            <a:ext cx="11637962" cy="373063"/>
          </a:xfrm>
        </p:spPr>
        <p:txBody>
          <a:bodyPr/>
          <a:lstStyle/>
          <a:p>
            <a:r>
              <a:rPr lang="ja-JP" altLang="en-US"/>
              <a:t>発行：配布用バイナリ出力</a:t>
            </a:r>
          </a:p>
        </p:txBody>
      </p:sp>
      <p:pic>
        <p:nvPicPr>
          <p:cNvPr id="3" name="図 2">
            <a:extLst>
              <a:ext uri="{FF2B5EF4-FFF2-40B4-BE49-F238E27FC236}">
                <a16:creationId xmlns:a16="http://schemas.microsoft.com/office/drawing/2014/main" id="{3134E0AE-0AD8-3E53-63D4-E9A6F178E7D6}"/>
              </a:ext>
            </a:extLst>
          </p:cNvPr>
          <p:cNvPicPr>
            <a:picLocks noChangeAspect="1"/>
          </p:cNvPicPr>
          <p:nvPr/>
        </p:nvPicPr>
        <p:blipFill>
          <a:blip r:embed="rId2"/>
          <a:stretch>
            <a:fillRect/>
          </a:stretch>
        </p:blipFill>
        <p:spPr>
          <a:xfrm>
            <a:off x="348114" y="3429000"/>
            <a:ext cx="3823836" cy="2575683"/>
          </a:xfrm>
          <a:prstGeom prst="rect">
            <a:avLst/>
          </a:prstGeom>
        </p:spPr>
      </p:pic>
      <p:pic>
        <p:nvPicPr>
          <p:cNvPr id="8" name="図 7">
            <a:extLst>
              <a:ext uri="{FF2B5EF4-FFF2-40B4-BE49-F238E27FC236}">
                <a16:creationId xmlns:a16="http://schemas.microsoft.com/office/drawing/2014/main" id="{93A5A6AB-9DD2-B67B-E1A6-C0C78B76F2C0}"/>
              </a:ext>
            </a:extLst>
          </p:cNvPr>
          <p:cNvPicPr>
            <a:picLocks noChangeAspect="1"/>
          </p:cNvPicPr>
          <p:nvPr/>
        </p:nvPicPr>
        <p:blipFill>
          <a:blip r:embed="rId3"/>
          <a:stretch>
            <a:fillRect/>
          </a:stretch>
        </p:blipFill>
        <p:spPr>
          <a:xfrm>
            <a:off x="4367664" y="3429000"/>
            <a:ext cx="3671719" cy="2575683"/>
          </a:xfrm>
          <a:prstGeom prst="rect">
            <a:avLst/>
          </a:prstGeom>
        </p:spPr>
      </p:pic>
      <p:pic>
        <p:nvPicPr>
          <p:cNvPr id="9" name="図 8">
            <a:extLst>
              <a:ext uri="{FF2B5EF4-FFF2-40B4-BE49-F238E27FC236}">
                <a16:creationId xmlns:a16="http://schemas.microsoft.com/office/drawing/2014/main" id="{FE75070D-FBB3-21DC-1A2C-78CA1501095B}"/>
              </a:ext>
            </a:extLst>
          </p:cNvPr>
          <p:cNvPicPr>
            <a:picLocks noChangeAspect="1"/>
          </p:cNvPicPr>
          <p:nvPr/>
        </p:nvPicPr>
        <p:blipFill>
          <a:blip r:embed="rId4"/>
          <a:stretch>
            <a:fillRect/>
          </a:stretch>
        </p:blipFill>
        <p:spPr>
          <a:xfrm>
            <a:off x="8271237" y="3428999"/>
            <a:ext cx="3671719" cy="2575683"/>
          </a:xfrm>
          <a:prstGeom prst="rect">
            <a:avLst/>
          </a:prstGeom>
        </p:spPr>
      </p:pic>
      <p:sp>
        <p:nvSpPr>
          <p:cNvPr id="4" name="テキスト ボックス 3">
            <a:extLst>
              <a:ext uri="{FF2B5EF4-FFF2-40B4-BE49-F238E27FC236}">
                <a16:creationId xmlns:a16="http://schemas.microsoft.com/office/drawing/2014/main" id="{0279D19E-87B7-B547-368C-3B29BDD54792}"/>
              </a:ext>
            </a:extLst>
          </p:cNvPr>
          <p:cNvSpPr txBox="1"/>
          <p:nvPr/>
        </p:nvSpPr>
        <p:spPr>
          <a:xfrm>
            <a:off x="320306" y="1496260"/>
            <a:ext cx="3851643" cy="830997"/>
          </a:xfrm>
          <a:prstGeom prst="rect">
            <a:avLst/>
          </a:prstGeom>
          <a:noFill/>
        </p:spPr>
        <p:txBody>
          <a:bodyPr wrap="square" rtlCol="0">
            <a:spAutoFit/>
          </a:bodyPr>
          <a:lstStyle/>
          <a:p>
            <a:r>
              <a:rPr lang="ja-JP" altLang="en-US" sz="1600"/>
              <a:t>①</a:t>
            </a:r>
            <a:r>
              <a:rPr lang="en-US" altLang="ja-JP" sz="1600"/>
              <a:t>VisualStudio</a:t>
            </a:r>
            <a:r>
              <a:rPr lang="ja-JP" altLang="en-US" sz="1600"/>
              <a:t>メニューより「ビルド」→「</a:t>
            </a:r>
            <a:r>
              <a:rPr lang="en-US" altLang="ja-JP" sz="1600"/>
              <a:t>addressbook.server</a:t>
            </a:r>
            <a:r>
              <a:rPr lang="ja-JP" altLang="en-US" sz="1600"/>
              <a:t>の発行」をクリックしてください。</a:t>
            </a:r>
            <a:endParaRPr lang="en-US" altLang="ja-JP" sz="1600"/>
          </a:p>
        </p:txBody>
      </p:sp>
      <p:sp>
        <p:nvSpPr>
          <p:cNvPr id="5" name="テキスト ボックス 4">
            <a:extLst>
              <a:ext uri="{FF2B5EF4-FFF2-40B4-BE49-F238E27FC236}">
                <a16:creationId xmlns:a16="http://schemas.microsoft.com/office/drawing/2014/main" id="{8CD449E6-B0AE-EB54-BD26-1F90D9B94DC5}"/>
              </a:ext>
            </a:extLst>
          </p:cNvPr>
          <p:cNvSpPr txBox="1"/>
          <p:nvPr/>
        </p:nvSpPr>
        <p:spPr>
          <a:xfrm>
            <a:off x="4338532" y="1491712"/>
            <a:ext cx="3823836" cy="830997"/>
          </a:xfrm>
          <a:prstGeom prst="rect">
            <a:avLst/>
          </a:prstGeom>
          <a:noFill/>
        </p:spPr>
        <p:txBody>
          <a:bodyPr wrap="square" rtlCol="0">
            <a:spAutoFit/>
          </a:bodyPr>
          <a:lstStyle/>
          <a:p>
            <a:r>
              <a:rPr kumimoji="1" lang="ja-JP" altLang="en-US" sz="1600"/>
              <a:t>②</a:t>
            </a:r>
            <a:r>
              <a:rPr lang="ja-JP" altLang="en-US" sz="1600"/>
              <a:t>以下画面が表示されますので、「フォルダー」を選択して、「次へ」ボタンをクリックしてください。</a:t>
            </a:r>
            <a:endParaRPr kumimoji="1" lang="ja-JP" altLang="en-US" sz="1600"/>
          </a:p>
        </p:txBody>
      </p:sp>
      <p:sp>
        <p:nvSpPr>
          <p:cNvPr id="6" name="テキスト ボックス 5">
            <a:extLst>
              <a:ext uri="{FF2B5EF4-FFF2-40B4-BE49-F238E27FC236}">
                <a16:creationId xmlns:a16="http://schemas.microsoft.com/office/drawing/2014/main" id="{C9EF732B-6EE6-67BF-6049-582144261FF1}"/>
              </a:ext>
            </a:extLst>
          </p:cNvPr>
          <p:cNvSpPr txBox="1"/>
          <p:nvPr/>
        </p:nvSpPr>
        <p:spPr>
          <a:xfrm>
            <a:off x="8234531" y="1482599"/>
            <a:ext cx="3708425" cy="1077218"/>
          </a:xfrm>
          <a:prstGeom prst="rect">
            <a:avLst/>
          </a:prstGeom>
          <a:noFill/>
        </p:spPr>
        <p:txBody>
          <a:bodyPr wrap="square" rtlCol="0">
            <a:spAutoFit/>
          </a:bodyPr>
          <a:lstStyle/>
          <a:p>
            <a:r>
              <a:rPr kumimoji="1" lang="ja-JP" altLang="en-US" sz="1600"/>
              <a:t>③出力先が表示されますが、そのままで（変更する場合は、フォルダーの場所を変更してください）、「完了」ボタンをクリックしてください。</a:t>
            </a:r>
          </a:p>
        </p:txBody>
      </p:sp>
      <p:pic>
        <p:nvPicPr>
          <p:cNvPr id="12" name="図 11">
            <a:extLst>
              <a:ext uri="{FF2B5EF4-FFF2-40B4-BE49-F238E27FC236}">
                <a16:creationId xmlns:a16="http://schemas.microsoft.com/office/drawing/2014/main" id="{FF1BADAA-FA7F-F840-4562-77A1869B08DF}"/>
              </a:ext>
            </a:extLst>
          </p:cNvPr>
          <p:cNvPicPr>
            <a:picLocks noChangeAspect="1"/>
          </p:cNvPicPr>
          <p:nvPr/>
        </p:nvPicPr>
        <p:blipFill>
          <a:blip r:embed="rId5"/>
          <a:stretch>
            <a:fillRect/>
          </a:stretch>
        </p:blipFill>
        <p:spPr>
          <a:xfrm>
            <a:off x="1407858" y="4530744"/>
            <a:ext cx="2880019" cy="2231001"/>
          </a:xfrm>
          <a:prstGeom prst="rect">
            <a:avLst/>
          </a:prstGeom>
          <a:ln w="19050">
            <a:solidFill>
              <a:schemeClr val="bg1"/>
            </a:solidFill>
          </a:ln>
        </p:spPr>
      </p:pic>
      <p:sp>
        <p:nvSpPr>
          <p:cNvPr id="13" name="正方形/長方形 12">
            <a:extLst>
              <a:ext uri="{FF2B5EF4-FFF2-40B4-BE49-F238E27FC236}">
                <a16:creationId xmlns:a16="http://schemas.microsoft.com/office/drawing/2014/main" id="{2D4C9672-22B9-0FED-1CFB-25C69B5EBF66}"/>
              </a:ext>
            </a:extLst>
          </p:cNvPr>
          <p:cNvSpPr/>
          <p:nvPr/>
        </p:nvSpPr>
        <p:spPr>
          <a:xfrm>
            <a:off x="992221" y="3317131"/>
            <a:ext cx="1527243" cy="1089498"/>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a:extLst>
              <a:ext uri="{FF2B5EF4-FFF2-40B4-BE49-F238E27FC236}">
                <a16:creationId xmlns:a16="http://schemas.microsoft.com/office/drawing/2014/main" id="{15FDDDDF-6208-7DFB-61A5-C224159DC2B0}"/>
              </a:ext>
            </a:extLst>
          </p:cNvPr>
          <p:cNvSpPr/>
          <p:nvPr/>
        </p:nvSpPr>
        <p:spPr>
          <a:xfrm>
            <a:off x="1424137" y="4466616"/>
            <a:ext cx="628399" cy="348575"/>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a:extLst>
              <a:ext uri="{FF2B5EF4-FFF2-40B4-BE49-F238E27FC236}">
                <a16:creationId xmlns:a16="http://schemas.microsoft.com/office/drawing/2014/main" id="{CD055BF3-DE60-851D-B94A-6DBDEFC7905C}"/>
              </a:ext>
            </a:extLst>
          </p:cNvPr>
          <p:cNvSpPr/>
          <p:nvPr/>
        </p:nvSpPr>
        <p:spPr>
          <a:xfrm>
            <a:off x="1328071" y="5991711"/>
            <a:ext cx="1697231" cy="348575"/>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a:extLst>
              <a:ext uri="{FF2B5EF4-FFF2-40B4-BE49-F238E27FC236}">
                <a16:creationId xmlns:a16="http://schemas.microsoft.com/office/drawing/2014/main" id="{3D376DED-09A3-8095-5B56-E4443C583A0F}"/>
              </a:ext>
            </a:extLst>
          </p:cNvPr>
          <p:cNvSpPr/>
          <p:nvPr/>
        </p:nvSpPr>
        <p:spPr>
          <a:xfrm>
            <a:off x="5112300" y="4443918"/>
            <a:ext cx="1979164" cy="348575"/>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正方形/長方形 16">
            <a:extLst>
              <a:ext uri="{FF2B5EF4-FFF2-40B4-BE49-F238E27FC236}">
                <a16:creationId xmlns:a16="http://schemas.microsoft.com/office/drawing/2014/main" id="{D4572BDA-89B9-4E62-2154-4B0F6EFBA601}"/>
              </a:ext>
            </a:extLst>
          </p:cNvPr>
          <p:cNvSpPr/>
          <p:nvPr/>
        </p:nvSpPr>
        <p:spPr>
          <a:xfrm>
            <a:off x="6675211" y="5703041"/>
            <a:ext cx="678900" cy="348575"/>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正方形/長方形 17">
            <a:extLst>
              <a:ext uri="{FF2B5EF4-FFF2-40B4-BE49-F238E27FC236}">
                <a16:creationId xmlns:a16="http://schemas.microsoft.com/office/drawing/2014/main" id="{CCD008A0-B49C-60D2-F293-7C698711C9A8}"/>
              </a:ext>
            </a:extLst>
          </p:cNvPr>
          <p:cNvSpPr/>
          <p:nvPr/>
        </p:nvSpPr>
        <p:spPr>
          <a:xfrm>
            <a:off x="11001135" y="5703041"/>
            <a:ext cx="678900" cy="348575"/>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401044743"/>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a:extLst>
              <a:ext uri="{FF2B5EF4-FFF2-40B4-BE49-F238E27FC236}">
                <a16:creationId xmlns:a16="http://schemas.microsoft.com/office/drawing/2014/main" id="{D3578072-553C-1E04-82AF-684422C5586E}"/>
              </a:ext>
            </a:extLst>
          </p:cNvPr>
          <p:cNvSpPr>
            <a:spLocks noGrp="1"/>
          </p:cNvSpPr>
          <p:nvPr>
            <p:ph type="title"/>
          </p:nvPr>
        </p:nvSpPr>
        <p:spPr/>
        <p:txBody>
          <a:bodyPr>
            <a:normAutofit/>
          </a:bodyPr>
          <a:lstStyle/>
          <a:p>
            <a:r>
              <a:rPr lang="en-US" altLang="ja-JP"/>
              <a:t>3-5.</a:t>
            </a:r>
            <a:r>
              <a:rPr lang="ja-JP" altLang="en-US"/>
              <a:t>動作確認サーバ上での動作確認</a:t>
            </a:r>
          </a:p>
        </p:txBody>
      </p:sp>
      <p:pic>
        <p:nvPicPr>
          <p:cNvPr id="8" name="図 7">
            <a:extLst>
              <a:ext uri="{FF2B5EF4-FFF2-40B4-BE49-F238E27FC236}">
                <a16:creationId xmlns:a16="http://schemas.microsoft.com/office/drawing/2014/main" id="{D55EB27A-A895-BD71-D2F1-E903B74C4777}"/>
              </a:ext>
            </a:extLst>
          </p:cNvPr>
          <p:cNvPicPr>
            <a:picLocks noChangeAspect="1"/>
          </p:cNvPicPr>
          <p:nvPr/>
        </p:nvPicPr>
        <p:blipFill>
          <a:blip r:embed="rId2"/>
          <a:stretch>
            <a:fillRect/>
          </a:stretch>
        </p:blipFill>
        <p:spPr>
          <a:xfrm>
            <a:off x="105118" y="3429000"/>
            <a:ext cx="3774737" cy="2647950"/>
          </a:xfrm>
          <a:prstGeom prst="rect">
            <a:avLst/>
          </a:prstGeom>
        </p:spPr>
      </p:pic>
      <p:pic>
        <p:nvPicPr>
          <p:cNvPr id="11" name="図 10">
            <a:extLst>
              <a:ext uri="{FF2B5EF4-FFF2-40B4-BE49-F238E27FC236}">
                <a16:creationId xmlns:a16="http://schemas.microsoft.com/office/drawing/2014/main" id="{B85277DC-1803-BA81-D6E8-1150CB4AB9BC}"/>
              </a:ext>
            </a:extLst>
          </p:cNvPr>
          <p:cNvPicPr>
            <a:picLocks noChangeAspect="1"/>
          </p:cNvPicPr>
          <p:nvPr/>
        </p:nvPicPr>
        <p:blipFill>
          <a:blip r:embed="rId3"/>
          <a:stretch>
            <a:fillRect/>
          </a:stretch>
        </p:blipFill>
        <p:spPr>
          <a:xfrm>
            <a:off x="4036241" y="3429000"/>
            <a:ext cx="3931122" cy="2647950"/>
          </a:xfrm>
          <a:prstGeom prst="rect">
            <a:avLst/>
          </a:prstGeom>
        </p:spPr>
      </p:pic>
      <p:pic>
        <p:nvPicPr>
          <p:cNvPr id="12" name="図 11">
            <a:extLst>
              <a:ext uri="{FF2B5EF4-FFF2-40B4-BE49-F238E27FC236}">
                <a16:creationId xmlns:a16="http://schemas.microsoft.com/office/drawing/2014/main" id="{8B4664F7-E512-6C0A-0249-C6985113C210}"/>
              </a:ext>
            </a:extLst>
          </p:cNvPr>
          <p:cNvPicPr>
            <a:picLocks noChangeAspect="1"/>
          </p:cNvPicPr>
          <p:nvPr/>
        </p:nvPicPr>
        <p:blipFill>
          <a:blip r:embed="rId4"/>
          <a:stretch>
            <a:fillRect/>
          </a:stretch>
        </p:blipFill>
        <p:spPr>
          <a:xfrm>
            <a:off x="8155760" y="3429000"/>
            <a:ext cx="3931122" cy="2647950"/>
          </a:xfrm>
          <a:prstGeom prst="rect">
            <a:avLst/>
          </a:prstGeom>
        </p:spPr>
      </p:pic>
      <p:sp>
        <p:nvSpPr>
          <p:cNvPr id="2" name="正方形/長方形 1">
            <a:extLst>
              <a:ext uri="{FF2B5EF4-FFF2-40B4-BE49-F238E27FC236}">
                <a16:creationId xmlns:a16="http://schemas.microsoft.com/office/drawing/2014/main" id="{C49230C6-6E39-010E-A877-F0FFA90DB98D}"/>
              </a:ext>
            </a:extLst>
          </p:cNvPr>
          <p:cNvSpPr/>
          <p:nvPr/>
        </p:nvSpPr>
        <p:spPr>
          <a:xfrm>
            <a:off x="799705" y="3883968"/>
            <a:ext cx="2945444" cy="532389"/>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a:extLst>
              <a:ext uri="{FF2B5EF4-FFF2-40B4-BE49-F238E27FC236}">
                <a16:creationId xmlns:a16="http://schemas.microsoft.com/office/drawing/2014/main" id="{C5329340-3E7A-A7EE-80A6-DE5EDE98B8F4}"/>
              </a:ext>
            </a:extLst>
          </p:cNvPr>
          <p:cNvSpPr txBox="1"/>
          <p:nvPr/>
        </p:nvSpPr>
        <p:spPr>
          <a:xfrm>
            <a:off x="320306" y="1496260"/>
            <a:ext cx="3851643" cy="830997"/>
          </a:xfrm>
          <a:prstGeom prst="rect">
            <a:avLst/>
          </a:prstGeom>
          <a:noFill/>
        </p:spPr>
        <p:txBody>
          <a:bodyPr wrap="square" rtlCol="0">
            <a:spAutoFit/>
          </a:bodyPr>
          <a:lstStyle/>
          <a:p>
            <a:r>
              <a:rPr lang="ja-JP" altLang="en-US" sz="1600"/>
              <a:t>④以下の画面のように、進捗情報が表示されるので、完了したら、「閉じる」ボタンをクリックしてください。</a:t>
            </a:r>
            <a:endParaRPr lang="en-US" altLang="ja-JP" sz="1600"/>
          </a:p>
        </p:txBody>
      </p:sp>
      <p:sp>
        <p:nvSpPr>
          <p:cNvPr id="4" name="テキスト ボックス 3">
            <a:extLst>
              <a:ext uri="{FF2B5EF4-FFF2-40B4-BE49-F238E27FC236}">
                <a16:creationId xmlns:a16="http://schemas.microsoft.com/office/drawing/2014/main" id="{13C66AAF-EA74-76D8-5828-FFEC805A8451}"/>
              </a:ext>
            </a:extLst>
          </p:cNvPr>
          <p:cNvSpPr txBox="1"/>
          <p:nvPr/>
        </p:nvSpPr>
        <p:spPr>
          <a:xfrm>
            <a:off x="4338532" y="1491712"/>
            <a:ext cx="3823836" cy="1077218"/>
          </a:xfrm>
          <a:prstGeom prst="rect">
            <a:avLst/>
          </a:prstGeom>
          <a:noFill/>
        </p:spPr>
        <p:txBody>
          <a:bodyPr wrap="square" rtlCol="0">
            <a:spAutoFit/>
          </a:bodyPr>
          <a:lstStyle/>
          <a:p>
            <a:r>
              <a:rPr kumimoji="1" lang="ja-JP" altLang="en-US" sz="1600"/>
              <a:t>①</a:t>
            </a:r>
            <a:r>
              <a:rPr lang="en-US" altLang="ja-JP" sz="1600"/>
              <a:t> VisualStudio</a:t>
            </a:r>
            <a:r>
              <a:rPr lang="ja-JP" altLang="en-US" sz="1600"/>
              <a:t>メニューより「ビルド」→「</a:t>
            </a:r>
            <a:r>
              <a:rPr lang="en-US" altLang="ja-JP" sz="1600"/>
              <a:t>addressbook.server</a:t>
            </a:r>
            <a:r>
              <a:rPr lang="ja-JP" altLang="en-US" sz="1600"/>
              <a:t>の発行」をクリックすると以下の画面が表示されるので、「発行」ボタンをクリックしてください。</a:t>
            </a:r>
            <a:endParaRPr kumimoji="1" lang="ja-JP" altLang="en-US" sz="1600"/>
          </a:p>
        </p:txBody>
      </p:sp>
      <p:sp>
        <p:nvSpPr>
          <p:cNvPr id="5" name="テキスト ボックス 4">
            <a:extLst>
              <a:ext uri="{FF2B5EF4-FFF2-40B4-BE49-F238E27FC236}">
                <a16:creationId xmlns:a16="http://schemas.microsoft.com/office/drawing/2014/main" id="{5185672E-C25F-5F2D-925C-786EBB03EDA9}"/>
              </a:ext>
            </a:extLst>
          </p:cNvPr>
          <p:cNvSpPr txBox="1"/>
          <p:nvPr/>
        </p:nvSpPr>
        <p:spPr>
          <a:xfrm>
            <a:off x="8234531" y="1482599"/>
            <a:ext cx="3708425" cy="1323439"/>
          </a:xfrm>
          <a:prstGeom prst="rect">
            <a:avLst/>
          </a:prstGeom>
          <a:noFill/>
        </p:spPr>
        <p:txBody>
          <a:bodyPr wrap="square" rtlCol="0">
            <a:spAutoFit/>
          </a:bodyPr>
          <a:lstStyle/>
          <a:p>
            <a:r>
              <a:rPr kumimoji="1" lang="ja-JP" altLang="en-US" sz="1600"/>
              <a:t>②出力が完了すると、以下の画面になります。</a:t>
            </a:r>
            <a:endParaRPr kumimoji="1" lang="en-US" altLang="ja-JP" sz="1600"/>
          </a:p>
          <a:p>
            <a:endParaRPr kumimoji="1" lang="en-US" altLang="ja-JP" sz="1600"/>
          </a:p>
          <a:p>
            <a:r>
              <a:rPr lang="ja-JP" altLang="en-US" sz="1600"/>
              <a:t>コンパイルがエラーする場合は、下の「出力」画面に表示されます。</a:t>
            </a:r>
            <a:endParaRPr kumimoji="1" lang="ja-JP" altLang="en-US" sz="1600"/>
          </a:p>
        </p:txBody>
      </p:sp>
      <p:sp>
        <p:nvSpPr>
          <p:cNvPr id="6" name="正方形/長方形 5">
            <a:extLst>
              <a:ext uri="{FF2B5EF4-FFF2-40B4-BE49-F238E27FC236}">
                <a16:creationId xmlns:a16="http://schemas.microsoft.com/office/drawing/2014/main" id="{D54C4452-E468-19BA-E5E7-A1B051178351}"/>
              </a:ext>
            </a:extLst>
          </p:cNvPr>
          <p:cNvSpPr/>
          <p:nvPr/>
        </p:nvSpPr>
        <p:spPr>
          <a:xfrm>
            <a:off x="2865810" y="5719253"/>
            <a:ext cx="665330" cy="532389"/>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F495D322-6619-5BDB-39FA-091D8B667E43}"/>
              </a:ext>
            </a:extLst>
          </p:cNvPr>
          <p:cNvSpPr txBox="1"/>
          <p:nvPr/>
        </p:nvSpPr>
        <p:spPr>
          <a:xfrm>
            <a:off x="4338532" y="849403"/>
            <a:ext cx="7402749" cy="369332"/>
          </a:xfrm>
          <a:prstGeom prst="rect">
            <a:avLst/>
          </a:prstGeom>
        </p:spPr>
        <p:style>
          <a:lnRef idx="0">
            <a:schemeClr val="accent1"/>
          </a:lnRef>
          <a:fillRef idx="3">
            <a:schemeClr val="accent1"/>
          </a:fillRef>
          <a:effectRef idx="3">
            <a:schemeClr val="accent1"/>
          </a:effectRef>
          <a:fontRef idx="minor">
            <a:schemeClr val="lt1"/>
          </a:fontRef>
        </p:style>
        <p:txBody>
          <a:bodyPr wrap="square" rtlCol="0">
            <a:spAutoFit/>
          </a:bodyPr>
          <a:lstStyle/>
          <a:p>
            <a:pPr algn="ctr"/>
            <a:r>
              <a:rPr kumimoji="1" lang="en-US" altLang="ja-JP"/>
              <a:t>【</a:t>
            </a:r>
            <a:r>
              <a:rPr kumimoji="1" lang="ja-JP" altLang="en-US"/>
              <a:t>次回からの発行手順</a:t>
            </a:r>
            <a:r>
              <a:rPr kumimoji="1" lang="en-US" altLang="ja-JP"/>
              <a:t>】</a:t>
            </a:r>
            <a:endParaRPr kumimoji="1" lang="ja-JP" altLang="en-US"/>
          </a:p>
        </p:txBody>
      </p:sp>
      <p:sp>
        <p:nvSpPr>
          <p:cNvPr id="10" name="正方形/長方形 9">
            <a:extLst>
              <a:ext uri="{FF2B5EF4-FFF2-40B4-BE49-F238E27FC236}">
                <a16:creationId xmlns:a16="http://schemas.microsoft.com/office/drawing/2014/main" id="{E29B90D6-7E7C-7021-F245-2576F353A159}"/>
              </a:ext>
            </a:extLst>
          </p:cNvPr>
          <p:cNvSpPr/>
          <p:nvPr/>
        </p:nvSpPr>
        <p:spPr>
          <a:xfrm>
            <a:off x="6403436" y="3670674"/>
            <a:ext cx="464292" cy="311472"/>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a:extLst>
              <a:ext uri="{FF2B5EF4-FFF2-40B4-BE49-F238E27FC236}">
                <a16:creationId xmlns:a16="http://schemas.microsoft.com/office/drawing/2014/main" id="{02D2336B-C845-A98F-7DE4-E71AD8017391}"/>
              </a:ext>
            </a:extLst>
          </p:cNvPr>
          <p:cNvSpPr/>
          <p:nvPr/>
        </p:nvSpPr>
        <p:spPr>
          <a:xfrm>
            <a:off x="9357402" y="3982145"/>
            <a:ext cx="1615398" cy="803864"/>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a:extLst>
              <a:ext uri="{FF2B5EF4-FFF2-40B4-BE49-F238E27FC236}">
                <a16:creationId xmlns:a16="http://schemas.microsoft.com/office/drawing/2014/main" id="{FBD7B640-1E48-1183-05CC-3202344802B9}"/>
              </a:ext>
            </a:extLst>
          </p:cNvPr>
          <p:cNvSpPr/>
          <p:nvPr/>
        </p:nvSpPr>
        <p:spPr>
          <a:xfrm>
            <a:off x="8564288" y="4915389"/>
            <a:ext cx="2476605" cy="1093208"/>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a:extLst>
              <a:ext uri="{FF2B5EF4-FFF2-40B4-BE49-F238E27FC236}">
                <a16:creationId xmlns:a16="http://schemas.microsoft.com/office/drawing/2014/main" id="{CE46F518-62D9-CF84-5B6C-7C9638810F36}"/>
              </a:ext>
            </a:extLst>
          </p:cNvPr>
          <p:cNvSpPr txBox="1"/>
          <p:nvPr/>
        </p:nvSpPr>
        <p:spPr>
          <a:xfrm>
            <a:off x="9326190" y="5587642"/>
            <a:ext cx="1107996" cy="369332"/>
          </a:xfrm>
          <a:prstGeom prst="rect">
            <a:avLst/>
          </a:prstGeom>
          <a:solidFill>
            <a:schemeClr val="bg1"/>
          </a:solidFill>
        </p:spPr>
        <p:txBody>
          <a:bodyPr wrap="none" rtlCol="0">
            <a:spAutoFit/>
          </a:bodyPr>
          <a:lstStyle/>
          <a:p>
            <a:r>
              <a:rPr kumimoji="1" lang="ja-JP" altLang="en-US"/>
              <a:t>出力画面</a:t>
            </a:r>
          </a:p>
        </p:txBody>
      </p:sp>
    </p:spTree>
    <p:extLst>
      <p:ext uri="{BB962C8B-B14F-4D97-AF65-F5344CB8AC3E}">
        <p14:creationId xmlns:p14="http://schemas.microsoft.com/office/powerpoint/2010/main" val="16466999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105EA2F-E7F2-ACF7-0833-6B93C7286CEA}"/>
              </a:ext>
            </a:extLst>
          </p:cNvPr>
          <p:cNvSpPr>
            <a:spLocks noGrp="1"/>
          </p:cNvSpPr>
          <p:nvPr>
            <p:ph type="title"/>
          </p:nvPr>
        </p:nvSpPr>
        <p:spPr/>
        <p:txBody>
          <a:bodyPr/>
          <a:lstStyle/>
          <a:p>
            <a:r>
              <a:rPr kumimoji="1" lang="en-US" altLang="ja-JP"/>
              <a:t>3-1-4.</a:t>
            </a:r>
            <a:r>
              <a:rPr kumimoji="1" lang="ja-JP" altLang="en-US"/>
              <a:t>要件定義</a:t>
            </a:r>
          </a:p>
        </p:txBody>
      </p:sp>
      <p:sp>
        <p:nvSpPr>
          <p:cNvPr id="5" name="正方形/長方形 4">
            <a:extLst>
              <a:ext uri="{FF2B5EF4-FFF2-40B4-BE49-F238E27FC236}">
                <a16:creationId xmlns:a16="http://schemas.microsoft.com/office/drawing/2014/main" id="{9D2A6C46-3413-ECE8-12F2-B7D6E77CB7A9}"/>
              </a:ext>
            </a:extLst>
          </p:cNvPr>
          <p:cNvSpPr/>
          <p:nvPr/>
        </p:nvSpPr>
        <p:spPr>
          <a:xfrm>
            <a:off x="196106" y="824754"/>
            <a:ext cx="5810249" cy="548640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altLang="ja-JP" sz="1400">
                <a:solidFill>
                  <a:schemeClr val="tx1"/>
                </a:solidFill>
              </a:rPr>
              <a:t>3.</a:t>
            </a:r>
            <a:r>
              <a:rPr lang="ja-JP" altLang="en-US" sz="1400">
                <a:solidFill>
                  <a:schemeClr val="tx1"/>
                </a:solidFill>
              </a:rPr>
              <a:t>機能要件</a:t>
            </a:r>
            <a:endParaRPr lang="en-US" altLang="ja-JP" sz="1400">
              <a:solidFill>
                <a:schemeClr val="tx1"/>
              </a:solidFill>
            </a:endParaRPr>
          </a:p>
          <a:p>
            <a:r>
              <a:rPr lang="ja-JP" altLang="en-US" sz="1400">
                <a:solidFill>
                  <a:schemeClr val="tx1"/>
                </a:solidFill>
              </a:rPr>
              <a:t>　　</a:t>
            </a:r>
            <a:r>
              <a:rPr lang="en-US" altLang="ja-JP" sz="1400">
                <a:solidFill>
                  <a:schemeClr val="tx1"/>
                </a:solidFill>
              </a:rPr>
              <a:t>3.1.</a:t>
            </a:r>
            <a:r>
              <a:rPr lang="ja-JP" altLang="en-US" sz="1400">
                <a:solidFill>
                  <a:schemeClr val="tx1"/>
                </a:solidFill>
              </a:rPr>
              <a:t>前提</a:t>
            </a:r>
            <a:endParaRPr lang="en-US" altLang="ja-JP" sz="1400">
              <a:solidFill>
                <a:schemeClr val="tx1"/>
              </a:solidFill>
            </a:endParaRPr>
          </a:p>
          <a:p>
            <a:endParaRPr lang="en-US" altLang="ja-JP" sz="1400">
              <a:solidFill>
                <a:schemeClr val="tx1"/>
              </a:solidFill>
            </a:endParaRPr>
          </a:p>
          <a:p>
            <a:r>
              <a:rPr lang="ja-JP" altLang="en-US" sz="1400">
                <a:solidFill>
                  <a:schemeClr val="tx1"/>
                </a:solidFill>
              </a:rPr>
              <a:t>■利用ソフトウェア</a:t>
            </a:r>
            <a:endParaRPr lang="en-US" altLang="ja-JP" sz="1400">
              <a:solidFill>
                <a:schemeClr val="tx1"/>
              </a:solidFill>
            </a:endParaRPr>
          </a:p>
          <a:p>
            <a:r>
              <a:rPr lang="ja-JP" altLang="en-US" sz="1400">
                <a:solidFill>
                  <a:schemeClr val="tx1"/>
                </a:solidFill>
              </a:rPr>
              <a:t>　　・フロントエンド</a:t>
            </a:r>
            <a:endParaRPr lang="en-US" altLang="ja-JP" sz="1400">
              <a:solidFill>
                <a:schemeClr val="tx1"/>
              </a:solidFill>
            </a:endParaRPr>
          </a:p>
          <a:p>
            <a:r>
              <a:rPr lang="ja-JP" altLang="en-US" sz="1400">
                <a:solidFill>
                  <a:schemeClr val="tx1"/>
                </a:solidFill>
              </a:rPr>
              <a:t>　　　　・</a:t>
            </a:r>
            <a:r>
              <a:rPr lang="en-US" altLang="ja-JP" sz="1400">
                <a:solidFill>
                  <a:schemeClr val="tx1"/>
                </a:solidFill>
              </a:rPr>
              <a:t>VUE</a:t>
            </a:r>
          </a:p>
          <a:p>
            <a:r>
              <a:rPr lang="ja-JP" altLang="en-US" sz="1400">
                <a:solidFill>
                  <a:schemeClr val="tx1"/>
                </a:solidFill>
              </a:rPr>
              <a:t>　　・バックエンド</a:t>
            </a:r>
            <a:endParaRPr lang="en-US" altLang="ja-JP" sz="1400">
              <a:solidFill>
                <a:schemeClr val="tx1"/>
              </a:solidFill>
            </a:endParaRPr>
          </a:p>
          <a:p>
            <a:r>
              <a:rPr lang="ja-JP" altLang="en-US" sz="1400">
                <a:solidFill>
                  <a:schemeClr val="tx1"/>
                </a:solidFill>
              </a:rPr>
              <a:t>　　　　・</a:t>
            </a:r>
            <a:r>
              <a:rPr lang="en-US" altLang="ja-JP" sz="1400">
                <a:solidFill>
                  <a:schemeClr val="tx1"/>
                </a:solidFill>
              </a:rPr>
              <a:t>web</a:t>
            </a:r>
            <a:r>
              <a:rPr lang="ja-JP" altLang="en-US" sz="1400">
                <a:solidFill>
                  <a:schemeClr val="tx1"/>
                </a:solidFill>
              </a:rPr>
              <a:t>サーバ　</a:t>
            </a:r>
            <a:r>
              <a:rPr lang="en-US" altLang="ja-JP" sz="1400">
                <a:solidFill>
                  <a:schemeClr val="tx1"/>
                </a:solidFill>
              </a:rPr>
              <a:t>Kastral</a:t>
            </a:r>
          </a:p>
          <a:p>
            <a:r>
              <a:rPr lang="ja-JP" altLang="en-US" sz="1400">
                <a:solidFill>
                  <a:schemeClr val="tx1"/>
                </a:solidFill>
              </a:rPr>
              <a:t>　　・データベース</a:t>
            </a:r>
            <a:endParaRPr lang="en-US" altLang="ja-JP" sz="1400">
              <a:solidFill>
                <a:schemeClr val="tx1"/>
              </a:solidFill>
            </a:endParaRPr>
          </a:p>
          <a:p>
            <a:r>
              <a:rPr lang="ja-JP" altLang="en-US" sz="1400">
                <a:solidFill>
                  <a:schemeClr val="tx1"/>
                </a:solidFill>
              </a:rPr>
              <a:t>　　　　・</a:t>
            </a:r>
            <a:r>
              <a:rPr lang="en-US" altLang="ja-JP" sz="1400">
                <a:solidFill>
                  <a:schemeClr val="tx1"/>
                </a:solidFill>
              </a:rPr>
              <a:t>PostgreSQL</a:t>
            </a:r>
          </a:p>
          <a:p>
            <a:endParaRPr lang="en-US" altLang="ja-JP" sz="1400">
              <a:solidFill>
                <a:schemeClr val="tx1"/>
              </a:solidFill>
            </a:endParaRPr>
          </a:p>
          <a:p>
            <a:endParaRPr lang="en-US" altLang="ja-JP" sz="1400">
              <a:solidFill>
                <a:schemeClr val="tx1"/>
              </a:solidFill>
            </a:endParaRPr>
          </a:p>
          <a:p>
            <a:r>
              <a:rPr lang="ja-JP" altLang="en-US" sz="1400">
                <a:solidFill>
                  <a:schemeClr val="tx1"/>
                </a:solidFill>
              </a:rPr>
              <a:t>■利用問い合わせ先</a:t>
            </a:r>
            <a:endParaRPr lang="en-US" altLang="ja-JP" sz="1400">
              <a:solidFill>
                <a:schemeClr val="tx1"/>
              </a:solidFill>
            </a:endParaRPr>
          </a:p>
          <a:p>
            <a:r>
              <a:rPr lang="ja-JP" altLang="en-US" sz="1400">
                <a:solidFill>
                  <a:schemeClr val="tx1"/>
                </a:solidFill>
              </a:rPr>
              <a:t>　　・ｘｘｘｘ株式会社</a:t>
            </a:r>
            <a:endParaRPr lang="en-US" altLang="ja-JP" sz="1400">
              <a:solidFill>
                <a:schemeClr val="tx1"/>
              </a:solidFill>
            </a:endParaRPr>
          </a:p>
        </p:txBody>
      </p:sp>
      <p:sp>
        <p:nvSpPr>
          <p:cNvPr id="7" name="正方形/長方形 6">
            <a:extLst>
              <a:ext uri="{FF2B5EF4-FFF2-40B4-BE49-F238E27FC236}">
                <a16:creationId xmlns:a16="http://schemas.microsoft.com/office/drawing/2014/main" id="{6FA3BC9C-E302-E096-5080-5E73352773AE}"/>
              </a:ext>
            </a:extLst>
          </p:cNvPr>
          <p:cNvSpPr/>
          <p:nvPr/>
        </p:nvSpPr>
        <p:spPr>
          <a:xfrm>
            <a:off x="6258210" y="824754"/>
            <a:ext cx="5810249" cy="548640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ja-JP" altLang="en-US" sz="1400">
                <a:solidFill>
                  <a:schemeClr val="tx1"/>
                </a:solidFill>
              </a:rPr>
              <a:t>　　</a:t>
            </a:r>
            <a:r>
              <a:rPr lang="en-US" altLang="ja-JP" sz="1400">
                <a:solidFill>
                  <a:schemeClr val="tx1"/>
                </a:solidFill>
              </a:rPr>
              <a:t>3.2.</a:t>
            </a:r>
            <a:r>
              <a:rPr lang="ja-JP" altLang="en-US" sz="1400">
                <a:solidFill>
                  <a:schemeClr val="tx1"/>
                </a:solidFill>
              </a:rPr>
              <a:t>機能要件　一覧　フロント側機能</a:t>
            </a:r>
            <a:endParaRPr lang="en-US" altLang="ja-JP" sz="1400">
              <a:solidFill>
                <a:schemeClr val="tx1"/>
              </a:solidFill>
            </a:endParaRPr>
          </a:p>
          <a:p>
            <a:r>
              <a:rPr lang="ja-JP" altLang="en-US" sz="1400">
                <a:solidFill>
                  <a:schemeClr val="tx1"/>
                </a:solidFill>
              </a:rPr>
              <a:t>　　　　　フロント側の機能要件は以下のとおりとする。</a:t>
            </a:r>
            <a:endParaRPr lang="en-US" altLang="ja-JP" sz="1400">
              <a:solidFill>
                <a:schemeClr val="tx1"/>
              </a:solidFill>
            </a:endParaRPr>
          </a:p>
          <a:p>
            <a:endParaRPr lang="en-US" altLang="ja-JP" sz="1400">
              <a:solidFill>
                <a:schemeClr val="tx1"/>
              </a:solidFill>
            </a:endParaRPr>
          </a:p>
          <a:p>
            <a:r>
              <a:rPr lang="ja-JP" altLang="en-US" sz="1400">
                <a:solidFill>
                  <a:schemeClr val="tx1"/>
                </a:solidFill>
              </a:rPr>
              <a:t>■ページ関連</a:t>
            </a:r>
            <a:endParaRPr lang="en-US" altLang="ja-JP" sz="1400">
              <a:solidFill>
                <a:schemeClr val="tx1"/>
              </a:solidFill>
            </a:endParaRPr>
          </a:p>
          <a:p>
            <a:r>
              <a:rPr lang="ja-JP" altLang="en-US" sz="1400">
                <a:solidFill>
                  <a:schemeClr val="tx1"/>
                </a:solidFill>
              </a:rPr>
              <a:t>　　・メインページ</a:t>
            </a:r>
            <a:endParaRPr lang="en-US" altLang="ja-JP" sz="1400">
              <a:solidFill>
                <a:schemeClr val="tx1"/>
              </a:solidFill>
            </a:endParaRPr>
          </a:p>
          <a:p>
            <a:r>
              <a:rPr lang="ja-JP" altLang="en-US" sz="1400">
                <a:solidFill>
                  <a:schemeClr val="tx1"/>
                </a:solidFill>
              </a:rPr>
              <a:t>　　　　　・</a:t>
            </a:r>
            <a:r>
              <a:rPr lang="en-US" altLang="ja-JP" sz="1400">
                <a:solidFill>
                  <a:schemeClr val="tx1"/>
                </a:solidFill>
              </a:rPr>
              <a:t>(</a:t>
            </a:r>
            <a:r>
              <a:rPr lang="ja-JP" altLang="en-US" sz="1400">
                <a:solidFill>
                  <a:schemeClr val="tx1"/>
                </a:solidFill>
              </a:rPr>
              <a:t>上段</a:t>
            </a:r>
            <a:r>
              <a:rPr lang="en-US" altLang="ja-JP" sz="1400">
                <a:solidFill>
                  <a:schemeClr val="tx1"/>
                </a:solidFill>
              </a:rPr>
              <a:t>)</a:t>
            </a:r>
            <a:r>
              <a:rPr lang="ja-JP" altLang="en-US" sz="1400">
                <a:solidFill>
                  <a:schemeClr val="tx1"/>
                </a:solidFill>
              </a:rPr>
              <a:t>登録・更新・削除ページ</a:t>
            </a:r>
            <a:endParaRPr lang="en-US" altLang="ja-JP" sz="1400">
              <a:solidFill>
                <a:schemeClr val="tx1"/>
              </a:solidFill>
            </a:endParaRPr>
          </a:p>
          <a:p>
            <a:r>
              <a:rPr lang="ja-JP" altLang="en-US" sz="1400">
                <a:solidFill>
                  <a:schemeClr val="tx1"/>
                </a:solidFill>
              </a:rPr>
              <a:t>　　　　　・（下段）住所録リスト表示ページ</a:t>
            </a:r>
            <a:endParaRPr lang="en-US" altLang="ja-JP" sz="1400">
              <a:solidFill>
                <a:schemeClr val="tx1"/>
              </a:solidFill>
            </a:endParaRPr>
          </a:p>
          <a:p>
            <a:endParaRPr lang="en-US" altLang="ja-JP" sz="1400">
              <a:solidFill>
                <a:schemeClr val="tx1"/>
              </a:solidFill>
            </a:endParaRPr>
          </a:p>
        </p:txBody>
      </p:sp>
    </p:spTree>
    <p:extLst>
      <p:ext uri="{BB962C8B-B14F-4D97-AF65-F5344CB8AC3E}">
        <p14:creationId xmlns:p14="http://schemas.microsoft.com/office/powerpoint/2010/main" val="1989692539"/>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a:extLst>
              <a:ext uri="{FF2B5EF4-FFF2-40B4-BE49-F238E27FC236}">
                <a16:creationId xmlns:a16="http://schemas.microsoft.com/office/drawing/2014/main" id="{D3578072-553C-1E04-82AF-684422C5586E}"/>
              </a:ext>
            </a:extLst>
          </p:cNvPr>
          <p:cNvSpPr>
            <a:spLocks noGrp="1"/>
          </p:cNvSpPr>
          <p:nvPr>
            <p:ph type="title"/>
          </p:nvPr>
        </p:nvSpPr>
        <p:spPr/>
        <p:txBody>
          <a:bodyPr>
            <a:normAutofit/>
          </a:bodyPr>
          <a:lstStyle/>
          <a:p>
            <a:r>
              <a:rPr lang="en-US" altLang="ja-JP"/>
              <a:t>3-5.</a:t>
            </a:r>
            <a:r>
              <a:rPr lang="ja-JP" altLang="en-US"/>
              <a:t>動作確認サーバ上での動作確認</a:t>
            </a:r>
          </a:p>
        </p:txBody>
      </p:sp>
      <p:pic>
        <p:nvPicPr>
          <p:cNvPr id="10" name="図 9">
            <a:extLst>
              <a:ext uri="{FF2B5EF4-FFF2-40B4-BE49-F238E27FC236}">
                <a16:creationId xmlns:a16="http://schemas.microsoft.com/office/drawing/2014/main" id="{CB9D376F-5CB6-5CA2-1010-737C7E4785CB}"/>
              </a:ext>
            </a:extLst>
          </p:cNvPr>
          <p:cNvPicPr>
            <a:picLocks noChangeAspect="1"/>
          </p:cNvPicPr>
          <p:nvPr/>
        </p:nvPicPr>
        <p:blipFill>
          <a:blip r:embed="rId2"/>
          <a:stretch>
            <a:fillRect/>
          </a:stretch>
        </p:blipFill>
        <p:spPr>
          <a:xfrm>
            <a:off x="368029" y="2702629"/>
            <a:ext cx="6037783" cy="3593396"/>
          </a:xfrm>
          <a:prstGeom prst="rect">
            <a:avLst/>
          </a:prstGeom>
        </p:spPr>
      </p:pic>
      <p:sp>
        <p:nvSpPr>
          <p:cNvPr id="2" name="テキスト ボックス 1">
            <a:extLst>
              <a:ext uri="{FF2B5EF4-FFF2-40B4-BE49-F238E27FC236}">
                <a16:creationId xmlns:a16="http://schemas.microsoft.com/office/drawing/2014/main" id="{7CF25D98-12F2-82A4-5D7D-17A3574B4035}"/>
              </a:ext>
            </a:extLst>
          </p:cNvPr>
          <p:cNvSpPr txBox="1"/>
          <p:nvPr/>
        </p:nvSpPr>
        <p:spPr>
          <a:xfrm>
            <a:off x="368029" y="1151859"/>
            <a:ext cx="6037783" cy="1569660"/>
          </a:xfrm>
          <a:prstGeom prst="rect">
            <a:avLst/>
          </a:prstGeom>
          <a:noFill/>
        </p:spPr>
        <p:txBody>
          <a:bodyPr wrap="square" rtlCol="0">
            <a:spAutoFit/>
          </a:bodyPr>
          <a:lstStyle/>
          <a:p>
            <a:r>
              <a:rPr lang="ja-JP" altLang="en-US" sz="1600"/>
              <a:t>③以下の通り、指定されたフォルダにコンパイルされたプログラム一式が出力されます。</a:t>
            </a:r>
            <a:endParaRPr lang="en-US" altLang="ja-JP" sz="1600"/>
          </a:p>
          <a:p>
            <a:endParaRPr kumimoji="1" lang="en-US" altLang="ja-JP" sz="1600"/>
          </a:p>
          <a:p>
            <a:r>
              <a:rPr lang="ja-JP" altLang="en-US" sz="1600"/>
              <a:t>このフォルダ内の「</a:t>
            </a:r>
            <a:r>
              <a:rPr lang="en-US" altLang="ja-JP" sz="1600">
                <a:solidFill>
                  <a:srgbClr val="FF0000"/>
                </a:solidFill>
              </a:rPr>
              <a:t>addressbook.exe</a:t>
            </a:r>
            <a:r>
              <a:rPr lang="ja-JP" altLang="en-US" sz="1600"/>
              <a:t>」をダブルクリックするとプログラムが起動して、</a:t>
            </a:r>
            <a:r>
              <a:rPr lang="en-US" altLang="ja-JP" sz="1600"/>
              <a:t>web</a:t>
            </a:r>
            <a:r>
              <a:rPr lang="ja-JP" altLang="en-US" sz="1600"/>
              <a:t>サーバ＋</a:t>
            </a:r>
            <a:r>
              <a:rPr lang="en-US" altLang="ja-JP" sz="1600"/>
              <a:t>web</a:t>
            </a:r>
            <a:r>
              <a:rPr lang="ja-JP" altLang="en-US" sz="1600"/>
              <a:t>システムが使用できるようになります。</a:t>
            </a:r>
            <a:endParaRPr kumimoji="1" lang="ja-JP" altLang="en-US" sz="1600"/>
          </a:p>
        </p:txBody>
      </p:sp>
      <p:sp>
        <p:nvSpPr>
          <p:cNvPr id="3" name="正方形/長方形 2">
            <a:extLst>
              <a:ext uri="{FF2B5EF4-FFF2-40B4-BE49-F238E27FC236}">
                <a16:creationId xmlns:a16="http://schemas.microsoft.com/office/drawing/2014/main" id="{22D21FB9-A9C9-AF4C-8483-57E070601BC6}"/>
              </a:ext>
            </a:extLst>
          </p:cNvPr>
          <p:cNvSpPr/>
          <p:nvPr/>
        </p:nvSpPr>
        <p:spPr>
          <a:xfrm>
            <a:off x="6828817" y="2702629"/>
            <a:ext cx="4995154" cy="3377158"/>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pic>
        <p:nvPicPr>
          <p:cNvPr id="4" name="図 3">
            <a:extLst>
              <a:ext uri="{FF2B5EF4-FFF2-40B4-BE49-F238E27FC236}">
                <a16:creationId xmlns:a16="http://schemas.microsoft.com/office/drawing/2014/main" id="{79A95860-0D70-F15E-1207-B13741031A36}"/>
              </a:ext>
            </a:extLst>
          </p:cNvPr>
          <p:cNvPicPr>
            <a:picLocks noChangeAspect="1"/>
          </p:cNvPicPr>
          <p:nvPr/>
        </p:nvPicPr>
        <p:blipFill>
          <a:blip r:embed="rId3"/>
          <a:stretch>
            <a:fillRect/>
          </a:stretch>
        </p:blipFill>
        <p:spPr>
          <a:xfrm>
            <a:off x="6530035" y="1936689"/>
            <a:ext cx="1485887" cy="1091148"/>
          </a:xfrm>
          <a:prstGeom prst="rect">
            <a:avLst/>
          </a:prstGeom>
        </p:spPr>
      </p:pic>
      <p:sp>
        <p:nvSpPr>
          <p:cNvPr id="5" name="テキスト ボックス 4">
            <a:extLst>
              <a:ext uri="{FF2B5EF4-FFF2-40B4-BE49-F238E27FC236}">
                <a16:creationId xmlns:a16="http://schemas.microsoft.com/office/drawing/2014/main" id="{BA93F783-6C8B-EA76-FEBE-D474183CA05E}"/>
              </a:ext>
            </a:extLst>
          </p:cNvPr>
          <p:cNvSpPr txBox="1"/>
          <p:nvPr/>
        </p:nvSpPr>
        <p:spPr>
          <a:xfrm>
            <a:off x="7023370" y="3109627"/>
            <a:ext cx="4640094" cy="1323439"/>
          </a:xfrm>
          <a:prstGeom prst="rect">
            <a:avLst/>
          </a:prstGeom>
          <a:noFill/>
        </p:spPr>
        <p:txBody>
          <a:bodyPr wrap="square" rtlCol="0">
            <a:spAutoFit/>
          </a:bodyPr>
          <a:lstStyle/>
          <a:p>
            <a:r>
              <a:rPr kumimoji="1" lang="ja-JP" altLang="en-US" sz="1600"/>
              <a:t>発行を行うと自分が作成したプログラムのほかに</a:t>
            </a:r>
            <a:r>
              <a:rPr kumimoji="1" lang="en-US" altLang="ja-JP" sz="1600"/>
              <a:t>web</a:t>
            </a:r>
            <a:r>
              <a:rPr kumimoji="1" lang="ja-JP" altLang="en-US" sz="1600"/>
              <a:t>サーバ「</a:t>
            </a:r>
            <a:r>
              <a:rPr kumimoji="1" lang="en-US" altLang="ja-JP" sz="1600"/>
              <a:t>Kestrel Web </a:t>
            </a:r>
            <a:r>
              <a:rPr kumimoji="1" lang="ja-JP" altLang="en-US" sz="1600"/>
              <a:t>サーバー」も一緒についてきます。</a:t>
            </a:r>
            <a:endParaRPr kumimoji="1" lang="en-US" altLang="ja-JP" sz="1600"/>
          </a:p>
          <a:p>
            <a:r>
              <a:rPr lang="ja-JP" altLang="en-US" sz="1600"/>
              <a:t>そのため、別途</a:t>
            </a:r>
            <a:r>
              <a:rPr lang="en-US" altLang="ja-JP" sz="1600"/>
              <a:t>web</a:t>
            </a:r>
            <a:r>
              <a:rPr lang="ja-JP" altLang="en-US" sz="1600"/>
              <a:t>サーバ</a:t>
            </a:r>
            <a:r>
              <a:rPr lang="en-US" altLang="ja-JP" sz="1600"/>
              <a:t>(apache</a:t>
            </a:r>
            <a:r>
              <a:rPr lang="ja-JP" altLang="en-US" sz="1600"/>
              <a:t>や</a:t>
            </a:r>
            <a:r>
              <a:rPr lang="en-US" altLang="ja-JP" sz="1600"/>
              <a:t>ngnix</a:t>
            </a:r>
            <a:r>
              <a:rPr lang="ja-JP" altLang="en-US" sz="1600"/>
              <a:t>など</a:t>
            </a:r>
            <a:r>
              <a:rPr lang="en-US" altLang="ja-JP" sz="1600"/>
              <a:t>)</a:t>
            </a:r>
            <a:r>
              <a:rPr lang="ja-JP" altLang="en-US" sz="1600"/>
              <a:t>を起動させる必要がありません。</a:t>
            </a:r>
            <a:endParaRPr kumimoji="1" lang="ja-JP" altLang="en-US" sz="1600"/>
          </a:p>
        </p:txBody>
      </p:sp>
      <p:pic>
        <p:nvPicPr>
          <p:cNvPr id="6" name="図 5">
            <a:extLst>
              <a:ext uri="{FF2B5EF4-FFF2-40B4-BE49-F238E27FC236}">
                <a16:creationId xmlns:a16="http://schemas.microsoft.com/office/drawing/2014/main" id="{20DFAC69-97E2-DBD9-9031-38B0072FF366}"/>
              </a:ext>
            </a:extLst>
          </p:cNvPr>
          <p:cNvPicPr>
            <a:picLocks noChangeAspect="1"/>
          </p:cNvPicPr>
          <p:nvPr/>
        </p:nvPicPr>
        <p:blipFill>
          <a:blip r:embed="rId4"/>
          <a:stretch>
            <a:fillRect/>
          </a:stretch>
        </p:blipFill>
        <p:spPr>
          <a:xfrm>
            <a:off x="8771105" y="4540603"/>
            <a:ext cx="3271737" cy="1711061"/>
          </a:xfrm>
          <a:prstGeom prst="rect">
            <a:avLst/>
          </a:prstGeom>
        </p:spPr>
      </p:pic>
      <p:sp>
        <p:nvSpPr>
          <p:cNvPr id="8" name="テキスト ボックス 7">
            <a:extLst>
              <a:ext uri="{FF2B5EF4-FFF2-40B4-BE49-F238E27FC236}">
                <a16:creationId xmlns:a16="http://schemas.microsoft.com/office/drawing/2014/main" id="{1EAEA9A2-928B-B5A7-C01A-A4FD88AF5EEE}"/>
              </a:ext>
            </a:extLst>
          </p:cNvPr>
          <p:cNvSpPr txBox="1"/>
          <p:nvPr/>
        </p:nvSpPr>
        <p:spPr>
          <a:xfrm>
            <a:off x="6852874" y="4840064"/>
            <a:ext cx="1918231" cy="923330"/>
          </a:xfrm>
          <a:prstGeom prst="rect">
            <a:avLst/>
          </a:prstGeom>
          <a:noFill/>
        </p:spPr>
        <p:txBody>
          <a:bodyPr wrap="square" rtlCol="0">
            <a:spAutoFit/>
          </a:bodyPr>
          <a:lstStyle/>
          <a:p>
            <a:r>
              <a:rPr kumimoji="1" lang="ja-JP" altLang="en-US"/>
              <a:t>起動すると右の画面が表示されます。</a:t>
            </a:r>
          </a:p>
        </p:txBody>
      </p:sp>
    </p:spTree>
    <p:extLst>
      <p:ext uri="{BB962C8B-B14F-4D97-AF65-F5344CB8AC3E}">
        <p14:creationId xmlns:p14="http://schemas.microsoft.com/office/powerpoint/2010/main" val="1884399559"/>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a:extLst>
              <a:ext uri="{FF2B5EF4-FFF2-40B4-BE49-F238E27FC236}">
                <a16:creationId xmlns:a16="http://schemas.microsoft.com/office/drawing/2014/main" id="{D3578072-553C-1E04-82AF-684422C5586E}"/>
              </a:ext>
            </a:extLst>
          </p:cNvPr>
          <p:cNvSpPr>
            <a:spLocks noGrp="1"/>
          </p:cNvSpPr>
          <p:nvPr>
            <p:ph type="title"/>
          </p:nvPr>
        </p:nvSpPr>
        <p:spPr/>
        <p:txBody>
          <a:bodyPr>
            <a:normAutofit/>
          </a:bodyPr>
          <a:lstStyle/>
          <a:p>
            <a:r>
              <a:rPr lang="en-US" altLang="ja-JP"/>
              <a:t>3-5.</a:t>
            </a:r>
            <a:r>
              <a:rPr lang="ja-JP" altLang="en-US"/>
              <a:t>動作確認サーバ上での動作確認</a:t>
            </a:r>
          </a:p>
        </p:txBody>
      </p:sp>
      <p:pic>
        <p:nvPicPr>
          <p:cNvPr id="11" name="図 10">
            <a:extLst>
              <a:ext uri="{FF2B5EF4-FFF2-40B4-BE49-F238E27FC236}">
                <a16:creationId xmlns:a16="http://schemas.microsoft.com/office/drawing/2014/main" id="{A3905B23-75CC-582A-411C-A8F16C216082}"/>
              </a:ext>
            </a:extLst>
          </p:cNvPr>
          <p:cNvPicPr>
            <a:picLocks noChangeAspect="1"/>
          </p:cNvPicPr>
          <p:nvPr/>
        </p:nvPicPr>
        <p:blipFill>
          <a:blip r:embed="rId2"/>
          <a:stretch>
            <a:fillRect/>
          </a:stretch>
        </p:blipFill>
        <p:spPr>
          <a:xfrm>
            <a:off x="267629" y="3020103"/>
            <a:ext cx="4725739" cy="2676525"/>
          </a:xfrm>
          <a:prstGeom prst="rect">
            <a:avLst/>
          </a:prstGeom>
        </p:spPr>
      </p:pic>
      <p:sp>
        <p:nvSpPr>
          <p:cNvPr id="13" name="テキスト ボックス 12">
            <a:extLst>
              <a:ext uri="{FF2B5EF4-FFF2-40B4-BE49-F238E27FC236}">
                <a16:creationId xmlns:a16="http://schemas.microsoft.com/office/drawing/2014/main" id="{05BF7338-79AF-70CC-9BAC-D2A86A8D8F36}"/>
              </a:ext>
            </a:extLst>
          </p:cNvPr>
          <p:cNvSpPr txBox="1"/>
          <p:nvPr/>
        </p:nvSpPr>
        <p:spPr>
          <a:xfrm>
            <a:off x="267629" y="5696628"/>
            <a:ext cx="4725739" cy="600164"/>
          </a:xfrm>
          <a:prstGeom prst="rect">
            <a:avLst/>
          </a:prstGeom>
          <a:noFill/>
        </p:spPr>
        <p:txBody>
          <a:bodyPr wrap="square">
            <a:spAutoFit/>
          </a:bodyPr>
          <a:lstStyle/>
          <a:p>
            <a:r>
              <a:rPr lang="ja-JP" altLang="en-US" sz="1100"/>
              <a:t>https://aka.ms/dotnet-core-applaunch?missing_runtime=true&amp;arch=x64&amp;rid=win10-x64&amp;apphost_version=7.0.14</a:t>
            </a:r>
          </a:p>
        </p:txBody>
      </p:sp>
      <p:sp>
        <p:nvSpPr>
          <p:cNvPr id="5" name="テキスト ボックス 4">
            <a:extLst>
              <a:ext uri="{FF2B5EF4-FFF2-40B4-BE49-F238E27FC236}">
                <a16:creationId xmlns:a16="http://schemas.microsoft.com/office/drawing/2014/main" id="{11015CFC-3CC3-767F-51A2-F4F28280F8E7}"/>
              </a:ext>
            </a:extLst>
          </p:cNvPr>
          <p:cNvSpPr txBox="1"/>
          <p:nvPr/>
        </p:nvSpPr>
        <p:spPr>
          <a:xfrm>
            <a:off x="368029" y="1151859"/>
            <a:ext cx="11470533" cy="1077218"/>
          </a:xfrm>
          <a:prstGeom prst="rect">
            <a:avLst/>
          </a:prstGeom>
          <a:noFill/>
        </p:spPr>
        <p:txBody>
          <a:bodyPr wrap="square" rtlCol="0">
            <a:spAutoFit/>
          </a:bodyPr>
          <a:lstStyle/>
          <a:p>
            <a:r>
              <a:rPr lang="ja-JP" altLang="en-US" sz="1600"/>
              <a:t>プログラム起動時に以下のようなエラーが出た場合は、別途インストールするライブラリが不足しています。</a:t>
            </a:r>
            <a:endParaRPr lang="en-US" altLang="ja-JP" sz="1600"/>
          </a:p>
          <a:p>
            <a:r>
              <a:rPr lang="ja-JP" altLang="en-US" sz="1600"/>
              <a:t>指示に従ってインストールしてください。</a:t>
            </a:r>
            <a:endParaRPr lang="en-US" altLang="ja-JP" sz="1600"/>
          </a:p>
          <a:p>
            <a:endParaRPr kumimoji="1" lang="en-US" altLang="ja-JP" sz="1600"/>
          </a:p>
          <a:p>
            <a:r>
              <a:rPr lang="en-US" altLang="ja-JP" sz="1600"/>
              <a:t>※</a:t>
            </a:r>
            <a:r>
              <a:rPr lang="ja-JP" altLang="en-US" sz="1600"/>
              <a:t>本２つのライブラリは、</a:t>
            </a:r>
            <a:r>
              <a:rPr lang="en-US" altLang="ja-JP" sz="1600"/>
              <a:t>Windows</a:t>
            </a:r>
            <a:r>
              <a:rPr lang="ja-JP" altLang="en-US" sz="1600"/>
              <a:t>サーバ構築時にインストールしております。</a:t>
            </a:r>
            <a:endParaRPr kumimoji="1" lang="ja-JP" altLang="en-US" sz="1600"/>
          </a:p>
        </p:txBody>
      </p:sp>
      <p:pic>
        <p:nvPicPr>
          <p:cNvPr id="6" name="図 5">
            <a:extLst>
              <a:ext uri="{FF2B5EF4-FFF2-40B4-BE49-F238E27FC236}">
                <a16:creationId xmlns:a16="http://schemas.microsoft.com/office/drawing/2014/main" id="{5C723716-7C2D-993A-FAA7-10BC208CB285}"/>
              </a:ext>
            </a:extLst>
          </p:cNvPr>
          <p:cNvPicPr>
            <a:picLocks noChangeAspect="1"/>
          </p:cNvPicPr>
          <p:nvPr/>
        </p:nvPicPr>
        <p:blipFill>
          <a:blip r:embed="rId3"/>
          <a:stretch>
            <a:fillRect/>
          </a:stretch>
        </p:blipFill>
        <p:spPr>
          <a:xfrm>
            <a:off x="6779369" y="3020103"/>
            <a:ext cx="4725740" cy="2676525"/>
          </a:xfrm>
          <a:prstGeom prst="rect">
            <a:avLst/>
          </a:prstGeom>
        </p:spPr>
      </p:pic>
      <p:sp>
        <p:nvSpPr>
          <p:cNvPr id="8" name="テキスト ボックス 7">
            <a:extLst>
              <a:ext uri="{FF2B5EF4-FFF2-40B4-BE49-F238E27FC236}">
                <a16:creationId xmlns:a16="http://schemas.microsoft.com/office/drawing/2014/main" id="{775DCC2C-7F92-F42F-EE43-B83EE61D8DAD}"/>
              </a:ext>
            </a:extLst>
          </p:cNvPr>
          <p:cNvSpPr txBox="1"/>
          <p:nvPr/>
        </p:nvSpPr>
        <p:spPr>
          <a:xfrm>
            <a:off x="6779369" y="5696628"/>
            <a:ext cx="4725740" cy="600164"/>
          </a:xfrm>
          <a:prstGeom prst="rect">
            <a:avLst/>
          </a:prstGeom>
          <a:noFill/>
        </p:spPr>
        <p:txBody>
          <a:bodyPr wrap="square">
            <a:spAutoFit/>
          </a:bodyPr>
          <a:lstStyle/>
          <a:p>
            <a:r>
              <a:rPr lang="ja-JP" altLang="en-US" sz="1100"/>
              <a:t>https://aka.ms/dotnet-core-applaunch?framework=Microsoft.AspNetCore.App&amp;framework_version=7.0.0&amp;arch=x64&amp;rid=win10-x64</a:t>
            </a:r>
          </a:p>
        </p:txBody>
      </p:sp>
    </p:spTree>
    <p:extLst>
      <p:ext uri="{BB962C8B-B14F-4D97-AF65-F5344CB8AC3E}">
        <p14:creationId xmlns:p14="http://schemas.microsoft.com/office/powerpoint/2010/main" val="3538246453"/>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a:extLst>
              <a:ext uri="{FF2B5EF4-FFF2-40B4-BE49-F238E27FC236}">
                <a16:creationId xmlns:a16="http://schemas.microsoft.com/office/drawing/2014/main" id="{D3578072-553C-1E04-82AF-684422C5586E}"/>
              </a:ext>
            </a:extLst>
          </p:cNvPr>
          <p:cNvSpPr>
            <a:spLocks noGrp="1"/>
          </p:cNvSpPr>
          <p:nvPr>
            <p:ph type="title"/>
          </p:nvPr>
        </p:nvSpPr>
        <p:spPr/>
        <p:txBody>
          <a:bodyPr>
            <a:normAutofit/>
          </a:bodyPr>
          <a:lstStyle/>
          <a:p>
            <a:r>
              <a:rPr lang="en-US" altLang="ja-JP"/>
              <a:t>3-5.</a:t>
            </a:r>
            <a:r>
              <a:rPr lang="ja-JP" altLang="en-US"/>
              <a:t>動作確認サーバ上での動作確認</a:t>
            </a:r>
          </a:p>
        </p:txBody>
      </p:sp>
      <p:pic>
        <p:nvPicPr>
          <p:cNvPr id="3" name="図 2">
            <a:extLst>
              <a:ext uri="{FF2B5EF4-FFF2-40B4-BE49-F238E27FC236}">
                <a16:creationId xmlns:a16="http://schemas.microsoft.com/office/drawing/2014/main" id="{2CFEC565-66D5-0D2C-A858-722641075D99}"/>
              </a:ext>
            </a:extLst>
          </p:cNvPr>
          <p:cNvPicPr>
            <a:picLocks noChangeAspect="1"/>
          </p:cNvPicPr>
          <p:nvPr/>
        </p:nvPicPr>
        <p:blipFill>
          <a:blip r:embed="rId2"/>
          <a:stretch>
            <a:fillRect/>
          </a:stretch>
        </p:blipFill>
        <p:spPr>
          <a:xfrm>
            <a:off x="345450" y="2878953"/>
            <a:ext cx="6344934" cy="3318291"/>
          </a:xfrm>
          <a:prstGeom prst="rect">
            <a:avLst/>
          </a:prstGeom>
        </p:spPr>
      </p:pic>
      <p:sp>
        <p:nvSpPr>
          <p:cNvPr id="10" name="テキスト ボックス 9">
            <a:extLst>
              <a:ext uri="{FF2B5EF4-FFF2-40B4-BE49-F238E27FC236}">
                <a16:creationId xmlns:a16="http://schemas.microsoft.com/office/drawing/2014/main" id="{0467DA84-3253-47CE-3A6B-D53E88B06E29}"/>
              </a:ext>
            </a:extLst>
          </p:cNvPr>
          <p:cNvSpPr txBox="1"/>
          <p:nvPr/>
        </p:nvSpPr>
        <p:spPr>
          <a:xfrm>
            <a:off x="345450" y="796752"/>
            <a:ext cx="7384916" cy="584775"/>
          </a:xfrm>
          <a:prstGeom prst="rect">
            <a:avLst/>
          </a:prstGeom>
          <a:noFill/>
        </p:spPr>
        <p:txBody>
          <a:bodyPr wrap="square" rtlCol="0">
            <a:spAutoFit/>
          </a:bodyPr>
          <a:lstStyle/>
          <a:p>
            <a:r>
              <a:rPr kumimoji="1" lang="ja-JP" altLang="en-US" sz="1600"/>
              <a:t>以下のエラーが出た場合は、データベースサーバとの接続に失敗しています。</a:t>
            </a:r>
            <a:endParaRPr kumimoji="1" lang="en-US" altLang="ja-JP" sz="1600"/>
          </a:p>
          <a:p>
            <a:r>
              <a:rPr lang="ja-JP" altLang="en-US" sz="1600"/>
              <a:t>ポート転送の設定を確認してください。</a:t>
            </a:r>
            <a:endParaRPr kumimoji="1" lang="ja-JP" altLang="en-US" sz="1600"/>
          </a:p>
        </p:txBody>
      </p:sp>
      <p:sp>
        <p:nvSpPr>
          <p:cNvPr id="11" name="テキスト ボックス 10">
            <a:extLst>
              <a:ext uri="{FF2B5EF4-FFF2-40B4-BE49-F238E27FC236}">
                <a16:creationId xmlns:a16="http://schemas.microsoft.com/office/drawing/2014/main" id="{949A465F-397D-6F1E-50B9-0F97F0912240}"/>
              </a:ext>
            </a:extLst>
          </p:cNvPr>
          <p:cNvSpPr txBox="1"/>
          <p:nvPr/>
        </p:nvSpPr>
        <p:spPr>
          <a:xfrm>
            <a:off x="6780180" y="1938461"/>
            <a:ext cx="5243208" cy="646331"/>
          </a:xfrm>
          <a:prstGeom prst="rect">
            <a:avLst/>
          </a:prstGeom>
          <a:noFill/>
        </p:spPr>
        <p:txBody>
          <a:bodyPr wrap="square" rtlCol="0">
            <a:spAutoFit/>
          </a:bodyPr>
          <a:lstStyle/>
          <a:p>
            <a:r>
              <a:rPr lang="en-US" altLang="ja-JP" sz="1200"/>
              <a:t>※</a:t>
            </a:r>
            <a:r>
              <a:rPr lang="ja-JP" altLang="en-US" sz="1200"/>
              <a:t>ポート転送の再設定は、以下の通りです。</a:t>
            </a:r>
            <a:endParaRPr lang="en-US" altLang="ja-JP" sz="1200"/>
          </a:p>
          <a:p>
            <a:r>
              <a:rPr kumimoji="1" lang="en-US" altLang="ja-JP" sz="1200"/>
              <a:t>windowsServer</a:t>
            </a:r>
            <a:r>
              <a:rPr kumimoji="1" lang="ja-JP" altLang="en-US" sz="1200"/>
              <a:t>メニューで右クリックして、「</a:t>
            </a:r>
            <a:r>
              <a:rPr kumimoji="1" lang="en-US" altLang="ja-JP" sz="1200"/>
              <a:t>windowsPowerShell(</a:t>
            </a:r>
            <a:r>
              <a:rPr kumimoji="1" lang="ja-JP" altLang="en-US" sz="1200"/>
              <a:t>管理者</a:t>
            </a:r>
            <a:r>
              <a:rPr kumimoji="1" lang="en-US" altLang="ja-JP" sz="1200"/>
              <a:t>)</a:t>
            </a:r>
            <a:r>
              <a:rPr kumimoji="1" lang="ja-JP" altLang="en-US" sz="1200"/>
              <a:t>」をクリックしてコンソール画面を起動してください。</a:t>
            </a:r>
          </a:p>
        </p:txBody>
      </p:sp>
      <p:sp>
        <p:nvSpPr>
          <p:cNvPr id="12" name="正方形/長方形 11">
            <a:extLst>
              <a:ext uri="{FF2B5EF4-FFF2-40B4-BE49-F238E27FC236}">
                <a16:creationId xmlns:a16="http://schemas.microsoft.com/office/drawing/2014/main" id="{B6064BC3-F25E-1941-9ACB-F9652D662C13}"/>
              </a:ext>
            </a:extLst>
          </p:cNvPr>
          <p:cNvSpPr/>
          <p:nvPr/>
        </p:nvSpPr>
        <p:spPr>
          <a:xfrm>
            <a:off x="6780180" y="2878953"/>
            <a:ext cx="5066370" cy="2986826"/>
          </a:xfrm>
          <a:prstGeom prst="rect">
            <a:avLst/>
          </a:prstGeom>
        </p:spPr>
        <p:style>
          <a:lnRef idx="2">
            <a:schemeClr val="accent5"/>
          </a:lnRef>
          <a:fillRef idx="1">
            <a:schemeClr val="lt1"/>
          </a:fillRef>
          <a:effectRef idx="0">
            <a:schemeClr val="accent5"/>
          </a:effectRef>
          <a:fontRef idx="minor">
            <a:schemeClr val="dk1"/>
          </a:fontRef>
        </p:style>
        <p:txBody>
          <a:bodyPr rtlCol="0" anchor="t"/>
          <a:lstStyle/>
          <a:p>
            <a:endParaRPr lang="en-US" altLang="ja-JP" sz="1200">
              <a:latin typeface="BIZ UDゴシック" panose="020B0400000000000000" pitchFamily="49" charset="-128"/>
              <a:ea typeface="BIZ UDゴシック" panose="020B0400000000000000" pitchFamily="49" charset="-128"/>
            </a:endParaRPr>
          </a:p>
          <a:p>
            <a:r>
              <a:rPr kumimoji="1" lang="en-US" altLang="ja-JP" sz="1200">
                <a:latin typeface="BIZ UDゴシック" panose="020B0400000000000000" pitchFamily="49" charset="-128"/>
                <a:ea typeface="BIZ UDゴシック" panose="020B0400000000000000" pitchFamily="49" charset="-128"/>
              </a:rPr>
              <a:t>PS C:\Users\Administrator# netsh interface portproxy show all</a:t>
            </a:r>
          </a:p>
          <a:p>
            <a:endParaRPr kumimoji="1" lang="en-US" altLang="ja-JP" sz="1200">
              <a:latin typeface="BIZ UDゴシック" panose="020B0400000000000000" pitchFamily="49" charset="-128"/>
              <a:ea typeface="BIZ UDゴシック" panose="020B0400000000000000" pitchFamily="49" charset="-128"/>
            </a:endParaRPr>
          </a:p>
          <a:p>
            <a:r>
              <a:rPr kumimoji="1" lang="en-US" altLang="ja-JP" sz="1200">
                <a:latin typeface="BIZ UDゴシック" panose="020B0400000000000000" pitchFamily="49" charset="-128"/>
                <a:ea typeface="BIZ UDゴシック" panose="020B0400000000000000" pitchFamily="49" charset="-128"/>
              </a:rPr>
              <a:t>PS C:\Users\Administrator# netsh interface portproxy reset</a:t>
            </a:r>
          </a:p>
          <a:p>
            <a:endParaRPr kumimoji="1" lang="en-US" altLang="ja-JP" sz="1200">
              <a:latin typeface="BIZ UDゴシック" panose="020B0400000000000000" pitchFamily="49" charset="-128"/>
              <a:ea typeface="BIZ UDゴシック" panose="020B0400000000000000" pitchFamily="49" charset="-128"/>
            </a:endParaRPr>
          </a:p>
          <a:p>
            <a:r>
              <a:rPr kumimoji="1" lang="en-US" altLang="ja-JP" sz="1200">
                <a:latin typeface="BIZ UDゴシック" panose="020B0400000000000000" pitchFamily="49" charset="-128"/>
                <a:ea typeface="BIZ UDゴシック" panose="020B0400000000000000" pitchFamily="49" charset="-128"/>
              </a:rPr>
              <a:t>PS C:\Users\Administrator# netsh interface portproxy show all</a:t>
            </a:r>
          </a:p>
          <a:p>
            <a:endParaRPr kumimoji="1" lang="en-US" altLang="ja-JP" sz="1200">
              <a:latin typeface="BIZ UDゴシック" panose="020B0400000000000000" pitchFamily="49" charset="-128"/>
              <a:ea typeface="BIZ UDゴシック" panose="020B0400000000000000" pitchFamily="49" charset="-128"/>
            </a:endParaRPr>
          </a:p>
          <a:p>
            <a:r>
              <a:rPr kumimoji="1" lang="en-US" altLang="ja-JP" sz="1200">
                <a:latin typeface="BIZ UDゴシック" panose="020B0400000000000000" pitchFamily="49" charset="-128"/>
                <a:ea typeface="BIZ UDゴシック" panose="020B0400000000000000" pitchFamily="49" charset="-128"/>
              </a:rPr>
              <a:t>PS C:\Users\Administrator# netsh interface portproxy add v4tov4 listenport=5432 listenaddress=127.0.0.1 connectport=5432 connectaddress=10.0.2.20</a:t>
            </a:r>
          </a:p>
          <a:p>
            <a:endParaRPr kumimoji="1" lang="en-US" altLang="ja-JP" sz="1200">
              <a:latin typeface="BIZ UDゴシック" panose="020B0400000000000000" pitchFamily="49" charset="-128"/>
              <a:ea typeface="BIZ UDゴシック" panose="020B0400000000000000" pitchFamily="49" charset="-128"/>
            </a:endParaRPr>
          </a:p>
          <a:p>
            <a:r>
              <a:rPr kumimoji="1" lang="en-US" altLang="ja-JP" sz="1200">
                <a:latin typeface="BIZ UDゴシック" panose="020B0400000000000000" pitchFamily="49" charset="-128"/>
                <a:ea typeface="BIZ UDゴシック" panose="020B0400000000000000" pitchFamily="49" charset="-128"/>
              </a:rPr>
              <a:t>PS C:\Users\Administrator# netsh interface portproxy show all</a:t>
            </a:r>
          </a:p>
          <a:p>
            <a:endParaRPr kumimoji="1" lang="en-US" altLang="ja-JP" sz="1200">
              <a:latin typeface="BIZ UDゴシック" panose="020B0400000000000000" pitchFamily="49" charset="-128"/>
              <a:ea typeface="BIZ UDゴシック" panose="020B0400000000000000" pitchFamily="49" charset="-128"/>
            </a:endParaRPr>
          </a:p>
        </p:txBody>
      </p:sp>
      <p:sp>
        <p:nvSpPr>
          <p:cNvPr id="2" name="正方形/長方形 1">
            <a:extLst>
              <a:ext uri="{FF2B5EF4-FFF2-40B4-BE49-F238E27FC236}">
                <a16:creationId xmlns:a16="http://schemas.microsoft.com/office/drawing/2014/main" id="{FECA6521-1FDF-BCC2-783E-C6821F007720}"/>
              </a:ext>
            </a:extLst>
          </p:cNvPr>
          <p:cNvSpPr/>
          <p:nvPr/>
        </p:nvSpPr>
        <p:spPr>
          <a:xfrm>
            <a:off x="1226135" y="1667906"/>
            <a:ext cx="1864311" cy="74682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kumimoji="1" lang="ja-JP" altLang="en-US"/>
          </a:p>
        </p:txBody>
      </p:sp>
      <p:sp>
        <p:nvSpPr>
          <p:cNvPr id="4" name="正方形/長方形 3">
            <a:extLst>
              <a:ext uri="{FF2B5EF4-FFF2-40B4-BE49-F238E27FC236}">
                <a16:creationId xmlns:a16="http://schemas.microsoft.com/office/drawing/2014/main" id="{22605294-1173-188D-511B-7B263CA1D542}"/>
              </a:ext>
            </a:extLst>
          </p:cNvPr>
          <p:cNvSpPr/>
          <p:nvPr/>
        </p:nvSpPr>
        <p:spPr>
          <a:xfrm>
            <a:off x="4507914" y="1655267"/>
            <a:ext cx="1864311" cy="759459"/>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kumimoji="1" lang="ja-JP" altLang="en-US"/>
          </a:p>
        </p:txBody>
      </p:sp>
      <p:cxnSp>
        <p:nvCxnSpPr>
          <p:cNvPr id="6" name="直線コネクタ 5">
            <a:extLst>
              <a:ext uri="{FF2B5EF4-FFF2-40B4-BE49-F238E27FC236}">
                <a16:creationId xmlns:a16="http://schemas.microsoft.com/office/drawing/2014/main" id="{9BB729D5-3AE2-1976-CFF5-B1982BA2BB58}"/>
              </a:ext>
            </a:extLst>
          </p:cNvPr>
          <p:cNvCxnSpPr/>
          <p:nvPr/>
        </p:nvCxnSpPr>
        <p:spPr>
          <a:xfrm>
            <a:off x="1598998" y="2698812"/>
            <a:ext cx="429679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直線コネクタ 8">
            <a:extLst>
              <a:ext uri="{FF2B5EF4-FFF2-40B4-BE49-F238E27FC236}">
                <a16:creationId xmlns:a16="http://schemas.microsoft.com/office/drawing/2014/main" id="{874D5793-E2D0-FC66-DBD9-B718B3935B16}"/>
              </a:ext>
            </a:extLst>
          </p:cNvPr>
          <p:cNvCxnSpPr>
            <a:stCxn id="2" idx="2"/>
          </p:cNvCxnSpPr>
          <p:nvPr/>
        </p:nvCxnSpPr>
        <p:spPr>
          <a:xfrm>
            <a:off x="2158291" y="2414726"/>
            <a:ext cx="0" cy="301841"/>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60DCAAD5-758E-5904-BE5C-D200DE20FDE1}"/>
              </a:ext>
            </a:extLst>
          </p:cNvPr>
          <p:cNvCxnSpPr>
            <a:stCxn id="4" idx="2"/>
          </p:cNvCxnSpPr>
          <p:nvPr/>
        </p:nvCxnSpPr>
        <p:spPr>
          <a:xfrm>
            <a:off x="5440070" y="2414726"/>
            <a:ext cx="2959" cy="284086"/>
          </a:xfrm>
          <a:prstGeom prst="line">
            <a:avLst/>
          </a:prstGeom>
        </p:spPr>
        <p:style>
          <a:lnRef idx="1">
            <a:schemeClr val="accent1"/>
          </a:lnRef>
          <a:fillRef idx="0">
            <a:schemeClr val="accent1"/>
          </a:fillRef>
          <a:effectRef idx="0">
            <a:schemeClr val="accent1"/>
          </a:effectRef>
          <a:fontRef idx="minor">
            <a:schemeClr val="tx1"/>
          </a:fontRef>
        </p:style>
      </p:cxnSp>
      <p:sp>
        <p:nvSpPr>
          <p:cNvPr id="15" name="テキスト ボックス 14">
            <a:extLst>
              <a:ext uri="{FF2B5EF4-FFF2-40B4-BE49-F238E27FC236}">
                <a16:creationId xmlns:a16="http://schemas.microsoft.com/office/drawing/2014/main" id="{6994455F-1B0C-012B-C5FB-0BE7CF3B57DE}"/>
              </a:ext>
            </a:extLst>
          </p:cNvPr>
          <p:cNvSpPr txBox="1"/>
          <p:nvPr/>
        </p:nvSpPr>
        <p:spPr>
          <a:xfrm>
            <a:off x="621675" y="1455908"/>
            <a:ext cx="1359668" cy="261610"/>
          </a:xfrm>
          <a:prstGeom prst="rect">
            <a:avLst/>
          </a:prstGeom>
          <a:noFill/>
        </p:spPr>
        <p:txBody>
          <a:bodyPr wrap="none" rtlCol="0">
            <a:spAutoFit/>
          </a:bodyPr>
          <a:lstStyle/>
          <a:p>
            <a:r>
              <a:rPr kumimoji="1" lang="en-US" altLang="ja-JP" sz="1100"/>
              <a:t>windowsServer</a:t>
            </a:r>
            <a:endParaRPr kumimoji="1" lang="ja-JP" altLang="en-US" sz="1100"/>
          </a:p>
        </p:txBody>
      </p:sp>
      <p:sp>
        <p:nvSpPr>
          <p:cNvPr id="16" name="テキスト ボックス 15">
            <a:extLst>
              <a:ext uri="{FF2B5EF4-FFF2-40B4-BE49-F238E27FC236}">
                <a16:creationId xmlns:a16="http://schemas.microsoft.com/office/drawing/2014/main" id="{E3255DC0-712C-E791-DB93-FFAE7A68E577}"/>
              </a:ext>
            </a:extLst>
          </p:cNvPr>
          <p:cNvSpPr txBox="1"/>
          <p:nvPr/>
        </p:nvSpPr>
        <p:spPr>
          <a:xfrm>
            <a:off x="4314133" y="1413108"/>
            <a:ext cx="824265" cy="261610"/>
          </a:xfrm>
          <a:prstGeom prst="rect">
            <a:avLst/>
          </a:prstGeom>
          <a:noFill/>
        </p:spPr>
        <p:txBody>
          <a:bodyPr wrap="none" rtlCol="0">
            <a:spAutoFit/>
          </a:bodyPr>
          <a:lstStyle/>
          <a:p>
            <a:r>
              <a:rPr kumimoji="1" lang="en-US" altLang="ja-JP" sz="1100"/>
              <a:t>DB</a:t>
            </a:r>
            <a:r>
              <a:rPr kumimoji="1" lang="ja-JP" altLang="en-US" sz="1100"/>
              <a:t>サーバ</a:t>
            </a:r>
          </a:p>
        </p:txBody>
      </p:sp>
      <p:sp>
        <p:nvSpPr>
          <p:cNvPr id="17" name="正方形/長方形 16">
            <a:extLst>
              <a:ext uri="{FF2B5EF4-FFF2-40B4-BE49-F238E27FC236}">
                <a16:creationId xmlns:a16="http://schemas.microsoft.com/office/drawing/2014/main" id="{AE37325F-D3F2-D19D-97B0-49360CEE288F}"/>
              </a:ext>
            </a:extLst>
          </p:cNvPr>
          <p:cNvSpPr/>
          <p:nvPr/>
        </p:nvSpPr>
        <p:spPr>
          <a:xfrm>
            <a:off x="4760310" y="1916878"/>
            <a:ext cx="1448540" cy="376944"/>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kumimoji="1" lang="en-US" altLang="ja-JP" sz="1200"/>
              <a:t>postgresql</a:t>
            </a:r>
            <a:endParaRPr kumimoji="1" lang="ja-JP" altLang="en-US" sz="1200"/>
          </a:p>
        </p:txBody>
      </p:sp>
      <p:sp>
        <p:nvSpPr>
          <p:cNvPr id="18" name="テキスト ボックス 17">
            <a:extLst>
              <a:ext uri="{FF2B5EF4-FFF2-40B4-BE49-F238E27FC236}">
                <a16:creationId xmlns:a16="http://schemas.microsoft.com/office/drawing/2014/main" id="{745B0BE0-E3CD-B268-78E0-74070B6E7B80}"/>
              </a:ext>
            </a:extLst>
          </p:cNvPr>
          <p:cNvSpPr txBox="1"/>
          <p:nvPr/>
        </p:nvSpPr>
        <p:spPr>
          <a:xfrm>
            <a:off x="5428065" y="2240764"/>
            <a:ext cx="1173719" cy="430887"/>
          </a:xfrm>
          <a:prstGeom prst="rect">
            <a:avLst/>
          </a:prstGeom>
          <a:noFill/>
        </p:spPr>
        <p:txBody>
          <a:bodyPr wrap="none" rtlCol="0">
            <a:spAutoFit/>
          </a:bodyPr>
          <a:lstStyle/>
          <a:p>
            <a:r>
              <a:rPr kumimoji="1" lang="en-US" altLang="ja-JP" sz="1100"/>
              <a:t>IP</a:t>
            </a:r>
            <a:r>
              <a:rPr kumimoji="1" lang="ja-JP" altLang="en-US" sz="1100"/>
              <a:t>：</a:t>
            </a:r>
            <a:r>
              <a:rPr kumimoji="1" lang="en-US" altLang="ja-JP" sz="1100"/>
              <a:t>10.0.2.20</a:t>
            </a:r>
          </a:p>
          <a:p>
            <a:r>
              <a:rPr lang="ja-JP" altLang="en-US" sz="1100"/>
              <a:t>ポート：</a:t>
            </a:r>
            <a:r>
              <a:rPr lang="en-US" altLang="ja-JP" sz="1100"/>
              <a:t>5432</a:t>
            </a:r>
            <a:endParaRPr kumimoji="1" lang="ja-JP" altLang="en-US" sz="1100"/>
          </a:p>
        </p:txBody>
      </p:sp>
      <p:sp>
        <p:nvSpPr>
          <p:cNvPr id="19" name="テキスト ボックス 18">
            <a:extLst>
              <a:ext uri="{FF2B5EF4-FFF2-40B4-BE49-F238E27FC236}">
                <a16:creationId xmlns:a16="http://schemas.microsoft.com/office/drawing/2014/main" id="{79253D52-E9ED-7E9D-0705-70096F70DE39}"/>
              </a:ext>
            </a:extLst>
          </p:cNvPr>
          <p:cNvSpPr txBox="1"/>
          <p:nvPr/>
        </p:nvSpPr>
        <p:spPr>
          <a:xfrm>
            <a:off x="1981343" y="1744679"/>
            <a:ext cx="1154483" cy="430887"/>
          </a:xfrm>
          <a:prstGeom prst="rect">
            <a:avLst/>
          </a:prstGeom>
          <a:noFill/>
        </p:spPr>
        <p:txBody>
          <a:bodyPr wrap="none" rtlCol="0">
            <a:spAutoFit/>
          </a:bodyPr>
          <a:lstStyle/>
          <a:p>
            <a:r>
              <a:rPr kumimoji="1" lang="en-US" altLang="ja-JP" sz="1100"/>
              <a:t>IP</a:t>
            </a:r>
            <a:r>
              <a:rPr kumimoji="1" lang="ja-JP" altLang="en-US" sz="1100"/>
              <a:t>：</a:t>
            </a:r>
            <a:r>
              <a:rPr lang="en-US" altLang="ja-JP" sz="1100"/>
              <a:t>127.0.0.1</a:t>
            </a:r>
            <a:endParaRPr kumimoji="1" lang="en-US" altLang="ja-JP" sz="1100"/>
          </a:p>
          <a:p>
            <a:r>
              <a:rPr lang="ja-JP" altLang="en-US" sz="1100"/>
              <a:t>ポート：</a:t>
            </a:r>
            <a:r>
              <a:rPr lang="en-US" altLang="ja-JP" sz="1100"/>
              <a:t>5432</a:t>
            </a:r>
            <a:endParaRPr kumimoji="1" lang="ja-JP" altLang="en-US" sz="1100"/>
          </a:p>
        </p:txBody>
      </p:sp>
      <p:sp>
        <p:nvSpPr>
          <p:cNvPr id="20" name="正方形/長方形 19">
            <a:extLst>
              <a:ext uri="{FF2B5EF4-FFF2-40B4-BE49-F238E27FC236}">
                <a16:creationId xmlns:a16="http://schemas.microsoft.com/office/drawing/2014/main" id="{2C3D69D2-BEED-096B-FBD8-9A5E1F2FD7AD}"/>
              </a:ext>
            </a:extLst>
          </p:cNvPr>
          <p:cNvSpPr/>
          <p:nvPr/>
        </p:nvSpPr>
        <p:spPr>
          <a:xfrm>
            <a:off x="354458" y="1886926"/>
            <a:ext cx="1103100" cy="71612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kumimoji="1" lang="en-US" altLang="ja-JP" sz="900"/>
              <a:t>addressbook.Server</a:t>
            </a:r>
            <a:endParaRPr kumimoji="1" lang="ja-JP" altLang="en-US" sz="900"/>
          </a:p>
        </p:txBody>
      </p:sp>
      <p:cxnSp>
        <p:nvCxnSpPr>
          <p:cNvPr id="25" name="コネクタ: カギ線 24">
            <a:extLst>
              <a:ext uri="{FF2B5EF4-FFF2-40B4-BE49-F238E27FC236}">
                <a16:creationId xmlns:a16="http://schemas.microsoft.com/office/drawing/2014/main" id="{3AF6C12C-F3FF-3056-787F-0258D380E776}"/>
              </a:ext>
            </a:extLst>
          </p:cNvPr>
          <p:cNvCxnSpPr>
            <a:stCxn id="20" idx="3"/>
            <a:endCxn id="19" idx="1"/>
          </p:cNvCxnSpPr>
          <p:nvPr/>
        </p:nvCxnSpPr>
        <p:spPr>
          <a:xfrm flipV="1">
            <a:off x="1457558" y="1960123"/>
            <a:ext cx="523785" cy="284863"/>
          </a:xfrm>
          <a:prstGeom prst="bentConnector3">
            <a:avLst>
              <a:gd name="adj1" fmla="val 33634"/>
            </a:avLst>
          </a:prstGeom>
          <a:ln w="34925">
            <a:solidFill>
              <a:srgbClr val="FF0000">
                <a:alpha val="40000"/>
              </a:srgbClr>
            </a:solidFill>
            <a:tailEnd type="arrow"/>
          </a:ln>
        </p:spPr>
        <p:style>
          <a:lnRef idx="1">
            <a:schemeClr val="accent1"/>
          </a:lnRef>
          <a:fillRef idx="0">
            <a:schemeClr val="accent1"/>
          </a:fillRef>
          <a:effectRef idx="0">
            <a:schemeClr val="accent1"/>
          </a:effectRef>
          <a:fontRef idx="minor">
            <a:schemeClr val="tx1"/>
          </a:fontRef>
        </p:style>
      </p:cxnSp>
      <p:sp>
        <p:nvSpPr>
          <p:cNvPr id="29" name="フリーフォーム: 図形 28">
            <a:extLst>
              <a:ext uri="{FF2B5EF4-FFF2-40B4-BE49-F238E27FC236}">
                <a16:creationId xmlns:a16="http://schemas.microsoft.com/office/drawing/2014/main" id="{E4D77491-FCC9-F571-1287-179DDFC962D0}"/>
              </a:ext>
            </a:extLst>
          </p:cNvPr>
          <p:cNvSpPr/>
          <p:nvPr/>
        </p:nvSpPr>
        <p:spPr>
          <a:xfrm>
            <a:off x="2611052" y="2237173"/>
            <a:ext cx="2876365" cy="577672"/>
          </a:xfrm>
          <a:custGeom>
            <a:avLst/>
            <a:gdLst>
              <a:gd name="connsiteX0" fmla="*/ 0 w 2876365"/>
              <a:gd name="connsiteY0" fmla="*/ 0 h 577672"/>
              <a:gd name="connsiteX1" fmla="*/ 1083076 w 2876365"/>
              <a:gd name="connsiteY1" fmla="*/ 568171 h 577672"/>
              <a:gd name="connsiteX2" fmla="*/ 2876365 w 2876365"/>
              <a:gd name="connsiteY2" fmla="*/ 301841 h 577672"/>
            </a:gdLst>
            <a:ahLst/>
            <a:cxnLst>
              <a:cxn ang="0">
                <a:pos x="connsiteX0" y="connsiteY0"/>
              </a:cxn>
              <a:cxn ang="0">
                <a:pos x="connsiteX1" y="connsiteY1"/>
              </a:cxn>
              <a:cxn ang="0">
                <a:pos x="connsiteX2" y="connsiteY2"/>
              </a:cxn>
            </a:cxnLst>
            <a:rect l="l" t="t" r="r" b="b"/>
            <a:pathLst>
              <a:path w="2876365" h="577672">
                <a:moveTo>
                  <a:pt x="0" y="0"/>
                </a:moveTo>
                <a:cubicBezTo>
                  <a:pt x="301841" y="258932"/>
                  <a:pt x="603682" y="517864"/>
                  <a:pt x="1083076" y="568171"/>
                </a:cubicBezTo>
                <a:cubicBezTo>
                  <a:pt x="1562470" y="618478"/>
                  <a:pt x="2219417" y="460159"/>
                  <a:pt x="2876365" y="301841"/>
                </a:cubicBezTo>
              </a:path>
            </a:pathLst>
          </a:custGeom>
          <a:noFill/>
          <a:ln w="19050">
            <a:solidFill>
              <a:srgbClr val="FF0000"/>
            </a:solidFill>
            <a:prstDash val="sysDash"/>
            <a:tailEnd type="arrow"/>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テキスト ボックス 29">
            <a:extLst>
              <a:ext uri="{FF2B5EF4-FFF2-40B4-BE49-F238E27FC236}">
                <a16:creationId xmlns:a16="http://schemas.microsoft.com/office/drawing/2014/main" id="{69B9972E-7554-3B4F-9863-C3090CA70471}"/>
              </a:ext>
            </a:extLst>
          </p:cNvPr>
          <p:cNvSpPr txBox="1"/>
          <p:nvPr/>
        </p:nvSpPr>
        <p:spPr>
          <a:xfrm>
            <a:off x="3612924" y="2456207"/>
            <a:ext cx="646331" cy="369332"/>
          </a:xfrm>
          <a:prstGeom prst="rect">
            <a:avLst/>
          </a:prstGeom>
          <a:noFill/>
        </p:spPr>
        <p:txBody>
          <a:bodyPr wrap="none" rtlCol="0">
            <a:spAutoFit/>
          </a:bodyPr>
          <a:lstStyle/>
          <a:p>
            <a:r>
              <a:rPr kumimoji="1" lang="ja-JP" altLang="en-US"/>
              <a:t>転送</a:t>
            </a:r>
          </a:p>
        </p:txBody>
      </p:sp>
      <p:sp>
        <p:nvSpPr>
          <p:cNvPr id="31" name="テキスト ボックス 30">
            <a:extLst>
              <a:ext uri="{FF2B5EF4-FFF2-40B4-BE49-F238E27FC236}">
                <a16:creationId xmlns:a16="http://schemas.microsoft.com/office/drawing/2014/main" id="{0E510143-B705-C6F2-6820-8DF619EFD8D9}"/>
              </a:ext>
            </a:extLst>
          </p:cNvPr>
          <p:cNvSpPr txBox="1"/>
          <p:nvPr/>
        </p:nvSpPr>
        <p:spPr>
          <a:xfrm rot="16200000">
            <a:off x="1261504" y="1933378"/>
            <a:ext cx="923651" cy="261610"/>
          </a:xfrm>
          <a:prstGeom prst="rect">
            <a:avLst/>
          </a:prstGeom>
          <a:noFill/>
        </p:spPr>
        <p:txBody>
          <a:bodyPr wrap="none" rtlCol="0">
            <a:spAutoFit/>
          </a:bodyPr>
          <a:lstStyle/>
          <a:p>
            <a:r>
              <a:rPr kumimoji="1" lang="en-US" altLang="ja-JP" sz="1050"/>
              <a:t>DB</a:t>
            </a:r>
            <a:r>
              <a:rPr kumimoji="1" lang="ja-JP" altLang="en-US" sz="1050"/>
              <a:t>アクセス</a:t>
            </a:r>
          </a:p>
        </p:txBody>
      </p:sp>
    </p:spTree>
    <p:extLst>
      <p:ext uri="{BB962C8B-B14F-4D97-AF65-F5344CB8AC3E}">
        <p14:creationId xmlns:p14="http://schemas.microsoft.com/office/powerpoint/2010/main" val="435166445"/>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タイトル 15">
            <a:extLst>
              <a:ext uri="{FF2B5EF4-FFF2-40B4-BE49-F238E27FC236}">
                <a16:creationId xmlns:a16="http://schemas.microsoft.com/office/drawing/2014/main" id="{A4968FCA-8ACD-11D6-EB55-0428C5B6195C}"/>
              </a:ext>
            </a:extLst>
          </p:cNvPr>
          <p:cNvSpPr>
            <a:spLocks noGrp="1"/>
          </p:cNvSpPr>
          <p:nvPr>
            <p:ph type="title"/>
          </p:nvPr>
        </p:nvSpPr>
        <p:spPr/>
        <p:txBody>
          <a:bodyPr/>
          <a:lstStyle/>
          <a:p>
            <a:r>
              <a:rPr lang="en-US" altLang="ja-JP"/>
              <a:t>3-5.</a:t>
            </a:r>
            <a:r>
              <a:rPr lang="ja-JP" altLang="en-US"/>
              <a:t>動作確認サーバ上での動作確認</a:t>
            </a:r>
            <a:endParaRPr kumimoji="1" lang="ja-JP" altLang="en-US" sz="2800" dirty="0">
              <a:latin typeface="BIZ UDPゴシック" panose="020B0400000000000000" pitchFamily="50" charset="-128"/>
              <a:ea typeface="BIZ UDPゴシック" panose="020B0400000000000000" pitchFamily="50" charset="-128"/>
            </a:endParaRPr>
          </a:p>
        </p:txBody>
      </p:sp>
      <p:sp>
        <p:nvSpPr>
          <p:cNvPr id="9" name="テキスト プレースホルダー 8">
            <a:extLst>
              <a:ext uri="{FF2B5EF4-FFF2-40B4-BE49-F238E27FC236}">
                <a16:creationId xmlns:a16="http://schemas.microsoft.com/office/drawing/2014/main" id="{679CC0FF-5E8F-3E75-A71B-D2A88F83C861}"/>
              </a:ext>
            </a:extLst>
          </p:cNvPr>
          <p:cNvSpPr>
            <a:spLocks noGrp="1"/>
          </p:cNvSpPr>
          <p:nvPr>
            <p:ph type="body" sz="quarter" idx="13"/>
          </p:nvPr>
        </p:nvSpPr>
        <p:spPr>
          <a:xfrm>
            <a:off x="267628" y="873748"/>
            <a:ext cx="11675326" cy="777252"/>
          </a:xfrm>
        </p:spPr>
        <p:txBody>
          <a:bodyPr/>
          <a:lstStyle/>
          <a:p>
            <a:r>
              <a:rPr lang="en-US" altLang="ja-JP">
                <a:latin typeface="BIZ UDPゴシック" panose="020B0400000000000000" pitchFamily="50" charset="-128"/>
                <a:ea typeface="BIZ UDPゴシック" panose="020B0400000000000000" pitchFamily="50" charset="-128"/>
              </a:rPr>
              <a:t>Web</a:t>
            </a:r>
            <a:r>
              <a:rPr lang="ja-JP" altLang="en-US">
                <a:latin typeface="BIZ UDPゴシック" panose="020B0400000000000000" pitchFamily="50" charset="-128"/>
                <a:ea typeface="BIZ UDPゴシック" panose="020B0400000000000000" pitchFamily="50" charset="-128"/>
              </a:rPr>
              <a:t>システム「住所録データベース」の完成時の操作について説明します。</a:t>
            </a:r>
            <a:endParaRPr kumimoji="1" lang="en-US" altLang="ja-JP" sz="1800" dirty="0">
              <a:latin typeface="BIZ UDPゴシック" panose="020B0400000000000000" pitchFamily="50" charset="-128"/>
              <a:ea typeface="BIZ UDPゴシック" panose="020B0400000000000000" pitchFamily="50" charset="-128"/>
            </a:endParaRPr>
          </a:p>
        </p:txBody>
      </p:sp>
      <p:sp>
        <p:nvSpPr>
          <p:cNvPr id="4" name="テキスト プレースホルダー 7">
            <a:extLst>
              <a:ext uri="{FF2B5EF4-FFF2-40B4-BE49-F238E27FC236}">
                <a16:creationId xmlns:a16="http://schemas.microsoft.com/office/drawing/2014/main" id="{24BC1A06-AA3A-4886-D645-4446C091CA95}"/>
              </a:ext>
            </a:extLst>
          </p:cNvPr>
          <p:cNvSpPr>
            <a:spLocks noGrp="1"/>
          </p:cNvSpPr>
          <p:nvPr>
            <p:ph type="body" sz="quarter" idx="14"/>
          </p:nvPr>
        </p:nvSpPr>
        <p:spPr>
          <a:xfrm>
            <a:off x="268288" y="1708084"/>
            <a:ext cx="11637962" cy="373063"/>
          </a:xfrm>
        </p:spPr>
        <p:txBody>
          <a:bodyPr/>
          <a:lstStyle/>
          <a:p>
            <a:r>
              <a:rPr lang="en-US" altLang="ja-JP"/>
              <a:t>Web</a:t>
            </a:r>
            <a:r>
              <a:rPr lang="ja-JP" altLang="en-US"/>
              <a:t>システム：住所録データベース画面</a:t>
            </a:r>
          </a:p>
        </p:txBody>
      </p:sp>
      <p:sp>
        <p:nvSpPr>
          <p:cNvPr id="5" name="テキスト ボックス 4">
            <a:extLst>
              <a:ext uri="{FF2B5EF4-FFF2-40B4-BE49-F238E27FC236}">
                <a16:creationId xmlns:a16="http://schemas.microsoft.com/office/drawing/2014/main" id="{76BF75EB-9D7A-A6DE-30B4-99F07A709436}"/>
              </a:ext>
            </a:extLst>
          </p:cNvPr>
          <p:cNvSpPr txBox="1"/>
          <p:nvPr/>
        </p:nvSpPr>
        <p:spPr>
          <a:xfrm>
            <a:off x="749364" y="2221941"/>
            <a:ext cx="3664786" cy="369332"/>
          </a:xfrm>
          <a:prstGeom prst="rect">
            <a:avLst/>
          </a:prstGeom>
          <a:noFill/>
        </p:spPr>
        <p:txBody>
          <a:bodyPr wrap="none" rtlCol="0">
            <a:spAutoFit/>
          </a:bodyPr>
          <a:lstStyle/>
          <a:p>
            <a:r>
              <a:rPr kumimoji="1" lang="ja-JP" altLang="en-US"/>
              <a:t>フロントエンド側</a:t>
            </a:r>
            <a:r>
              <a:rPr kumimoji="1" lang="en-US" altLang="ja-JP"/>
              <a:t>web</a:t>
            </a:r>
            <a:r>
              <a:rPr kumimoji="1" lang="ja-JP" altLang="en-US"/>
              <a:t>システム画面</a:t>
            </a:r>
          </a:p>
        </p:txBody>
      </p:sp>
      <p:sp>
        <p:nvSpPr>
          <p:cNvPr id="6" name="テキスト ボックス 5">
            <a:extLst>
              <a:ext uri="{FF2B5EF4-FFF2-40B4-BE49-F238E27FC236}">
                <a16:creationId xmlns:a16="http://schemas.microsoft.com/office/drawing/2014/main" id="{5ED943DC-97EB-D548-EC72-F7795E8EE233}"/>
              </a:ext>
            </a:extLst>
          </p:cNvPr>
          <p:cNvSpPr txBox="1"/>
          <p:nvPr/>
        </p:nvSpPr>
        <p:spPr>
          <a:xfrm>
            <a:off x="7046752" y="2187820"/>
            <a:ext cx="3802644" cy="369332"/>
          </a:xfrm>
          <a:prstGeom prst="rect">
            <a:avLst/>
          </a:prstGeom>
          <a:noFill/>
        </p:spPr>
        <p:txBody>
          <a:bodyPr wrap="none" rtlCol="0">
            <a:spAutoFit/>
          </a:bodyPr>
          <a:lstStyle/>
          <a:p>
            <a:r>
              <a:rPr kumimoji="1" lang="ja-JP" altLang="en-US"/>
              <a:t>バックエンド側</a:t>
            </a:r>
            <a:r>
              <a:rPr kumimoji="1" lang="en-US" altLang="ja-JP"/>
              <a:t>RestAPI</a:t>
            </a:r>
            <a:r>
              <a:rPr kumimoji="1" lang="ja-JP" altLang="en-US"/>
              <a:t>サーバ画面</a:t>
            </a:r>
          </a:p>
        </p:txBody>
      </p:sp>
      <p:pic>
        <p:nvPicPr>
          <p:cNvPr id="7" name="図 6">
            <a:extLst>
              <a:ext uri="{FF2B5EF4-FFF2-40B4-BE49-F238E27FC236}">
                <a16:creationId xmlns:a16="http://schemas.microsoft.com/office/drawing/2014/main" id="{4CCC68CA-4A4B-5611-E6D0-0A7DFAB8A4FF}"/>
              </a:ext>
            </a:extLst>
          </p:cNvPr>
          <p:cNvPicPr>
            <a:picLocks noChangeAspect="1"/>
          </p:cNvPicPr>
          <p:nvPr/>
        </p:nvPicPr>
        <p:blipFill>
          <a:blip r:embed="rId2"/>
          <a:stretch>
            <a:fillRect/>
          </a:stretch>
        </p:blipFill>
        <p:spPr>
          <a:xfrm>
            <a:off x="749364" y="2699849"/>
            <a:ext cx="3664786" cy="3599987"/>
          </a:xfrm>
          <a:prstGeom prst="rect">
            <a:avLst/>
          </a:prstGeom>
        </p:spPr>
      </p:pic>
      <p:pic>
        <p:nvPicPr>
          <p:cNvPr id="8" name="図 7">
            <a:extLst>
              <a:ext uri="{FF2B5EF4-FFF2-40B4-BE49-F238E27FC236}">
                <a16:creationId xmlns:a16="http://schemas.microsoft.com/office/drawing/2014/main" id="{E8FBA6EC-5243-7BEF-9BF3-04D16B7C9DC3}"/>
              </a:ext>
            </a:extLst>
          </p:cNvPr>
          <p:cNvPicPr>
            <a:picLocks noChangeAspect="1"/>
          </p:cNvPicPr>
          <p:nvPr/>
        </p:nvPicPr>
        <p:blipFill>
          <a:blip r:embed="rId3"/>
          <a:stretch>
            <a:fillRect/>
          </a:stretch>
        </p:blipFill>
        <p:spPr>
          <a:xfrm>
            <a:off x="7314010" y="2699849"/>
            <a:ext cx="3334913" cy="3599987"/>
          </a:xfrm>
          <a:prstGeom prst="rect">
            <a:avLst/>
          </a:prstGeom>
        </p:spPr>
      </p:pic>
    </p:spTree>
    <p:extLst>
      <p:ext uri="{BB962C8B-B14F-4D97-AF65-F5344CB8AC3E}">
        <p14:creationId xmlns:p14="http://schemas.microsoft.com/office/powerpoint/2010/main" val="4707380"/>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a:extLst>
              <a:ext uri="{FF2B5EF4-FFF2-40B4-BE49-F238E27FC236}">
                <a16:creationId xmlns:a16="http://schemas.microsoft.com/office/drawing/2014/main" id="{D3578072-553C-1E04-82AF-684422C5586E}"/>
              </a:ext>
            </a:extLst>
          </p:cNvPr>
          <p:cNvSpPr>
            <a:spLocks noGrp="1"/>
          </p:cNvSpPr>
          <p:nvPr>
            <p:ph type="title"/>
          </p:nvPr>
        </p:nvSpPr>
        <p:spPr/>
        <p:txBody>
          <a:bodyPr>
            <a:normAutofit/>
          </a:bodyPr>
          <a:lstStyle/>
          <a:p>
            <a:r>
              <a:rPr lang="en-US" altLang="ja-JP"/>
              <a:t>3-5.</a:t>
            </a:r>
            <a:r>
              <a:rPr lang="ja-JP" altLang="en-US"/>
              <a:t>動作確認サーバ上での動作確認</a:t>
            </a:r>
          </a:p>
        </p:txBody>
      </p:sp>
      <p:sp>
        <p:nvSpPr>
          <p:cNvPr id="2" name="テキスト プレースホルダー 7">
            <a:extLst>
              <a:ext uri="{FF2B5EF4-FFF2-40B4-BE49-F238E27FC236}">
                <a16:creationId xmlns:a16="http://schemas.microsoft.com/office/drawing/2014/main" id="{DF10B8C9-FDF0-F5F7-6E79-09B4D09A1973}"/>
              </a:ext>
            </a:extLst>
          </p:cNvPr>
          <p:cNvSpPr>
            <a:spLocks noGrp="1"/>
          </p:cNvSpPr>
          <p:nvPr>
            <p:ph type="body" sz="quarter" idx="14"/>
          </p:nvPr>
        </p:nvSpPr>
        <p:spPr>
          <a:xfrm>
            <a:off x="268288" y="806384"/>
            <a:ext cx="11637962" cy="373063"/>
          </a:xfrm>
        </p:spPr>
        <p:txBody>
          <a:bodyPr/>
          <a:lstStyle/>
          <a:p>
            <a:r>
              <a:rPr lang="ja-JP" altLang="en-US"/>
              <a:t>操作説明（新規登録）</a:t>
            </a:r>
          </a:p>
        </p:txBody>
      </p:sp>
      <p:pic>
        <p:nvPicPr>
          <p:cNvPr id="4" name="図 3">
            <a:extLst>
              <a:ext uri="{FF2B5EF4-FFF2-40B4-BE49-F238E27FC236}">
                <a16:creationId xmlns:a16="http://schemas.microsoft.com/office/drawing/2014/main" id="{A6A4EE5B-32EA-DEBC-21C3-B9CD41E167F1}"/>
              </a:ext>
            </a:extLst>
          </p:cNvPr>
          <p:cNvPicPr>
            <a:picLocks noChangeAspect="1"/>
          </p:cNvPicPr>
          <p:nvPr/>
        </p:nvPicPr>
        <p:blipFill>
          <a:blip r:embed="rId2"/>
          <a:stretch>
            <a:fillRect/>
          </a:stretch>
        </p:blipFill>
        <p:spPr>
          <a:xfrm>
            <a:off x="356090" y="2723035"/>
            <a:ext cx="3720097" cy="3654319"/>
          </a:xfrm>
          <a:prstGeom prst="rect">
            <a:avLst/>
          </a:prstGeom>
        </p:spPr>
      </p:pic>
      <p:pic>
        <p:nvPicPr>
          <p:cNvPr id="6" name="図 5">
            <a:extLst>
              <a:ext uri="{FF2B5EF4-FFF2-40B4-BE49-F238E27FC236}">
                <a16:creationId xmlns:a16="http://schemas.microsoft.com/office/drawing/2014/main" id="{377491E1-C960-3745-E622-D708F67A5A9A}"/>
              </a:ext>
            </a:extLst>
          </p:cNvPr>
          <p:cNvPicPr>
            <a:picLocks noChangeAspect="1"/>
          </p:cNvPicPr>
          <p:nvPr/>
        </p:nvPicPr>
        <p:blipFill>
          <a:blip r:embed="rId3"/>
          <a:stretch>
            <a:fillRect/>
          </a:stretch>
        </p:blipFill>
        <p:spPr>
          <a:xfrm>
            <a:off x="4395718" y="2723035"/>
            <a:ext cx="3720097" cy="3654319"/>
          </a:xfrm>
          <a:prstGeom prst="rect">
            <a:avLst/>
          </a:prstGeom>
        </p:spPr>
      </p:pic>
      <p:pic>
        <p:nvPicPr>
          <p:cNvPr id="9" name="図 8">
            <a:extLst>
              <a:ext uri="{FF2B5EF4-FFF2-40B4-BE49-F238E27FC236}">
                <a16:creationId xmlns:a16="http://schemas.microsoft.com/office/drawing/2014/main" id="{861BAD63-5ED3-87A3-1BBA-95C4233856DD}"/>
              </a:ext>
            </a:extLst>
          </p:cNvPr>
          <p:cNvPicPr>
            <a:picLocks noChangeAspect="1"/>
          </p:cNvPicPr>
          <p:nvPr/>
        </p:nvPicPr>
        <p:blipFill>
          <a:blip r:embed="rId4"/>
          <a:stretch>
            <a:fillRect/>
          </a:stretch>
        </p:blipFill>
        <p:spPr>
          <a:xfrm>
            <a:off x="8402255" y="2723035"/>
            <a:ext cx="3720097" cy="3654319"/>
          </a:xfrm>
          <a:prstGeom prst="rect">
            <a:avLst/>
          </a:prstGeom>
        </p:spPr>
      </p:pic>
      <p:sp>
        <p:nvSpPr>
          <p:cNvPr id="10" name="正方形/長方形 9">
            <a:extLst>
              <a:ext uri="{FF2B5EF4-FFF2-40B4-BE49-F238E27FC236}">
                <a16:creationId xmlns:a16="http://schemas.microsoft.com/office/drawing/2014/main" id="{12297138-C0F9-4489-065E-FF8C022C312C}"/>
              </a:ext>
            </a:extLst>
          </p:cNvPr>
          <p:cNvSpPr/>
          <p:nvPr/>
        </p:nvSpPr>
        <p:spPr>
          <a:xfrm>
            <a:off x="174873" y="3066292"/>
            <a:ext cx="2159766" cy="1350065"/>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a:extLst>
              <a:ext uri="{FF2B5EF4-FFF2-40B4-BE49-F238E27FC236}">
                <a16:creationId xmlns:a16="http://schemas.microsoft.com/office/drawing/2014/main" id="{D3023B16-C71E-B128-06FD-32068D71474E}"/>
              </a:ext>
            </a:extLst>
          </p:cNvPr>
          <p:cNvSpPr/>
          <p:nvPr/>
        </p:nvSpPr>
        <p:spPr>
          <a:xfrm>
            <a:off x="755290" y="4537223"/>
            <a:ext cx="645493" cy="307151"/>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a:extLst>
              <a:ext uri="{FF2B5EF4-FFF2-40B4-BE49-F238E27FC236}">
                <a16:creationId xmlns:a16="http://schemas.microsoft.com/office/drawing/2014/main" id="{9A180DD2-B6A7-F382-3333-4325DA2C4175}"/>
              </a:ext>
            </a:extLst>
          </p:cNvPr>
          <p:cNvSpPr/>
          <p:nvPr/>
        </p:nvSpPr>
        <p:spPr>
          <a:xfrm>
            <a:off x="6374634" y="4719982"/>
            <a:ext cx="645493" cy="307151"/>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a:extLst>
              <a:ext uri="{FF2B5EF4-FFF2-40B4-BE49-F238E27FC236}">
                <a16:creationId xmlns:a16="http://schemas.microsoft.com/office/drawing/2014/main" id="{59FC7CB4-D3C4-FDA7-D93F-E78F9F7C72D5}"/>
              </a:ext>
            </a:extLst>
          </p:cNvPr>
          <p:cNvSpPr/>
          <p:nvPr/>
        </p:nvSpPr>
        <p:spPr>
          <a:xfrm>
            <a:off x="8314639" y="5027133"/>
            <a:ext cx="3807713" cy="307151"/>
          </a:xfrm>
          <a:prstGeom prst="rect">
            <a:avLst/>
          </a:prstGeom>
          <a:solidFill>
            <a:schemeClr val="accent4">
              <a:lumMod val="20000"/>
              <a:lumOff val="80000"/>
              <a:alpha val="30000"/>
            </a:schemeClr>
          </a:solidFill>
          <a:ln w="9525">
            <a:solidFill>
              <a:srgbClr val="FF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a:extLst>
              <a:ext uri="{FF2B5EF4-FFF2-40B4-BE49-F238E27FC236}">
                <a16:creationId xmlns:a16="http://schemas.microsoft.com/office/drawing/2014/main" id="{2C2FD852-08CB-6561-57FF-0747F70FCD70}"/>
              </a:ext>
            </a:extLst>
          </p:cNvPr>
          <p:cNvSpPr txBox="1"/>
          <p:nvPr/>
        </p:nvSpPr>
        <p:spPr>
          <a:xfrm>
            <a:off x="291478" y="1491712"/>
            <a:ext cx="3784709" cy="830997"/>
          </a:xfrm>
          <a:prstGeom prst="rect">
            <a:avLst/>
          </a:prstGeom>
          <a:noFill/>
        </p:spPr>
        <p:txBody>
          <a:bodyPr wrap="square" rtlCol="0">
            <a:spAutoFit/>
          </a:bodyPr>
          <a:lstStyle/>
          <a:p>
            <a:r>
              <a:rPr kumimoji="1" lang="ja-JP" altLang="en-US" sz="1600"/>
              <a:t>①上部の編集画面に住所データを入力し、「新規登録」ボタンをクリックして</a:t>
            </a:r>
            <a:r>
              <a:rPr lang="ja-JP" altLang="en-US" sz="1600"/>
              <a:t>ください。</a:t>
            </a:r>
            <a:endParaRPr kumimoji="1" lang="ja-JP" altLang="en-US" sz="1600"/>
          </a:p>
        </p:txBody>
      </p:sp>
      <p:sp>
        <p:nvSpPr>
          <p:cNvPr id="15" name="テキスト ボックス 14">
            <a:extLst>
              <a:ext uri="{FF2B5EF4-FFF2-40B4-BE49-F238E27FC236}">
                <a16:creationId xmlns:a16="http://schemas.microsoft.com/office/drawing/2014/main" id="{E65227F6-00EB-162B-CFED-C5293545ABC3}"/>
              </a:ext>
            </a:extLst>
          </p:cNvPr>
          <p:cNvSpPr txBox="1"/>
          <p:nvPr/>
        </p:nvSpPr>
        <p:spPr>
          <a:xfrm>
            <a:off x="8314639" y="1491712"/>
            <a:ext cx="3807712" cy="1077218"/>
          </a:xfrm>
          <a:prstGeom prst="rect">
            <a:avLst/>
          </a:prstGeom>
          <a:noFill/>
        </p:spPr>
        <p:txBody>
          <a:bodyPr wrap="square" rtlCol="0">
            <a:spAutoFit/>
          </a:bodyPr>
          <a:lstStyle/>
          <a:p>
            <a:r>
              <a:rPr kumimoji="1" lang="ja-JP" altLang="en-US" sz="1600"/>
              <a:t>③住所録リストに新規登録された情報が表示されます。</a:t>
            </a:r>
            <a:endParaRPr kumimoji="1" lang="en-US" altLang="ja-JP" sz="1600"/>
          </a:p>
          <a:p>
            <a:r>
              <a:rPr lang="en-US" altLang="ja-JP" sz="1600"/>
              <a:t>※</a:t>
            </a:r>
            <a:r>
              <a:rPr lang="ja-JP" altLang="en-US" sz="1600"/>
              <a:t>更新されない場合は、</a:t>
            </a:r>
            <a:r>
              <a:rPr lang="en-US" altLang="ja-JP" sz="1600"/>
              <a:t>F5</a:t>
            </a:r>
            <a:r>
              <a:rPr lang="ja-JP" altLang="en-US" sz="1600"/>
              <a:t>キーを押してください。</a:t>
            </a:r>
            <a:endParaRPr kumimoji="1" lang="ja-JP" altLang="en-US" sz="1600"/>
          </a:p>
        </p:txBody>
      </p:sp>
      <p:sp>
        <p:nvSpPr>
          <p:cNvPr id="16" name="テキスト ボックス 15">
            <a:extLst>
              <a:ext uri="{FF2B5EF4-FFF2-40B4-BE49-F238E27FC236}">
                <a16:creationId xmlns:a16="http://schemas.microsoft.com/office/drawing/2014/main" id="{F02EB806-338F-48EB-17E0-DE88D9E1F344}"/>
              </a:ext>
            </a:extLst>
          </p:cNvPr>
          <p:cNvSpPr txBox="1"/>
          <p:nvPr/>
        </p:nvSpPr>
        <p:spPr>
          <a:xfrm>
            <a:off x="4395717" y="1491712"/>
            <a:ext cx="3720097" cy="584775"/>
          </a:xfrm>
          <a:prstGeom prst="rect">
            <a:avLst/>
          </a:prstGeom>
          <a:noFill/>
        </p:spPr>
        <p:txBody>
          <a:bodyPr wrap="square" rtlCol="0">
            <a:spAutoFit/>
          </a:bodyPr>
          <a:lstStyle/>
          <a:p>
            <a:r>
              <a:rPr kumimoji="1" lang="ja-JP" altLang="en-US" sz="1600"/>
              <a:t>②確認画面が表示されるので、「はい」ボタンをクリックしてください。</a:t>
            </a:r>
          </a:p>
        </p:txBody>
      </p:sp>
    </p:spTree>
    <p:extLst>
      <p:ext uri="{BB962C8B-B14F-4D97-AF65-F5344CB8AC3E}">
        <p14:creationId xmlns:p14="http://schemas.microsoft.com/office/powerpoint/2010/main" val="1478742138"/>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a:extLst>
              <a:ext uri="{FF2B5EF4-FFF2-40B4-BE49-F238E27FC236}">
                <a16:creationId xmlns:a16="http://schemas.microsoft.com/office/drawing/2014/main" id="{D3578072-553C-1E04-82AF-684422C5586E}"/>
              </a:ext>
            </a:extLst>
          </p:cNvPr>
          <p:cNvSpPr>
            <a:spLocks noGrp="1"/>
          </p:cNvSpPr>
          <p:nvPr>
            <p:ph type="title"/>
          </p:nvPr>
        </p:nvSpPr>
        <p:spPr/>
        <p:txBody>
          <a:bodyPr>
            <a:normAutofit/>
          </a:bodyPr>
          <a:lstStyle/>
          <a:p>
            <a:r>
              <a:rPr lang="en-US" altLang="ja-JP"/>
              <a:t>3-5.</a:t>
            </a:r>
            <a:r>
              <a:rPr lang="ja-JP" altLang="en-US"/>
              <a:t>動作確認サーバ上での動作確認</a:t>
            </a:r>
          </a:p>
        </p:txBody>
      </p:sp>
      <p:sp>
        <p:nvSpPr>
          <p:cNvPr id="2" name="テキスト プレースホルダー 7">
            <a:extLst>
              <a:ext uri="{FF2B5EF4-FFF2-40B4-BE49-F238E27FC236}">
                <a16:creationId xmlns:a16="http://schemas.microsoft.com/office/drawing/2014/main" id="{DF10B8C9-FDF0-F5F7-6E79-09B4D09A1973}"/>
              </a:ext>
            </a:extLst>
          </p:cNvPr>
          <p:cNvSpPr>
            <a:spLocks noGrp="1"/>
          </p:cNvSpPr>
          <p:nvPr>
            <p:ph type="body" sz="quarter" idx="14"/>
          </p:nvPr>
        </p:nvSpPr>
        <p:spPr>
          <a:xfrm>
            <a:off x="268288" y="806384"/>
            <a:ext cx="11637962" cy="373063"/>
          </a:xfrm>
        </p:spPr>
        <p:txBody>
          <a:bodyPr/>
          <a:lstStyle/>
          <a:p>
            <a:r>
              <a:rPr lang="ja-JP" altLang="en-US"/>
              <a:t>操作説明（更新）</a:t>
            </a:r>
          </a:p>
        </p:txBody>
      </p:sp>
      <p:pic>
        <p:nvPicPr>
          <p:cNvPr id="6" name="図 5">
            <a:extLst>
              <a:ext uri="{FF2B5EF4-FFF2-40B4-BE49-F238E27FC236}">
                <a16:creationId xmlns:a16="http://schemas.microsoft.com/office/drawing/2014/main" id="{1C0890F2-B947-55A4-6C78-2700F6D4DD10}"/>
              </a:ext>
            </a:extLst>
          </p:cNvPr>
          <p:cNvPicPr>
            <a:picLocks noChangeAspect="1"/>
          </p:cNvPicPr>
          <p:nvPr/>
        </p:nvPicPr>
        <p:blipFill>
          <a:blip r:embed="rId2"/>
          <a:stretch>
            <a:fillRect/>
          </a:stretch>
        </p:blipFill>
        <p:spPr>
          <a:xfrm>
            <a:off x="377893" y="2745274"/>
            <a:ext cx="3661655" cy="3596911"/>
          </a:xfrm>
          <a:prstGeom prst="rect">
            <a:avLst/>
          </a:prstGeom>
        </p:spPr>
      </p:pic>
      <p:pic>
        <p:nvPicPr>
          <p:cNvPr id="13" name="図 12">
            <a:extLst>
              <a:ext uri="{FF2B5EF4-FFF2-40B4-BE49-F238E27FC236}">
                <a16:creationId xmlns:a16="http://schemas.microsoft.com/office/drawing/2014/main" id="{EFBD70B7-A443-7757-9B32-573F6EF97F64}"/>
              </a:ext>
            </a:extLst>
          </p:cNvPr>
          <p:cNvPicPr>
            <a:picLocks noChangeAspect="1"/>
          </p:cNvPicPr>
          <p:nvPr/>
        </p:nvPicPr>
        <p:blipFill>
          <a:blip r:embed="rId3"/>
          <a:stretch>
            <a:fillRect/>
          </a:stretch>
        </p:blipFill>
        <p:spPr>
          <a:xfrm>
            <a:off x="4402440" y="2745272"/>
            <a:ext cx="3661655" cy="3596911"/>
          </a:xfrm>
          <a:prstGeom prst="rect">
            <a:avLst/>
          </a:prstGeom>
        </p:spPr>
      </p:pic>
      <p:pic>
        <p:nvPicPr>
          <p:cNvPr id="15" name="図 14">
            <a:extLst>
              <a:ext uri="{FF2B5EF4-FFF2-40B4-BE49-F238E27FC236}">
                <a16:creationId xmlns:a16="http://schemas.microsoft.com/office/drawing/2014/main" id="{A36A6FCA-8E16-2881-BF2E-B6CE78CD6ED3}"/>
              </a:ext>
            </a:extLst>
          </p:cNvPr>
          <p:cNvPicPr>
            <a:picLocks noChangeAspect="1"/>
          </p:cNvPicPr>
          <p:nvPr/>
        </p:nvPicPr>
        <p:blipFill>
          <a:blip r:embed="rId4"/>
          <a:stretch>
            <a:fillRect/>
          </a:stretch>
        </p:blipFill>
        <p:spPr>
          <a:xfrm>
            <a:off x="8426988" y="2745272"/>
            <a:ext cx="3661653" cy="3596909"/>
          </a:xfrm>
          <a:prstGeom prst="rect">
            <a:avLst/>
          </a:prstGeom>
        </p:spPr>
      </p:pic>
      <p:pic>
        <p:nvPicPr>
          <p:cNvPr id="17" name="図 16">
            <a:extLst>
              <a:ext uri="{FF2B5EF4-FFF2-40B4-BE49-F238E27FC236}">
                <a16:creationId xmlns:a16="http://schemas.microsoft.com/office/drawing/2014/main" id="{C44ECF7A-1759-84E0-2851-831BCF87F261}"/>
              </a:ext>
            </a:extLst>
          </p:cNvPr>
          <p:cNvPicPr>
            <a:picLocks noChangeAspect="1"/>
          </p:cNvPicPr>
          <p:nvPr/>
        </p:nvPicPr>
        <p:blipFill>
          <a:blip r:embed="rId5"/>
          <a:stretch>
            <a:fillRect/>
          </a:stretch>
        </p:blipFill>
        <p:spPr>
          <a:xfrm>
            <a:off x="2858918" y="2657475"/>
            <a:ext cx="1362075" cy="1543050"/>
          </a:xfrm>
          <a:prstGeom prst="rect">
            <a:avLst/>
          </a:prstGeom>
          <a:ln w="19050">
            <a:solidFill>
              <a:schemeClr val="bg1">
                <a:lumMod val="50000"/>
              </a:schemeClr>
            </a:solidFill>
          </a:ln>
          <a:effectLst>
            <a:outerShdw blurRad="50800" dist="38100" dir="2700000" algn="tl" rotWithShape="0">
              <a:prstClr val="black">
                <a:alpha val="40000"/>
              </a:prstClr>
            </a:outerShdw>
          </a:effectLst>
        </p:spPr>
      </p:pic>
      <p:sp>
        <p:nvSpPr>
          <p:cNvPr id="18" name="正方形/長方形 17">
            <a:extLst>
              <a:ext uri="{FF2B5EF4-FFF2-40B4-BE49-F238E27FC236}">
                <a16:creationId xmlns:a16="http://schemas.microsoft.com/office/drawing/2014/main" id="{8C82B0FD-1FC3-B4C6-8E8E-7DFA299F0A06}"/>
              </a:ext>
            </a:extLst>
          </p:cNvPr>
          <p:cNvSpPr/>
          <p:nvPr/>
        </p:nvSpPr>
        <p:spPr>
          <a:xfrm>
            <a:off x="220885" y="4992117"/>
            <a:ext cx="3818661" cy="202454"/>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正方形/長方形 18">
            <a:extLst>
              <a:ext uri="{FF2B5EF4-FFF2-40B4-BE49-F238E27FC236}">
                <a16:creationId xmlns:a16="http://schemas.microsoft.com/office/drawing/2014/main" id="{F9E3DFE6-D5FE-D65B-101B-429E0785B0C3}"/>
              </a:ext>
            </a:extLst>
          </p:cNvPr>
          <p:cNvSpPr/>
          <p:nvPr/>
        </p:nvSpPr>
        <p:spPr>
          <a:xfrm>
            <a:off x="402332" y="3920247"/>
            <a:ext cx="599617" cy="280278"/>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正方形/長方形 19">
            <a:extLst>
              <a:ext uri="{FF2B5EF4-FFF2-40B4-BE49-F238E27FC236}">
                <a16:creationId xmlns:a16="http://schemas.microsoft.com/office/drawing/2014/main" id="{D5291D24-0669-CDC7-2162-CF071A4F3C24}"/>
              </a:ext>
            </a:extLst>
          </p:cNvPr>
          <p:cNvSpPr/>
          <p:nvPr/>
        </p:nvSpPr>
        <p:spPr>
          <a:xfrm>
            <a:off x="2677471" y="3146011"/>
            <a:ext cx="1135772" cy="589409"/>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a:extLst>
              <a:ext uri="{FF2B5EF4-FFF2-40B4-BE49-F238E27FC236}">
                <a16:creationId xmlns:a16="http://schemas.microsoft.com/office/drawing/2014/main" id="{D2D6E3C8-78BE-3BEB-1966-DAFF304D582C}"/>
              </a:ext>
            </a:extLst>
          </p:cNvPr>
          <p:cNvSpPr/>
          <p:nvPr/>
        </p:nvSpPr>
        <p:spPr>
          <a:xfrm>
            <a:off x="1183396" y="4478260"/>
            <a:ext cx="450851" cy="294704"/>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正方形/長方形 21">
            <a:extLst>
              <a:ext uri="{FF2B5EF4-FFF2-40B4-BE49-F238E27FC236}">
                <a16:creationId xmlns:a16="http://schemas.microsoft.com/office/drawing/2014/main" id="{FF9DB0A0-6CE2-6C0F-BB8A-A514BEFACF0F}"/>
              </a:ext>
            </a:extLst>
          </p:cNvPr>
          <p:cNvSpPr/>
          <p:nvPr/>
        </p:nvSpPr>
        <p:spPr>
          <a:xfrm>
            <a:off x="6423362" y="4704073"/>
            <a:ext cx="551370" cy="402947"/>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正方形/長方形 23">
            <a:extLst>
              <a:ext uri="{FF2B5EF4-FFF2-40B4-BE49-F238E27FC236}">
                <a16:creationId xmlns:a16="http://schemas.microsoft.com/office/drawing/2014/main" id="{B5EFB072-68CB-2610-B1C9-83E51EF33AD8}"/>
              </a:ext>
            </a:extLst>
          </p:cNvPr>
          <p:cNvSpPr/>
          <p:nvPr/>
        </p:nvSpPr>
        <p:spPr>
          <a:xfrm>
            <a:off x="8317149" y="5027133"/>
            <a:ext cx="3805203" cy="307151"/>
          </a:xfrm>
          <a:prstGeom prst="rect">
            <a:avLst/>
          </a:prstGeom>
          <a:solidFill>
            <a:schemeClr val="accent4">
              <a:lumMod val="20000"/>
              <a:lumOff val="80000"/>
              <a:alpha val="30000"/>
            </a:schemeClr>
          </a:solidFill>
          <a:ln w="9525">
            <a:solidFill>
              <a:srgbClr val="FF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テキスト ボックス 24">
            <a:extLst>
              <a:ext uri="{FF2B5EF4-FFF2-40B4-BE49-F238E27FC236}">
                <a16:creationId xmlns:a16="http://schemas.microsoft.com/office/drawing/2014/main" id="{7769A27D-9293-B830-084C-B0596ED6F963}"/>
              </a:ext>
            </a:extLst>
          </p:cNvPr>
          <p:cNvSpPr txBox="1"/>
          <p:nvPr/>
        </p:nvSpPr>
        <p:spPr>
          <a:xfrm>
            <a:off x="291478" y="1491712"/>
            <a:ext cx="3784709" cy="830997"/>
          </a:xfrm>
          <a:prstGeom prst="rect">
            <a:avLst/>
          </a:prstGeom>
          <a:noFill/>
        </p:spPr>
        <p:txBody>
          <a:bodyPr wrap="square" rtlCol="0">
            <a:spAutoFit/>
          </a:bodyPr>
          <a:lstStyle/>
          <a:p>
            <a:r>
              <a:rPr kumimoji="1" lang="ja-JP" altLang="en-US" sz="1600"/>
              <a:t>①住所録リストから更新したいデータをクリックし、上部に表示されたデータを編集、「更新」ボタンをクリックしてください。</a:t>
            </a:r>
          </a:p>
        </p:txBody>
      </p:sp>
      <p:sp>
        <p:nvSpPr>
          <p:cNvPr id="26" name="テキスト ボックス 25">
            <a:extLst>
              <a:ext uri="{FF2B5EF4-FFF2-40B4-BE49-F238E27FC236}">
                <a16:creationId xmlns:a16="http://schemas.microsoft.com/office/drawing/2014/main" id="{324BBAC0-3F4D-FBF1-3C4A-6CFB25C6EF32}"/>
              </a:ext>
            </a:extLst>
          </p:cNvPr>
          <p:cNvSpPr txBox="1"/>
          <p:nvPr/>
        </p:nvSpPr>
        <p:spPr>
          <a:xfrm>
            <a:off x="8314639" y="1491712"/>
            <a:ext cx="3807712" cy="1077218"/>
          </a:xfrm>
          <a:prstGeom prst="rect">
            <a:avLst/>
          </a:prstGeom>
          <a:noFill/>
        </p:spPr>
        <p:txBody>
          <a:bodyPr wrap="square" rtlCol="0">
            <a:spAutoFit/>
          </a:bodyPr>
          <a:lstStyle/>
          <a:p>
            <a:r>
              <a:rPr kumimoji="1" lang="ja-JP" altLang="en-US" sz="1600"/>
              <a:t>③住所録リストに変更された情報が表示されます。</a:t>
            </a:r>
            <a:endParaRPr kumimoji="1" lang="en-US" altLang="ja-JP" sz="1600"/>
          </a:p>
          <a:p>
            <a:r>
              <a:rPr lang="en-US" altLang="ja-JP" sz="1600"/>
              <a:t>※</a:t>
            </a:r>
            <a:r>
              <a:rPr lang="ja-JP" altLang="en-US" sz="1600"/>
              <a:t>更新されない場合は、</a:t>
            </a:r>
            <a:r>
              <a:rPr lang="en-US" altLang="ja-JP" sz="1600"/>
              <a:t>F5</a:t>
            </a:r>
            <a:r>
              <a:rPr lang="ja-JP" altLang="en-US" sz="1600"/>
              <a:t>キーを押してください。</a:t>
            </a:r>
            <a:endParaRPr kumimoji="1" lang="ja-JP" altLang="en-US" sz="1600"/>
          </a:p>
        </p:txBody>
      </p:sp>
      <p:sp>
        <p:nvSpPr>
          <p:cNvPr id="27" name="テキスト ボックス 26">
            <a:extLst>
              <a:ext uri="{FF2B5EF4-FFF2-40B4-BE49-F238E27FC236}">
                <a16:creationId xmlns:a16="http://schemas.microsoft.com/office/drawing/2014/main" id="{F40625CF-A5FB-F91F-E63F-0F59EE3B6A56}"/>
              </a:ext>
            </a:extLst>
          </p:cNvPr>
          <p:cNvSpPr txBox="1"/>
          <p:nvPr/>
        </p:nvSpPr>
        <p:spPr>
          <a:xfrm>
            <a:off x="4395717" y="1491712"/>
            <a:ext cx="3720097" cy="584775"/>
          </a:xfrm>
          <a:prstGeom prst="rect">
            <a:avLst/>
          </a:prstGeom>
          <a:noFill/>
        </p:spPr>
        <p:txBody>
          <a:bodyPr wrap="square" rtlCol="0">
            <a:spAutoFit/>
          </a:bodyPr>
          <a:lstStyle/>
          <a:p>
            <a:r>
              <a:rPr kumimoji="1" lang="ja-JP" altLang="en-US" sz="1600"/>
              <a:t>②確認画面が表示されるので、「はい」ボタンをクリックしてください。</a:t>
            </a:r>
          </a:p>
        </p:txBody>
      </p:sp>
    </p:spTree>
    <p:extLst>
      <p:ext uri="{BB962C8B-B14F-4D97-AF65-F5344CB8AC3E}">
        <p14:creationId xmlns:p14="http://schemas.microsoft.com/office/powerpoint/2010/main" val="1071969168"/>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a:extLst>
              <a:ext uri="{FF2B5EF4-FFF2-40B4-BE49-F238E27FC236}">
                <a16:creationId xmlns:a16="http://schemas.microsoft.com/office/drawing/2014/main" id="{D3578072-553C-1E04-82AF-684422C5586E}"/>
              </a:ext>
            </a:extLst>
          </p:cNvPr>
          <p:cNvSpPr>
            <a:spLocks noGrp="1"/>
          </p:cNvSpPr>
          <p:nvPr>
            <p:ph type="title"/>
          </p:nvPr>
        </p:nvSpPr>
        <p:spPr/>
        <p:txBody>
          <a:bodyPr>
            <a:normAutofit/>
          </a:bodyPr>
          <a:lstStyle/>
          <a:p>
            <a:r>
              <a:rPr lang="en-US" altLang="ja-JP"/>
              <a:t>3-5.</a:t>
            </a:r>
            <a:r>
              <a:rPr lang="ja-JP" altLang="en-US"/>
              <a:t>動作確認サーバ上での動作確認</a:t>
            </a:r>
          </a:p>
        </p:txBody>
      </p:sp>
      <p:sp>
        <p:nvSpPr>
          <p:cNvPr id="2" name="テキスト プレースホルダー 7">
            <a:extLst>
              <a:ext uri="{FF2B5EF4-FFF2-40B4-BE49-F238E27FC236}">
                <a16:creationId xmlns:a16="http://schemas.microsoft.com/office/drawing/2014/main" id="{DF10B8C9-FDF0-F5F7-6E79-09B4D09A1973}"/>
              </a:ext>
            </a:extLst>
          </p:cNvPr>
          <p:cNvSpPr>
            <a:spLocks noGrp="1"/>
          </p:cNvSpPr>
          <p:nvPr>
            <p:ph type="body" sz="quarter" idx="14"/>
          </p:nvPr>
        </p:nvSpPr>
        <p:spPr>
          <a:xfrm>
            <a:off x="268288" y="806384"/>
            <a:ext cx="11637962" cy="373063"/>
          </a:xfrm>
        </p:spPr>
        <p:txBody>
          <a:bodyPr/>
          <a:lstStyle/>
          <a:p>
            <a:r>
              <a:rPr lang="ja-JP" altLang="en-US"/>
              <a:t>操作説明（削除）</a:t>
            </a:r>
          </a:p>
        </p:txBody>
      </p:sp>
      <p:pic>
        <p:nvPicPr>
          <p:cNvPr id="4" name="図 3">
            <a:extLst>
              <a:ext uri="{FF2B5EF4-FFF2-40B4-BE49-F238E27FC236}">
                <a16:creationId xmlns:a16="http://schemas.microsoft.com/office/drawing/2014/main" id="{88051AEA-833F-81A4-D8D0-CB52BE111D32}"/>
              </a:ext>
            </a:extLst>
          </p:cNvPr>
          <p:cNvPicPr>
            <a:picLocks noChangeAspect="1"/>
          </p:cNvPicPr>
          <p:nvPr/>
        </p:nvPicPr>
        <p:blipFill>
          <a:blip r:embed="rId2"/>
          <a:stretch>
            <a:fillRect/>
          </a:stretch>
        </p:blipFill>
        <p:spPr>
          <a:xfrm>
            <a:off x="377894" y="2719754"/>
            <a:ext cx="3699569" cy="3634154"/>
          </a:xfrm>
          <a:prstGeom prst="rect">
            <a:avLst/>
          </a:prstGeom>
        </p:spPr>
      </p:pic>
      <p:pic>
        <p:nvPicPr>
          <p:cNvPr id="6" name="図 5">
            <a:extLst>
              <a:ext uri="{FF2B5EF4-FFF2-40B4-BE49-F238E27FC236}">
                <a16:creationId xmlns:a16="http://schemas.microsoft.com/office/drawing/2014/main" id="{F88F8CE1-F79F-26B6-0C5E-7C74E1543505}"/>
              </a:ext>
            </a:extLst>
          </p:cNvPr>
          <p:cNvPicPr>
            <a:picLocks noChangeAspect="1"/>
          </p:cNvPicPr>
          <p:nvPr/>
        </p:nvPicPr>
        <p:blipFill>
          <a:blip r:embed="rId3"/>
          <a:stretch>
            <a:fillRect/>
          </a:stretch>
        </p:blipFill>
        <p:spPr>
          <a:xfrm>
            <a:off x="4414970" y="2719754"/>
            <a:ext cx="3699569" cy="3634154"/>
          </a:xfrm>
          <a:prstGeom prst="rect">
            <a:avLst/>
          </a:prstGeom>
        </p:spPr>
      </p:pic>
      <p:pic>
        <p:nvPicPr>
          <p:cNvPr id="9" name="図 8">
            <a:extLst>
              <a:ext uri="{FF2B5EF4-FFF2-40B4-BE49-F238E27FC236}">
                <a16:creationId xmlns:a16="http://schemas.microsoft.com/office/drawing/2014/main" id="{3267A87D-80E4-72EC-A777-447234158F47}"/>
              </a:ext>
            </a:extLst>
          </p:cNvPr>
          <p:cNvPicPr>
            <a:picLocks noChangeAspect="1"/>
          </p:cNvPicPr>
          <p:nvPr/>
        </p:nvPicPr>
        <p:blipFill>
          <a:blip r:embed="rId4"/>
          <a:stretch>
            <a:fillRect/>
          </a:stretch>
        </p:blipFill>
        <p:spPr>
          <a:xfrm>
            <a:off x="8372445" y="2719754"/>
            <a:ext cx="3699569" cy="3634154"/>
          </a:xfrm>
          <a:prstGeom prst="rect">
            <a:avLst/>
          </a:prstGeom>
        </p:spPr>
      </p:pic>
      <p:sp>
        <p:nvSpPr>
          <p:cNvPr id="10" name="正方形/長方形 9">
            <a:extLst>
              <a:ext uri="{FF2B5EF4-FFF2-40B4-BE49-F238E27FC236}">
                <a16:creationId xmlns:a16="http://schemas.microsoft.com/office/drawing/2014/main" id="{68AE92F5-C6C6-27B0-4011-5EF58005A9EA}"/>
              </a:ext>
            </a:extLst>
          </p:cNvPr>
          <p:cNvSpPr/>
          <p:nvPr/>
        </p:nvSpPr>
        <p:spPr>
          <a:xfrm>
            <a:off x="8297694" y="5027133"/>
            <a:ext cx="3805203" cy="50705"/>
          </a:xfrm>
          <a:prstGeom prst="rect">
            <a:avLst/>
          </a:prstGeom>
          <a:solidFill>
            <a:schemeClr val="accent4">
              <a:lumMod val="20000"/>
              <a:lumOff val="80000"/>
              <a:alpha val="30000"/>
            </a:schemeClr>
          </a:solidFill>
          <a:ln w="9525">
            <a:solidFill>
              <a:srgbClr val="FF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a:extLst>
              <a:ext uri="{FF2B5EF4-FFF2-40B4-BE49-F238E27FC236}">
                <a16:creationId xmlns:a16="http://schemas.microsoft.com/office/drawing/2014/main" id="{366C9C2B-8A6A-B924-06AA-67565920C577}"/>
              </a:ext>
            </a:extLst>
          </p:cNvPr>
          <p:cNvSpPr/>
          <p:nvPr/>
        </p:nvSpPr>
        <p:spPr>
          <a:xfrm>
            <a:off x="267628" y="4945628"/>
            <a:ext cx="3889435" cy="239215"/>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a:extLst>
              <a:ext uri="{FF2B5EF4-FFF2-40B4-BE49-F238E27FC236}">
                <a16:creationId xmlns:a16="http://schemas.microsoft.com/office/drawing/2014/main" id="{5663095F-45FC-DC17-E87A-9DDBFF98FADF}"/>
              </a:ext>
            </a:extLst>
          </p:cNvPr>
          <p:cNvSpPr/>
          <p:nvPr/>
        </p:nvSpPr>
        <p:spPr>
          <a:xfrm>
            <a:off x="1597076" y="4514133"/>
            <a:ext cx="611104" cy="239215"/>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a:extLst>
              <a:ext uri="{FF2B5EF4-FFF2-40B4-BE49-F238E27FC236}">
                <a16:creationId xmlns:a16="http://schemas.microsoft.com/office/drawing/2014/main" id="{3ECEDC4D-AC24-CC16-86A0-C79D0F71DCF2}"/>
              </a:ext>
            </a:extLst>
          </p:cNvPr>
          <p:cNvSpPr/>
          <p:nvPr/>
        </p:nvSpPr>
        <p:spPr>
          <a:xfrm>
            <a:off x="6418753" y="4750604"/>
            <a:ext cx="497613" cy="276529"/>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a:extLst>
              <a:ext uri="{FF2B5EF4-FFF2-40B4-BE49-F238E27FC236}">
                <a16:creationId xmlns:a16="http://schemas.microsoft.com/office/drawing/2014/main" id="{CE3EFCD0-BA0F-3246-D2AA-A510ACE15947}"/>
              </a:ext>
            </a:extLst>
          </p:cNvPr>
          <p:cNvSpPr txBox="1"/>
          <p:nvPr/>
        </p:nvSpPr>
        <p:spPr>
          <a:xfrm>
            <a:off x="291478" y="1491712"/>
            <a:ext cx="3784709" cy="1077218"/>
          </a:xfrm>
          <a:prstGeom prst="rect">
            <a:avLst/>
          </a:prstGeom>
          <a:noFill/>
        </p:spPr>
        <p:txBody>
          <a:bodyPr wrap="square" rtlCol="0">
            <a:spAutoFit/>
          </a:bodyPr>
          <a:lstStyle/>
          <a:p>
            <a:r>
              <a:rPr kumimoji="1" lang="ja-JP" altLang="en-US" sz="1600"/>
              <a:t>①住所録リストから削除したいデータをクリックし、上部に表示されたデータを確認後、「削除」ボタンをクリックしてください。</a:t>
            </a:r>
          </a:p>
        </p:txBody>
      </p:sp>
      <p:sp>
        <p:nvSpPr>
          <p:cNvPr id="15" name="テキスト ボックス 14">
            <a:extLst>
              <a:ext uri="{FF2B5EF4-FFF2-40B4-BE49-F238E27FC236}">
                <a16:creationId xmlns:a16="http://schemas.microsoft.com/office/drawing/2014/main" id="{A202DFCD-7815-C3A7-A5E2-B2987BC73829}"/>
              </a:ext>
            </a:extLst>
          </p:cNvPr>
          <p:cNvSpPr txBox="1"/>
          <p:nvPr/>
        </p:nvSpPr>
        <p:spPr>
          <a:xfrm>
            <a:off x="8314639" y="1491712"/>
            <a:ext cx="3807712" cy="1077218"/>
          </a:xfrm>
          <a:prstGeom prst="rect">
            <a:avLst/>
          </a:prstGeom>
          <a:noFill/>
        </p:spPr>
        <p:txBody>
          <a:bodyPr wrap="square" rtlCol="0">
            <a:spAutoFit/>
          </a:bodyPr>
          <a:lstStyle/>
          <a:p>
            <a:r>
              <a:rPr kumimoji="1" lang="ja-JP" altLang="en-US" sz="1600"/>
              <a:t>③住所録リストから指定されたデータが削除</a:t>
            </a:r>
            <a:r>
              <a:rPr lang="ja-JP" altLang="en-US" sz="1600"/>
              <a:t>されて</a:t>
            </a:r>
            <a:r>
              <a:rPr kumimoji="1" lang="ja-JP" altLang="en-US" sz="1600"/>
              <a:t>表示されます。</a:t>
            </a:r>
            <a:endParaRPr kumimoji="1" lang="en-US" altLang="ja-JP" sz="1600"/>
          </a:p>
          <a:p>
            <a:r>
              <a:rPr lang="en-US" altLang="ja-JP" sz="1600"/>
              <a:t>※</a:t>
            </a:r>
            <a:r>
              <a:rPr lang="ja-JP" altLang="en-US" sz="1600"/>
              <a:t>更新されない場合は、</a:t>
            </a:r>
            <a:r>
              <a:rPr lang="en-US" altLang="ja-JP" sz="1600"/>
              <a:t>F5</a:t>
            </a:r>
            <a:r>
              <a:rPr lang="ja-JP" altLang="en-US" sz="1600"/>
              <a:t>キーを押してください。</a:t>
            </a:r>
            <a:endParaRPr kumimoji="1" lang="ja-JP" altLang="en-US" sz="1600"/>
          </a:p>
        </p:txBody>
      </p:sp>
      <p:sp>
        <p:nvSpPr>
          <p:cNvPr id="16" name="テキスト ボックス 15">
            <a:extLst>
              <a:ext uri="{FF2B5EF4-FFF2-40B4-BE49-F238E27FC236}">
                <a16:creationId xmlns:a16="http://schemas.microsoft.com/office/drawing/2014/main" id="{EF5863EB-9435-5AD2-8950-F31FD2CCDA85}"/>
              </a:ext>
            </a:extLst>
          </p:cNvPr>
          <p:cNvSpPr txBox="1"/>
          <p:nvPr/>
        </p:nvSpPr>
        <p:spPr>
          <a:xfrm>
            <a:off x="4395717" y="1491712"/>
            <a:ext cx="3720097" cy="584775"/>
          </a:xfrm>
          <a:prstGeom prst="rect">
            <a:avLst/>
          </a:prstGeom>
          <a:noFill/>
        </p:spPr>
        <p:txBody>
          <a:bodyPr wrap="square" rtlCol="0">
            <a:spAutoFit/>
          </a:bodyPr>
          <a:lstStyle/>
          <a:p>
            <a:r>
              <a:rPr kumimoji="1" lang="ja-JP" altLang="en-US" sz="1600"/>
              <a:t>②確認画面が表示されるので、「はい」ボタンをクリックしてください。</a:t>
            </a:r>
          </a:p>
        </p:txBody>
      </p:sp>
    </p:spTree>
    <p:extLst>
      <p:ext uri="{BB962C8B-B14F-4D97-AF65-F5344CB8AC3E}">
        <p14:creationId xmlns:p14="http://schemas.microsoft.com/office/powerpoint/2010/main" val="468672942"/>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a:extLst>
              <a:ext uri="{FF2B5EF4-FFF2-40B4-BE49-F238E27FC236}">
                <a16:creationId xmlns:a16="http://schemas.microsoft.com/office/drawing/2014/main" id="{D3578072-553C-1E04-82AF-684422C5586E}"/>
              </a:ext>
            </a:extLst>
          </p:cNvPr>
          <p:cNvSpPr>
            <a:spLocks noGrp="1"/>
          </p:cNvSpPr>
          <p:nvPr>
            <p:ph type="title"/>
          </p:nvPr>
        </p:nvSpPr>
        <p:spPr/>
        <p:txBody>
          <a:bodyPr>
            <a:normAutofit/>
          </a:bodyPr>
          <a:lstStyle/>
          <a:p>
            <a:r>
              <a:rPr lang="en-US" altLang="ja-JP"/>
              <a:t>3-5.</a:t>
            </a:r>
            <a:r>
              <a:rPr lang="ja-JP" altLang="en-US"/>
              <a:t>動作確認サーバ上での動作確認</a:t>
            </a:r>
          </a:p>
        </p:txBody>
      </p:sp>
      <p:sp>
        <p:nvSpPr>
          <p:cNvPr id="2" name="テキスト プレースホルダー 7">
            <a:extLst>
              <a:ext uri="{FF2B5EF4-FFF2-40B4-BE49-F238E27FC236}">
                <a16:creationId xmlns:a16="http://schemas.microsoft.com/office/drawing/2014/main" id="{DF10B8C9-FDF0-F5F7-6E79-09B4D09A1973}"/>
              </a:ext>
            </a:extLst>
          </p:cNvPr>
          <p:cNvSpPr>
            <a:spLocks noGrp="1"/>
          </p:cNvSpPr>
          <p:nvPr>
            <p:ph type="body" sz="quarter" idx="14"/>
          </p:nvPr>
        </p:nvSpPr>
        <p:spPr>
          <a:xfrm>
            <a:off x="268288" y="806384"/>
            <a:ext cx="11637962" cy="373063"/>
          </a:xfrm>
        </p:spPr>
        <p:txBody>
          <a:bodyPr/>
          <a:lstStyle/>
          <a:p>
            <a:r>
              <a:rPr lang="ja-JP" altLang="en-US"/>
              <a:t>操作説明（</a:t>
            </a:r>
            <a:r>
              <a:rPr lang="en-US" altLang="ja-JP"/>
              <a:t>RestAPI</a:t>
            </a:r>
            <a:r>
              <a:rPr lang="ja-JP" altLang="en-US"/>
              <a:t>）</a:t>
            </a:r>
          </a:p>
        </p:txBody>
      </p:sp>
      <p:pic>
        <p:nvPicPr>
          <p:cNvPr id="4" name="図 3">
            <a:extLst>
              <a:ext uri="{FF2B5EF4-FFF2-40B4-BE49-F238E27FC236}">
                <a16:creationId xmlns:a16="http://schemas.microsoft.com/office/drawing/2014/main" id="{80A72AAD-BF98-F248-DB06-D360741C358F}"/>
              </a:ext>
            </a:extLst>
          </p:cNvPr>
          <p:cNvPicPr>
            <a:picLocks noChangeAspect="1"/>
          </p:cNvPicPr>
          <p:nvPr/>
        </p:nvPicPr>
        <p:blipFill>
          <a:blip r:embed="rId2"/>
          <a:stretch>
            <a:fillRect/>
          </a:stretch>
        </p:blipFill>
        <p:spPr>
          <a:xfrm>
            <a:off x="335725" y="2732427"/>
            <a:ext cx="3380241" cy="3648917"/>
          </a:xfrm>
          <a:prstGeom prst="rect">
            <a:avLst/>
          </a:prstGeom>
        </p:spPr>
      </p:pic>
      <p:graphicFrame>
        <p:nvGraphicFramePr>
          <p:cNvPr id="8" name="表 7">
            <a:extLst>
              <a:ext uri="{FF2B5EF4-FFF2-40B4-BE49-F238E27FC236}">
                <a16:creationId xmlns:a16="http://schemas.microsoft.com/office/drawing/2014/main" id="{6893DC10-727B-EC77-CFE7-A5E99B8B2263}"/>
              </a:ext>
            </a:extLst>
          </p:cNvPr>
          <p:cNvGraphicFramePr>
            <a:graphicFrameLocks noGrp="1"/>
          </p:cNvGraphicFramePr>
          <p:nvPr>
            <p:extLst>
              <p:ext uri="{D42A27DB-BD31-4B8C-83A1-F6EECF244321}">
                <p14:modId xmlns:p14="http://schemas.microsoft.com/office/powerpoint/2010/main" val="1370089741"/>
              </p:ext>
            </p:extLst>
          </p:nvPr>
        </p:nvGraphicFramePr>
        <p:xfrm>
          <a:off x="3811216" y="1813154"/>
          <a:ext cx="8293099" cy="4602480"/>
        </p:xfrm>
        <a:graphic>
          <a:graphicData uri="http://schemas.openxmlformats.org/drawingml/2006/table">
            <a:tbl>
              <a:tblPr firstRow="1" bandRow="1">
                <a:tableStyleId>{5C22544A-7EE6-4342-B048-85BDC9FD1C3A}</a:tableStyleId>
              </a:tblPr>
              <a:tblGrid>
                <a:gridCol w="828675">
                  <a:extLst>
                    <a:ext uri="{9D8B030D-6E8A-4147-A177-3AD203B41FA5}">
                      <a16:colId xmlns:a16="http://schemas.microsoft.com/office/drawing/2014/main" val="690127026"/>
                    </a:ext>
                  </a:extLst>
                </a:gridCol>
                <a:gridCol w="819150">
                  <a:extLst>
                    <a:ext uri="{9D8B030D-6E8A-4147-A177-3AD203B41FA5}">
                      <a16:colId xmlns:a16="http://schemas.microsoft.com/office/drawing/2014/main" val="3265077783"/>
                    </a:ext>
                  </a:extLst>
                </a:gridCol>
                <a:gridCol w="2019300">
                  <a:extLst>
                    <a:ext uri="{9D8B030D-6E8A-4147-A177-3AD203B41FA5}">
                      <a16:colId xmlns:a16="http://schemas.microsoft.com/office/drawing/2014/main" val="1058522261"/>
                    </a:ext>
                  </a:extLst>
                </a:gridCol>
                <a:gridCol w="4625974">
                  <a:extLst>
                    <a:ext uri="{9D8B030D-6E8A-4147-A177-3AD203B41FA5}">
                      <a16:colId xmlns:a16="http://schemas.microsoft.com/office/drawing/2014/main" val="3238895074"/>
                    </a:ext>
                  </a:extLst>
                </a:gridCol>
              </a:tblGrid>
              <a:tr h="0">
                <a:tc>
                  <a:txBody>
                    <a:bodyPr/>
                    <a:lstStyle/>
                    <a:p>
                      <a:r>
                        <a:rPr kumimoji="1" lang="ja-JP" altLang="en-US" sz="1100"/>
                        <a:t>アクション</a:t>
                      </a:r>
                    </a:p>
                  </a:txBody>
                  <a:tcPr/>
                </a:tc>
                <a:tc gridSpan="2">
                  <a:txBody>
                    <a:bodyPr/>
                    <a:lstStyle/>
                    <a:p>
                      <a:r>
                        <a:rPr kumimoji="1" lang="en-US" altLang="ja-JP" sz="1100"/>
                        <a:t>API</a:t>
                      </a:r>
                      <a:endParaRPr kumimoji="1" lang="ja-JP" altLang="en-US" sz="1100"/>
                    </a:p>
                  </a:txBody>
                  <a:tcPr/>
                </a:tc>
                <a:tc hMerge="1">
                  <a:txBody>
                    <a:bodyPr/>
                    <a:lstStyle/>
                    <a:p>
                      <a:endParaRPr kumimoji="1" lang="ja-JP" altLang="en-US"/>
                    </a:p>
                  </a:txBody>
                  <a:tcPr/>
                </a:tc>
                <a:tc>
                  <a:txBody>
                    <a:bodyPr/>
                    <a:lstStyle/>
                    <a:p>
                      <a:r>
                        <a:rPr kumimoji="1" lang="en-US" altLang="ja-JP" sz="1100"/>
                        <a:t>curl</a:t>
                      </a:r>
                      <a:r>
                        <a:rPr kumimoji="1" lang="ja-JP" altLang="en-US" sz="1100"/>
                        <a:t>コマンド</a:t>
                      </a:r>
                    </a:p>
                  </a:txBody>
                  <a:tcPr/>
                </a:tc>
                <a:extLst>
                  <a:ext uri="{0D108BD9-81ED-4DB2-BD59-A6C34878D82A}">
                    <a16:rowId xmlns:a16="http://schemas.microsoft.com/office/drawing/2014/main" val="1798326759"/>
                  </a:ext>
                </a:extLst>
              </a:tr>
              <a:tr h="0">
                <a:tc>
                  <a:txBody>
                    <a:bodyPr/>
                    <a:lstStyle/>
                    <a:p>
                      <a:r>
                        <a:rPr kumimoji="1" lang="ja-JP" altLang="en-US" sz="900"/>
                        <a:t>住所録リスト取得</a:t>
                      </a:r>
                    </a:p>
                  </a:txBody>
                  <a:tcPr/>
                </a:tc>
                <a:tc>
                  <a:txBody>
                    <a:bodyPr/>
                    <a:lstStyle/>
                    <a:p>
                      <a:r>
                        <a:rPr kumimoji="1" lang="en-US" altLang="ja-JP" sz="900"/>
                        <a:t>GET</a:t>
                      </a:r>
                      <a:endParaRPr kumimoji="1" lang="ja-JP" altLang="en-US" sz="900"/>
                    </a:p>
                  </a:txBody>
                  <a:tcPr>
                    <a:lnR w="12700" cap="flat" cmpd="sng" algn="ctr">
                      <a:solidFill>
                        <a:schemeClr val="bg1"/>
                      </a:solidFill>
                      <a:prstDash val="solid"/>
                      <a:round/>
                      <a:headEnd type="none" w="med" len="med"/>
                      <a:tailEnd type="none" w="med" len="med"/>
                    </a:lnR>
                  </a:tcPr>
                </a:tc>
                <a:tc>
                  <a:txBody>
                    <a:bodyPr/>
                    <a:lstStyle/>
                    <a:p>
                      <a:r>
                        <a:rPr kumimoji="1" lang="en-US" altLang="ja-JP" sz="900"/>
                        <a:t>/api/addressbook</a:t>
                      </a:r>
                      <a:endParaRPr kumimoji="1" lang="ja-JP" altLang="en-US" sz="900"/>
                    </a:p>
                  </a:txBody>
                  <a:tcPr>
                    <a:lnL w="12700" cap="flat" cmpd="sng" algn="ctr">
                      <a:solidFill>
                        <a:schemeClr val="bg1"/>
                      </a:solidFill>
                      <a:prstDash val="solid"/>
                      <a:round/>
                      <a:headEnd type="none" w="med" len="med"/>
                      <a:tailEnd type="none" w="med" len="med"/>
                    </a:lnL>
                  </a:tcPr>
                </a:tc>
                <a:tc>
                  <a:txBody>
                    <a:bodyPr/>
                    <a:lstStyle/>
                    <a:p>
                      <a:r>
                        <a:rPr kumimoji="1" lang="en-US" altLang="ja-JP" sz="900"/>
                        <a:t>curl -X 'GET' \</a:t>
                      </a:r>
                    </a:p>
                    <a:p>
                      <a:r>
                        <a:rPr kumimoji="1" lang="en-US" altLang="ja-JP" sz="900"/>
                        <a:t>  'https://localhost:7105/api/AddressBook' \</a:t>
                      </a:r>
                    </a:p>
                    <a:p>
                      <a:r>
                        <a:rPr kumimoji="1" lang="en-US" altLang="ja-JP" sz="900"/>
                        <a:t>  -H 'accept: text/plain'</a:t>
                      </a:r>
                      <a:endParaRPr kumimoji="1" lang="ja-JP" altLang="en-US" sz="900"/>
                    </a:p>
                  </a:txBody>
                  <a:tcPr/>
                </a:tc>
                <a:extLst>
                  <a:ext uri="{0D108BD9-81ED-4DB2-BD59-A6C34878D82A}">
                    <a16:rowId xmlns:a16="http://schemas.microsoft.com/office/drawing/2014/main" val="3672735303"/>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900"/>
                        <a:t>新規登録</a:t>
                      </a:r>
                    </a:p>
                  </a:txBody>
                  <a:tcPr/>
                </a:tc>
                <a:tc>
                  <a:txBody>
                    <a:bodyPr/>
                    <a:lstStyle/>
                    <a:p>
                      <a:r>
                        <a:rPr kumimoji="1" lang="en-US" altLang="ja-JP" sz="900"/>
                        <a:t>POST</a:t>
                      </a:r>
                      <a:endParaRPr kumimoji="1" lang="ja-JP" altLang="en-US" sz="900"/>
                    </a:p>
                  </a:txBody>
                  <a:tcPr>
                    <a:lnR w="12700" cap="flat" cmpd="sng" algn="ctr">
                      <a:solidFill>
                        <a:schemeClr val="bg1"/>
                      </a:solidFill>
                      <a:prstDash val="solid"/>
                      <a:round/>
                      <a:headEnd type="none" w="med" len="med"/>
                      <a:tailEnd type="none" w="med" len="med"/>
                    </a:ln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00"/>
                        <a:t>/api/addressbook</a:t>
                      </a:r>
                      <a:endParaRPr kumimoji="1" lang="ja-JP" altLang="en-US" sz="900"/>
                    </a:p>
                    <a:p>
                      <a:endParaRPr kumimoji="1" lang="ja-JP" altLang="en-US" sz="900"/>
                    </a:p>
                  </a:txBody>
                  <a:tcPr>
                    <a:lnL w="12700" cap="flat" cmpd="sng" algn="ctr">
                      <a:solidFill>
                        <a:schemeClr val="bg1"/>
                      </a:solidFill>
                      <a:prstDash val="solid"/>
                      <a:round/>
                      <a:headEnd type="none" w="med" len="med"/>
                      <a:tailEnd type="none" w="med" len="med"/>
                    </a:lnL>
                  </a:tcPr>
                </a:tc>
                <a:tc>
                  <a:txBody>
                    <a:bodyPr/>
                    <a:lstStyle/>
                    <a:p>
                      <a:r>
                        <a:rPr kumimoji="1" lang="en-US" altLang="ja-JP" sz="900"/>
                        <a:t>curl -X 'POST' \</a:t>
                      </a:r>
                    </a:p>
                    <a:p>
                      <a:r>
                        <a:rPr kumimoji="1" lang="en-US" altLang="ja-JP" sz="900"/>
                        <a:t>  'https://localhost:7105/api/AddressBook/13' \</a:t>
                      </a:r>
                    </a:p>
                    <a:p>
                      <a:r>
                        <a:rPr kumimoji="1" lang="en-US" altLang="ja-JP" sz="900"/>
                        <a:t>  -H 'accept: */*' \</a:t>
                      </a:r>
                    </a:p>
                    <a:p>
                      <a:r>
                        <a:rPr kumimoji="1" lang="en-US" altLang="ja-JP" sz="900"/>
                        <a:t>  -H 'Content-Type: application/json' \</a:t>
                      </a:r>
                    </a:p>
                    <a:p>
                      <a:r>
                        <a:rPr kumimoji="1" lang="en-US" altLang="ja-JP" sz="900"/>
                        <a:t>  -d '{</a:t>
                      </a:r>
                    </a:p>
                    <a:p>
                      <a:r>
                        <a:rPr kumimoji="1" lang="en-US" altLang="ja-JP" sz="900"/>
                        <a:t> "name": "string",</a:t>
                      </a:r>
                    </a:p>
                    <a:p>
                      <a:r>
                        <a:rPr kumimoji="1" lang="en-US" altLang="ja-JP" sz="900"/>
                        <a:t>  "yubin": "string",</a:t>
                      </a:r>
                    </a:p>
                    <a:p>
                      <a:r>
                        <a:rPr kumimoji="1" lang="en-US" altLang="ja-JP" sz="900"/>
                        <a:t>  "address1": "string",</a:t>
                      </a:r>
                    </a:p>
                    <a:p>
                      <a:r>
                        <a:rPr kumimoji="1" lang="en-US" altLang="ja-JP" sz="900"/>
                        <a:t>  "address2": "string",</a:t>
                      </a:r>
                    </a:p>
                    <a:p>
                      <a:r>
                        <a:rPr kumimoji="1" lang="en-US" altLang="ja-JP" sz="900"/>
                        <a:t>  "tel": "string"</a:t>
                      </a:r>
                    </a:p>
                    <a:p>
                      <a:r>
                        <a:rPr kumimoji="1" lang="en-US" altLang="ja-JP" sz="900"/>
                        <a:t> }'</a:t>
                      </a:r>
                    </a:p>
                  </a:txBody>
                  <a:tcPr/>
                </a:tc>
                <a:extLst>
                  <a:ext uri="{0D108BD9-81ED-4DB2-BD59-A6C34878D82A}">
                    <a16:rowId xmlns:a16="http://schemas.microsoft.com/office/drawing/2014/main" val="2238988400"/>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900"/>
                        <a:t>更新</a:t>
                      </a:r>
                    </a:p>
                  </a:txBody>
                  <a:tcPr/>
                </a:tc>
                <a:tc>
                  <a:txBody>
                    <a:bodyPr/>
                    <a:lstStyle/>
                    <a:p>
                      <a:r>
                        <a:rPr kumimoji="1" lang="en-US" altLang="ja-JP" sz="900"/>
                        <a:t>PUT</a:t>
                      </a:r>
                      <a:endParaRPr kumimoji="1" lang="ja-JP" altLang="en-US" sz="900"/>
                    </a:p>
                  </a:txBody>
                  <a:tcPr>
                    <a:lnR w="12700" cap="flat" cmpd="sng" algn="ctr">
                      <a:solidFill>
                        <a:schemeClr val="bg1"/>
                      </a:solidFill>
                      <a:prstDash val="solid"/>
                      <a:round/>
                      <a:headEnd type="none" w="med" len="med"/>
                      <a:tailEnd type="none" w="med" len="med"/>
                    </a:ln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00"/>
                        <a:t>/api/addressbook/{no}</a:t>
                      </a:r>
                      <a:endParaRPr kumimoji="1" lang="ja-JP" altLang="en-US" sz="900"/>
                    </a:p>
                    <a:p>
                      <a:endParaRPr kumimoji="1" lang="ja-JP" altLang="en-US" sz="900"/>
                    </a:p>
                  </a:txBody>
                  <a:tcPr>
                    <a:lnL w="12700" cap="flat" cmpd="sng" algn="ctr">
                      <a:solidFill>
                        <a:schemeClr val="bg1"/>
                      </a:solidFill>
                      <a:prstDash val="solid"/>
                      <a:round/>
                      <a:headEnd type="none" w="med" len="med"/>
                      <a:tailEnd type="none" w="med" len="med"/>
                    </a:lnL>
                  </a:tcPr>
                </a:tc>
                <a:tc>
                  <a:txBody>
                    <a:bodyPr/>
                    <a:lstStyle/>
                    <a:p>
                      <a:r>
                        <a:rPr kumimoji="1" lang="en-US" altLang="ja-JP" sz="900"/>
                        <a:t>curl -X 'PUT' \</a:t>
                      </a:r>
                    </a:p>
                    <a:p>
                      <a:r>
                        <a:rPr kumimoji="1" lang="en-US" altLang="ja-JP" sz="900"/>
                        <a:t>  'https://localhost:7105/api/AddressBook/13' \</a:t>
                      </a:r>
                    </a:p>
                    <a:p>
                      <a:r>
                        <a:rPr kumimoji="1" lang="en-US" altLang="ja-JP" sz="900"/>
                        <a:t>  -H 'accept: */*' \</a:t>
                      </a:r>
                    </a:p>
                    <a:p>
                      <a:r>
                        <a:rPr kumimoji="1" lang="en-US" altLang="ja-JP" sz="900"/>
                        <a:t>  -H 'Content-Type: application/json' \</a:t>
                      </a:r>
                    </a:p>
                    <a:p>
                      <a:r>
                        <a:rPr kumimoji="1" lang="en-US" altLang="ja-JP" sz="900"/>
                        <a:t>  -d '{</a:t>
                      </a:r>
                    </a:p>
                    <a:p>
                      <a:r>
                        <a:rPr kumimoji="1" lang="en-US" altLang="ja-JP" sz="900"/>
                        <a:t>  "no": 13,</a:t>
                      </a:r>
                    </a:p>
                    <a:p>
                      <a:r>
                        <a:rPr kumimoji="1" lang="en-US" altLang="ja-JP" sz="900"/>
                        <a:t>  "name": "</a:t>
                      </a:r>
                      <a:r>
                        <a:rPr kumimoji="1" lang="ja-JP" altLang="en-US" sz="900"/>
                        <a:t>おなまえ</a:t>
                      </a:r>
                      <a:r>
                        <a:rPr kumimoji="1" lang="en-US" altLang="ja-JP" sz="900"/>
                        <a:t>",</a:t>
                      </a:r>
                    </a:p>
                    <a:p>
                      <a:r>
                        <a:rPr kumimoji="1" lang="en-US" altLang="ja-JP" sz="900"/>
                        <a:t>  "yubin": "120-0000",</a:t>
                      </a:r>
                    </a:p>
                    <a:p>
                      <a:r>
                        <a:rPr kumimoji="1" lang="en-US" altLang="ja-JP" sz="900"/>
                        <a:t>  "address1": "</a:t>
                      </a:r>
                      <a:r>
                        <a:rPr kumimoji="1" lang="ja-JP" altLang="en-US" sz="900"/>
                        <a:t>群馬県</a:t>
                      </a:r>
                      <a:r>
                        <a:rPr kumimoji="1" lang="en-US" altLang="ja-JP" sz="900"/>
                        <a:t>",</a:t>
                      </a:r>
                    </a:p>
                    <a:p>
                      <a:r>
                        <a:rPr kumimoji="1" lang="en-US" altLang="ja-JP" sz="900"/>
                        <a:t>  "address2": "</a:t>
                      </a:r>
                      <a:r>
                        <a:rPr kumimoji="1" lang="ja-JP" altLang="en-US" sz="900"/>
                        <a:t>魚沼群</a:t>
                      </a:r>
                      <a:r>
                        <a:rPr kumimoji="1" lang="en-US" altLang="ja-JP" sz="900"/>
                        <a:t>",</a:t>
                      </a:r>
                    </a:p>
                    <a:p>
                      <a:r>
                        <a:rPr kumimoji="1" lang="en-US" altLang="ja-JP" sz="900"/>
                        <a:t>  "tel": "089-111-2222"</a:t>
                      </a:r>
                    </a:p>
                    <a:p>
                      <a:r>
                        <a:rPr kumimoji="1" lang="en-US" altLang="ja-JP" sz="900"/>
                        <a:t>}'</a:t>
                      </a:r>
                      <a:endParaRPr kumimoji="1" lang="ja-JP" altLang="en-US" sz="900"/>
                    </a:p>
                  </a:txBody>
                  <a:tcPr/>
                </a:tc>
                <a:extLst>
                  <a:ext uri="{0D108BD9-81ED-4DB2-BD59-A6C34878D82A}">
                    <a16:rowId xmlns:a16="http://schemas.microsoft.com/office/drawing/2014/main" val="1065920943"/>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900"/>
                        <a:t>削除</a:t>
                      </a:r>
                    </a:p>
                  </a:txBody>
                  <a:tcPr/>
                </a:tc>
                <a:tc>
                  <a:txBody>
                    <a:bodyPr/>
                    <a:lstStyle/>
                    <a:p>
                      <a:r>
                        <a:rPr kumimoji="1" lang="en-US" altLang="ja-JP" sz="900"/>
                        <a:t>DELETE</a:t>
                      </a:r>
                      <a:endParaRPr kumimoji="1" lang="ja-JP" altLang="en-US" sz="900"/>
                    </a:p>
                  </a:txBody>
                  <a:tcPr>
                    <a:lnR w="12700" cap="flat" cmpd="sng" algn="ctr">
                      <a:solidFill>
                        <a:schemeClr val="bg1"/>
                      </a:solidFill>
                      <a:prstDash val="solid"/>
                      <a:round/>
                      <a:headEnd type="none" w="med" len="med"/>
                      <a:tailEnd type="none" w="med" len="med"/>
                    </a:ln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00"/>
                        <a:t>/api/addressbook/{no}</a:t>
                      </a:r>
                      <a:endParaRPr kumimoji="1" lang="ja-JP" altLang="en-US" sz="900"/>
                    </a:p>
                    <a:p>
                      <a:endParaRPr kumimoji="1" lang="ja-JP" altLang="en-US" sz="900"/>
                    </a:p>
                  </a:txBody>
                  <a:tcPr>
                    <a:lnL w="12700" cap="flat" cmpd="sng" algn="ctr">
                      <a:solidFill>
                        <a:schemeClr val="bg1"/>
                      </a:solidFill>
                      <a:prstDash val="solid"/>
                      <a:round/>
                      <a:headEnd type="none" w="med" len="med"/>
                      <a:tailEnd type="none" w="med" len="med"/>
                    </a:lnL>
                  </a:tcPr>
                </a:tc>
                <a:tc>
                  <a:txBody>
                    <a:bodyPr/>
                    <a:lstStyle/>
                    <a:p>
                      <a:r>
                        <a:rPr kumimoji="1" lang="en-US" altLang="ja-JP" sz="900"/>
                        <a:t>curl -X 'DELETE' \</a:t>
                      </a:r>
                    </a:p>
                    <a:p>
                      <a:r>
                        <a:rPr kumimoji="1" lang="en-US" altLang="ja-JP" sz="900"/>
                        <a:t>  'https://localhost:7105/api/AddressBook/13' \</a:t>
                      </a:r>
                    </a:p>
                    <a:p>
                      <a:r>
                        <a:rPr kumimoji="1" lang="en-US" altLang="ja-JP" sz="900"/>
                        <a:t>  -H 'accept: */*'</a:t>
                      </a:r>
                      <a:endParaRPr kumimoji="1" lang="ja-JP" altLang="en-US" sz="900"/>
                    </a:p>
                  </a:txBody>
                  <a:tcPr/>
                </a:tc>
                <a:extLst>
                  <a:ext uri="{0D108BD9-81ED-4DB2-BD59-A6C34878D82A}">
                    <a16:rowId xmlns:a16="http://schemas.microsoft.com/office/drawing/2014/main" val="1649790450"/>
                  </a:ext>
                </a:extLst>
              </a:tr>
            </a:tbl>
          </a:graphicData>
        </a:graphic>
      </p:graphicFrame>
      <p:sp>
        <p:nvSpPr>
          <p:cNvPr id="9" name="テキスト ボックス 8">
            <a:extLst>
              <a:ext uri="{FF2B5EF4-FFF2-40B4-BE49-F238E27FC236}">
                <a16:creationId xmlns:a16="http://schemas.microsoft.com/office/drawing/2014/main" id="{0E986E66-44CC-9B10-C952-EF0283091FEE}"/>
              </a:ext>
            </a:extLst>
          </p:cNvPr>
          <p:cNvSpPr txBox="1"/>
          <p:nvPr/>
        </p:nvSpPr>
        <p:spPr>
          <a:xfrm>
            <a:off x="495300" y="1104684"/>
            <a:ext cx="11447656" cy="523220"/>
          </a:xfrm>
          <a:prstGeom prst="rect">
            <a:avLst/>
          </a:prstGeom>
          <a:noFill/>
        </p:spPr>
        <p:txBody>
          <a:bodyPr wrap="square" rtlCol="0">
            <a:spAutoFit/>
          </a:bodyPr>
          <a:lstStyle/>
          <a:p>
            <a:r>
              <a:rPr kumimoji="1" lang="ja-JP" altLang="en-US" sz="1400"/>
              <a:t>作成した</a:t>
            </a:r>
            <a:r>
              <a:rPr kumimoji="1" lang="en-US" altLang="ja-JP" sz="1400"/>
              <a:t>RestAPI</a:t>
            </a:r>
            <a:r>
              <a:rPr kumimoji="1" lang="ja-JP" altLang="en-US" sz="1400"/>
              <a:t>は、</a:t>
            </a:r>
            <a:r>
              <a:rPr kumimoji="1" lang="en-US" altLang="ja-JP" sz="1400"/>
              <a:t>web</a:t>
            </a:r>
            <a:r>
              <a:rPr kumimoji="1" lang="ja-JP" altLang="en-US" sz="1400"/>
              <a:t>又は</a:t>
            </a:r>
            <a:r>
              <a:rPr kumimoji="1" lang="en-US" altLang="ja-JP" sz="1400"/>
              <a:t>curl</a:t>
            </a:r>
            <a:r>
              <a:rPr kumimoji="1" lang="ja-JP" altLang="en-US" sz="1400"/>
              <a:t>コマンドで動作確認することができます。</a:t>
            </a:r>
            <a:endParaRPr kumimoji="1" lang="en-US" altLang="ja-JP" sz="1400"/>
          </a:p>
          <a:p>
            <a:r>
              <a:rPr lang="en-US" altLang="ja-JP" sz="1400"/>
              <a:t>※curl</a:t>
            </a:r>
            <a:r>
              <a:rPr lang="ja-JP" altLang="en-US" sz="1400"/>
              <a:t>コマンドは、コマンドから</a:t>
            </a:r>
            <a:r>
              <a:rPr lang="en-US" altLang="ja-JP" sz="1400"/>
              <a:t>HTTP/HTTPS</a:t>
            </a:r>
            <a:r>
              <a:rPr lang="ja-JP" altLang="en-US" sz="1400"/>
              <a:t>アクセスを行うプログラムで</a:t>
            </a:r>
            <a:r>
              <a:rPr lang="en-US" altLang="ja-JP" sz="1400"/>
              <a:t>RestAPI</a:t>
            </a:r>
            <a:r>
              <a:rPr lang="ja-JP" altLang="en-US" sz="1400"/>
              <a:t>の確認コマンドとしても使用できます。</a:t>
            </a:r>
            <a:endParaRPr kumimoji="1" lang="ja-JP" altLang="en-US" sz="1400"/>
          </a:p>
        </p:txBody>
      </p:sp>
    </p:spTree>
    <p:extLst>
      <p:ext uri="{BB962C8B-B14F-4D97-AF65-F5344CB8AC3E}">
        <p14:creationId xmlns:p14="http://schemas.microsoft.com/office/powerpoint/2010/main" val="238812935"/>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a:extLst>
              <a:ext uri="{FF2B5EF4-FFF2-40B4-BE49-F238E27FC236}">
                <a16:creationId xmlns:a16="http://schemas.microsoft.com/office/drawing/2014/main" id="{D3578072-553C-1E04-82AF-684422C5586E}"/>
              </a:ext>
            </a:extLst>
          </p:cNvPr>
          <p:cNvSpPr>
            <a:spLocks noGrp="1"/>
          </p:cNvSpPr>
          <p:nvPr>
            <p:ph type="title"/>
          </p:nvPr>
        </p:nvSpPr>
        <p:spPr/>
        <p:txBody>
          <a:bodyPr>
            <a:normAutofit/>
          </a:bodyPr>
          <a:lstStyle/>
          <a:p>
            <a:r>
              <a:rPr lang="en-US" altLang="ja-JP"/>
              <a:t>3-5.</a:t>
            </a:r>
            <a:r>
              <a:rPr lang="ja-JP" altLang="en-US"/>
              <a:t>動作確認サーバ上での動作確認</a:t>
            </a:r>
          </a:p>
        </p:txBody>
      </p:sp>
      <p:sp>
        <p:nvSpPr>
          <p:cNvPr id="2" name="テキスト プレースホルダー 7">
            <a:extLst>
              <a:ext uri="{FF2B5EF4-FFF2-40B4-BE49-F238E27FC236}">
                <a16:creationId xmlns:a16="http://schemas.microsoft.com/office/drawing/2014/main" id="{DF10B8C9-FDF0-F5F7-6E79-09B4D09A1973}"/>
              </a:ext>
            </a:extLst>
          </p:cNvPr>
          <p:cNvSpPr>
            <a:spLocks noGrp="1"/>
          </p:cNvSpPr>
          <p:nvPr>
            <p:ph type="body" sz="quarter" idx="14"/>
          </p:nvPr>
        </p:nvSpPr>
        <p:spPr>
          <a:xfrm>
            <a:off x="268288" y="806384"/>
            <a:ext cx="11637962" cy="373063"/>
          </a:xfrm>
        </p:spPr>
        <p:txBody>
          <a:bodyPr/>
          <a:lstStyle/>
          <a:p>
            <a:r>
              <a:rPr lang="ja-JP" altLang="en-US"/>
              <a:t>住所録リスト取得</a:t>
            </a:r>
            <a:r>
              <a:rPr lang="en-US" altLang="ja-JP"/>
              <a:t>API</a:t>
            </a:r>
            <a:endParaRPr lang="ja-JP" altLang="en-US"/>
          </a:p>
        </p:txBody>
      </p:sp>
      <p:pic>
        <p:nvPicPr>
          <p:cNvPr id="3" name="図 2">
            <a:extLst>
              <a:ext uri="{FF2B5EF4-FFF2-40B4-BE49-F238E27FC236}">
                <a16:creationId xmlns:a16="http://schemas.microsoft.com/office/drawing/2014/main" id="{2FA83C58-4C8C-FFA9-DADB-B65A0ADB9255}"/>
              </a:ext>
            </a:extLst>
          </p:cNvPr>
          <p:cNvPicPr>
            <a:picLocks noChangeAspect="1"/>
          </p:cNvPicPr>
          <p:nvPr/>
        </p:nvPicPr>
        <p:blipFill>
          <a:blip r:embed="rId2"/>
          <a:stretch>
            <a:fillRect/>
          </a:stretch>
        </p:blipFill>
        <p:spPr>
          <a:xfrm>
            <a:off x="350945" y="2713931"/>
            <a:ext cx="3379353" cy="3647958"/>
          </a:xfrm>
          <a:prstGeom prst="rect">
            <a:avLst/>
          </a:prstGeom>
        </p:spPr>
      </p:pic>
      <p:pic>
        <p:nvPicPr>
          <p:cNvPr id="6" name="図 5">
            <a:extLst>
              <a:ext uri="{FF2B5EF4-FFF2-40B4-BE49-F238E27FC236}">
                <a16:creationId xmlns:a16="http://schemas.microsoft.com/office/drawing/2014/main" id="{2300C350-82C4-7F34-C4CD-505DD57EB517}"/>
              </a:ext>
            </a:extLst>
          </p:cNvPr>
          <p:cNvPicPr>
            <a:picLocks noChangeAspect="1"/>
          </p:cNvPicPr>
          <p:nvPr/>
        </p:nvPicPr>
        <p:blipFill>
          <a:blip r:embed="rId3"/>
          <a:stretch>
            <a:fillRect/>
          </a:stretch>
        </p:blipFill>
        <p:spPr>
          <a:xfrm>
            <a:off x="4114474" y="2713931"/>
            <a:ext cx="3379352" cy="3647958"/>
          </a:xfrm>
          <a:prstGeom prst="rect">
            <a:avLst/>
          </a:prstGeom>
        </p:spPr>
      </p:pic>
      <p:grpSp>
        <p:nvGrpSpPr>
          <p:cNvPr id="12" name="グループ化 11">
            <a:extLst>
              <a:ext uri="{FF2B5EF4-FFF2-40B4-BE49-F238E27FC236}">
                <a16:creationId xmlns:a16="http://schemas.microsoft.com/office/drawing/2014/main" id="{7AE528CD-6A1C-5CD6-DBBA-621E39EDE89F}"/>
              </a:ext>
            </a:extLst>
          </p:cNvPr>
          <p:cNvGrpSpPr/>
          <p:nvPr/>
        </p:nvGrpSpPr>
        <p:grpSpPr>
          <a:xfrm>
            <a:off x="7885304" y="665590"/>
            <a:ext cx="3396169" cy="6109055"/>
            <a:chOff x="8537058" y="116646"/>
            <a:chExt cx="3396169" cy="6109055"/>
          </a:xfrm>
        </p:grpSpPr>
        <p:pic>
          <p:nvPicPr>
            <p:cNvPr id="9" name="図 8">
              <a:extLst>
                <a:ext uri="{FF2B5EF4-FFF2-40B4-BE49-F238E27FC236}">
                  <a16:creationId xmlns:a16="http://schemas.microsoft.com/office/drawing/2014/main" id="{AB453F18-7784-2812-BBAB-57C9CAE3370E}"/>
                </a:ext>
              </a:extLst>
            </p:cNvPr>
            <p:cNvPicPr>
              <a:picLocks noChangeAspect="1"/>
            </p:cNvPicPr>
            <p:nvPr/>
          </p:nvPicPr>
          <p:blipFill>
            <a:blip r:embed="rId4"/>
            <a:stretch>
              <a:fillRect/>
            </a:stretch>
          </p:blipFill>
          <p:spPr>
            <a:xfrm>
              <a:off x="8544360" y="116646"/>
              <a:ext cx="3379352" cy="3647958"/>
            </a:xfrm>
            <a:prstGeom prst="rect">
              <a:avLst/>
            </a:prstGeom>
          </p:spPr>
        </p:pic>
        <p:pic>
          <p:nvPicPr>
            <p:cNvPr id="11" name="図 10">
              <a:extLst>
                <a:ext uri="{FF2B5EF4-FFF2-40B4-BE49-F238E27FC236}">
                  <a16:creationId xmlns:a16="http://schemas.microsoft.com/office/drawing/2014/main" id="{C00D19E2-A9DF-EBC4-1396-F8852A7259A7}"/>
                </a:ext>
              </a:extLst>
            </p:cNvPr>
            <p:cNvPicPr>
              <a:picLocks noChangeAspect="1"/>
            </p:cNvPicPr>
            <p:nvPr/>
          </p:nvPicPr>
          <p:blipFill>
            <a:blip r:embed="rId5"/>
            <a:stretch>
              <a:fillRect/>
            </a:stretch>
          </p:blipFill>
          <p:spPr>
            <a:xfrm>
              <a:off x="8537058" y="3745148"/>
              <a:ext cx="3396169" cy="2480553"/>
            </a:xfrm>
            <a:prstGeom prst="rect">
              <a:avLst/>
            </a:prstGeom>
          </p:spPr>
        </p:pic>
      </p:grpSp>
      <p:sp>
        <p:nvSpPr>
          <p:cNvPr id="13" name="正方形/長方形 12">
            <a:extLst>
              <a:ext uri="{FF2B5EF4-FFF2-40B4-BE49-F238E27FC236}">
                <a16:creationId xmlns:a16="http://schemas.microsoft.com/office/drawing/2014/main" id="{214795E9-6FDA-DEB4-22D6-25E9D7519917}"/>
              </a:ext>
            </a:extLst>
          </p:cNvPr>
          <p:cNvSpPr/>
          <p:nvPr/>
        </p:nvSpPr>
        <p:spPr>
          <a:xfrm>
            <a:off x="647700" y="1179447"/>
            <a:ext cx="6877050" cy="60126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r>
              <a:rPr lang="ja-JP" altLang="en-US" sz="1400"/>
              <a:t>住所データを</a:t>
            </a:r>
            <a:r>
              <a:rPr lang="en-US" altLang="ja-JP" sz="1400"/>
              <a:t>RestAPI</a:t>
            </a:r>
            <a:r>
              <a:rPr lang="ja-JP" altLang="en-US" sz="1400"/>
              <a:t>を使って、取得する方法を</a:t>
            </a:r>
            <a:r>
              <a:rPr lang="en-US" altLang="ja-JP" sz="1400"/>
              <a:t>Swagger</a:t>
            </a:r>
            <a:r>
              <a:rPr lang="ja-JP" altLang="en-US" sz="1400"/>
              <a:t>サイトを使って操作できます。</a:t>
            </a:r>
            <a:endParaRPr kumimoji="1" lang="ja-JP" altLang="en-US" sz="1400"/>
          </a:p>
        </p:txBody>
      </p:sp>
      <p:sp>
        <p:nvSpPr>
          <p:cNvPr id="14" name="正方形/長方形 13">
            <a:extLst>
              <a:ext uri="{FF2B5EF4-FFF2-40B4-BE49-F238E27FC236}">
                <a16:creationId xmlns:a16="http://schemas.microsoft.com/office/drawing/2014/main" id="{7D1ADA63-A021-5F35-F379-089D93B95C10}"/>
              </a:ext>
            </a:extLst>
          </p:cNvPr>
          <p:cNvSpPr/>
          <p:nvPr/>
        </p:nvSpPr>
        <p:spPr>
          <a:xfrm>
            <a:off x="3209925" y="3187845"/>
            <a:ext cx="317882" cy="241155"/>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a:extLst>
              <a:ext uri="{FF2B5EF4-FFF2-40B4-BE49-F238E27FC236}">
                <a16:creationId xmlns:a16="http://schemas.microsoft.com/office/drawing/2014/main" id="{429AAE48-DC14-1AAC-055E-5A84DF34E497}"/>
              </a:ext>
            </a:extLst>
          </p:cNvPr>
          <p:cNvSpPr/>
          <p:nvPr/>
        </p:nvSpPr>
        <p:spPr>
          <a:xfrm>
            <a:off x="2729451" y="3429000"/>
            <a:ext cx="798356" cy="241155"/>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a:extLst>
              <a:ext uri="{FF2B5EF4-FFF2-40B4-BE49-F238E27FC236}">
                <a16:creationId xmlns:a16="http://schemas.microsoft.com/office/drawing/2014/main" id="{D5B4E1DF-B8A2-830C-7B96-4E8AB56AACE3}"/>
              </a:ext>
            </a:extLst>
          </p:cNvPr>
          <p:cNvSpPr/>
          <p:nvPr/>
        </p:nvSpPr>
        <p:spPr>
          <a:xfrm>
            <a:off x="3910550" y="3829050"/>
            <a:ext cx="3766599" cy="241155"/>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258259046"/>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a:extLst>
              <a:ext uri="{FF2B5EF4-FFF2-40B4-BE49-F238E27FC236}">
                <a16:creationId xmlns:a16="http://schemas.microsoft.com/office/drawing/2014/main" id="{D3578072-553C-1E04-82AF-684422C5586E}"/>
              </a:ext>
            </a:extLst>
          </p:cNvPr>
          <p:cNvSpPr>
            <a:spLocks noGrp="1"/>
          </p:cNvSpPr>
          <p:nvPr>
            <p:ph type="title"/>
          </p:nvPr>
        </p:nvSpPr>
        <p:spPr/>
        <p:txBody>
          <a:bodyPr>
            <a:normAutofit/>
          </a:bodyPr>
          <a:lstStyle/>
          <a:p>
            <a:r>
              <a:rPr lang="en-US" altLang="ja-JP"/>
              <a:t>3-5.</a:t>
            </a:r>
            <a:r>
              <a:rPr lang="ja-JP" altLang="en-US"/>
              <a:t>動作確認サーバ上での動作確認</a:t>
            </a:r>
          </a:p>
        </p:txBody>
      </p:sp>
      <p:sp>
        <p:nvSpPr>
          <p:cNvPr id="2" name="テキスト プレースホルダー 7">
            <a:extLst>
              <a:ext uri="{FF2B5EF4-FFF2-40B4-BE49-F238E27FC236}">
                <a16:creationId xmlns:a16="http://schemas.microsoft.com/office/drawing/2014/main" id="{DF10B8C9-FDF0-F5F7-6E79-09B4D09A1973}"/>
              </a:ext>
            </a:extLst>
          </p:cNvPr>
          <p:cNvSpPr>
            <a:spLocks noGrp="1"/>
          </p:cNvSpPr>
          <p:nvPr>
            <p:ph type="body" sz="quarter" idx="14"/>
          </p:nvPr>
        </p:nvSpPr>
        <p:spPr>
          <a:xfrm>
            <a:off x="268288" y="806384"/>
            <a:ext cx="11637962" cy="373063"/>
          </a:xfrm>
        </p:spPr>
        <p:txBody>
          <a:bodyPr/>
          <a:lstStyle/>
          <a:p>
            <a:r>
              <a:rPr lang="ja-JP" altLang="en-US"/>
              <a:t>住所データ新規登録</a:t>
            </a:r>
            <a:r>
              <a:rPr lang="en-US" altLang="ja-JP"/>
              <a:t>API</a:t>
            </a:r>
            <a:endParaRPr lang="ja-JP" altLang="en-US"/>
          </a:p>
        </p:txBody>
      </p:sp>
      <p:grpSp>
        <p:nvGrpSpPr>
          <p:cNvPr id="9" name="グループ化 8">
            <a:extLst>
              <a:ext uri="{FF2B5EF4-FFF2-40B4-BE49-F238E27FC236}">
                <a16:creationId xmlns:a16="http://schemas.microsoft.com/office/drawing/2014/main" id="{8B42B238-2905-4ED0-2C34-B3CFD006A36B}"/>
              </a:ext>
            </a:extLst>
          </p:cNvPr>
          <p:cNvGrpSpPr/>
          <p:nvPr/>
        </p:nvGrpSpPr>
        <p:grpSpPr>
          <a:xfrm>
            <a:off x="267629" y="2130356"/>
            <a:ext cx="3361251" cy="4218812"/>
            <a:chOff x="267629" y="2723744"/>
            <a:chExt cx="3361251" cy="4218812"/>
          </a:xfrm>
        </p:grpSpPr>
        <p:pic>
          <p:nvPicPr>
            <p:cNvPr id="5" name="図 4">
              <a:extLst>
                <a:ext uri="{FF2B5EF4-FFF2-40B4-BE49-F238E27FC236}">
                  <a16:creationId xmlns:a16="http://schemas.microsoft.com/office/drawing/2014/main" id="{3A1FB021-9F55-DC47-ECDE-460335B828FF}"/>
                </a:ext>
              </a:extLst>
            </p:cNvPr>
            <p:cNvPicPr>
              <a:picLocks noChangeAspect="1"/>
            </p:cNvPicPr>
            <p:nvPr/>
          </p:nvPicPr>
          <p:blipFill>
            <a:blip r:embed="rId2"/>
            <a:stretch>
              <a:fillRect/>
            </a:stretch>
          </p:blipFill>
          <p:spPr>
            <a:xfrm>
              <a:off x="267629" y="2723744"/>
              <a:ext cx="3361250" cy="3628417"/>
            </a:xfrm>
            <a:prstGeom prst="rect">
              <a:avLst/>
            </a:prstGeom>
          </p:spPr>
        </p:pic>
        <p:pic>
          <p:nvPicPr>
            <p:cNvPr id="8" name="図 7">
              <a:extLst>
                <a:ext uri="{FF2B5EF4-FFF2-40B4-BE49-F238E27FC236}">
                  <a16:creationId xmlns:a16="http://schemas.microsoft.com/office/drawing/2014/main" id="{334C3E73-D6D1-EF7F-3722-A2B3B78BAA57}"/>
                </a:ext>
              </a:extLst>
            </p:cNvPr>
            <p:cNvPicPr>
              <a:picLocks noChangeAspect="1"/>
            </p:cNvPicPr>
            <p:nvPr/>
          </p:nvPicPr>
          <p:blipFill>
            <a:blip r:embed="rId3"/>
            <a:stretch>
              <a:fillRect/>
            </a:stretch>
          </p:blipFill>
          <p:spPr>
            <a:xfrm>
              <a:off x="267630" y="6303521"/>
              <a:ext cx="3361250" cy="639035"/>
            </a:xfrm>
            <a:prstGeom prst="rect">
              <a:avLst/>
            </a:prstGeom>
          </p:spPr>
        </p:pic>
      </p:grpSp>
      <p:grpSp>
        <p:nvGrpSpPr>
          <p:cNvPr id="14" name="グループ化 13">
            <a:extLst>
              <a:ext uri="{FF2B5EF4-FFF2-40B4-BE49-F238E27FC236}">
                <a16:creationId xmlns:a16="http://schemas.microsoft.com/office/drawing/2014/main" id="{00B46234-FC1A-3924-8850-F31BE0EF2D24}"/>
              </a:ext>
            </a:extLst>
          </p:cNvPr>
          <p:cNvGrpSpPr/>
          <p:nvPr/>
        </p:nvGrpSpPr>
        <p:grpSpPr>
          <a:xfrm>
            <a:off x="4174351" y="1527240"/>
            <a:ext cx="3361250" cy="4834647"/>
            <a:chOff x="4038164" y="2130356"/>
            <a:chExt cx="3361250" cy="4834647"/>
          </a:xfrm>
        </p:grpSpPr>
        <p:pic>
          <p:nvPicPr>
            <p:cNvPr id="11" name="図 10">
              <a:extLst>
                <a:ext uri="{FF2B5EF4-FFF2-40B4-BE49-F238E27FC236}">
                  <a16:creationId xmlns:a16="http://schemas.microsoft.com/office/drawing/2014/main" id="{EA7695DE-18E1-035A-391F-5589EE16C996}"/>
                </a:ext>
              </a:extLst>
            </p:cNvPr>
            <p:cNvPicPr>
              <a:picLocks noChangeAspect="1"/>
            </p:cNvPicPr>
            <p:nvPr/>
          </p:nvPicPr>
          <p:blipFill>
            <a:blip r:embed="rId4"/>
            <a:stretch>
              <a:fillRect/>
            </a:stretch>
          </p:blipFill>
          <p:spPr>
            <a:xfrm>
              <a:off x="4038164" y="2130356"/>
              <a:ext cx="3361250" cy="3628417"/>
            </a:xfrm>
            <a:prstGeom prst="rect">
              <a:avLst/>
            </a:prstGeom>
          </p:spPr>
        </p:pic>
        <p:pic>
          <p:nvPicPr>
            <p:cNvPr id="13" name="図 12">
              <a:extLst>
                <a:ext uri="{FF2B5EF4-FFF2-40B4-BE49-F238E27FC236}">
                  <a16:creationId xmlns:a16="http://schemas.microsoft.com/office/drawing/2014/main" id="{77D272DE-7B08-24C5-1B09-AF66AF7A94A0}"/>
                </a:ext>
              </a:extLst>
            </p:cNvPr>
            <p:cNvPicPr>
              <a:picLocks noChangeAspect="1"/>
            </p:cNvPicPr>
            <p:nvPr/>
          </p:nvPicPr>
          <p:blipFill>
            <a:blip r:embed="rId5"/>
            <a:stretch>
              <a:fillRect/>
            </a:stretch>
          </p:blipFill>
          <p:spPr>
            <a:xfrm>
              <a:off x="4041396" y="5680949"/>
              <a:ext cx="3358018" cy="1284054"/>
            </a:xfrm>
            <a:prstGeom prst="rect">
              <a:avLst/>
            </a:prstGeom>
          </p:spPr>
        </p:pic>
      </p:grpSp>
      <p:grpSp>
        <p:nvGrpSpPr>
          <p:cNvPr id="19" name="グループ化 18">
            <a:extLst>
              <a:ext uri="{FF2B5EF4-FFF2-40B4-BE49-F238E27FC236}">
                <a16:creationId xmlns:a16="http://schemas.microsoft.com/office/drawing/2014/main" id="{B4034580-B2A3-E4F7-EC3C-5BC4C8C2D3A9}"/>
              </a:ext>
            </a:extLst>
          </p:cNvPr>
          <p:cNvGrpSpPr/>
          <p:nvPr/>
        </p:nvGrpSpPr>
        <p:grpSpPr>
          <a:xfrm>
            <a:off x="7922188" y="112367"/>
            <a:ext cx="3364514" cy="6633265"/>
            <a:chOff x="7698452" y="806384"/>
            <a:chExt cx="3364514" cy="6633265"/>
          </a:xfrm>
        </p:grpSpPr>
        <p:pic>
          <p:nvPicPr>
            <p:cNvPr id="16" name="図 15">
              <a:extLst>
                <a:ext uri="{FF2B5EF4-FFF2-40B4-BE49-F238E27FC236}">
                  <a16:creationId xmlns:a16="http://schemas.microsoft.com/office/drawing/2014/main" id="{1F294519-D37C-E3FF-2BDE-DA2F932E42E2}"/>
                </a:ext>
              </a:extLst>
            </p:cNvPr>
            <p:cNvPicPr>
              <a:picLocks noChangeAspect="1"/>
            </p:cNvPicPr>
            <p:nvPr/>
          </p:nvPicPr>
          <p:blipFill>
            <a:blip r:embed="rId6"/>
            <a:stretch>
              <a:fillRect/>
            </a:stretch>
          </p:blipFill>
          <p:spPr>
            <a:xfrm>
              <a:off x="7698452" y="806384"/>
              <a:ext cx="3358019" cy="3624929"/>
            </a:xfrm>
            <a:prstGeom prst="rect">
              <a:avLst/>
            </a:prstGeom>
          </p:spPr>
        </p:pic>
        <p:pic>
          <p:nvPicPr>
            <p:cNvPr id="18" name="図 17">
              <a:extLst>
                <a:ext uri="{FF2B5EF4-FFF2-40B4-BE49-F238E27FC236}">
                  <a16:creationId xmlns:a16="http://schemas.microsoft.com/office/drawing/2014/main" id="{F20BA92B-2C54-472E-0935-01F85C22D87F}"/>
                </a:ext>
              </a:extLst>
            </p:cNvPr>
            <p:cNvPicPr>
              <a:picLocks noChangeAspect="1"/>
            </p:cNvPicPr>
            <p:nvPr/>
          </p:nvPicPr>
          <p:blipFill>
            <a:blip r:embed="rId7"/>
            <a:stretch>
              <a:fillRect/>
            </a:stretch>
          </p:blipFill>
          <p:spPr>
            <a:xfrm>
              <a:off x="7704948" y="4371742"/>
              <a:ext cx="3358018" cy="3067907"/>
            </a:xfrm>
            <a:prstGeom prst="rect">
              <a:avLst/>
            </a:prstGeom>
          </p:spPr>
        </p:pic>
      </p:grpSp>
      <p:sp>
        <p:nvSpPr>
          <p:cNvPr id="20" name="正方形/長方形 19">
            <a:extLst>
              <a:ext uri="{FF2B5EF4-FFF2-40B4-BE49-F238E27FC236}">
                <a16:creationId xmlns:a16="http://schemas.microsoft.com/office/drawing/2014/main" id="{C595344E-56BE-0990-4BFA-F029692022E3}"/>
              </a:ext>
            </a:extLst>
          </p:cNvPr>
          <p:cNvSpPr/>
          <p:nvPr/>
        </p:nvSpPr>
        <p:spPr>
          <a:xfrm>
            <a:off x="3171825" y="2740170"/>
            <a:ext cx="317882" cy="241155"/>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a:extLst>
              <a:ext uri="{FF2B5EF4-FFF2-40B4-BE49-F238E27FC236}">
                <a16:creationId xmlns:a16="http://schemas.microsoft.com/office/drawing/2014/main" id="{0F981DBE-833A-775D-62CA-B93CDE43E5A0}"/>
              </a:ext>
            </a:extLst>
          </p:cNvPr>
          <p:cNvSpPr/>
          <p:nvPr/>
        </p:nvSpPr>
        <p:spPr>
          <a:xfrm>
            <a:off x="2691351" y="2981325"/>
            <a:ext cx="798356" cy="241155"/>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正方形/長方形 21">
            <a:extLst>
              <a:ext uri="{FF2B5EF4-FFF2-40B4-BE49-F238E27FC236}">
                <a16:creationId xmlns:a16="http://schemas.microsoft.com/office/drawing/2014/main" id="{3351A48E-AE43-2356-0BEB-12C6B8A5135C}"/>
              </a:ext>
            </a:extLst>
          </p:cNvPr>
          <p:cNvSpPr/>
          <p:nvPr/>
        </p:nvSpPr>
        <p:spPr>
          <a:xfrm>
            <a:off x="3910550" y="4133850"/>
            <a:ext cx="3766599" cy="241155"/>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正方形/長方形 22">
            <a:extLst>
              <a:ext uri="{FF2B5EF4-FFF2-40B4-BE49-F238E27FC236}">
                <a16:creationId xmlns:a16="http://schemas.microsoft.com/office/drawing/2014/main" id="{F21AD8A2-BC49-8300-08F1-BA82D2EBA30C}"/>
              </a:ext>
            </a:extLst>
          </p:cNvPr>
          <p:cNvSpPr/>
          <p:nvPr/>
        </p:nvSpPr>
        <p:spPr>
          <a:xfrm>
            <a:off x="4109353" y="2981325"/>
            <a:ext cx="1091297" cy="638668"/>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正方形/長方形 2">
            <a:extLst>
              <a:ext uri="{FF2B5EF4-FFF2-40B4-BE49-F238E27FC236}">
                <a16:creationId xmlns:a16="http://schemas.microsoft.com/office/drawing/2014/main" id="{220191F3-FF51-934B-F1F7-335581824D3F}"/>
              </a:ext>
            </a:extLst>
          </p:cNvPr>
          <p:cNvSpPr/>
          <p:nvPr/>
        </p:nvSpPr>
        <p:spPr>
          <a:xfrm>
            <a:off x="647700" y="1179447"/>
            <a:ext cx="6877050" cy="535933"/>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r>
              <a:rPr lang="ja-JP" altLang="en-US" sz="1400"/>
              <a:t>住所データを</a:t>
            </a:r>
            <a:r>
              <a:rPr lang="en-US" altLang="ja-JP" sz="1400"/>
              <a:t>RestAPI</a:t>
            </a:r>
            <a:r>
              <a:rPr lang="ja-JP" altLang="en-US" sz="1400"/>
              <a:t>を使って、新規登録する方法を</a:t>
            </a:r>
            <a:r>
              <a:rPr lang="en-US" altLang="ja-JP" sz="1400"/>
              <a:t>Swagger</a:t>
            </a:r>
            <a:r>
              <a:rPr lang="ja-JP" altLang="en-US" sz="1400"/>
              <a:t>サイトを使って操作できます。</a:t>
            </a:r>
            <a:endParaRPr kumimoji="1" lang="ja-JP" altLang="en-US" sz="1400"/>
          </a:p>
        </p:txBody>
      </p:sp>
    </p:spTree>
    <p:extLst>
      <p:ext uri="{BB962C8B-B14F-4D97-AF65-F5344CB8AC3E}">
        <p14:creationId xmlns:p14="http://schemas.microsoft.com/office/powerpoint/2010/main" val="14889903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105EA2F-E7F2-ACF7-0833-6B93C7286CEA}"/>
              </a:ext>
            </a:extLst>
          </p:cNvPr>
          <p:cNvSpPr>
            <a:spLocks noGrp="1"/>
          </p:cNvSpPr>
          <p:nvPr>
            <p:ph type="title"/>
          </p:nvPr>
        </p:nvSpPr>
        <p:spPr/>
        <p:txBody>
          <a:bodyPr/>
          <a:lstStyle/>
          <a:p>
            <a:r>
              <a:rPr kumimoji="1" lang="en-US" altLang="ja-JP"/>
              <a:t>3-1-4.</a:t>
            </a:r>
            <a:r>
              <a:rPr kumimoji="1" lang="ja-JP" altLang="en-US"/>
              <a:t>要件定義</a:t>
            </a:r>
          </a:p>
        </p:txBody>
      </p:sp>
      <p:sp>
        <p:nvSpPr>
          <p:cNvPr id="5" name="正方形/長方形 4">
            <a:extLst>
              <a:ext uri="{FF2B5EF4-FFF2-40B4-BE49-F238E27FC236}">
                <a16:creationId xmlns:a16="http://schemas.microsoft.com/office/drawing/2014/main" id="{9D2A6C46-3413-ECE8-12F2-B7D6E77CB7A9}"/>
              </a:ext>
            </a:extLst>
          </p:cNvPr>
          <p:cNvSpPr/>
          <p:nvPr/>
        </p:nvSpPr>
        <p:spPr>
          <a:xfrm>
            <a:off x="196106" y="824754"/>
            <a:ext cx="5810249" cy="548640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altLang="ja-JP" sz="1400">
                <a:solidFill>
                  <a:schemeClr val="tx1"/>
                </a:solidFill>
              </a:rPr>
              <a:t>3.3.</a:t>
            </a:r>
            <a:r>
              <a:rPr lang="ja-JP" altLang="en-US" sz="1400">
                <a:solidFill>
                  <a:schemeClr val="tx1"/>
                </a:solidFill>
              </a:rPr>
              <a:t>機能要件　詳細　フロント側詳細</a:t>
            </a:r>
            <a:endParaRPr lang="en-US" altLang="ja-JP" sz="1400">
              <a:solidFill>
                <a:schemeClr val="tx1"/>
              </a:solidFill>
            </a:endParaRPr>
          </a:p>
          <a:p>
            <a:endParaRPr lang="en-US" altLang="ja-JP" sz="1400">
              <a:solidFill>
                <a:schemeClr val="tx1"/>
              </a:solidFill>
            </a:endParaRPr>
          </a:p>
          <a:p>
            <a:r>
              <a:rPr lang="ja-JP" altLang="en-US" sz="1400">
                <a:solidFill>
                  <a:schemeClr val="tx1"/>
                </a:solidFill>
              </a:rPr>
              <a:t>　　・メインページ</a:t>
            </a:r>
            <a:endParaRPr lang="en-US" altLang="ja-JP" sz="1400">
              <a:solidFill>
                <a:schemeClr val="tx1"/>
              </a:solidFill>
            </a:endParaRPr>
          </a:p>
          <a:p>
            <a:r>
              <a:rPr lang="ja-JP" altLang="en-US" sz="1400">
                <a:solidFill>
                  <a:schemeClr val="tx1"/>
                </a:solidFill>
              </a:rPr>
              <a:t>　　　　　・</a:t>
            </a:r>
            <a:r>
              <a:rPr lang="en-US" altLang="ja-JP" sz="1400">
                <a:solidFill>
                  <a:schemeClr val="tx1"/>
                </a:solidFill>
              </a:rPr>
              <a:t>(</a:t>
            </a:r>
            <a:r>
              <a:rPr lang="ja-JP" altLang="en-US" sz="1400">
                <a:solidFill>
                  <a:schemeClr val="tx1"/>
                </a:solidFill>
              </a:rPr>
              <a:t>上段</a:t>
            </a:r>
            <a:r>
              <a:rPr lang="en-US" altLang="ja-JP" sz="1400">
                <a:solidFill>
                  <a:schemeClr val="tx1"/>
                </a:solidFill>
              </a:rPr>
              <a:t>)</a:t>
            </a:r>
            <a:r>
              <a:rPr lang="ja-JP" altLang="en-US" sz="1400">
                <a:solidFill>
                  <a:schemeClr val="tx1"/>
                </a:solidFill>
              </a:rPr>
              <a:t>登録・更新・削除ページ</a:t>
            </a:r>
            <a:endParaRPr lang="en-US" altLang="ja-JP" sz="1400">
              <a:solidFill>
                <a:schemeClr val="tx1"/>
              </a:solidFill>
            </a:endParaRPr>
          </a:p>
          <a:p>
            <a:r>
              <a:rPr lang="ja-JP" altLang="en-US" sz="1400">
                <a:solidFill>
                  <a:schemeClr val="tx1"/>
                </a:solidFill>
              </a:rPr>
              <a:t>　　　　　　　・入力項目：名前、郵便番号、住所１、住所２、</a:t>
            </a:r>
            <a:r>
              <a:rPr lang="en-US" altLang="ja-JP" sz="1400">
                <a:solidFill>
                  <a:schemeClr val="tx1"/>
                </a:solidFill>
              </a:rPr>
              <a:t>TEL</a:t>
            </a:r>
          </a:p>
          <a:p>
            <a:r>
              <a:rPr lang="ja-JP" altLang="en-US" sz="1400">
                <a:solidFill>
                  <a:schemeClr val="tx1"/>
                </a:solidFill>
              </a:rPr>
              <a:t>　　　　　　　・登録機能</a:t>
            </a:r>
            <a:endParaRPr lang="en-US" altLang="ja-JP" sz="1400">
              <a:solidFill>
                <a:schemeClr val="tx1"/>
              </a:solidFill>
            </a:endParaRPr>
          </a:p>
          <a:p>
            <a:r>
              <a:rPr lang="ja-JP" altLang="en-US" sz="1400">
                <a:solidFill>
                  <a:schemeClr val="tx1"/>
                </a:solidFill>
              </a:rPr>
              <a:t>　　　　　　　　　・入力項目に入力した文字列をデータベースに新規登録</a:t>
            </a:r>
            <a:endParaRPr lang="en-US" altLang="ja-JP" sz="1400">
              <a:solidFill>
                <a:schemeClr val="tx1"/>
              </a:solidFill>
            </a:endParaRPr>
          </a:p>
          <a:p>
            <a:r>
              <a:rPr lang="ja-JP" altLang="en-US" sz="1400">
                <a:solidFill>
                  <a:schemeClr val="tx1"/>
                </a:solidFill>
              </a:rPr>
              <a:t>　　　　　　　　　　する。</a:t>
            </a:r>
            <a:endParaRPr lang="en-US" altLang="ja-JP" sz="1400">
              <a:solidFill>
                <a:schemeClr val="tx1"/>
              </a:solidFill>
            </a:endParaRPr>
          </a:p>
          <a:p>
            <a:r>
              <a:rPr lang="ja-JP" altLang="en-US" sz="1400">
                <a:solidFill>
                  <a:schemeClr val="tx1"/>
                </a:solidFill>
              </a:rPr>
              <a:t>　　　　　　　　　・管理番号を自動付与する。</a:t>
            </a:r>
            <a:endParaRPr lang="en-US" altLang="ja-JP" sz="1400">
              <a:solidFill>
                <a:schemeClr val="tx1"/>
              </a:solidFill>
            </a:endParaRPr>
          </a:p>
          <a:p>
            <a:r>
              <a:rPr lang="ja-JP" altLang="en-US" sz="1400">
                <a:solidFill>
                  <a:schemeClr val="tx1"/>
                </a:solidFill>
              </a:rPr>
              <a:t>　　　　　　　　　・登録日時を自動保存する。</a:t>
            </a:r>
            <a:endParaRPr lang="en-US" altLang="ja-JP" sz="1400">
              <a:solidFill>
                <a:schemeClr val="tx1"/>
              </a:solidFill>
            </a:endParaRPr>
          </a:p>
          <a:p>
            <a:r>
              <a:rPr lang="ja-JP" altLang="en-US" sz="1400">
                <a:solidFill>
                  <a:schemeClr val="tx1"/>
                </a:solidFill>
              </a:rPr>
              <a:t>　　　　　　　・更新機能</a:t>
            </a:r>
            <a:endParaRPr lang="en-US" altLang="ja-JP" sz="1400">
              <a:solidFill>
                <a:schemeClr val="tx1"/>
              </a:solidFill>
            </a:endParaRPr>
          </a:p>
          <a:p>
            <a:r>
              <a:rPr lang="ja-JP" altLang="en-US" sz="1400">
                <a:solidFill>
                  <a:schemeClr val="tx1"/>
                </a:solidFill>
              </a:rPr>
              <a:t>　　　　　　　　　・下段の住所録リストから入力された場合のみ更新可能</a:t>
            </a:r>
            <a:endParaRPr lang="en-US" altLang="ja-JP" sz="1400">
              <a:solidFill>
                <a:schemeClr val="tx1"/>
              </a:solidFill>
            </a:endParaRPr>
          </a:p>
          <a:p>
            <a:r>
              <a:rPr lang="ja-JP" altLang="en-US" sz="1400">
                <a:solidFill>
                  <a:schemeClr val="tx1"/>
                </a:solidFill>
              </a:rPr>
              <a:t>　　　　　　　　　・管理番号をキーに入力項目のデータを上書き。</a:t>
            </a:r>
            <a:endParaRPr lang="en-US" altLang="ja-JP" sz="1400">
              <a:solidFill>
                <a:schemeClr val="tx1"/>
              </a:solidFill>
            </a:endParaRPr>
          </a:p>
          <a:p>
            <a:r>
              <a:rPr lang="ja-JP" altLang="en-US" sz="1400">
                <a:solidFill>
                  <a:schemeClr val="tx1"/>
                </a:solidFill>
              </a:rPr>
              <a:t>　　　　　　　　　・登録日時も更新する。</a:t>
            </a:r>
            <a:endParaRPr lang="en-US" altLang="ja-JP" sz="1400">
              <a:solidFill>
                <a:schemeClr val="tx1"/>
              </a:solidFill>
            </a:endParaRPr>
          </a:p>
          <a:p>
            <a:r>
              <a:rPr lang="ja-JP" altLang="en-US" sz="1400">
                <a:solidFill>
                  <a:schemeClr val="tx1"/>
                </a:solidFill>
              </a:rPr>
              <a:t>　　　　　　　　　・変更時、確認画面を出す。</a:t>
            </a:r>
            <a:endParaRPr lang="en-US" altLang="ja-JP" sz="1400">
              <a:solidFill>
                <a:schemeClr val="tx1"/>
              </a:solidFill>
            </a:endParaRPr>
          </a:p>
          <a:p>
            <a:r>
              <a:rPr lang="ja-JP" altLang="en-US" sz="1400">
                <a:solidFill>
                  <a:schemeClr val="tx1"/>
                </a:solidFill>
              </a:rPr>
              <a:t>　　　　　　　　　　　　・管理番号が無い場合は、更新しない</a:t>
            </a:r>
            <a:endParaRPr lang="en-US" altLang="ja-JP" sz="1400">
              <a:solidFill>
                <a:schemeClr val="tx1"/>
              </a:solidFill>
            </a:endParaRPr>
          </a:p>
          <a:p>
            <a:r>
              <a:rPr lang="ja-JP" altLang="en-US" sz="1400">
                <a:solidFill>
                  <a:schemeClr val="tx1"/>
                </a:solidFill>
              </a:rPr>
              <a:t>　　　　　　　　　　　　・キャンセルボタン：更新しない</a:t>
            </a:r>
            <a:endParaRPr lang="en-US" altLang="ja-JP" sz="1400">
              <a:solidFill>
                <a:schemeClr val="tx1"/>
              </a:solidFill>
            </a:endParaRPr>
          </a:p>
          <a:p>
            <a:r>
              <a:rPr lang="ja-JP" altLang="en-US" sz="1400">
                <a:solidFill>
                  <a:schemeClr val="tx1"/>
                </a:solidFill>
              </a:rPr>
              <a:t>　　　　　　　　　　　　・ＯＫボタン：更新する</a:t>
            </a:r>
            <a:endParaRPr lang="en-US" altLang="ja-JP" sz="1400">
              <a:solidFill>
                <a:schemeClr val="tx1"/>
              </a:solidFill>
            </a:endParaRPr>
          </a:p>
          <a:p>
            <a:r>
              <a:rPr lang="ja-JP" altLang="en-US" sz="1400">
                <a:solidFill>
                  <a:schemeClr val="tx1"/>
                </a:solidFill>
              </a:rPr>
              <a:t>　　　　　　　・削除機能</a:t>
            </a:r>
            <a:endParaRPr lang="en-US" altLang="ja-JP" sz="1400">
              <a:solidFill>
                <a:schemeClr val="tx1"/>
              </a:solidFill>
            </a:endParaRPr>
          </a:p>
          <a:p>
            <a:r>
              <a:rPr lang="ja-JP" altLang="en-US" sz="1400">
                <a:solidFill>
                  <a:schemeClr val="tx1"/>
                </a:solidFill>
              </a:rPr>
              <a:t>　　　　　　　　　・下段の住所録リストから入力された場合のみ削除可能</a:t>
            </a:r>
            <a:endParaRPr lang="en-US" altLang="ja-JP" sz="1400">
              <a:solidFill>
                <a:schemeClr val="tx1"/>
              </a:solidFill>
            </a:endParaRPr>
          </a:p>
          <a:p>
            <a:r>
              <a:rPr lang="ja-JP" altLang="en-US" sz="1400">
                <a:solidFill>
                  <a:schemeClr val="tx1"/>
                </a:solidFill>
              </a:rPr>
              <a:t>　　　　　　　　　・変更時、確認画面を出す。</a:t>
            </a:r>
            <a:endParaRPr lang="en-US" altLang="ja-JP" sz="1400">
              <a:solidFill>
                <a:schemeClr val="tx1"/>
              </a:solidFill>
            </a:endParaRPr>
          </a:p>
          <a:p>
            <a:r>
              <a:rPr lang="ja-JP" altLang="en-US" sz="1400">
                <a:solidFill>
                  <a:schemeClr val="tx1"/>
                </a:solidFill>
              </a:rPr>
              <a:t>　　　　　　　　　　　　・管理番号が無い場合は、更新しない</a:t>
            </a:r>
            <a:endParaRPr lang="en-US" altLang="ja-JP" sz="1400">
              <a:solidFill>
                <a:schemeClr val="tx1"/>
              </a:solidFill>
            </a:endParaRPr>
          </a:p>
          <a:p>
            <a:r>
              <a:rPr lang="ja-JP" altLang="en-US" sz="1400">
                <a:solidFill>
                  <a:schemeClr val="tx1"/>
                </a:solidFill>
              </a:rPr>
              <a:t>　　　　　　　　　　　　・キャンセルボタン：削除無しで画面を閉じる</a:t>
            </a:r>
            <a:endParaRPr lang="en-US" altLang="ja-JP" sz="1400">
              <a:solidFill>
                <a:schemeClr val="tx1"/>
              </a:solidFill>
            </a:endParaRPr>
          </a:p>
          <a:p>
            <a:r>
              <a:rPr lang="ja-JP" altLang="en-US" sz="1400">
                <a:solidFill>
                  <a:schemeClr val="tx1"/>
                </a:solidFill>
              </a:rPr>
              <a:t>　　　　　　　　　　　　・ＯＫボタン：削除し画面を閉じる</a:t>
            </a:r>
            <a:endParaRPr lang="en-US" altLang="ja-JP" sz="1400">
              <a:solidFill>
                <a:schemeClr val="tx1"/>
              </a:solidFill>
            </a:endParaRPr>
          </a:p>
          <a:p>
            <a:r>
              <a:rPr lang="ja-JP" altLang="en-US" sz="1400">
                <a:solidFill>
                  <a:schemeClr val="tx1"/>
                </a:solidFill>
              </a:rPr>
              <a:t>　　　　　　　　　　　　　　　　　　　　・入力画面の管理番号データを消去する</a:t>
            </a:r>
            <a:endParaRPr lang="en-US" altLang="ja-JP" sz="1400">
              <a:solidFill>
                <a:schemeClr val="tx1"/>
              </a:solidFill>
            </a:endParaRPr>
          </a:p>
          <a:p>
            <a:endParaRPr lang="en-US" altLang="ja-JP" sz="1400">
              <a:solidFill>
                <a:schemeClr val="tx1"/>
              </a:solidFill>
            </a:endParaRPr>
          </a:p>
        </p:txBody>
      </p:sp>
      <p:sp>
        <p:nvSpPr>
          <p:cNvPr id="7" name="正方形/長方形 6">
            <a:extLst>
              <a:ext uri="{FF2B5EF4-FFF2-40B4-BE49-F238E27FC236}">
                <a16:creationId xmlns:a16="http://schemas.microsoft.com/office/drawing/2014/main" id="{6FA3BC9C-E302-E096-5080-5E73352773AE}"/>
              </a:ext>
            </a:extLst>
          </p:cNvPr>
          <p:cNvSpPr/>
          <p:nvPr/>
        </p:nvSpPr>
        <p:spPr>
          <a:xfrm>
            <a:off x="6258210" y="824754"/>
            <a:ext cx="5810249" cy="548640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endParaRPr lang="en-US" altLang="ja-JP" sz="1400">
              <a:solidFill>
                <a:schemeClr val="tx1"/>
              </a:solidFill>
            </a:endParaRPr>
          </a:p>
          <a:p>
            <a:endParaRPr lang="en-US" altLang="ja-JP" sz="1400">
              <a:solidFill>
                <a:schemeClr val="tx1"/>
              </a:solidFill>
            </a:endParaRPr>
          </a:p>
          <a:p>
            <a:endParaRPr lang="en-US" altLang="ja-JP" sz="1400">
              <a:solidFill>
                <a:schemeClr val="tx1"/>
              </a:solidFill>
            </a:endParaRPr>
          </a:p>
          <a:p>
            <a:r>
              <a:rPr lang="ja-JP" altLang="en-US" sz="1400">
                <a:solidFill>
                  <a:schemeClr val="tx1"/>
                </a:solidFill>
              </a:rPr>
              <a:t>　　　　　・（下段）住所録リスト表示ページ</a:t>
            </a:r>
            <a:endParaRPr lang="en-US" altLang="ja-JP" sz="1400">
              <a:solidFill>
                <a:schemeClr val="tx1"/>
              </a:solidFill>
            </a:endParaRPr>
          </a:p>
          <a:p>
            <a:r>
              <a:rPr lang="ja-JP" altLang="en-US" sz="1400">
                <a:solidFill>
                  <a:schemeClr val="tx1"/>
                </a:solidFill>
              </a:rPr>
              <a:t>　　　　　　　・列項目：名前、郵便番号、住所１、住所２、</a:t>
            </a:r>
            <a:r>
              <a:rPr lang="en-US" altLang="ja-JP" sz="1400">
                <a:solidFill>
                  <a:schemeClr val="tx1"/>
                </a:solidFill>
              </a:rPr>
              <a:t>TEL</a:t>
            </a:r>
          </a:p>
          <a:p>
            <a:r>
              <a:rPr lang="ja-JP" altLang="en-US" sz="1400">
                <a:solidFill>
                  <a:schemeClr val="tx1"/>
                </a:solidFill>
              </a:rPr>
              <a:t>　　　　　　　・ソート機能</a:t>
            </a:r>
            <a:endParaRPr lang="en-US" altLang="ja-JP" sz="1400">
              <a:solidFill>
                <a:schemeClr val="tx1"/>
              </a:solidFill>
            </a:endParaRPr>
          </a:p>
          <a:p>
            <a:r>
              <a:rPr lang="ja-JP" altLang="en-US" sz="1400">
                <a:solidFill>
                  <a:schemeClr val="tx1"/>
                </a:solidFill>
              </a:rPr>
              <a:t>　　　　　　　　　　・列名をクリックすることでソートされる</a:t>
            </a:r>
            <a:endParaRPr lang="en-US" altLang="ja-JP" sz="1400">
              <a:solidFill>
                <a:schemeClr val="tx1"/>
              </a:solidFill>
            </a:endParaRPr>
          </a:p>
          <a:p>
            <a:r>
              <a:rPr lang="ja-JP" altLang="en-US" sz="1400">
                <a:solidFill>
                  <a:schemeClr val="tx1"/>
                </a:solidFill>
              </a:rPr>
              <a:t>　　　　　　　・選択機能</a:t>
            </a:r>
            <a:endParaRPr lang="en-US" altLang="ja-JP" sz="1400">
              <a:solidFill>
                <a:schemeClr val="tx1"/>
              </a:solidFill>
            </a:endParaRPr>
          </a:p>
          <a:p>
            <a:r>
              <a:rPr lang="ja-JP" altLang="en-US" sz="1400">
                <a:solidFill>
                  <a:schemeClr val="tx1"/>
                </a:solidFill>
              </a:rPr>
              <a:t>　　　　　　　　　　・行をクリックすることで、住所データを選択し、上部：</a:t>
            </a:r>
            <a:endParaRPr lang="en-US" altLang="ja-JP" sz="1400">
              <a:solidFill>
                <a:schemeClr val="tx1"/>
              </a:solidFill>
            </a:endParaRPr>
          </a:p>
          <a:p>
            <a:r>
              <a:rPr lang="ja-JP" altLang="en-US" sz="1400">
                <a:solidFill>
                  <a:schemeClr val="tx1"/>
                </a:solidFill>
              </a:rPr>
              <a:t>　　　　　　　　　　　入力項目へ選択されたデータを複写する。</a:t>
            </a:r>
            <a:endParaRPr lang="en-US" altLang="ja-JP" sz="1400">
              <a:solidFill>
                <a:schemeClr val="tx1"/>
              </a:solidFill>
            </a:endParaRPr>
          </a:p>
          <a:p>
            <a:endParaRPr lang="en-US" altLang="ja-JP" sz="1400">
              <a:solidFill>
                <a:schemeClr val="tx1"/>
              </a:solidFill>
            </a:endParaRPr>
          </a:p>
        </p:txBody>
      </p:sp>
    </p:spTree>
    <p:extLst>
      <p:ext uri="{BB962C8B-B14F-4D97-AF65-F5344CB8AC3E}">
        <p14:creationId xmlns:p14="http://schemas.microsoft.com/office/powerpoint/2010/main" val="2576670557"/>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a:extLst>
              <a:ext uri="{FF2B5EF4-FFF2-40B4-BE49-F238E27FC236}">
                <a16:creationId xmlns:a16="http://schemas.microsoft.com/office/drawing/2014/main" id="{D3578072-553C-1E04-82AF-684422C5586E}"/>
              </a:ext>
            </a:extLst>
          </p:cNvPr>
          <p:cNvSpPr>
            <a:spLocks noGrp="1"/>
          </p:cNvSpPr>
          <p:nvPr>
            <p:ph type="title"/>
          </p:nvPr>
        </p:nvSpPr>
        <p:spPr/>
        <p:txBody>
          <a:bodyPr>
            <a:normAutofit/>
          </a:bodyPr>
          <a:lstStyle/>
          <a:p>
            <a:r>
              <a:rPr lang="en-US" altLang="ja-JP"/>
              <a:t>3-5.</a:t>
            </a:r>
            <a:r>
              <a:rPr lang="ja-JP" altLang="en-US"/>
              <a:t>動作確認サーバ上での動作確認</a:t>
            </a:r>
          </a:p>
        </p:txBody>
      </p:sp>
      <p:sp>
        <p:nvSpPr>
          <p:cNvPr id="2" name="テキスト プレースホルダー 7">
            <a:extLst>
              <a:ext uri="{FF2B5EF4-FFF2-40B4-BE49-F238E27FC236}">
                <a16:creationId xmlns:a16="http://schemas.microsoft.com/office/drawing/2014/main" id="{DF10B8C9-FDF0-F5F7-6E79-09B4D09A1973}"/>
              </a:ext>
            </a:extLst>
          </p:cNvPr>
          <p:cNvSpPr>
            <a:spLocks noGrp="1"/>
          </p:cNvSpPr>
          <p:nvPr>
            <p:ph type="body" sz="quarter" idx="14"/>
          </p:nvPr>
        </p:nvSpPr>
        <p:spPr>
          <a:xfrm>
            <a:off x="268288" y="806384"/>
            <a:ext cx="11637962" cy="373063"/>
          </a:xfrm>
        </p:spPr>
        <p:txBody>
          <a:bodyPr/>
          <a:lstStyle/>
          <a:p>
            <a:r>
              <a:rPr lang="en-US" altLang="ja-JP"/>
              <a:t>web</a:t>
            </a:r>
            <a:r>
              <a:rPr lang="ja-JP" altLang="en-US"/>
              <a:t>システム：住所録データベースでの確認手順</a:t>
            </a:r>
          </a:p>
        </p:txBody>
      </p:sp>
      <p:pic>
        <p:nvPicPr>
          <p:cNvPr id="5" name="図 4">
            <a:extLst>
              <a:ext uri="{FF2B5EF4-FFF2-40B4-BE49-F238E27FC236}">
                <a16:creationId xmlns:a16="http://schemas.microsoft.com/office/drawing/2014/main" id="{D312B06E-79EE-1F33-ACFA-2364E94C9224}"/>
              </a:ext>
            </a:extLst>
          </p:cNvPr>
          <p:cNvPicPr>
            <a:picLocks noChangeAspect="1"/>
          </p:cNvPicPr>
          <p:nvPr/>
        </p:nvPicPr>
        <p:blipFill>
          <a:blip r:embed="rId2"/>
          <a:stretch>
            <a:fillRect/>
          </a:stretch>
        </p:blipFill>
        <p:spPr>
          <a:xfrm>
            <a:off x="358188" y="1320241"/>
            <a:ext cx="5208850" cy="5116749"/>
          </a:xfrm>
          <a:prstGeom prst="rect">
            <a:avLst/>
          </a:prstGeom>
        </p:spPr>
      </p:pic>
      <p:pic>
        <p:nvPicPr>
          <p:cNvPr id="8" name="図 7">
            <a:extLst>
              <a:ext uri="{FF2B5EF4-FFF2-40B4-BE49-F238E27FC236}">
                <a16:creationId xmlns:a16="http://schemas.microsoft.com/office/drawing/2014/main" id="{47A838A6-3A2B-A533-A569-20DB893CB25F}"/>
              </a:ext>
            </a:extLst>
          </p:cNvPr>
          <p:cNvPicPr>
            <a:picLocks noChangeAspect="1"/>
          </p:cNvPicPr>
          <p:nvPr/>
        </p:nvPicPr>
        <p:blipFill>
          <a:blip r:embed="rId3"/>
          <a:stretch>
            <a:fillRect/>
          </a:stretch>
        </p:blipFill>
        <p:spPr>
          <a:xfrm>
            <a:off x="6514532" y="1320242"/>
            <a:ext cx="5208850" cy="5116748"/>
          </a:xfrm>
          <a:prstGeom prst="rect">
            <a:avLst/>
          </a:prstGeom>
        </p:spPr>
      </p:pic>
      <p:sp>
        <p:nvSpPr>
          <p:cNvPr id="9" name="矢印: 右 8">
            <a:extLst>
              <a:ext uri="{FF2B5EF4-FFF2-40B4-BE49-F238E27FC236}">
                <a16:creationId xmlns:a16="http://schemas.microsoft.com/office/drawing/2014/main" id="{359D2EBD-AEF9-46C0-DB5B-7E72FACD26EE}"/>
              </a:ext>
            </a:extLst>
          </p:cNvPr>
          <p:cNvSpPr/>
          <p:nvPr/>
        </p:nvSpPr>
        <p:spPr>
          <a:xfrm>
            <a:off x="5826776" y="4246123"/>
            <a:ext cx="428017" cy="191148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a:extLst>
              <a:ext uri="{FF2B5EF4-FFF2-40B4-BE49-F238E27FC236}">
                <a16:creationId xmlns:a16="http://schemas.microsoft.com/office/drawing/2014/main" id="{3F39A781-69A1-706C-F8FC-4F5D447B1542}"/>
              </a:ext>
            </a:extLst>
          </p:cNvPr>
          <p:cNvSpPr/>
          <p:nvPr/>
        </p:nvSpPr>
        <p:spPr>
          <a:xfrm>
            <a:off x="267629" y="4646133"/>
            <a:ext cx="5437846" cy="68742"/>
          </a:xfrm>
          <a:prstGeom prst="rect">
            <a:avLst/>
          </a:prstGeom>
          <a:solidFill>
            <a:schemeClr val="accent4">
              <a:lumMod val="20000"/>
              <a:lumOff val="80000"/>
              <a:alpha val="30000"/>
            </a:schemeClr>
          </a:solidFill>
          <a:ln w="9525">
            <a:solidFill>
              <a:srgbClr val="FF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a:extLst>
              <a:ext uri="{FF2B5EF4-FFF2-40B4-BE49-F238E27FC236}">
                <a16:creationId xmlns:a16="http://schemas.microsoft.com/office/drawing/2014/main" id="{A8E74E3F-5AE7-EBA6-DBDA-032E2C979AF9}"/>
              </a:ext>
            </a:extLst>
          </p:cNvPr>
          <p:cNvSpPr/>
          <p:nvPr/>
        </p:nvSpPr>
        <p:spPr>
          <a:xfrm>
            <a:off x="6376094" y="4503257"/>
            <a:ext cx="5437846" cy="287817"/>
          </a:xfrm>
          <a:prstGeom prst="rect">
            <a:avLst/>
          </a:prstGeom>
          <a:solidFill>
            <a:schemeClr val="accent4">
              <a:lumMod val="20000"/>
              <a:lumOff val="80000"/>
              <a:alpha val="30000"/>
            </a:schemeClr>
          </a:solidFill>
          <a:ln w="9525">
            <a:solidFill>
              <a:srgbClr val="FF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ボックス 11">
            <a:extLst>
              <a:ext uri="{FF2B5EF4-FFF2-40B4-BE49-F238E27FC236}">
                <a16:creationId xmlns:a16="http://schemas.microsoft.com/office/drawing/2014/main" id="{529202B7-491C-C2EA-50CE-F31CD7F151F3}"/>
              </a:ext>
            </a:extLst>
          </p:cNvPr>
          <p:cNvSpPr txBox="1"/>
          <p:nvPr/>
        </p:nvSpPr>
        <p:spPr>
          <a:xfrm>
            <a:off x="726916" y="4756248"/>
            <a:ext cx="4144083" cy="369332"/>
          </a:xfrm>
          <a:prstGeom prst="rect">
            <a:avLst/>
          </a:prstGeom>
          <a:solidFill>
            <a:schemeClr val="bg1">
              <a:alpha val="52000"/>
            </a:schemeClr>
          </a:solidFill>
          <a:ln>
            <a:noFill/>
          </a:ln>
        </p:spPr>
        <p:txBody>
          <a:bodyPr wrap="none" rtlCol="0">
            <a:spAutoFit/>
          </a:bodyPr>
          <a:lstStyle/>
          <a:p>
            <a:r>
              <a:rPr kumimoji="1" lang="ja-JP" altLang="en-US">
                <a:solidFill>
                  <a:srgbClr val="FF0000"/>
                </a:solidFill>
              </a:rPr>
              <a:t>操作実行後、</a:t>
            </a:r>
            <a:r>
              <a:rPr kumimoji="1" lang="en-US" altLang="ja-JP">
                <a:solidFill>
                  <a:srgbClr val="FF0000"/>
                </a:solidFill>
              </a:rPr>
              <a:t>F5</a:t>
            </a:r>
            <a:r>
              <a:rPr kumimoji="1" lang="ja-JP" altLang="en-US">
                <a:solidFill>
                  <a:srgbClr val="FF0000"/>
                </a:solidFill>
              </a:rPr>
              <a:t>キーを押してください。</a:t>
            </a:r>
            <a:endParaRPr kumimoji="1" lang="en-US" altLang="ja-JP">
              <a:solidFill>
                <a:srgbClr val="FF0000"/>
              </a:solidFill>
            </a:endParaRPr>
          </a:p>
        </p:txBody>
      </p:sp>
      <p:sp>
        <p:nvSpPr>
          <p:cNvPr id="13" name="テキスト ボックス 12">
            <a:extLst>
              <a:ext uri="{FF2B5EF4-FFF2-40B4-BE49-F238E27FC236}">
                <a16:creationId xmlns:a16="http://schemas.microsoft.com/office/drawing/2014/main" id="{A4B0F610-F115-35BD-7C27-BB547D53948E}"/>
              </a:ext>
            </a:extLst>
          </p:cNvPr>
          <p:cNvSpPr txBox="1"/>
          <p:nvPr/>
        </p:nvSpPr>
        <p:spPr>
          <a:xfrm>
            <a:off x="6918862" y="4791074"/>
            <a:ext cx="4804520" cy="369332"/>
          </a:xfrm>
          <a:prstGeom prst="rect">
            <a:avLst/>
          </a:prstGeom>
          <a:solidFill>
            <a:schemeClr val="bg1">
              <a:alpha val="52000"/>
            </a:schemeClr>
          </a:solidFill>
          <a:ln>
            <a:noFill/>
          </a:ln>
        </p:spPr>
        <p:txBody>
          <a:bodyPr wrap="none" rtlCol="0">
            <a:spAutoFit/>
          </a:bodyPr>
          <a:lstStyle/>
          <a:p>
            <a:r>
              <a:rPr kumimoji="1" lang="ja-JP" altLang="en-US">
                <a:solidFill>
                  <a:srgbClr val="FF0000"/>
                </a:solidFill>
              </a:rPr>
              <a:t>新規に</a:t>
            </a:r>
            <a:r>
              <a:rPr kumimoji="1" lang="en-US" altLang="ja-JP">
                <a:solidFill>
                  <a:srgbClr val="FF0000"/>
                </a:solidFill>
              </a:rPr>
              <a:t>No13</a:t>
            </a:r>
            <a:r>
              <a:rPr kumimoji="1" lang="ja-JP" altLang="en-US">
                <a:solidFill>
                  <a:srgbClr val="FF0000"/>
                </a:solidFill>
              </a:rPr>
              <a:t>の住所データが登録されました。</a:t>
            </a:r>
          </a:p>
        </p:txBody>
      </p:sp>
    </p:spTree>
    <p:extLst>
      <p:ext uri="{BB962C8B-B14F-4D97-AF65-F5344CB8AC3E}">
        <p14:creationId xmlns:p14="http://schemas.microsoft.com/office/powerpoint/2010/main" val="3909116426"/>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a:extLst>
              <a:ext uri="{FF2B5EF4-FFF2-40B4-BE49-F238E27FC236}">
                <a16:creationId xmlns:a16="http://schemas.microsoft.com/office/drawing/2014/main" id="{D3578072-553C-1E04-82AF-684422C5586E}"/>
              </a:ext>
            </a:extLst>
          </p:cNvPr>
          <p:cNvSpPr>
            <a:spLocks noGrp="1"/>
          </p:cNvSpPr>
          <p:nvPr>
            <p:ph type="title"/>
          </p:nvPr>
        </p:nvSpPr>
        <p:spPr/>
        <p:txBody>
          <a:bodyPr>
            <a:normAutofit/>
          </a:bodyPr>
          <a:lstStyle/>
          <a:p>
            <a:r>
              <a:rPr lang="en-US" altLang="ja-JP"/>
              <a:t>3-5.</a:t>
            </a:r>
            <a:r>
              <a:rPr lang="ja-JP" altLang="en-US"/>
              <a:t>動作確認サーバ上での動作確認</a:t>
            </a:r>
          </a:p>
        </p:txBody>
      </p:sp>
      <p:sp>
        <p:nvSpPr>
          <p:cNvPr id="2" name="テキスト プレースホルダー 7">
            <a:extLst>
              <a:ext uri="{FF2B5EF4-FFF2-40B4-BE49-F238E27FC236}">
                <a16:creationId xmlns:a16="http://schemas.microsoft.com/office/drawing/2014/main" id="{DF10B8C9-FDF0-F5F7-6E79-09B4D09A1973}"/>
              </a:ext>
            </a:extLst>
          </p:cNvPr>
          <p:cNvSpPr>
            <a:spLocks noGrp="1"/>
          </p:cNvSpPr>
          <p:nvPr>
            <p:ph type="body" sz="quarter" idx="14"/>
          </p:nvPr>
        </p:nvSpPr>
        <p:spPr>
          <a:xfrm>
            <a:off x="268288" y="806384"/>
            <a:ext cx="11637962" cy="373063"/>
          </a:xfrm>
        </p:spPr>
        <p:txBody>
          <a:bodyPr/>
          <a:lstStyle/>
          <a:p>
            <a:r>
              <a:rPr lang="ja-JP" altLang="en-US"/>
              <a:t>住所データ更新</a:t>
            </a:r>
            <a:r>
              <a:rPr lang="en-US" altLang="ja-JP"/>
              <a:t>API</a:t>
            </a:r>
            <a:endParaRPr lang="ja-JP" altLang="en-US"/>
          </a:p>
        </p:txBody>
      </p:sp>
      <p:pic>
        <p:nvPicPr>
          <p:cNvPr id="5" name="図 4">
            <a:extLst>
              <a:ext uri="{FF2B5EF4-FFF2-40B4-BE49-F238E27FC236}">
                <a16:creationId xmlns:a16="http://schemas.microsoft.com/office/drawing/2014/main" id="{137B53CF-C204-662F-1B21-E0E9AC49D459}"/>
              </a:ext>
            </a:extLst>
          </p:cNvPr>
          <p:cNvPicPr>
            <a:picLocks noChangeAspect="1"/>
          </p:cNvPicPr>
          <p:nvPr/>
        </p:nvPicPr>
        <p:blipFill>
          <a:blip r:embed="rId2"/>
          <a:stretch>
            <a:fillRect/>
          </a:stretch>
        </p:blipFill>
        <p:spPr>
          <a:xfrm>
            <a:off x="364500" y="2710892"/>
            <a:ext cx="3355758" cy="3622488"/>
          </a:xfrm>
          <a:prstGeom prst="rect">
            <a:avLst/>
          </a:prstGeom>
        </p:spPr>
      </p:pic>
      <p:grpSp>
        <p:nvGrpSpPr>
          <p:cNvPr id="13" name="グループ化 12">
            <a:extLst>
              <a:ext uri="{FF2B5EF4-FFF2-40B4-BE49-F238E27FC236}">
                <a16:creationId xmlns:a16="http://schemas.microsoft.com/office/drawing/2014/main" id="{5DBE695E-EF80-E4BF-EFD8-0D03BF96A197}"/>
              </a:ext>
            </a:extLst>
          </p:cNvPr>
          <p:cNvGrpSpPr/>
          <p:nvPr/>
        </p:nvGrpSpPr>
        <p:grpSpPr>
          <a:xfrm>
            <a:off x="4098123" y="2710892"/>
            <a:ext cx="3355758" cy="3852355"/>
            <a:chOff x="4115986" y="1320242"/>
            <a:chExt cx="3355758" cy="3852355"/>
          </a:xfrm>
        </p:grpSpPr>
        <p:pic>
          <p:nvPicPr>
            <p:cNvPr id="10" name="図 9">
              <a:extLst>
                <a:ext uri="{FF2B5EF4-FFF2-40B4-BE49-F238E27FC236}">
                  <a16:creationId xmlns:a16="http://schemas.microsoft.com/office/drawing/2014/main" id="{9C2590B5-C232-B997-196F-BC082F1DAFAD}"/>
                </a:ext>
              </a:extLst>
            </p:cNvPr>
            <p:cNvPicPr>
              <a:picLocks noChangeAspect="1"/>
            </p:cNvPicPr>
            <p:nvPr/>
          </p:nvPicPr>
          <p:blipFill>
            <a:blip r:embed="rId3"/>
            <a:stretch>
              <a:fillRect/>
            </a:stretch>
          </p:blipFill>
          <p:spPr>
            <a:xfrm>
              <a:off x="4115986" y="1320242"/>
              <a:ext cx="3355758" cy="3622488"/>
            </a:xfrm>
            <a:prstGeom prst="rect">
              <a:avLst/>
            </a:prstGeom>
          </p:spPr>
        </p:pic>
        <p:pic>
          <p:nvPicPr>
            <p:cNvPr id="12" name="図 11">
              <a:extLst>
                <a:ext uri="{FF2B5EF4-FFF2-40B4-BE49-F238E27FC236}">
                  <a16:creationId xmlns:a16="http://schemas.microsoft.com/office/drawing/2014/main" id="{19070250-C42F-E6AD-B426-B74FDDFF5238}"/>
                </a:ext>
              </a:extLst>
            </p:cNvPr>
            <p:cNvPicPr>
              <a:picLocks noChangeAspect="1"/>
            </p:cNvPicPr>
            <p:nvPr/>
          </p:nvPicPr>
          <p:blipFill>
            <a:blip r:embed="rId4"/>
            <a:stretch>
              <a:fillRect/>
            </a:stretch>
          </p:blipFill>
          <p:spPr>
            <a:xfrm>
              <a:off x="4130275" y="3902405"/>
              <a:ext cx="3341469" cy="1270192"/>
            </a:xfrm>
            <a:prstGeom prst="rect">
              <a:avLst/>
            </a:prstGeom>
          </p:spPr>
        </p:pic>
      </p:grpSp>
      <p:grpSp>
        <p:nvGrpSpPr>
          <p:cNvPr id="18" name="グループ化 17">
            <a:extLst>
              <a:ext uri="{FF2B5EF4-FFF2-40B4-BE49-F238E27FC236}">
                <a16:creationId xmlns:a16="http://schemas.microsoft.com/office/drawing/2014/main" id="{E0EE941F-C333-6D12-78F5-C0CFC0B9E9E5}"/>
              </a:ext>
            </a:extLst>
          </p:cNvPr>
          <p:cNvGrpSpPr/>
          <p:nvPr/>
        </p:nvGrpSpPr>
        <p:grpSpPr>
          <a:xfrm>
            <a:off x="7973611" y="1179447"/>
            <a:ext cx="3355759" cy="5529686"/>
            <a:chOff x="8249836" y="1320241"/>
            <a:chExt cx="3355759" cy="5529686"/>
          </a:xfrm>
        </p:grpSpPr>
        <p:pic>
          <p:nvPicPr>
            <p:cNvPr id="15" name="図 14">
              <a:extLst>
                <a:ext uri="{FF2B5EF4-FFF2-40B4-BE49-F238E27FC236}">
                  <a16:creationId xmlns:a16="http://schemas.microsoft.com/office/drawing/2014/main" id="{94154790-9BED-EA99-2BE3-0A4234110F2B}"/>
                </a:ext>
              </a:extLst>
            </p:cNvPr>
            <p:cNvPicPr>
              <a:picLocks noChangeAspect="1"/>
            </p:cNvPicPr>
            <p:nvPr/>
          </p:nvPicPr>
          <p:blipFill>
            <a:blip r:embed="rId5"/>
            <a:stretch>
              <a:fillRect/>
            </a:stretch>
          </p:blipFill>
          <p:spPr>
            <a:xfrm>
              <a:off x="8249837" y="1320241"/>
              <a:ext cx="3355758" cy="3622488"/>
            </a:xfrm>
            <a:prstGeom prst="rect">
              <a:avLst/>
            </a:prstGeom>
          </p:spPr>
        </p:pic>
        <p:pic>
          <p:nvPicPr>
            <p:cNvPr id="17" name="図 16">
              <a:extLst>
                <a:ext uri="{FF2B5EF4-FFF2-40B4-BE49-F238E27FC236}">
                  <a16:creationId xmlns:a16="http://schemas.microsoft.com/office/drawing/2014/main" id="{3AA197FC-51A4-E45A-FE77-BAE01D332389}"/>
                </a:ext>
              </a:extLst>
            </p:cNvPr>
            <p:cNvPicPr>
              <a:picLocks noChangeAspect="1"/>
            </p:cNvPicPr>
            <p:nvPr/>
          </p:nvPicPr>
          <p:blipFill>
            <a:blip r:embed="rId6"/>
            <a:stretch>
              <a:fillRect/>
            </a:stretch>
          </p:blipFill>
          <p:spPr>
            <a:xfrm>
              <a:off x="8249836" y="3853384"/>
              <a:ext cx="3341469" cy="2996543"/>
            </a:xfrm>
            <a:prstGeom prst="rect">
              <a:avLst/>
            </a:prstGeom>
          </p:spPr>
        </p:pic>
      </p:grpSp>
      <p:sp>
        <p:nvSpPr>
          <p:cNvPr id="19" name="正方形/長方形 18">
            <a:extLst>
              <a:ext uri="{FF2B5EF4-FFF2-40B4-BE49-F238E27FC236}">
                <a16:creationId xmlns:a16="http://schemas.microsoft.com/office/drawing/2014/main" id="{12F34595-C112-1945-F5B6-5C33F80310BB}"/>
              </a:ext>
            </a:extLst>
          </p:cNvPr>
          <p:cNvSpPr/>
          <p:nvPr/>
        </p:nvSpPr>
        <p:spPr>
          <a:xfrm>
            <a:off x="647700" y="1179447"/>
            <a:ext cx="6877050" cy="568655"/>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r>
              <a:rPr lang="ja-JP" altLang="en-US" sz="1400"/>
              <a:t>管理番号をキーに住所データを</a:t>
            </a:r>
            <a:r>
              <a:rPr lang="en-US" altLang="ja-JP" sz="1400"/>
              <a:t>RestAPI</a:t>
            </a:r>
            <a:r>
              <a:rPr lang="ja-JP" altLang="en-US" sz="1400"/>
              <a:t>を使って、更新する方法を</a:t>
            </a:r>
            <a:r>
              <a:rPr lang="en-US" altLang="ja-JP" sz="1400"/>
              <a:t>Swagger</a:t>
            </a:r>
            <a:r>
              <a:rPr lang="ja-JP" altLang="en-US" sz="1400"/>
              <a:t>サイトを使って操作できます。</a:t>
            </a:r>
            <a:endParaRPr kumimoji="1" lang="ja-JP" altLang="en-US" sz="1400"/>
          </a:p>
        </p:txBody>
      </p:sp>
      <p:sp>
        <p:nvSpPr>
          <p:cNvPr id="20" name="正方形/長方形 19">
            <a:extLst>
              <a:ext uri="{FF2B5EF4-FFF2-40B4-BE49-F238E27FC236}">
                <a16:creationId xmlns:a16="http://schemas.microsoft.com/office/drawing/2014/main" id="{DA5C93A9-D844-FE7D-A727-5EA780F6204C}"/>
              </a:ext>
            </a:extLst>
          </p:cNvPr>
          <p:cNvSpPr/>
          <p:nvPr/>
        </p:nvSpPr>
        <p:spPr>
          <a:xfrm>
            <a:off x="3190875" y="3540270"/>
            <a:ext cx="317882" cy="241155"/>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a:extLst>
              <a:ext uri="{FF2B5EF4-FFF2-40B4-BE49-F238E27FC236}">
                <a16:creationId xmlns:a16="http://schemas.microsoft.com/office/drawing/2014/main" id="{D2B31D8D-F317-7C7B-CC00-D02B5826FB3E}"/>
              </a:ext>
            </a:extLst>
          </p:cNvPr>
          <p:cNvSpPr/>
          <p:nvPr/>
        </p:nvSpPr>
        <p:spPr>
          <a:xfrm>
            <a:off x="2710401" y="3781425"/>
            <a:ext cx="798356" cy="241155"/>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正方形/長方形 21">
            <a:extLst>
              <a:ext uri="{FF2B5EF4-FFF2-40B4-BE49-F238E27FC236}">
                <a16:creationId xmlns:a16="http://schemas.microsoft.com/office/drawing/2014/main" id="{FF855807-E49C-45C6-C469-C1EE2B175BEF}"/>
              </a:ext>
            </a:extLst>
          </p:cNvPr>
          <p:cNvSpPr/>
          <p:nvPr/>
        </p:nvSpPr>
        <p:spPr>
          <a:xfrm>
            <a:off x="3929600" y="5514975"/>
            <a:ext cx="3766599" cy="241155"/>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正方形/長方形 22">
            <a:extLst>
              <a:ext uri="{FF2B5EF4-FFF2-40B4-BE49-F238E27FC236}">
                <a16:creationId xmlns:a16="http://schemas.microsoft.com/office/drawing/2014/main" id="{ECAC9283-13DB-8370-8BE2-F3550D091C18}"/>
              </a:ext>
            </a:extLst>
          </p:cNvPr>
          <p:cNvSpPr/>
          <p:nvPr/>
        </p:nvSpPr>
        <p:spPr>
          <a:xfrm>
            <a:off x="3920076" y="4724400"/>
            <a:ext cx="1213900" cy="638668"/>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正方形/長方形 23">
            <a:extLst>
              <a:ext uri="{FF2B5EF4-FFF2-40B4-BE49-F238E27FC236}">
                <a16:creationId xmlns:a16="http://schemas.microsoft.com/office/drawing/2014/main" id="{11BFBA5A-84AE-BC29-2905-363F66991DC7}"/>
              </a:ext>
            </a:extLst>
          </p:cNvPr>
          <p:cNvSpPr/>
          <p:nvPr/>
        </p:nvSpPr>
        <p:spPr>
          <a:xfrm>
            <a:off x="3929600" y="4184282"/>
            <a:ext cx="1213900" cy="301993"/>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092768284"/>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a:extLst>
              <a:ext uri="{FF2B5EF4-FFF2-40B4-BE49-F238E27FC236}">
                <a16:creationId xmlns:a16="http://schemas.microsoft.com/office/drawing/2014/main" id="{D3578072-553C-1E04-82AF-684422C5586E}"/>
              </a:ext>
            </a:extLst>
          </p:cNvPr>
          <p:cNvSpPr>
            <a:spLocks noGrp="1"/>
          </p:cNvSpPr>
          <p:nvPr>
            <p:ph type="title"/>
          </p:nvPr>
        </p:nvSpPr>
        <p:spPr/>
        <p:txBody>
          <a:bodyPr>
            <a:normAutofit/>
          </a:bodyPr>
          <a:lstStyle/>
          <a:p>
            <a:r>
              <a:rPr lang="en-US" altLang="ja-JP"/>
              <a:t>3-5.</a:t>
            </a:r>
            <a:r>
              <a:rPr lang="ja-JP" altLang="en-US"/>
              <a:t>動作確認サーバ上での動作確認</a:t>
            </a:r>
          </a:p>
        </p:txBody>
      </p:sp>
      <p:sp>
        <p:nvSpPr>
          <p:cNvPr id="2" name="テキスト プレースホルダー 7">
            <a:extLst>
              <a:ext uri="{FF2B5EF4-FFF2-40B4-BE49-F238E27FC236}">
                <a16:creationId xmlns:a16="http://schemas.microsoft.com/office/drawing/2014/main" id="{DF10B8C9-FDF0-F5F7-6E79-09B4D09A1973}"/>
              </a:ext>
            </a:extLst>
          </p:cNvPr>
          <p:cNvSpPr>
            <a:spLocks noGrp="1"/>
          </p:cNvSpPr>
          <p:nvPr>
            <p:ph type="body" sz="quarter" idx="14"/>
          </p:nvPr>
        </p:nvSpPr>
        <p:spPr>
          <a:xfrm>
            <a:off x="268288" y="806384"/>
            <a:ext cx="11637962" cy="373063"/>
          </a:xfrm>
        </p:spPr>
        <p:txBody>
          <a:bodyPr/>
          <a:lstStyle/>
          <a:p>
            <a:r>
              <a:rPr lang="en-US" altLang="ja-JP"/>
              <a:t>web</a:t>
            </a:r>
            <a:r>
              <a:rPr lang="ja-JP" altLang="en-US"/>
              <a:t>システム：住所録データベースでの確認手順</a:t>
            </a:r>
          </a:p>
        </p:txBody>
      </p:sp>
      <p:pic>
        <p:nvPicPr>
          <p:cNvPr id="5" name="図 4">
            <a:extLst>
              <a:ext uri="{FF2B5EF4-FFF2-40B4-BE49-F238E27FC236}">
                <a16:creationId xmlns:a16="http://schemas.microsoft.com/office/drawing/2014/main" id="{21FF70B5-DC29-1D64-B24B-C914F3096EF5}"/>
              </a:ext>
            </a:extLst>
          </p:cNvPr>
          <p:cNvPicPr>
            <a:picLocks noChangeAspect="1"/>
          </p:cNvPicPr>
          <p:nvPr/>
        </p:nvPicPr>
        <p:blipFill>
          <a:blip r:embed="rId2"/>
          <a:stretch>
            <a:fillRect/>
          </a:stretch>
        </p:blipFill>
        <p:spPr>
          <a:xfrm>
            <a:off x="405003" y="1247774"/>
            <a:ext cx="5197299" cy="5105401"/>
          </a:xfrm>
          <a:prstGeom prst="rect">
            <a:avLst/>
          </a:prstGeom>
        </p:spPr>
      </p:pic>
      <p:pic>
        <p:nvPicPr>
          <p:cNvPr id="8" name="図 7">
            <a:extLst>
              <a:ext uri="{FF2B5EF4-FFF2-40B4-BE49-F238E27FC236}">
                <a16:creationId xmlns:a16="http://schemas.microsoft.com/office/drawing/2014/main" id="{CF395D5A-4042-0E7A-ABB9-C6C411C710D8}"/>
              </a:ext>
            </a:extLst>
          </p:cNvPr>
          <p:cNvPicPr>
            <a:picLocks noChangeAspect="1"/>
          </p:cNvPicPr>
          <p:nvPr/>
        </p:nvPicPr>
        <p:blipFill>
          <a:blip r:embed="rId3"/>
          <a:stretch>
            <a:fillRect/>
          </a:stretch>
        </p:blipFill>
        <p:spPr>
          <a:xfrm>
            <a:off x="6589698" y="1247773"/>
            <a:ext cx="5197299" cy="5105402"/>
          </a:xfrm>
          <a:prstGeom prst="rect">
            <a:avLst/>
          </a:prstGeom>
        </p:spPr>
      </p:pic>
      <p:sp>
        <p:nvSpPr>
          <p:cNvPr id="9" name="矢印: 右 8">
            <a:extLst>
              <a:ext uri="{FF2B5EF4-FFF2-40B4-BE49-F238E27FC236}">
                <a16:creationId xmlns:a16="http://schemas.microsoft.com/office/drawing/2014/main" id="{6CFA100F-7E4E-4673-46EA-6E25DEC0172F}"/>
              </a:ext>
            </a:extLst>
          </p:cNvPr>
          <p:cNvSpPr/>
          <p:nvPr/>
        </p:nvSpPr>
        <p:spPr>
          <a:xfrm>
            <a:off x="5826776" y="4246123"/>
            <a:ext cx="428017" cy="191148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a:extLst>
              <a:ext uri="{FF2B5EF4-FFF2-40B4-BE49-F238E27FC236}">
                <a16:creationId xmlns:a16="http://schemas.microsoft.com/office/drawing/2014/main" id="{5D8E2463-2218-61D0-420A-E3C2E3C11211}"/>
              </a:ext>
            </a:extLst>
          </p:cNvPr>
          <p:cNvSpPr/>
          <p:nvPr/>
        </p:nvSpPr>
        <p:spPr>
          <a:xfrm>
            <a:off x="267629" y="4427057"/>
            <a:ext cx="5437846" cy="287817"/>
          </a:xfrm>
          <a:prstGeom prst="rect">
            <a:avLst/>
          </a:prstGeom>
          <a:solidFill>
            <a:schemeClr val="accent4">
              <a:lumMod val="20000"/>
              <a:lumOff val="80000"/>
              <a:alpha val="30000"/>
            </a:schemeClr>
          </a:solidFill>
          <a:ln w="9525">
            <a:solidFill>
              <a:srgbClr val="FF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a:extLst>
              <a:ext uri="{FF2B5EF4-FFF2-40B4-BE49-F238E27FC236}">
                <a16:creationId xmlns:a16="http://schemas.microsoft.com/office/drawing/2014/main" id="{DD6163D9-B6B9-51E6-ED29-22AE6FA32CE7}"/>
              </a:ext>
            </a:extLst>
          </p:cNvPr>
          <p:cNvSpPr/>
          <p:nvPr/>
        </p:nvSpPr>
        <p:spPr>
          <a:xfrm>
            <a:off x="6443454" y="4447758"/>
            <a:ext cx="5437846" cy="287817"/>
          </a:xfrm>
          <a:prstGeom prst="rect">
            <a:avLst/>
          </a:prstGeom>
          <a:solidFill>
            <a:schemeClr val="accent4">
              <a:lumMod val="20000"/>
              <a:lumOff val="80000"/>
              <a:alpha val="30000"/>
            </a:schemeClr>
          </a:solidFill>
          <a:ln w="9525">
            <a:solidFill>
              <a:srgbClr val="FF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ボックス 11">
            <a:extLst>
              <a:ext uri="{FF2B5EF4-FFF2-40B4-BE49-F238E27FC236}">
                <a16:creationId xmlns:a16="http://schemas.microsoft.com/office/drawing/2014/main" id="{BA5FEE54-AD3D-DA6F-94D8-D5C503BB2A64}"/>
              </a:ext>
            </a:extLst>
          </p:cNvPr>
          <p:cNvSpPr txBox="1"/>
          <p:nvPr/>
        </p:nvSpPr>
        <p:spPr>
          <a:xfrm>
            <a:off x="726916" y="4756248"/>
            <a:ext cx="4144083" cy="369332"/>
          </a:xfrm>
          <a:prstGeom prst="rect">
            <a:avLst/>
          </a:prstGeom>
          <a:solidFill>
            <a:schemeClr val="bg1">
              <a:alpha val="52000"/>
            </a:schemeClr>
          </a:solidFill>
          <a:ln>
            <a:noFill/>
          </a:ln>
        </p:spPr>
        <p:txBody>
          <a:bodyPr wrap="none" rtlCol="0">
            <a:spAutoFit/>
          </a:bodyPr>
          <a:lstStyle/>
          <a:p>
            <a:r>
              <a:rPr kumimoji="1" lang="ja-JP" altLang="en-US">
                <a:solidFill>
                  <a:srgbClr val="FF0000"/>
                </a:solidFill>
              </a:rPr>
              <a:t>操作実行後、</a:t>
            </a:r>
            <a:r>
              <a:rPr kumimoji="1" lang="en-US" altLang="ja-JP">
                <a:solidFill>
                  <a:srgbClr val="FF0000"/>
                </a:solidFill>
              </a:rPr>
              <a:t>F5</a:t>
            </a:r>
            <a:r>
              <a:rPr kumimoji="1" lang="ja-JP" altLang="en-US">
                <a:solidFill>
                  <a:srgbClr val="FF0000"/>
                </a:solidFill>
              </a:rPr>
              <a:t>キーを押してください。</a:t>
            </a:r>
            <a:endParaRPr kumimoji="1" lang="en-US" altLang="ja-JP">
              <a:solidFill>
                <a:srgbClr val="FF0000"/>
              </a:solidFill>
            </a:endParaRPr>
          </a:p>
        </p:txBody>
      </p:sp>
      <p:sp>
        <p:nvSpPr>
          <p:cNvPr id="13" name="テキスト ボックス 12">
            <a:extLst>
              <a:ext uri="{FF2B5EF4-FFF2-40B4-BE49-F238E27FC236}">
                <a16:creationId xmlns:a16="http://schemas.microsoft.com/office/drawing/2014/main" id="{A2C1C456-F952-1FA0-3D9E-E106753C7E6B}"/>
              </a:ext>
            </a:extLst>
          </p:cNvPr>
          <p:cNvSpPr txBox="1"/>
          <p:nvPr/>
        </p:nvSpPr>
        <p:spPr>
          <a:xfrm>
            <a:off x="7108666" y="4735575"/>
            <a:ext cx="4583306" cy="369332"/>
          </a:xfrm>
          <a:prstGeom prst="rect">
            <a:avLst/>
          </a:prstGeom>
          <a:solidFill>
            <a:schemeClr val="bg1">
              <a:alpha val="52000"/>
            </a:schemeClr>
          </a:solidFill>
          <a:ln>
            <a:noFill/>
          </a:ln>
        </p:spPr>
        <p:txBody>
          <a:bodyPr wrap="none" rtlCol="0">
            <a:spAutoFit/>
          </a:bodyPr>
          <a:lstStyle/>
          <a:p>
            <a:r>
              <a:rPr lang="en-US" altLang="ja-JP">
                <a:solidFill>
                  <a:srgbClr val="FF0000"/>
                </a:solidFill>
              </a:rPr>
              <a:t>No13</a:t>
            </a:r>
            <a:r>
              <a:rPr lang="ja-JP" altLang="en-US">
                <a:solidFill>
                  <a:srgbClr val="FF0000"/>
                </a:solidFill>
              </a:rPr>
              <a:t>の住所データが書き換わっています。</a:t>
            </a:r>
            <a:endParaRPr kumimoji="1" lang="ja-JP" altLang="en-US">
              <a:solidFill>
                <a:srgbClr val="FF0000"/>
              </a:solidFill>
            </a:endParaRPr>
          </a:p>
        </p:txBody>
      </p:sp>
    </p:spTree>
    <p:extLst>
      <p:ext uri="{BB962C8B-B14F-4D97-AF65-F5344CB8AC3E}">
        <p14:creationId xmlns:p14="http://schemas.microsoft.com/office/powerpoint/2010/main" val="1496077095"/>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a:extLst>
              <a:ext uri="{FF2B5EF4-FFF2-40B4-BE49-F238E27FC236}">
                <a16:creationId xmlns:a16="http://schemas.microsoft.com/office/drawing/2014/main" id="{D3578072-553C-1E04-82AF-684422C5586E}"/>
              </a:ext>
            </a:extLst>
          </p:cNvPr>
          <p:cNvSpPr>
            <a:spLocks noGrp="1"/>
          </p:cNvSpPr>
          <p:nvPr>
            <p:ph type="title"/>
          </p:nvPr>
        </p:nvSpPr>
        <p:spPr/>
        <p:txBody>
          <a:bodyPr>
            <a:normAutofit/>
          </a:bodyPr>
          <a:lstStyle/>
          <a:p>
            <a:r>
              <a:rPr lang="en-US" altLang="ja-JP"/>
              <a:t>3-5.</a:t>
            </a:r>
            <a:r>
              <a:rPr lang="ja-JP" altLang="en-US"/>
              <a:t>動作確認サーバ上での動作確認</a:t>
            </a:r>
          </a:p>
        </p:txBody>
      </p:sp>
      <p:sp>
        <p:nvSpPr>
          <p:cNvPr id="2" name="テキスト プレースホルダー 7">
            <a:extLst>
              <a:ext uri="{FF2B5EF4-FFF2-40B4-BE49-F238E27FC236}">
                <a16:creationId xmlns:a16="http://schemas.microsoft.com/office/drawing/2014/main" id="{DF10B8C9-FDF0-F5F7-6E79-09B4D09A1973}"/>
              </a:ext>
            </a:extLst>
          </p:cNvPr>
          <p:cNvSpPr>
            <a:spLocks noGrp="1"/>
          </p:cNvSpPr>
          <p:nvPr>
            <p:ph type="body" sz="quarter" idx="14"/>
          </p:nvPr>
        </p:nvSpPr>
        <p:spPr>
          <a:xfrm>
            <a:off x="268288" y="806384"/>
            <a:ext cx="11637962" cy="373063"/>
          </a:xfrm>
        </p:spPr>
        <p:txBody>
          <a:bodyPr/>
          <a:lstStyle/>
          <a:p>
            <a:r>
              <a:rPr lang="ja-JP" altLang="en-US"/>
              <a:t>住所データ１件削除</a:t>
            </a:r>
            <a:r>
              <a:rPr lang="en-US" altLang="ja-JP"/>
              <a:t>API</a:t>
            </a:r>
            <a:endParaRPr lang="ja-JP" altLang="en-US"/>
          </a:p>
        </p:txBody>
      </p:sp>
      <p:pic>
        <p:nvPicPr>
          <p:cNvPr id="4" name="図 3">
            <a:extLst>
              <a:ext uri="{FF2B5EF4-FFF2-40B4-BE49-F238E27FC236}">
                <a16:creationId xmlns:a16="http://schemas.microsoft.com/office/drawing/2014/main" id="{90B59DDE-EAA7-4E85-DE35-BFA8C8A57F6C}"/>
              </a:ext>
            </a:extLst>
          </p:cNvPr>
          <p:cNvPicPr>
            <a:picLocks noChangeAspect="1"/>
          </p:cNvPicPr>
          <p:nvPr/>
        </p:nvPicPr>
        <p:blipFill>
          <a:blip r:embed="rId2"/>
          <a:stretch>
            <a:fillRect/>
          </a:stretch>
        </p:blipFill>
        <p:spPr>
          <a:xfrm>
            <a:off x="347733" y="2724150"/>
            <a:ext cx="3405117" cy="3675770"/>
          </a:xfrm>
          <a:prstGeom prst="rect">
            <a:avLst/>
          </a:prstGeom>
        </p:spPr>
      </p:pic>
      <p:pic>
        <p:nvPicPr>
          <p:cNvPr id="12" name="図 11">
            <a:extLst>
              <a:ext uri="{FF2B5EF4-FFF2-40B4-BE49-F238E27FC236}">
                <a16:creationId xmlns:a16="http://schemas.microsoft.com/office/drawing/2014/main" id="{2892A88D-8979-E511-A974-77F9C5D399B9}"/>
              </a:ext>
            </a:extLst>
          </p:cNvPr>
          <p:cNvPicPr>
            <a:picLocks noChangeAspect="1"/>
          </p:cNvPicPr>
          <p:nvPr/>
        </p:nvPicPr>
        <p:blipFill>
          <a:blip r:embed="rId3"/>
          <a:stretch>
            <a:fillRect/>
          </a:stretch>
        </p:blipFill>
        <p:spPr>
          <a:xfrm>
            <a:off x="4186308" y="2714624"/>
            <a:ext cx="3405117" cy="3675771"/>
          </a:xfrm>
          <a:prstGeom prst="rect">
            <a:avLst/>
          </a:prstGeom>
        </p:spPr>
      </p:pic>
      <p:grpSp>
        <p:nvGrpSpPr>
          <p:cNvPr id="19" name="グループ化 18">
            <a:extLst>
              <a:ext uri="{FF2B5EF4-FFF2-40B4-BE49-F238E27FC236}">
                <a16:creationId xmlns:a16="http://schemas.microsoft.com/office/drawing/2014/main" id="{8921B544-DB37-CE15-C86F-836B5C29EA61}"/>
              </a:ext>
            </a:extLst>
          </p:cNvPr>
          <p:cNvGrpSpPr/>
          <p:nvPr/>
        </p:nvGrpSpPr>
        <p:grpSpPr>
          <a:xfrm>
            <a:off x="7858125" y="485774"/>
            <a:ext cx="3405118" cy="6266370"/>
            <a:chOff x="8224909" y="142874"/>
            <a:chExt cx="3405118" cy="6266370"/>
          </a:xfrm>
        </p:grpSpPr>
        <p:pic>
          <p:nvPicPr>
            <p:cNvPr id="14" name="図 13">
              <a:extLst>
                <a:ext uri="{FF2B5EF4-FFF2-40B4-BE49-F238E27FC236}">
                  <a16:creationId xmlns:a16="http://schemas.microsoft.com/office/drawing/2014/main" id="{F7987217-24DB-559A-AA4D-6E877E701E4E}"/>
                </a:ext>
              </a:extLst>
            </p:cNvPr>
            <p:cNvPicPr>
              <a:picLocks noChangeAspect="1"/>
            </p:cNvPicPr>
            <p:nvPr/>
          </p:nvPicPr>
          <p:blipFill>
            <a:blip r:embed="rId4"/>
            <a:stretch>
              <a:fillRect/>
            </a:stretch>
          </p:blipFill>
          <p:spPr>
            <a:xfrm>
              <a:off x="8224909" y="142874"/>
              <a:ext cx="3405118" cy="3675771"/>
            </a:xfrm>
            <a:prstGeom prst="rect">
              <a:avLst/>
            </a:prstGeom>
          </p:spPr>
        </p:pic>
        <p:pic>
          <p:nvPicPr>
            <p:cNvPr id="18" name="図 17">
              <a:extLst>
                <a:ext uri="{FF2B5EF4-FFF2-40B4-BE49-F238E27FC236}">
                  <a16:creationId xmlns:a16="http://schemas.microsoft.com/office/drawing/2014/main" id="{F7B271D4-6BAB-C068-EE2E-D469A095BDAF}"/>
                </a:ext>
              </a:extLst>
            </p:cNvPr>
            <p:cNvPicPr>
              <a:picLocks noChangeAspect="1"/>
            </p:cNvPicPr>
            <p:nvPr/>
          </p:nvPicPr>
          <p:blipFill>
            <a:blip r:embed="rId5"/>
            <a:stretch>
              <a:fillRect/>
            </a:stretch>
          </p:blipFill>
          <p:spPr>
            <a:xfrm>
              <a:off x="8234435" y="3174650"/>
              <a:ext cx="3395592" cy="3234594"/>
            </a:xfrm>
            <a:prstGeom prst="rect">
              <a:avLst/>
            </a:prstGeom>
          </p:spPr>
        </p:pic>
      </p:grpSp>
      <p:sp>
        <p:nvSpPr>
          <p:cNvPr id="23" name="正方形/長方形 22">
            <a:extLst>
              <a:ext uri="{FF2B5EF4-FFF2-40B4-BE49-F238E27FC236}">
                <a16:creationId xmlns:a16="http://schemas.microsoft.com/office/drawing/2014/main" id="{9DB03628-0E97-0FEB-6EAE-8F86246DCB40}"/>
              </a:ext>
            </a:extLst>
          </p:cNvPr>
          <p:cNvSpPr/>
          <p:nvPr/>
        </p:nvSpPr>
        <p:spPr>
          <a:xfrm>
            <a:off x="647700" y="1179447"/>
            <a:ext cx="6877050" cy="535933"/>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r>
              <a:rPr lang="ja-JP" altLang="en-US" sz="1400"/>
              <a:t>管理番号をキーに住所データを</a:t>
            </a:r>
            <a:r>
              <a:rPr lang="en-US" altLang="ja-JP" sz="1400"/>
              <a:t>RestAPI</a:t>
            </a:r>
            <a:r>
              <a:rPr lang="ja-JP" altLang="en-US" sz="1400"/>
              <a:t>を使って、削除する方法を</a:t>
            </a:r>
            <a:r>
              <a:rPr lang="en-US" altLang="ja-JP" sz="1400"/>
              <a:t>Swagger</a:t>
            </a:r>
            <a:r>
              <a:rPr lang="ja-JP" altLang="en-US" sz="1400"/>
              <a:t>サイトを使って操作できます。</a:t>
            </a:r>
            <a:endParaRPr kumimoji="1" lang="ja-JP" altLang="en-US" sz="1400"/>
          </a:p>
        </p:txBody>
      </p:sp>
      <p:sp>
        <p:nvSpPr>
          <p:cNvPr id="24" name="正方形/長方形 23">
            <a:extLst>
              <a:ext uri="{FF2B5EF4-FFF2-40B4-BE49-F238E27FC236}">
                <a16:creationId xmlns:a16="http://schemas.microsoft.com/office/drawing/2014/main" id="{5A7DEAE8-499E-B2A0-B738-6054C219CFD4}"/>
              </a:ext>
            </a:extLst>
          </p:cNvPr>
          <p:cNvSpPr/>
          <p:nvPr/>
        </p:nvSpPr>
        <p:spPr>
          <a:xfrm>
            <a:off x="3248025" y="3816495"/>
            <a:ext cx="317882" cy="241155"/>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正方形/長方形 24">
            <a:extLst>
              <a:ext uri="{FF2B5EF4-FFF2-40B4-BE49-F238E27FC236}">
                <a16:creationId xmlns:a16="http://schemas.microsoft.com/office/drawing/2014/main" id="{9EEF3443-B12A-4613-E22A-9E45FA458A80}"/>
              </a:ext>
            </a:extLst>
          </p:cNvPr>
          <p:cNvSpPr/>
          <p:nvPr/>
        </p:nvSpPr>
        <p:spPr>
          <a:xfrm>
            <a:off x="2767551" y="4057650"/>
            <a:ext cx="798356" cy="241155"/>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正方形/長方形 25">
            <a:extLst>
              <a:ext uri="{FF2B5EF4-FFF2-40B4-BE49-F238E27FC236}">
                <a16:creationId xmlns:a16="http://schemas.microsoft.com/office/drawing/2014/main" id="{BC664D63-1E2D-AF3B-691D-7E9ABE733364}"/>
              </a:ext>
            </a:extLst>
          </p:cNvPr>
          <p:cNvSpPr/>
          <p:nvPr/>
        </p:nvSpPr>
        <p:spPr>
          <a:xfrm>
            <a:off x="3929600" y="4810125"/>
            <a:ext cx="3766599" cy="241155"/>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正方形/長方形 26">
            <a:extLst>
              <a:ext uri="{FF2B5EF4-FFF2-40B4-BE49-F238E27FC236}">
                <a16:creationId xmlns:a16="http://schemas.microsoft.com/office/drawing/2014/main" id="{43E4532D-FD56-1694-63CC-CBCE7D1035B2}"/>
              </a:ext>
            </a:extLst>
          </p:cNvPr>
          <p:cNvSpPr/>
          <p:nvPr/>
        </p:nvSpPr>
        <p:spPr>
          <a:xfrm>
            <a:off x="3929600" y="4441457"/>
            <a:ext cx="1213900" cy="301993"/>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201528894"/>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a:extLst>
              <a:ext uri="{FF2B5EF4-FFF2-40B4-BE49-F238E27FC236}">
                <a16:creationId xmlns:a16="http://schemas.microsoft.com/office/drawing/2014/main" id="{D3578072-553C-1E04-82AF-684422C5586E}"/>
              </a:ext>
            </a:extLst>
          </p:cNvPr>
          <p:cNvSpPr>
            <a:spLocks noGrp="1"/>
          </p:cNvSpPr>
          <p:nvPr>
            <p:ph type="title"/>
          </p:nvPr>
        </p:nvSpPr>
        <p:spPr/>
        <p:txBody>
          <a:bodyPr>
            <a:normAutofit/>
          </a:bodyPr>
          <a:lstStyle/>
          <a:p>
            <a:r>
              <a:rPr lang="en-US" altLang="ja-JP"/>
              <a:t>3-5.</a:t>
            </a:r>
            <a:r>
              <a:rPr lang="ja-JP" altLang="en-US"/>
              <a:t>動作確認サーバ上での動作確認</a:t>
            </a:r>
          </a:p>
        </p:txBody>
      </p:sp>
      <p:sp>
        <p:nvSpPr>
          <p:cNvPr id="2" name="テキスト プレースホルダー 7">
            <a:extLst>
              <a:ext uri="{FF2B5EF4-FFF2-40B4-BE49-F238E27FC236}">
                <a16:creationId xmlns:a16="http://schemas.microsoft.com/office/drawing/2014/main" id="{DF10B8C9-FDF0-F5F7-6E79-09B4D09A1973}"/>
              </a:ext>
            </a:extLst>
          </p:cNvPr>
          <p:cNvSpPr>
            <a:spLocks noGrp="1"/>
          </p:cNvSpPr>
          <p:nvPr>
            <p:ph type="body" sz="quarter" idx="14"/>
          </p:nvPr>
        </p:nvSpPr>
        <p:spPr>
          <a:xfrm>
            <a:off x="268288" y="806384"/>
            <a:ext cx="11637962" cy="373063"/>
          </a:xfrm>
        </p:spPr>
        <p:txBody>
          <a:bodyPr/>
          <a:lstStyle/>
          <a:p>
            <a:r>
              <a:rPr lang="en-US" altLang="ja-JP"/>
              <a:t>web</a:t>
            </a:r>
            <a:r>
              <a:rPr lang="ja-JP" altLang="en-US"/>
              <a:t>システム：住所録データベースでの確認手順</a:t>
            </a:r>
          </a:p>
        </p:txBody>
      </p:sp>
      <p:pic>
        <p:nvPicPr>
          <p:cNvPr id="4" name="図 3">
            <a:extLst>
              <a:ext uri="{FF2B5EF4-FFF2-40B4-BE49-F238E27FC236}">
                <a16:creationId xmlns:a16="http://schemas.microsoft.com/office/drawing/2014/main" id="{36CEBCA3-D0F7-09EA-3ADC-226CEC1ABABC}"/>
              </a:ext>
            </a:extLst>
          </p:cNvPr>
          <p:cNvPicPr>
            <a:picLocks noChangeAspect="1"/>
          </p:cNvPicPr>
          <p:nvPr/>
        </p:nvPicPr>
        <p:blipFill>
          <a:blip r:embed="rId2"/>
          <a:stretch>
            <a:fillRect/>
          </a:stretch>
        </p:blipFill>
        <p:spPr>
          <a:xfrm>
            <a:off x="338327" y="1298673"/>
            <a:ext cx="5138548" cy="5047689"/>
          </a:xfrm>
          <a:prstGeom prst="rect">
            <a:avLst/>
          </a:prstGeom>
        </p:spPr>
      </p:pic>
      <p:pic>
        <p:nvPicPr>
          <p:cNvPr id="6" name="図 5">
            <a:extLst>
              <a:ext uri="{FF2B5EF4-FFF2-40B4-BE49-F238E27FC236}">
                <a16:creationId xmlns:a16="http://schemas.microsoft.com/office/drawing/2014/main" id="{293B483B-BF0A-7BA0-75A3-5DB330FCE1AF}"/>
              </a:ext>
            </a:extLst>
          </p:cNvPr>
          <p:cNvPicPr>
            <a:picLocks noChangeAspect="1"/>
          </p:cNvPicPr>
          <p:nvPr/>
        </p:nvPicPr>
        <p:blipFill>
          <a:blip r:embed="rId3"/>
          <a:stretch>
            <a:fillRect/>
          </a:stretch>
        </p:blipFill>
        <p:spPr>
          <a:xfrm>
            <a:off x="6715127" y="1258887"/>
            <a:ext cx="5191123" cy="5099335"/>
          </a:xfrm>
          <a:prstGeom prst="rect">
            <a:avLst/>
          </a:prstGeom>
        </p:spPr>
      </p:pic>
      <p:sp>
        <p:nvSpPr>
          <p:cNvPr id="8" name="矢印: 右 7">
            <a:extLst>
              <a:ext uri="{FF2B5EF4-FFF2-40B4-BE49-F238E27FC236}">
                <a16:creationId xmlns:a16="http://schemas.microsoft.com/office/drawing/2014/main" id="{E413FEDE-B57B-D27E-77CF-F9351323BA05}"/>
              </a:ext>
            </a:extLst>
          </p:cNvPr>
          <p:cNvSpPr/>
          <p:nvPr/>
        </p:nvSpPr>
        <p:spPr>
          <a:xfrm>
            <a:off x="5826776" y="4246123"/>
            <a:ext cx="428017" cy="191148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4C7EC476-4375-265A-699A-9FD19CFCFDC4}"/>
              </a:ext>
            </a:extLst>
          </p:cNvPr>
          <p:cNvSpPr/>
          <p:nvPr/>
        </p:nvSpPr>
        <p:spPr>
          <a:xfrm>
            <a:off x="158763" y="4427057"/>
            <a:ext cx="5437846" cy="287817"/>
          </a:xfrm>
          <a:prstGeom prst="rect">
            <a:avLst/>
          </a:prstGeom>
          <a:solidFill>
            <a:schemeClr val="accent4">
              <a:lumMod val="20000"/>
              <a:lumOff val="80000"/>
              <a:alpha val="30000"/>
            </a:schemeClr>
          </a:solidFill>
          <a:ln w="9525">
            <a:solidFill>
              <a:srgbClr val="FF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a:extLst>
              <a:ext uri="{FF2B5EF4-FFF2-40B4-BE49-F238E27FC236}">
                <a16:creationId xmlns:a16="http://schemas.microsoft.com/office/drawing/2014/main" id="{42CEFCFF-4146-6819-40B7-2E226085460A}"/>
              </a:ext>
            </a:extLst>
          </p:cNvPr>
          <p:cNvSpPr/>
          <p:nvPr/>
        </p:nvSpPr>
        <p:spPr>
          <a:xfrm>
            <a:off x="6591765" y="4427057"/>
            <a:ext cx="5437846" cy="68743"/>
          </a:xfrm>
          <a:prstGeom prst="rect">
            <a:avLst/>
          </a:prstGeom>
          <a:solidFill>
            <a:schemeClr val="accent4">
              <a:lumMod val="20000"/>
              <a:lumOff val="80000"/>
              <a:alpha val="30000"/>
            </a:schemeClr>
          </a:solidFill>
          <a:ln w="9525">
            <a:solidFill>
              <a:srgbClr val="FF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a:extLst>
              <a:ext uri="{FF2B5EF4-FFF2-40B4-BE49-F238E27FC236}">
                <a16:creationId xmlns:a16="http://schemas.microsoft.com/office/drawing/2014/main" id="{F619C266-6728-9094-3BEB-324821CFFDA9}"/>
              </a:ext>
            </a:extLst>
          </p:cNvPr>
          <p:cNvSpPr txBox="1"/>
          <p:nvPr/>
        </p:nvSpPr>
        <p:spPr>
          <a:xfrm>
            <a:off x="7422991" y="4714874"/>
            <a:ext cx="3775393" cy="369332"/>
          </a:xfrm>
          <a:prstGeom prst="rect">
            <a:avLst/>
          </a:prstGeom>
          <a:solidFill>
            <a:schemeClr val="bg1">
              <a:alpha val="52000"/>
            </a:schemeClr>
          </a:solidFill>
          <a:ln>
            <a:noFill/>
          </a:ln>
        </p:spPr>
        <p:txBody>
          <a:bodyPr wrap="none" rtlCol="0">
            <a:spAutoFit/>
          </a:bodyPr>
          <a:lstStyle/>
          <a:p>
            <a:r>
              <a:rPr kumimoji="1" lang="en-US" altLang="ja-JP">
                <a:solidFill>
                  <a:srgbClr val="FF0000"/>
                </a:solidFill>
              </a:rPr>
              <a:t>web</a:t>
            </a:r>
            <a:r>
              <a:rPr kumimoji="1" lang="ja-JP" altLang="en-US">
                <a:solidFill>
                  <a:srgbClr val="FF0000"/>
                </a:solidFill>
              </a:rPr>
              <a:t>画面からも削除されています。</a:t>
            </a:r>
          </a:p>
        </p:txBody>
      </p:sp>
      <p:sp>
        <p:nvSpPr>
          <p:cNvPr id="12" name="テキスト ボックス 11">
            <a:extLst>
              <a:ext uri="{FF2B5EF4-FFF2-40B4-BE49-F238E27FC236}">
                <a16:creationId xmlns:a16="http://schemas.microsoft.com/office/drawing/2014/main" id="{B02061CF-BF55-A565-FA87-928E6F51D345}"/>
              </a:ext>
            </a:extLst>
          </p:cNvPr>
          <p:cNvSpPr txBox="1"/>
          <p:nvPr/>
        </p:nvSpPr>
        <p:spPr>
          <a:xfrm>
            <a:off x="726916" y="4756248"/>
            <a:ext cx="4144083" cy="369332"/>
          </a:xfrm>
          <a:prstGeom prst="rect">
            <a:avLst/>
          </a:prstGeom>
          <a:solidFill>
            <a:schemeClr val="bg1">
              <a:alpha val="52000"/>
            </a:schemeClr>
          </a:solidFill>
          <a:ln>
            <a:noFill/>
          </a:ln>
        </p:spPr>
        <p:txBody>
          <a:bodyPr wrap="none" rtlCol="0">
            <a:spAutoFit/>
          </a:bodyPr>
          <a:lstStyle/>
          <a:p>
            <a:r>
              <a:rPr kumimoji="1" lang="ja-JP" altLang="en-US">
                <a:solidFill>
                  <a:srgbClr val="FF0000"/>
                </a:solidFill>
              </a:rPr>
              <a:t>操作実行後、</a:t>
            </a:r>
            <a:r>
              <a:rPr kumimoji="1" lang="en-US" altLang="ja-JP">
                <a:solidFill>
                  <a:srgbClr val="FF0000"/>
                </a:solidFill>
              </a:rPr>
              <a:t>F5</a:t>
            </a:r>
            <a:r>
              <a:rPr kumimoji="1" lang="ja-JP" altLang="en-US">
                <a:solidFill>
                  <a:srgbClr val="FF0000"/>
                </a:solidFill>
              </a:rPr>
              <a:t>キーを押してください。</a:t>
            </a:r>
            <a:endParaRPr kumimoji="1" lang="en-US" altLang="ja-JP">
              <a:solidFill>
                <a:srgbClr val="FF0000"/>
              </a:solidFill>
            </a:endParaRPr>
          </a:p>
        </p:txBody>
      </p:sp>
    </p:spTree>
    <p:extLst>
      <p:ext uri="{BB962C8B-B14F-4D97-AF65-F5344CB8AC3E}">
        <p14:creationId xmlns:p14="http://schemas.microsoft.com/office/powerpoint/2010/main" val="1585007752"/>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a:extLst>
              <a:ext uri="{FF2B5EF4-FFF2-40B4-BE49-F238E27FC236}">
                <a16:creationId xmlns:a16="http://schemas.microsoft.com/office/drawing/2014/main" id="{D3578072-553C-1E04-82AF-684422C5586E}"/>
              </a:ext>
            </a:extLst>
          </p:cNvPr>
          <p:cNvSpPr>
            <a:spLocks noGrp="1"/>
          </p:cNvSpPr>
          <p:nvPr>
            <p:ph type="title"/>
          </p:nvPr>
        </p:nvSpPr>
        <p:spPr/>
        <p:txBody>
          <a:bodyPr>
            <a:normAutofit/>
          </a:bodyPr>
          <a:lstStyle/>
          <a:p>
            <a:r>
              <a:rPr lang="en-US" altLang="ja-JP"/>
              <a:t>3-5.</a:t>
            </a:r>
            <a:r>
              <a:rPr lang="ja-JP" altLang="en-US"/>
              <a:t>動作確認サーバ上での動作確認</a:t>
            </a:r>
          </a:p>
        </p:txBody>
      </p:sp>
      <p:sp>
        <p:nvSpPr>
          <p:cNvPr id="2" name="テキスト プレースホルダー 7">
            <a:extLst>
              <a:ext uri="{FF2B5EF4-FFF2-40B4-BE49-F238E27FC236}">
                <a16:creationId xmlns:a16="http://schemas.microsoft.com/office/drawing/2014/main" id="{DF10B8C9-FDF0-F5F7-6E79-09B4D09A1973}"/>
              </a:ext>
            </a:extLst>
          </p:cNvPr>
          <p:cNvSpPr>
            <a:spLocks noGrp="1"/>
          </p:cNvSpPr>
          <p:nvPr>
            <p:ph type="body" sz="quarter" idx="14"/>
          </p:nvPr>
        </p:nvSpPr>
        <p:spPr>
          <a:xfrm>
            <a:off x="268288" y="806384"/>
            <a:ext cx="11637962" cy="373063"/>
          </a:xfrm>
        </p:spPr>
        <p:txBody>
          <a:bodyPr/>
          <a:lstStyle/>
          <a:p>
            <a:r>
              <a:rPr lang="en-US" altLang="ja-JP"/>
              <a:t>web</a:t>
            </a:r>
            <a:r>
              <a:rPr lang="ja-JP" altLang="en-US"/>
              <a:t>システム：データベース構成１／２</a:t>
            </a:r>
          </a:p>
        </p:txBody>
      </p:sp>
      <p:pic>
        <p:nvPicPr>
          <p:cNvPr id="3" name="図 2">
            <a:extLst>
              <a:ext uri="{FF2B5EF4-FFF2-40B4-BE49-F238E27FC236}">
                <a16:creationId xmlns:a16="http://schemas.microsoft.com/office/drawing/2014/main" id="{7CEB0E68-0118-D8D1-277F-735545C2B640}"/>
              </a:ext>
            </a:extLst>
          </p:cNvPr>
          <p:cNvPicPr>
            <a:picLocks noChangeAspect="1"/>
          </p:cNvPicPr>
          <p:nvPr/>
        </p:nvPicPr>
        <p:blipFill>
          <a:blip r:embed="rId2"/>
          <a:stretch>
            <a:fillRect/>
          </a:stretch>
        </p:blipFill>
        <p:spPr>
          <a:xfrm>
            <a:off x="305662" y="2707005"/>
            <a:ext cx="5668523" cy="3524250"/>
          </a:xfrm>
          <a:prstGeom prst="rect">
            <a:avLst/>
          </a:prstGeom>
        </p:spPr>
      </p:pic>
      <p:pic>
        <p:nvPicPr>
          <p:cNvPr id="5" name="図 4">
            <a:extLst>
              <a:ext uri="{FF2B5EF4-FFF2-40B4-BE49-F238E27FC236}">
                <a16:creationId xmlns:a16="http://schemas.microsoft.com/office/drawing/2014/main" id="{8E80F8F2-C4D1-7748-2229-00E248224BB9}"/>
              </a:ext>
            </a:extLst>
          </p:cNvPr>
          <p:cNvPicPr>
            <a:picLocks noChangeAspect="1"/>
          </p:cNvPicPr>
          <p:nvPr/>
        </p:nvPicPr>
        <p:blipFill>
          <a:blip r:embed="rId3"/>
          <a:stretch>
            <a:fillRect/>
          </a:stretch>
        </p:blipFill>
        <p:spPr>
          <a:xfrm>
            <a:off x="6217817" y="2707006"/>
            <a:ext cx="5668523" cy="3524250"/>
          </a:xfrm>
          <a:prstGeom prst="rect">
            <a:avLst/>
          </a:prstGeom>
        </p:spPr>
      </p:pic>
    </p:spTree>
    <p:extLst>
      <p:ext uri="{BB962C8B-B14F-4D97-AF65-F5344CB8AC3E}">
        <p14:creationId xmlns:p14="http://schemas.microsoft.com/office/powerpoint/2010/main" val="95732100"/>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a:extLst>
              <a:ext uri="{FF2B5EF4-FFF2-40B4-BE49-F238E27FC236}">
                <a16:creationId xmlns:a16="http://schemas.microsoft.com/office/drawing/2014/main" id="{D3578072-553C-1E04-82AF-684422C5586E}"/>
              </a:ext>
            </a:extLst>
          </p:cNvPr>
          <p:cNvSpPr>
            <a:spLocks noGrp="1"/>
          </p:cNvSpPr>
          <p:nvPr>
            <p:ph type="title"/>
          </p:nvPr>
        </p:nvSpPr>
        <p:spPr/>
        <p:txBody>
          <a:bodyPr>
            <a:normAutofit/>
          </a:bodyPr>
          <a:lstStyle/>
          <a:p>
            <a:r>
              <a:rPr lang="en-US" altLang="ja-JP"/>
              <a:t>3-5.</a:t>
            </a:r>
            <a:r>
              <a:rPr lang="ja-JP" altLang="en-US"/>
              <a:t>動作確認サーバ上での動作確認</a:t>
            </a:r>
          </a:p>
        </p:txBody>
      </p:sp>
      <p:sp>
        <p:nvSpPr>
          <p:cNvPr id="2" name="テキスト プレースホルダー 7">
            <a:extLst>
              <a:ext uri="{FF2B5EF4-FFF2-40B4-BE49-F238E27FC236}">
                <a16:creationId xmlns:a16="http://schemas.microsoft.com/office/drawing/2014/main" id="{DF10B8C9-FDF0-F5F7-6E79-09B4D09A1973}"/>
              </a:ext>
            </a:extLst>
          </p:cNvPr>
          <p:cNvSpPr>
            <a:spLocks noGrp="1"/>
          </p:cNvSpPr>
          <p:nvPr>
            <p:ph type="body" sz="quarter" idx="14"/>
          </p:nvPr>
        </p:nvSpPr>
        <p:spPr>
          <a:xfrm>
            <a:off x="268288" y="806384"/>
            <a:ext cx="11637962" cy="373063"/>
          </a:xfrm>
        </p:spPr>
        <p:txBody>
          <a:bodyPr/>
          <a:lstStyle/>
          <a:p>
            <a:r>
              <a:rPr lang="en-US" altLang="ja-JP"/>
              <a:t>web</a:t>
            </a:r>
            <a:r>
              <a:rPr lang="ja-JP" altLang="en-US"/>
              <a:t>システム：データベース構成２／２</a:t>
            </a:r>
          </a:p>
        </p:txBody>
      </p:sp>
      <p:pic>
        <p:nvPicPr>
          <p:cNvPr id="4" name="図 3">
            <a:extLst>
              <a:ext uri="{FF2B5EF4-FFF2-40B4-BE49-F238E27FC236}">
                <a16:creationId xmlns:a16="http://schemas.microsoft.com/office/drawing/2014/main" id="{E09D0A05-F3C1-F070-9016-7813F0B1C83D}"/>
              </a:ext>
            </a:extLst>
          </p:cNvPr>
          <p:cNvPicPr>
            <a:picLocks noChangeAspect="1"/>
          </p:cNvPicPr>
          <p:nvPr/>
        </p:nvPicPr>
        <p:blipFill>
          <a:blip r:embed="rId2"/>
          <a:stretch>
            <a:fillRect/>
          </a:stretch>
        </p:blipFill>
        <p:spPr>
          <a:xfrm>
            <a:off x="4208680" y="1366880"/>
            <a:ext cx="3794791" cy="2330725"/>
          </a:xfrm>
          <a:prstGeom prst="rect">
            <a:avLst/>
          </a:prstGeom>
        </p:spPr>
      </p:pic>
      <p:pic>
        <p:nvPicPr>
          <p:cNvPr id="6" name="図 5">
            <a:extLst>
              <a:ext uri="{FF2B5EF4-FFF2-40B4-BE49-F238E27FC236}">
                <a16:creationId xmlns:a16="http://schemas.microsoft.com/office/drawing/2014/main" id="{CB9D1FBC-C8F8-3201-4F48-7A3FA0FD55A7}"/>
              </a:ext>
            </a:extLst>
          </p:cNvPr>
          <p:cNvPicPr>
            <a:picLocks noChangeAspect="1"/>
          </p:cNvPicPr>
          <p:nvPr/>
        </p:nvPicPr>
        <p:blipFill>
          <a:blip r:embed="rId3"/>
          <a:stretch>
            <a:fillRect/>
          </a:stretch>
        </p:blipFill>
        <p:spPr>
          <a:xfrm>
            <a:off x="8150516" y="1366879"/>
            <a:ext cx="3793223" cy="2330725"/>
          </a:xfrm>
          <a:prstGeom prst="rect">
            <a:avLst/>
          </a:prstGeom>
        </p:spPr>
      </p:pic>
      <p:pic>
        <p:nvPicPr>
          <p:cNvPr id="8" name="図 7">
            <a:extLst>
              <a:ext uri="{FF2B5EF4-FFF2-40B4-BE49-F238E27FC236}">
                <a16:creationId xmlns:a16="http://schemas.microsoft.com/office/drawing/2014/main" id="{F1232B97-FE80-217E-F173-55CBF6BB49D5}"/>
              </a:ext>
            </a:extLst>
          </p:cNvPr>
          <p:cNvPicPr>
            <a:picLocks noChangeAspect="1"/>
          </p:cNvPicPr>
          <p:nvPr/>
        </p:nvPicPr>
        <p:blipFill>
          <a:blip r:embed="rId4"/>
          <a:stretch>
            <a:fillRect/>
          </a:stretch>
        </p:blipFill>
        <p:spPr>
          <a:xfrm>
            <a:off x="267629" y="3885039"/>
            <a:ext cx="3729260" cy="2292374"/>
          </a:xfrm>
          <a:prstGeom prst="rect">
            <a:avLst/>
          </a:prstGeom>
        </p:spPr>
      </p:pic>
      <p:pic>
        <p:nvPicPr>
          <p:cNvPr id="9" name="図 8">
            <a:extLst>
              <a:ext uri="{FF2B5EF4-FFF2-40B4-BE49-F238E27FC236}">
                <a16:creationId xmlns:a16="http://schemas.microsoft.com/office/drawing/2014/main" id="{764045F8-71B5-6972-64B2-1BBAFEEF97F9}"/>
              </a:ext>
            </a:extLst>
          </p:cNvPr>
          <p:cNvPicPr>
            <a:picLocks noChangeAspect="1"/>
          </p:cNvPicPr>
          <p:nvPr/>
        </p:nvPicPr>
        <p:blipFill>
          <a:blip r:embed="rId5"/>
          <a:stretch>
            <a:fillRect/>
          </a:stretch>
        </p:blipFill>
        <p:spPr>
          <a:xfrm>
            <a:off x="8149733" y="3885039"/>
            <a:ext cx="3794791" cy="2889456"/>
          </a:xfrm>
          <a:prstGeom prst="rect">
            <a:avLst/>
          </a:prstGeom>
        </p:spPr>
      </p:pic>
      <p:pic>
        <p:nvPicPr>
          <p:cNvPr id="10" name="図 9">
            <a:extLst>
              <a:ext uri="{FF2B5EF4-FFF2-40B4-BE49-F238E27FC236}">
                <a16:creationId xmlns:a16="http://schemas.microsoft.com/office/drawing/2014/main" id="{E0F3B8F7-8B44-DFB8-42E6-680A0146787D}"/>
              </a:ext>
            </a:extLst>
          </p:cNvPr>
          <p:cNvPicPr>
            <a:picLocks noChangeAspect="1"/>
          </p:cNvPicPr>
          <p:nvPr/>
        </p:nvPicPr>
        <p:blipFill>
          <a:blip r:embed="rId6"/>
          <a:stretch>
            <a:fillRect/>
          </a:stretch>
        </p:blipFill>
        <p:spPr>
          <a:xfrm>
            <a:off x="4208680" y="3885039"/>
            <a:ext cx="3793223" cy="2319718"/>
          </a:xfrm>
          <a:prstGeom prst="rect">
            <a:avLst/>
          </a:prstGeom>
        </p:spPr>
      </p:pic>
    </p:spTree>
    <p:extLst>
      <p:ext uri="{BB962C8B-B14F-4D97-AF65-F5344CB8AC3E}">
        <p14:creationId xmlns:p14="http://schemas.microsoft.com/office/powerpoint/2010/main" val="3023305426"/>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タイトル 15">
            <a:extLst>
              <a:ext uri="{FF2B5EF4-FFF2-40B4-BE49-F238E27FC236}">
                <a16:creationId xmlns:a16="http://schemas.microsoft.com/office/drawing/2014/main" id="{A4968FCA-8ACD-11D6-EB55-0428C5B6195C}"/>
              </a:ext>
            </a:extLst>
          </p:cNvPr>
          <p:cNvSpPr>
            <a:spLocks noGrp="1"/>
          </p:cNvSpPr>
          <p:nvPr>
            <p:ph type="title"/>
          </p:nvPr>
        </p:nvSpPr>
        <p:spPr/>
        <p:txBody>
          <a:bodyPr/>
          <a:lstStyle/>
          <a:p>
            <a:r>
              <a:rPr lang="en-US" altLang="ja-JP">
                <a:latin typeface="BIZ UDPゴシック" panose="020B0400000000000000" pitchFamily="50" charset="-128"/>
                <a:ea typeface="BIZ UDPゴシック" panose="020B0400000000000000" pitchFamily="50" charset="-128"/>
              </a:rPr>
              <a:t>3-6</a:t>
            </a:r>
            <a:r>
              <a:rPr kumimoji="1" lang="en-US" altLang="ja-JP" sz="2800">
                <a:latin typeface="BIZ UDPゴシック" panose="020B0400000000000000" pitchFamily="50" charset="-128"/>
                <a:ea typeface="BIZ UDPゴシック" panose="020B0400000000000000" pitchFamily="50" charset="-128"/>
              </a:rPr>
              <a:t>.</a:t>
            </a:r>
            <a:r>
              <a:rPr kumimoji="1" lang="ja-JP" altLang="en-US" sz="2800">
                <a:latin typeface="BIZ UDPゴシック" panose="020B0400000000000000" pitchFamily="50" charset="-128"/>
                <a:ea typeface="BIZ UDPゴシック" panose="020B0400000000000000" pitchFamily="50" charset="-128"/>
              </a:rPr>
              <a:t>感想、レビュー</a:t>
            </a:r>
            <a:endParaRPr kumimoji="1" lang="ja-JP" altLang="en-US" sz="2800" dirty="0">
              <a:latin typeface="BIZ UDPゴシック" panose="020B0400000000000000" pitchFamily="50" charset="-128"/>
              <a:ea typeface="BIZ UDPゴシック" panose="020B0400000000000000" pitchFamily="50" charset="-128"/>
            </a:endParaRPr>
          </a:p>
        </p:txBody>
      </p:sp>
      <p:sp>
        <p:nvSpPr>
          <p:cNvPr id="9" name="テキスト プレースホルダー 8">
            <a:extLst>
              <a:ext uri="{FF2B5EF4-FFF2-40B4-BE49-F238E27FC236}">
                <a16:creationId xmlns:a16="http://schemas.microsoft.com/office/drawing/2014/main" id="{679CC0FF-5E8F-3E75-A71B-D2A88F83C861}"/>
              </a:ext>
            </a:extLst>
          </p:cNvPr>
          <p:cNvSpPr>
            <a:spLocks noGrp="1"/>
          </p:cNvSpPr>
          <p:nvPr>
            <p:ph type="body" sz="quarter" idx="13"/>
          </p:nvPr>
        </p:nvSpPr>
        <p:spPr>
          <a:xfrm>
            <a:off x="267628" y="873748"/>
            <a:ext cx="11675326" cy="665590"/>
          </a:xfrm>
        </p:spPr>
        <p:txBody>
          <a:bodyPr/>
          <a:lstStyle/>
          <a:p>
            <a:r>
              <a:rPr kumimoji="1" lang="en-US" altLang="ja-JP" sz="1800">
                <a:latin typeface="BIZ UDPゴシック" panose="020B0400000000000000" pitchFamily="50" charset="-128"/>
                <a:ea typeface="BIZ UDPゴシック" panose="020B0400000000000000" pitchFamily="50" charset="-128"/>
              </a:rPr>
              <a:t>(</a:t>
            </a:r>
            <a:r>
              <a:rPr kumimoji="1" lang="ja-JP" altLang="en-US" sz="1800">
                <a:latin typeface="BIZ UDPゴシック" panose="020B0400000000000000" pitchFamily="50" charset="-128"/>
                <a:ea typeface="BIZ UDPゴシック" panose="020B0400000000000000" pitchFamily="50" charset="-128"/>
              </a:rPr>
              <a:t>座学</a:t>
            </a:r>
            <a:r>
              <a:rPr kumimoji="1" lang="en-US" altLang="ja-JP" sz="1800">
                <a:latin typeface="BIZ UDPゴシック" panose="020B0400000000000000" pitchFamily="50" charset="-128"/>
                <a:ea typeface="BIZ UDPゴシック" panose="020B0400000000000000" pitchFamily="50" charset="-128"/>
              </a:rPr>
              <a:t>)web</a:t>
            </a:r>
            <a:r>
              <a:rPr kumimoji="1" lang="ja-JP" altLang="en-US" sz="1800">
                <a:latin typeface="BIZ UDPゴシック" panose="020B0400000000000000" pitchFamily="50" charset="-128"/>
                <a:ea typeface="BIZ UDPゴシック" panose="020B0400000000000000" pitchFamily="50" charset="-128"/>
              </a:rPr>
              <a:t>システム完成後、実習を振り返っての感想や、自律して業務を行うためのアドバイス等を行います。</a:t>
            </a:r>
            <a:endParaRPr kumimoji="1" lang="en-US" altLang="ja-JP" sz="1800" dirty="0">
              <a:latin typeface="BIZ UDPゴシック" panose="020B0400000000000000" pitchFamily="50" charset="-128"/>
              <a:ea typeface="BIZ UDPゴシック" panose="020B0400000000000000" pitchFamily="50" charset="-128"/>
            </a:endParaRPr>
          </a:p>
        </p:txBody>
      </p:sp>
      <p:sp>
        <p:nvSpPr>
          <p:cNvPr id="13" name="テキスト プレースホルダー 12">
            <a:extLst>
              <a:ext uri="{FF2B5EF4-FFF2-40B4-BE49-F238E27FC236}">
                <a16:creationId xmlns:a16="http://schemas.microsoft.com/office/drawing/2014/main" id="{7F3F545C-49A2-3830-1B43-80D36CAB57B6}"/>
              </a:ext>
            </a:extLst>
          </p:cNvPr>
          <p:cNvSpPr>
            <a:spLocks noGrp="1"/>
          </p:cNvSpPr>
          <p:nvPr>
            <p:ph type="body" sz="quarter" idx="14"/>
          </p:nvPr>
        </p:nvSpPr>
        <p:spPr>
          <a:xfrm>
            <a:off x="230924" y="1676282"/>
            <a:ext cx="11637962" cy="373063"/>
          </a:xfrm>
        </p:spPr>
        <p:txBody>
          <a:bodyPr/>
          <a:lstStyle/>
          <a:p>
            <a:r>
              <a:rPr lang="ja-JP" altLang="en-US"/>
              <a:t>実習完了！</a:t>
            </a:r>
            <a:endParaRPr lang="ja-JP" altLang="en-US" dirty="0"/>
          </a:p>
        </p:txBody>
      </p:sp>
      <p:sp>
        <p:nvSpPr>
          <p:cNvPr id="2" name="テキスト ボックス 1">
            <a:extLst>
              <a:ext uri="{FF2B5EF4-FFF2-40B4-BE49-F238E27FC236}">
                <a16:creationId xmlns:a16="http://schemas.microsoft.com/office/drawing/2014/main" id="{494B346B-EDD0-8574-EDAC-4DDDF050978F}"/>
              </a:ext>
            </a:extLst>
          </p:cNvPr>
          <p:cNvSpPr txBox="1"/>
          <p:nvPr/>
        </p:nvSpPr>
        <p:spPr>
          <a:xfrm>
            <a:off x="377371" y="2071768"/>
            <a:ext cx="10887917" cy="1477328"/>
          </a:xfrm>
          <a:prstGeom prst="rect">
            <a:avLst/>
          </a:prstGeom>
          <a:noFill/>
        </p:spPr>
        <p:txBody>
          <a:bodyPr wrap="none" rtlCol="0">
            <a:spAutoFit/>
          </a:bodyPr>
          <a:lstStyle/>
          <a:p>
            <a:r>
              <a:rPr kumimoji="1" lang="ja-JP" altLang="en-US"/>
              <a:t>いかがでしたか？</a:t>
            </a:r>
            <a:endParaRPr kumimoji="1" lang="en-US" altLang="ja-JP"/>
          </a:p>
          <a:p>
            <a:r>
              <a:rPr kumimoji="1" lang="en-US" altLang="ja-JP"/>
              <a:t>Web</a:t>
            </a:r>
            <a:r>
              <a:rPr kumimoji="1" lang="ja-JP" altLang="en-US"/>
              <a:t>システム「住所録データベース」を自作した感想は・・・・・・。</a:t>
            </a:r>
            <a:endParaRPr kumimoji="1" lang="en-US" altLang="ja-JP"/>
          </a:p>
          <a:p>
            <a:r>
              <a:rPr lang="ja-JP" altLang="en-US"/>
              <a:t>画面と手順書があっていない！やり方が変わっているなど、いくつものアクシデントがあったかと思います。</a:t>
            </a:r>
            <a:endParaRPr lang="en-US" altLang="ja-JP"/>
          </a:p>
          <a:p>
            <a:r>
              <a:rPr lang="ja-JP" altLang="en-US"/>
              <a:t>その都度、考え、相談し、課題をクリアできましたか？</a:t>
            </a:r>
            <a:endParaRPr lang="en-US" altLang="ja-JP"/>
          </a:p>
          <a:p>
            <a:r>
              <a:rPr lang="ja-JP" altLang="en-US"/>
              <a:t>そして・・・・。</a:t>
            </a:r>
            <a:endParaRPr lang="en-US" altLang="ja-JP"/>
          </a:p>
        </p:txBody>
      </p:sp>
      <p:pic>
        <p:nvPicPr>
          <p:cNvPr id="1026" name="Picture 2" descr="バンザイをしている人たちのイラスト | かわいいフリー素材集 ...">
            <a:extLst>
              <a:ext uri="{FF2B5EF4-FFF2-40B4-BE49-F238E27FC236}">
                <a16:creationId xmlns:a16="http://schemas.microsoft.com/office/drawing/2014/main" id="{D5997B5E-10B5-4772-DB5F-2196A76422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04627" y="4138863"/>
            <a:ext cx="3064259" cy="2125830"/>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a:extLst>
              <a:ext uri="{FF2B5EF4-FFF2-40B4-BE49-F238E27FC236}">
                <a16:creationId xmlns:a16="http://schemas.microsoft.com/office/drawing/2014/main" id="{64B16255-1FFA-DAD2-44F8-A0EFB6C83B82}"/>
              </a:ext>
            </a:extLst>
          </p:cNvPr>
          <p:cNvSpPr txBox="1"/>
          <p:nvPr/>
        </p:nvSpPr>
        <p:spPr>
          <a:xfrm>
            <a:off x="267628" y="3587948"/>
            <a:ext cx="10366941" cy="400110"/>
          </a:xfrm>
          <a:prstGeom prst="rect">
            <a:avLst/>
          </a:prstGeom>
          <a:noFill/>
        </p:spPr>
        <p:txBody>
          <a:bodyPr wrap="none" rtlCol="0">
            <a:spAutoFit/>
          </a:bodyPr>
          <a:lstStyle/>
          <a:p>
            <a:r>
              <a:rPr kumimoji="1" lang="ja-JP" altLang="en-US" sz="2000">
                <a:solidFill>
                  <a:srgbClr val="FF0000"/>
                </a:solidFill>
                <a:latin typeface="BIZ UDPゴシック" panose="020B0400000000000000" pitchFamily="50" charset="-128"/>
                <a:ea typeface="BIZ UDPゴシック" panose="020B0400000000000000" pitchFamily="50" charset="-128"/>
              </a:rPr>
              <a:t>目標！：「</a:t>
            </a:r>
            <a:r>
              <a:rPr kumimoji="1" lang="en-US" altLang="ja-JP" sz="2000" dirty="0">
                <a:solidFill>
                  <a:srgbClr val="FF0000"/>
                </a:solidFill>
                <a:latin typeface="BIZ UDPゴシック" panose="020B0400000000000000" pitchFamily="50" charset="-128"/>
                <a:ea typeface="BIZ UDPゴシック" panose="020B0400000000000000" pitchFamily="50" charset="-128"/>
              </a:rPr>
              <a:t>IT</a:t>
            </a:r>
            <a:r>
              <a:rPr kumimoji="1" lang="ja-JP" altLang="en-US" sz="2000" dirty="0">
                <a:solidFill>
                  <a:srgbClr val="FF0000"/>
                </a:solidFill>
                <a:latin typeface="BIZ UDPゴシック" panose="020B0400000000000000" pitchFamily="50" charset="-128"/>
                <a:ea typeface="BIZ UDPゴシック" panose="020B0400000000000000" pitchFamily="50" charset="-128"/>
              </a:rPr>
              <a:t>技術者（プログラマー）として自律的に考え行動し、開発を進めることができる。」</a:t>
            </a:r>
          </a:p>
        </p:txBody>
      </p:sp>
      <p:sp>
        <p:nvSpPr>
          <p:cNvPr id="4" name="テキスト ボックス 3">
            <a:extLst>
              <a:ext uri="{FF2B5EF4-FFF2-40B4-BE49-F238E27FC236}">
                <a16:creationId xmlns:a16="http://schemas.microsoft.com/office/drawing/2014/main" id="{673031B8-3A33-DD9E-D9CA-8066907038F0}"/>
              </a:ext>
            </a:extLst>
          </p:cNvPr>
          <p:cNvSpPr txBox="1"/>
          <p:nvPr/>
        </p:nvSpPr>
        <p:spPr>
          <a:xfrm>
            <a:off x="264279" y="4347594"/>
            <a:ext cx="4397358" cy="369332"/>
          </a:xfrm>
          <a:prstGeom prst="rect">
            <a:avLst/>
          </a:prstGeom>
          <a:noFill/>
        </p:spPr>
        <p:txBody>
          <a:bodyPr wrap="none" rtlCol="0">
            <a:spAutoFit/>
          </a:bodyPr>
          <a:lstStyle/>
          <a:p>
            <a:r>
              <a:rPr lang="ja-JP" altLang="en-US"/>
              <a:t>目標に到達することは出来たでしょうか？</a:t>
            </a:r>
            <a:endParaRPr lang="en-US" altLang="ja-JP"/>
          </a:p>
        </p:txBody>
      </p:sp>
      <p:sp>
        <p:nvSpPr>
          <p:cNvPr id="5" name="テキスト ボックス 4">
            <a:extLst>
              <a:ext uri="{FF2B5EF4-FFF2-40B4-BE49-F238E27FC236}">
                <a16:creationId xmlns:a16="http://schemas.microsoft.com/office/drawing/2014/main" id="{C63BA776-3D75-E531-6D18-0A297D0075BF}"/>
              </a:ext>
            </a:extLst>
          </p:cNvPr>
          <p:cNvSpPr txBox="1"/>
          <p:nvPr/>
        </p:nvSpPr>
        <p:spPr>
          <a:xfrm>
            <a:off x="264279" y="5060471"/>
            <a:ext cx="8092491" cy="1200329"/>
          </a:xfrm>
          <a:prstGeom prst="rect">
            <a:avLst/>
          </a:prstGeom>
          <a:noFill/>
        </p:spPr>
        <p:txBody>
          <a:bodyPr wrap="square" rtlCol="0">
            <a:spAutoFit/>
          </a:bodyPr>
          <a:lstStyle/>
          <a:p>
            <a:r>
              <a:rPr lang="ja-JP" altLang="en-US"/>
              <a:t>残り時間で、反省点を整理するもよし、</a:t>
            </a:r>
            <a:endParaRPr lang="en-US" altLang="ja-JP"/>
          </a:p>
          <a:p>
            <a:r>
              <a:rPr lang="ja-JP" altLang="en-US"/>
              <a:t>　</a:t>
            </a:r>
            <a:r>
              <a:rPr lang="en-US" altLang="ja-JP"/>
              <a:t>web</a:t>
            </a:r>
            <a:r>
              <a:rPr lang="ja-JP" altLang="en-US"/>
              <a:t>システムをカスタマイズするもよし、</a:t>
            </a:r>
            <a:endParaRPr lang="en-US" altLang="ja-JP"/>
          </a:p>
          <a:p>
            <a:r>
              <a:rPr lang="ja-JP" altLang="en-US"/>
              <a:t>　不明な点や興味を持った技術について、講師とディスカッションして、</a:t>
            </a:r>
            <a:endParaRPr lang="en-US" altLang="ja-JP"/>
          </a:p>
          <a:p>
            <a:r>
              <a:rPr lang="ja-JP" altLang="en-US"/>
              <a:t>自身のキャリアデザインをイメージしてみてください。</a:t>
            </a:r>
            <a:endParaRPr lang="en-US" altLang="ja-JP"/>
          </a:p>
        </p:txBody>
      </p:sp>
    </p:spTree>
    <p:extLst>
      <p:ext uri="{BB962C8B-B14F-4D97-AF65-F5344CB8AC3E}">
        <p14:creationId xmlns:p14="http://schemas.microsoft.com/office/powerpoint/2010/main" val="2699347683"/>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正方形/長方形 7">
            <a:extLst>
              <a:ext uri="{FF2B5EF4-FFF2-40B4-BE49-F238E27FC236}">
                <a16:creationId xmlns:a16="http://schemas.microsoft.com/office/drawing/2014/main" id="{6EE70946-47EF-1CE1-554D-90E8AEAD12CA}"/>
              </a:ext>
            </a:extLst>
          </p:cNvPr>
          <p:cNvSpPr/>
          <p:nvPr/>
        </p:nvSpPr>
        <p:spPr>
          <a:xfrm>
            <a:off x="1119678" y="6323469"/>
            <a:ext cx="9927530" cy="354137"/>
          </a:xfrm>
          <a:prstGeom prst="rect">
            <a:avLst/>
          </a:prstGeom>
          <a:gradFill flip="none" rotWithShape="1">
            <a:gsLst>
              <a:gs pos="0">
                <a:schemeClr val="accent4">
                  <a:lumMod val="5000"/>
                  <a:lumOff val="9500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tileRect/>
          </a:gradFill>
          <a:ln>
            <a:no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
        <p:nvSpPr>
          <p:cNvPr id="16" name="タイトル 15">
            <a:extLst>
              <a:ext uri="{FF2B5EF4-FFF2-40B4-BE49-F238E27FC236}">
                <a16:creationId xmlns:a16="http://schemas.microsoft.com/office/drawing/2014/main" id="{A4968FCA-8ACD-11D6-EB55-0428C5B6195C}"/>
              </a:ext>
            </a:extLst>
          </p:cNvPr>
          <p:cNvSpPr>
            <a:spLocks noGrp="1"/>
          </p:cNvSpPr>
          <p:nvPr>
            <p:ph type="title"/>
          </p:nvPr>
        </p:nvSpPr>
        <p:spPr/>
        <p:txBody>
          <a:bodyPr/>
          <a:lstStyle/>
          <a:p>
            <a:r>
              <a:rPr lang="ja-JP" altLang="en-US"/>
              <a:t>実習目的と達成目標</a:t>
            </a:r>
            <a:endParaRPr lang="ja-JP" altLang="en-US" dirty="0"/>
          </a:p>
        </p:txBody>
      </p:sp>
      <p:sp>
        <p:nvSpPr>
          <p:cNvPr id="13" name="テキスト プレースホルダー 12">
            <a:extLst>
              <a:ext uri="{FF2B5EF4-FFF2-40B4-BE49-F238E27FC236}">
                <a16:creationId xmlns:a16="http://schemas.microsoft.com/office/drawing/2014/main" id="{7F3F545C-49A2-3830-1B43-80D36CAB57B6}"/>
              </a:ext>
            </a:extLst>
          </p:cNvPr>
          <p:cNvSpPr>
            <a:spLocks noGrp="1"/>
          </p:cNvSpPr>
          <p:nvPr>
            <p:ph type="body" sz="quarter" idx="14"/>
          </p:nvPr>
        </p:nvSpPr>
        <p:spPr>
          <a:xfrm>
            <a:off x="268288" y="893387"/>
            <a:ext cx="11637962" cy="373063"/>
          </a:xfrm>
        </p:spPr>
        <p:txBody>
          <a:bodyPr/>
          <a:lstStyle/>
          <a:p>
            <a:r>
              <a:rPr lang="ja-JP" altLang="en-US">
                <a:latin typeface="BIZ UDPゴシック" panose="020B0400000000000000" pitchFamily="50" charset="-128"/>
                <a:ea typeface="BIZ UDPゴシック" panose="020B0400000000000000" pitchFamily="50" charset="-128"/>
              </a:rPr>
              <a:t>各項目の目的と達成目標</a:t>
            </a:r>
            <a:endParaRPr lang="ja-JP" altLang="en-US" dirty="0"/>
          </a:p>
        </p:txBody>
      </p:sp>
      <p:graphicFrame>
        <p:nvGraphicFramePr>
          <p:cNvPr id="2" name="表 11">
            <a:extLst>
              <a:ext uri="{FF2B5EF4-FFF2-40B4-BE49-F238E27FC236}">
                <a16:creationId xmlns:a16="http://schemas.microsoft.com/office/drawing/2014/main" id="{815CEBE1-C0E4-04DB-D184-CD96C309C3C0}"/>
              </a:ext>
            </a:extLst>
          </p:cNvPr>
          <p:cNvGraphicFramePr>
            <a:graphicFrameLocks noGrp="1"/>
          </p:cNvGraphicFramePr>
          <p:nvPr/>
        </p:nvGraphicFramePr>
        <p:xfrm>
          <a:off x="694063" y="2289810"/>
          <a:ext cx="11127035" cy="3383280"/>
        </p:xfrm>
        <a:graphic>
          <a:graphicData uri="http://schemas.openxmlformats.org/drawingml/2006/table">
            <a:tbl>
              <a:tblPr firstRow="1" bandRow="1">
                <a:tableStyleId>{5C22544A-7EE6-4342-B048-85BDC9FD1C3A}</a:tableStyleId>
              </a:tblPr>
              <a:tblGrid>
                <a:gridCol w="2079997">
                  <a:extLst>
                    <a:ext uri="{9D8B030D-6E8A-4147-A177-3AD203B41FA5}">
                      <a16:colId xmlns:a16="http://schemas.microsoft.com/office/drawing/2014/main" val="1404619311"/>
                    </a:ext>
                  </a:extLst>
                </a:gridCol>
                <a:gridCol w="5674481">
                  <a:extLst>
                    <a:ext uri="{9D8B030D-6E8A-4147-A177-3AD203B41FA5}">
                      <a16:colId xmlns:a16="http://schemas.microsoft.com/office/drawing/2014/main" val="966735237"/>
                    </a:ext>
                  </a:extLst>
                </a:gridCol>
                <a:gridCol w="3372557">
                  <a:extLst>
                    <a:ext uri="{9D8B030D-6E8A-4147-A177-3AD203B41FA5}">
                      <a16:colId xmlns:a16="http://schemas.microsoft.com/office/drawing/2014/main" val="1374605348"/>
                    </a:ext>
                  </a:extLst>
                </a:gridCol>
              </a:tblGrid>
              <a:tr h="311525">
                <a:tc>
                  <a:txBody>
                    <a:bodyPr/>
                    <a:lstStyle/>
                    <a:p>
                      <a:pPr algn="ctr"/>
                      <a:r>
                        <a:rPr kumimoji="1" lang="ja-JP" altLang="en-US" dirty="0">
                          <a:latin typeface="BIZ UDPゴシック" panose="020B0400000000000000" pitchFamily="50" charset="-128"/>
                          <a:ea typeface="BIZ UDPゴシック" panose="020B0400000000000000" pitchFamily="50" charset="-128"/>
                        </a:rPr>
                        <a:t>項目</a:t>
                      </a:r>
                    </a:p>
                  </a:txBody>
                  <a:tcPr/>
                </a:tc>
                <a:tc>
                  <a:txBody>
                    <a:bodyPr/>
                    <a:lstStyle/>
                    <a:p>
                      <a:pPr algn="ctr"/>
                      <a:r>
                        <a:rPr kumimoji="1" lang="ja-JP" altLang="en-US">
                          <a:latin typeface="BIZ UDPゴシック" panose="020B0400000000000000" pitchFamily="50" charset="-128"/>
                          <a:ea typeface="BIZ UDPゴシック" panose="020B0400000000000000" pitchFamily="50" charset="-128"/>
                        </a:rPr>
                        <a:t>目的</a:t>
                      </a:r>
                      <a:endParaRPr kumimoji="1" lang="ja-JP" altLang="en-US" dirty="0">
                        <a:latin typeface="BIZ UDPゴシック" panose="020B0400000000000000" pitchFamily="50" charset="-128"/>
                        <a:ea typeface="BIZ UDPゴシック" panose="020B0400000000000000" pitchFamily="50" charset="-128"/>
                      </a:endParaRPr>
                    </a:p>
                  </a:txBody>
                  <a:tcPr/>
                </a:tc>
                <a:tc>
                  <a:txBody>
                    <a:bodyPr/>
                    <a:lstStyle/>
                    <a:p>
                      <a:pPr algn="ctr"/>
                      <a:r>
                        <a:rPr kumimoji="1" lang="ja-JP" altLang="en-US" dirty="0">
                          <a:latin typeface="BIZ UDPゴシック" panose="020B0400000000000000" pitchFamily="50" charset="-128"/>
                          <a:ea typeface="BIZ UDPゴシック" panose="020B0400000000000000" pitchFamily="50" charset="-128"/>
                        </a:rPr>
                        <a:t>達成目標</a:t>
                      </a:r>
                    </a:p>
                  </a:txBody>
                  <a:tcPr/>
                </a:tc>
                <a:extLst>
                  <a:ext uri="{0D108BD9-81ED-4DB2-BD59-A6C34878D82A}">
                    <a16:rowId xmlns:a16="http://schemas.microsoft.com/office/drawing/2014/main" val="1035063493"/>
                  </a:ext>
                </a:extLst>
              </a:tr>
              <a:tr h="5377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800" dirty="0">
                          <a:latin typeface="BIZ UDPゴシック" panose="020B0400000000000000" pitchFamily="50" charset="-128"/>
                          <a:ea typeface="BIZ UDPゴシック" panose="020B0400000000000000" pitchFamily="50" charset="-128"/>
                        </a:rPr>
                        <a:t>1.</a:t>
                      </a:r>
                      <a:r>
                        <a:rPr kumimoji="1" lang="ja-JP" altLang="en-US" sz="1800" dirty="0">
                          <a:latin typeface="BIZ UDPゴシック" panose="020B0400000000000000" pitchFamily="50" charset="-128"/>
                          <a:ea typeface="BIZ UDPゴシック" panose="020B0400000000000000" pitchFamily="50" charset="-128"/>
                        </a:rPr>
                        <a:t>座学実習（情報処理基本）</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latin typeface="BIZ UDPゴシック" panose="020B0400000000000000" pitchFamily="50" charset="-128"/>
                          <a:ea typeface="BIZ UDPゴシック" panose="020B0400000000000000" pitchFamily="50" charset="-128"/>
                        </a:rPr>
                        <a:t>基本的な技術について体系的に理解することで、各技術の関連性やつながりを理解する。</a:t>
                      </a:r>
                      <a:endParaRPr kumimoji="1" lang="en-US" altLang="ja-JP" dirty="0">
                        <a:latin typeface="BIZ UDPゴシック" panose="020B0400000000000000" pitchFamily="50" charset="-128"/>
                        <a:ea typeface="BIZ UDPゴシック" panose="020B0400000000000000"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a:latin typeface="BIZ UDPゴシック" panose="020B0400000000000000" pitchFamily="50" charset="-128"/>
                        <a:ea typeface="BIZ UDPゴシック" panose="020B0400000000000000" pitchFamily="50" charset="-128"/>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latin typeface="BIZ UDPゴシック" panose="020B0400000000000000" pitchFamily="50" charset="-128"/>
                          <a:ea typeface="BIZ UDPゴシック" panose="020B0400000000000000" pitchFamily="50" charset="-128"/>
                        </a:rPr>
                        <a:t>各技術の関連性やつながりを理解する。</a:t>
                      </a:r>
                      <a:endParaRPr kumimoji="1" lang="en-US" altLang="ja-JP" dirty="0">
                        <a:latin typeface="BIZ UDPゴシック" panose="020B0400000000000000" pitchFamily="50" charset="-128"/>
                        <a:ea typeface="BIZ UDPゴシック" panose="020B0400000000000000" pitchFamily="50" charset="-128"/>
                      </a:endParaRPr>
                    </a:p>
                  </a:txBody>
                  <a:tcPr/>
                </a:tc>
                <a:extLst>
                  <a:ext uri="{0D108BD9-81ED-4DB2-BD59-A6C34878D82A}">
                    <a16:rowId xmlns:a16="http://schemas.microsoft.com/office/drawing/2014/main" val="3498206687"/>
                  </a:ext>
                </a:extLst>
              </a:tr>
              <a:tr h="5377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800" dirty="0">
                          <a:latin typeface="BIZ UDPゴシック" panose="020B0400000000000000" pitchFamily="50" charset="-128"/>
                          <a:ea typeface="BIZ UDPゴシック" panose="020B0400000000000000" pitchFamily="50" charset="-128"/>
                        </a:rPr>
                        <a:t>2.</a:t>
                      </a:r>
                      <a:r>
                        <a:rPr kumimoji="1" lang="ja-JP" altLang="en-US" sz="1800" dirty="0">
                          <a:latin typeface="BIZ UDPゴシック" panose="020B0400000000000000" pitchFamily="50" charset="-128"/>
                          <a:ea typeface="BIZ UDPゴシック" panose="020B0400000000000000" pitchFamily="50" charset="-128"/>
                        </a:rPr>
                        <a:t>開発環境構築の実習</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latin typeface="BIZ UDPゴシック" panose="020B0400000000000000" pitchFamily="50" charset="-128"/>
                          <a:ea typeface="BIZ UDPゴシック" panose="020B0400000000000000" pitchFamily="50" charset="-128"/>
                        </a:rPr>
                        <a:t>動作環境、開発環境を自身で調べながら構築することにより、ハード、ＯＳ等の知識の必要性を理解する。</a:t>
                      </a:r>
                      <a:endParaRPr kumimoji="1" lang="en-US" altLang="ja-JP" dirty="0">
                        <a:latin typeface="BIZ UDPゴシック" panose="020B0400000000000000" pitchFamily="50" charset="-128"/>
                        <a:ea typeface="BIZ UDPゴシック" panose="020B0400000000000000"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a:latin typeface="BIZ UDPゴシック" panose="020B0400000000000000" pitchFamily="50" charset="-128"/>
                        <a:ea typeface="BIZ UDPゴシック" panose="020B0400000000000000" pitchFamily="50" charset="-128"/>
                      </a:endParaRPr>
                    </a:p>
                  </a:txBody>
                  <a:tcPr/>
                </a:tc>
                <a:tc>
                  <a:txBody>
                    <a:bodyPr/>
                    <a:lstStyle/>
                    <a:p>
                      <a:r>
                        <a:rPr kumimoji="1" lang="ja-JP" altLang="en-US" dirty="0">
                          <a:latin typeface="BIZ UDPゴシック" panose="020B0400000000000000" pitchFamily="50" charset="-128"/>
                          <a:ea typeface="BIZ UDPゴシック" panose="020B0400000000000000" pitchFamily="50" charset="-128"/>
                        </a:rPr>
                        <a:t>開発環境、動作環境の構築を一人称できる。</a:t>
                      </a:r>
                    </a:p>
                  </a:txBody>
                  <a:tcPr/>
                </a:tc>
                <a:extLst>
                  <a:ext uri="{0D108BD9-81ED-4DB2-BD59-A6C34878D82A}">
                    <a16:rowId xmlns:a16="http://schemas.microsoft.com/office/drawing/2014/main" val="910411385"/>
                  </a:ext>
                </a:extLst>
              </a:tr>
              <a:tr h="5377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800" dirty="0">
                          <a:latin typeface="BIZ UDPゴシック" panose="020B0400000000000000" pitchFamily="50" charset="-128"/>
                          <a:ea typeface="BIZ UDPゴシック" panose="020B0400000000000000" pitchFamily="50" charset="-128"/>
                        </a:rPr>
                        <a:t>3.web</a:t>
                      </a:r>
                      <a:r>
                        <a:rPr kumimoji="1" lang="ja-JP" altLang="en-US" sz="1800" dirty="0">
                          <a:latin typeface="BIZ UDPゴシック" panose="020B0400000000000000" pitchFamily="50" charset="-128"/>
                          <a:ea typeface="BIZ UDPゴシック" panose="020B0400000000000000" pitchFamily="50" charset="-128"/>
                        </a:rPr>
                        <a:t>システム開発の実習</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latin typeface="BIZ UDPゴシック" panose="020B0400000000000000" pitchFamily="50" charset="-128"/>
                          <a:ea typeface="BIZ UDPゴシック" panose="020B0400000000000000" pitchFamily="50" charset="-128"/>
                        </a:rPr>
                        <a:t>Web</a:t>
                      </a:r>
                      <a:r>
                        <a:rPr kumimoji="1" lang="ja-JP" altLang="en-US">
                          <a:latin typeface="BIZ UDPゴシック" panose="020B0400000000000000" pitchFamily="50" charset="-128"/>
                          <a:ea typeface="BIZ UDPゴシック" panose="020B0400000000000000" pitchFamily="50" charset="-128"/>
                        </a:rPr>
                        <a:t>システム開発を通して、理論やフレームワーク、ライブラリなど、多くの知識と経験が必要になることを理解する。</a:t>
                      </a:r>
                      <a:endParaRPr kumimoji="1" lang="en-US" altLang="ja-JP" dirty="0">
                        <a:latin typeface="BIZ UDPゴシック" panose="020B0400000000000000" pitchFamily="50" charset="-128"/>
                        <a:ea typeface="BIZ UDPゴシック" panose="020B0400000000000000"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a:latin typeface="BIZ UDPゴシック" panose="020B0400000000000000" pitchFamily="50" charset="-128"/>
                        <a:ea typeface="BIZ UDPゴシック" panose="020B0400000000000000" pitchFamily="50" charset="-128"/>
                      </a:endParaRPr>
                    </a:p>
                  </a:txBody>
                  <a:tcPr/>
                </a:tc>
                <a:tc>
                  <a:txBody>
                    <a:bodyPr/>
                    <a:lstStyle/>
                    <a:p>
                      <a:r>
                        <a:rPr kumimoji="1" lang="en-US" altLang="ja-JP" dirty="0">
                          <a:latin typeface="BIZ UDPゴシック" panose="020B0400000000000000" pitchFamily="50" charset="-128"/>
                          <a:ea typeface="BIZ UDPゴシック" panose="020B0400000000000000" pitchFamily="50" charset="-128"/>
                        </a:rPr>
                        <a:t>Web</a:t>
                      </a:r>
                      <a:r>
                        <a:rPr kumimoji="1" lang="ja-JP" altLang="en-US" dirty="0">
                          <a:latin typeface="BIZ UDPゴシック" panose="020B0400000000000000" pitchFamily="50" charset="-128"/>
                          <a:ea typeface="BIZ UDPゴシック" panose="020B0400000000000000" pitchFamily="50" charset="-128"/>
                        </a:rPr>
                        <a:t>システム開発を行い、動作環境で動かす。</a:t>
                      </a:r>
                    </a:p>
                  </a:txBody>
                  <a:tcPr/>
                </a:tc>
                <a:extLst>
                  <a:ext uri="{0D108BD9-81ED-4DB2-BD59-A6C34878D82A}">
                    <a16:rowId xmlns:a16="http://schemas.microsoft.com/office/drawing/2014/main" val="3039334088"/>
                  </a:ext>
                </a:extLst>
              </a:tr>
            </a:tbl>
          </a:graphicData>
        </a:graphic>
      </p:graphicFrame>
      <p:pic>
        <p:nvPicPr>
          <p:cNvPr id="5" name="Picture 2" descr="下矢印」の写真素材 | 4,720件の無料イラスト画像 | Adobe Stock">
            <a:extLst>
              <a:ext uri="{FF2B5EF4-FFF2-40B4-BE49-F238E27FC236}">
                <a16:creationId xmlns:a16="http://schemas.microsoft.com/office/drawing/2014/main" id="{061F53CD-664F-D6A2-F4EC-1AA83EE0ED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08123" y="5715557"/>
            <a:ext cx="1154017" cy="471141"/>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a:extLst>
              <a:ext uri="{FF2B5EF4-FFF2-40B4-BE49-F238E27FC236}">
                <a16:creationId xmlns:a16="http://schemas.microsoft.com/office/drawing/2014/main" id="{A6BA652A-97D9-9EA1-3749-9EF02B672703}"/>
              </a:ext>
            </a:extLst>
          </p:cNvPr>
          <p:cNvSpPr txBox="1"/>
          <p:nvPr/>
        </p:nvSpPr>
        <p:spPr>
          <a:xfrm>
            <a:off x="1546335" y="6254318"/>
            <a:ext cx="9469259" cy="400110"/>
          </a:xfrm>
          <a:prstGeom prst="rect">
            <a:avLst/>
          </a:prstGeom>
          <a:noFill/>
        </p:spPr>
        <p:txBody>
          <a:bodyPr wrap="none" rtlCol="0">
            <a:spAutoFit/>
          </a:bodyPr>
          <a:lstStyle/>
          <a:p>
            <a:r>
              <a:rPr kumimoji="1" lang="ja-JP" altLang="en-US" sz="2000" dirty="0">
                <a:solidFill>
                  <a:srgbClr val="FF0000"/>
                </a:solidFill>
                <a:latin typeface="BIZ UDPゴシック" panose="020B0400000000000000" pitchFamily="50" charset="-128"/>
                <a:ea typeface="BIZ UDPゴシック" panose="020B0400000000000000" pitchFamily="50" charset="-128"/>
              </a:rPr>
              <a:t>「</a:t>
            </a:r>
            <a:r>
              <a:rPr kumimoji="1" lang="en-US" altLang="ja-JP" sz="2000" dirty="0">
                <a:solidFill>
                  <a:srgbClr val="FF0000"/>
                </a:solidFill>
                <a:latin typeface="BIZ UDPゴシック" panose="020B0400000000000000" pitchFamily="50" charset="-128"/>
                <a:ea typeface="BIZ UDPゴシック" panose="020B0400000000000000" pitchFamily="50" charset="-128"/>
              </a:rPr>
              <a:t>IT</a:t>
            </a:r>
            <a:r>
              <a:rPr kumimoji="1" lang="ja-JP" altLang="en-US" sz="2000" dirty="0">
                <a:solidFill>
                  <a:srgbClr val="FF0000"/>
                </a:solidFill>
                <a:latin typeface="BIZ UDPゴシック" panose="020B0400000000000000" pitchFamily="50" charset="-128"/>
                <a:ea typeface="BIZ UDPゴシック" panose="020B0400000000000000" pitchFamily="50" charset="-128"/>
              </a:rPr>
              <a:t>技術者（プログラマー）として自律的に考え行動し、開発を進めることができる。」</a:t>
            </a:r>
          </a:p>
        </p:txBody>
      </p:sp>
      <p:sp>
        <p:nvSpPr>
          <p:cNvPr id="7" name="テキスト ボックス 6">
            <a:extLst>
              <a:ext uri="{FF2B5EF4-FFF2-40B4-BE49-F238E27FC236}">
                <a16:creationId xmlns:a16="http://schemas.microsoft.com/office/drawing/2014/main" id="{C5ACF661-E9E6-6C21-C6CF-474F1015E04C}"/>
              </a:ext>
            </a:extLst>
          </p:cNvPr>
          <p:cNvSpPr txBox="1"/>
          <p:nvPr/>
        </p:nvSpPr>
        <p:spPr>
          <a:xfrm>
            <a:off x="694063" y="1299165"/>
            <a:ext cx="11127036" cy="923330"/>
          </a:xfrm>
          <a:prstGeom prst="rect">
            <a:avLst/>
          </a:prstGeom>
          <a:noFill/>
        </p:spPr>
        <p:txBody>
          <a:bodyPr wrap="square" rtlCol="0">
            <a:spAutoFit/>
          </a:bodyPr>
          <a:lstStyle/>
          <a:p>
            <a:r>
              <a:rPr kumimoji="1" lang="ja-JP" altLang="en-US" dirty="0">
                <a:latin typeface="BIZ UDPゴシック" panose="020B0400000000000000" pitchFamily="50" charset="-128"/>
                <a:ea typeface="BIZ UDPゴシック" panose="020B0400000000000000" pitchFamily="50" charset="-128"/>
              </a:rPr>
              <a:t>実習では、単なる形式上の知識だけではない</a:t>
            </a:r>
            <a:r>
              <a:rPr kumimoji="1" lang="ja-JP" altLang="en-US" dirty="0">
                <a:solidFill>
                  <a:srgbClr val="FF0000"/>
                </a:solidFill>
                <a:latin typeface="BIZ UDPゴシック" panose="020B0400000000000000" pitchFamily="50" charset="-128"/>
                <a:ea typeface="BIZ UDPゴシック" panose="020B0400000000000000" pitchFamily="50" charset="-128"/>
              </a:rPr>
              <a:t>システム開発に必要な暗黙知（実務を通じてでしか伝承できない、簡単に言語化できない知識）</a:t>
            </a:r>
            <a:r>
              <a:rPr kumimoji="1" lang="ja-JP" altLang="en-US" dirty="0">
                <a:latin typeface="BIZ UDPゴシック" panose="020B0400000000000000" pitchFamily="50" charset="-128"/>
                <a:ea typeface="BIZ UDPゴシック" panose="020B0400000000000000" pitchFamily="50" charset="-128"/>
              </a:rPr>
              <a:t>を教えます。この実習を通じて、自律的に考え行動し、開発を進めることができる態度を身につけます。</a:t>
            </a:r>
          </a:p>
        </p:txBody>
      </p:sp>
      <p:sp>
        <p:nvSpPr>
          <p:cNvPr id="15" name="正方形/長方形 14">
            <a:extLst>
              <a:ext uri="{FF2B5EF4-FFF2-40B4-BE49-F238E27FC236}">
                <a16:creationId xmlns:a16="http://schemas.microsoft.com/office/drawing/2014/main" id="{221623EF-0F59-F3FC-9030-0C789B74B5ED}"/>
              </a:ext>
            </a:extLst>
          </p:cNvPr>
          <p:cNvSpPr/>
          <p:nvPr/>
        </p:nvSpPr>
        <p:spPr>
          <a:xfrm>
            <a:off x="694062" y="4503308"/>
            <a:ext cx="11127036" cy="1169781"/>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880263424"/>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33303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105EA2F-E7F2-ACF7-0833-6B93C7286CEA}"/>
              </a:ext>
            </a:extLst>
          </p:cNvPr>
          <p:cNvSpPr>
            <a:spLocks noGrp="1"/>
          </p:cNvSpPr>
          <p:nvPr>
            <p:ph type="title"/>
          </p:nvPr>
        </p:nvSpPr>
        <p:spPr/>
        <p:txBody>
          <a:bodyPr/>
          <a:lstStyle/>
          <a:p>
            <a:r>
              <a:rPr kumimoji="1" lang="en-US" altLang="ja-JP"/>
              <a:t>3-1-4.</a:t>
            </a:r>
            <a:r>
              <a:rPr kumimoji="1" lang="ja-JP" altLang="en-US"/>
              <a:t>要件定義</a:t>
            </a:r>
          </a:p>
        </p:txBody>
      </p:sp>
      <p:sp>
        <p:nvSpPr>
          <p:cNvPr id="5" name="正方形/長方形 4">
            <a:extLst>
              <a:ext uri="{FF2B5EF4-FFF2-40B4-BE49-F238E27FC236}">
                <a16:creationId xmlns:a16="http://schemas.microsoft.com/office/drawing/2014/main" id="{9D2A6C46-3413-ECE8-12F2-B7D6E77CB7A9}"/>
              </a:ext>
            </a:extLst>
          </p:cNvPr>
          <p:cNvSpPr/>
          <p:nvPr/>
        </p:nvSpPr>
        <p:spPr>
          <a:xfrm>
            <a:off x="196106" y="824754"/>
            <a:ext cx="5810249" cy="548640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altLang="ja-JP" sz="1400">
                <a:solidFill>
                  <a:schemeClr val="tx1"/>
                </a:solidFill>
              </a:rPr>
              <a:t>4.</a:t>
            </a:r>
            <a:r>
              <a:rPr lang="ja-JP" altLang="en-US" sz="1400">
                <a:solidFill>
                  <a:schemeClr val="tx1"/>
                </a:solidFill>
              </a:rPr>
              <a:t>非機能要件</a:t>
            </a:r>
            <a:endParaRPr lang="en-US" altLang="ja-JP" sz="1400">
              <a:solidFill>
                <a:schemeClr val="tx1"/>
              </a:solidFill>
            </a:endParaRPr>
          </a:p>
          <a:p>
            <a:r>
              <a:rPr lang="ja-JP" altLang="en-US" sz="1400">
                <a:solidFill>
                  <a:schemeClr val="tx1"/>
                </a:solidFill>
              </a:rPr>
              <a:t>　　</a:t>
            </a:r>
            <a:r>
              <a:rPr lang="en-US" altLang="ja-JP" sz="1400">
                <a:solidFill>
                  <a:schemeClr val="tx1"/>
                </a:solidFill>
              </a:rPr>
              <a:t>4.1.</a:t>
            </a:r>
            <a:r>
              <a:rPr lang="ja-JP" altLang="en-US" sz="1400">
                <a:solidFill>
                  <a:schemeClr val="tx1"/>
                </a:solidFill>
              </a:rPr>
              <a:t>非機能要件　一覧</a:t>
            </a:r>
            <a:endParaRPr lang="en-US" altLang="ja-JP" sz="1400">
              <a:solidFill>
                <a:schemeClr val="tx1"/>
              </a:solidFill>
            </a:endParaRPr>
          </a:p>
          <a:p>
            <a:r>
              <a:rPr lang="ja-JP" altLang="en-US" sz="1400">
                <a:solidFill>
                  <a:schemeClr val="tx1"/>
                </a:solidFill>
              </a:rPr>
              <a:t>　　　　　非機能要件一覧は以下のとおりとする。</a:t>
            </a:r>
            <a:endParaRPr lang="en-US" altLang="ja-JP" sz="1400">
              <a:solidFill>
                <a:schemeClr val="tx1"/>
              </a:solidFill>
            </a:endParaRPr>
          </a:p>
          <a:p>
            <a:r>
              <a:rPr lang="ja-JP" altLang="en-US" sz="1400">
                <a:solidFill>
                  <a:schemeClr val="tx1"/>
                </a:solidFill>
              </a:rPr>
              <a:t>　　　　　要件及び対応・定義・実現方法に関しては、本プロジェクトで</a:t>
            </a:r>
            <a:endParaRPr lang="en-US" altLang="ja-JP" sz="1400">
              <a:solidFill>
                <a:schemeClr val="tx1"/>
              </a:solidFill>
            </a:endParaRPr>
          </a:p>
          <a:p>
            <a:r>
              <a:rPr lang="ja-JP" altLang="en-US" sz="1400">
                <a:solidFill>
                  <a:schemeClr val="tx1"/>
                </a:solidFill>
              </a:rPr>
              <a:t>　　　　　の対応箇所のみ記載する。　　　　　　　　　　</a:t>
            </a:r>
            <a:endParaRPr lang="en-US" altLang="ja-JP" sz="1400">
              <a:solidFill>
                <a:schemeClr val="tx1"/>
              </a:solidFill>
            </a:endParaRPr>
          </a:p>
          <a:p>
            <a:endParaRPr lang="en-US" altLang="ja-JP" sz="1400">
              <a:solidFill>
                <a:schemeClr val="tx1"/>
              </a:solidFill>
            </a:endParaRPr>
          </a:p>
          <a:p>
            <a:r>
              <a:rPr lang="ja-JP" altLang="en-US" sz="1400">
                <a:solidFill>
                  <a:schemeClr val="tx1"/>
                </a:solidFill>
              </a:rPr>
              <a:t>　　■可用性</a:t>
            </a:r>
            <a:endParaRPr lang="en-US" altLang="ja-JP" sz="1400">
              <a:solidFill>
                <a:schemeClr val="tx1"/>
              </a:solidFill>
            </a:endParaRPr>
          </a:p>
          <a:p>
            <a:r>
              <a:rPr lang="ja-JP" altLang="en-US" sz="1400">
                <a:solidFill>
                  <a:schemeClr val="tx1"/>
                </a:solidFill>
              </a:rPr>
              <a:t>　　■性能・拡張性</a:t>
            </a:r>
            <a:endParaRPr lang="en-US" altLang="ja-JP" sz="1400">
              <a:solidFill>
                <a:schemeClr val="tx1"/>
              </a:solidFill>
            </a:endParaRPr>
          </a:p>
          <a:p>
            <a:r>
              <a:rPr lang="ja-JP" altLang="en-US" sz="1400">
                <a:solidFill>
                  <a:schemeClr val="tx1"/>
                </a:solidFill>
              </a:rPr>
              <a:t>　　■運用・保守性</a:t>
            </a:r>
            <a:endParaRPr lang="en-US" altLang="ja-JP" sz="1400">
              <a:solidFill>
                <a:schemeClr val="tx1"/>
              </a:solidFill>
            </a:endParaRPr>
          </a:p>
          <a:p>
            <a:r>
              <a:rPr lang="ja-JP" altLang="en-US" sz="1400">
                <a:solidFill>
                  <a:schemeClr val="tx1"/>
                </a:solidFill>
              </a:rPr>
              <a:t>　　■移行性</a:t>
            </a:r>
            <a:endParaRPr lang="en-US" altLang="ja-JP" sz="1400">
              <a:solidFill>
                <a:schemeClr val="tx1"/>
              </a:solidFill>
            </a:endParaRPr>
          </a:p>
          <a:p>
            <a:r>
              <a:rPr lang="ja-JP" altLang="en-US" sz="1400">
                <a:solidFill>
                  <a:schemeClr val="tx1"/>
                </a:solidFill>
              </a:rPr>
              <a:t>　　■セキュリティ</a:t>
            </a:r>
            <a:endParaRPr lang="en-US" altLang="ja-JP" sz="1400">
              <a:solidFill>
                <a:schemeClr val="tx1"/>
              </a:solidFill>
            </a:endParaRPr>
          </a:p>
          <a:p>
            <a:r>
              <a:rPr lang="ja-JP" altLang="en-US" sz="1400">
                <a:solidFill>
                  <a:schemeClr val="tx1"/>
                </a:solidFill>
              </a:rPr>
              <a:t>　　■システム環境</a:t>
            </a:r>
            <a:endParaRPr lang="en-US" altLang="ja-JP" sz="1400">
              <a:solidFill>
                <a:schemeClr val="tx1"/>
              </a:solidFill>
            </a:endParaRPr>
          </a:p>
          <a:p>
            <a:endParaRPr lang="en-US" altLang="ja-JP" sz="1400">
              <a:solidFill>
                <a:schemeClr val="tx1"/>
              </a:solidFill>
            </a:endParaRPr>
          </a:p>
        </p:txBody>
      </p:sp>
      <p:sp>
        <p:nvSpPr>
          <p:cNvPr id="7" name="正方形/長方形 6">
            <a:extLst>
              <a:ext uri="{FF2B5EF4-FFF2-40B4-BE49-F238E27FC236}">
                <a16:creationId xmlns:a16="http://schemas.microsoft.com/office/drawing/2014/main" id="{6FA3BC9C-E302-E096-5080-5E73352773AE}"/>
              </a:ext>
            </a:extLst>
          </p:cNvPr>
          <p:cNvSpPr/>
          <p:nvPr/>
        </p:nvSpPr>
        <p:spPr>
          <a:xfrm>
            <a:off x="6258210" y="824754"/>
            <a:ext cx="5810249" cy="548640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ja-JP" altLang="en-US" sz="1400">
                <a:solidFill>
                  <a:schemeClr val="tx1"/>
                </a:solidFill>
              </a:rPr>
              <a:t>　　</a:t>
            </a:r>
            <a:r>
              <a:rPr lang="en-US" altLang="ja-JP" sz="1400">
                <a:solidFill>
                  <a:schemeClr val="tx1"/>
                </a:solidFill>
              </a:rPr>
              <a:t>4.2.</a:t>
            </a:r>
            <a:r>
              <a:rPr lang="ja-JP" altLang="en-US" sz="1400">
                <a:solidFill>
                  <a:schemeClr val="tx1"/>
                </a:solidFill>
              </a:rPr>
              <a:t>可用性</a:t>
            </a:r>
            <a:endParaRPr lang="en-US" altLang="ja-JP" sz="1400">
              <a:solidFill>
                <a:schemeClr val="tx1"/>
              </a:solidFill>
            </a:endParaRPr>
          </a:p>
          <a:p>
            <a:r>
              <a:rPr lang="ja-JP" altLang="en-US" sz="1400">
                <a:solidFill>
                  <a:schemeClr val="tx1"/>
                </a:solidFill>
              </a:rPr>
              <a:t>　　　　　可用性（継続性、耐障害性、災害対策、回復性）要件は以下の通</a:t>
            </a:r>
            <a:endParaRPr lang="en-US" altLang="ja-JP" sz="1400">
              <a:solidFill>
                <a:schemeClr val="tx1"/>
              </a:solidFill>
            </a:endParaRPr>
          </a:p>
          <a:p>
            <a:r>
              <a:rPr lang="ja-JP" altLang="en-US" sz="1400">
                <a:solidFill>
                  <a:schemeClr val="tx1"/>
                </a:solidFill>
              </a:rPr>
              <a:t>　　　　　りとする。</a:t>
            </a:r>
            <a:endParaRPr lang="en-US" altLang="ja-JP" sz="1400">
              <a:solidFill>
                <a:schemeClr val="tx1"/>
              </a:solidFill>
            </a:endParaRPr>
          </a:p>
          <a:p>
            <a:endParaRPr lang="en-US" altLang="ja-JP" sz="1400">
              <a:solidFill>
                <a:schemeClr val="tx1"/>
              </a:solidFill>
            </a:endParaRPr>
          </a:p>
          <a:p>
            <a:r>
              <a:rPr lang="en-US" altLang="ja-JP" sz="1400">
                <a:solidFill>
                  <a:schemeClr val="tx1"/>
                </a:solidFill>
              </a:rPr>
              <a:t>1.</a:t>
            </a:r>
            <a:r>
              <a:rPr lang="ja-JP" altLang="en-US" sz="1400">
                <a:solidFill>
                  <a:schemeClr val="tx1"/>
                </a:solidFill>
              </a:rPr>
              <a:t>通常運用時（システムメンテナンス、障害対応等以外）の定期的な長時間サイト停止を必要としないシ</a:t>
            </a:r>
          </a:p>
          <a:p>
            <a:r>
              <a:rPr lang="ja-JP" altLang="en-US" sz="1400">
                <a:solidFill>
                  <a:schemeClr val="tx1"/>
                </a:solidFill>
              </a:rPr>
              <a:t>ステムとする。</a:t>
            </a:r>
          </a:p>
          <a:p>
            <a:endParaRPr lang="en-US" altLang="ja-JP" sz="1400">
              <a:solidFill>
                <a:schemeClr val="tx1"/>
              </a:solidFill>
            </a:endParaRPr>
          </a:p>
          <a:p>
            <a:r>
              <a:rPr lang="en-US" altLang="ja-JP" sz="1400">
                <a:solidFill>
                  <a:schemeClr val="tx1"/>
                </a:solidFill>
              </a:rPr>
              <a:t>2.</a:t>
            </a:r>
            <a:r>
              <a:rPr lang="ja-JP" altLang="en-US" sz="1400">
                <a:solidFill>
                  <a:schemeClr val="tx1"/>
                </a:solidFill>
              </a:rPr>
              <a:t>サーバ・</a:t>
            </a:r>
            <a:r>
              <a:rPr lang="en-US" altLang="ja-JP" sz="1400">
                <a:solidFill>
                  <a:schemeClr val="tx1"/>
                </a:solidFill>
              </a:rPr>
              <a:t>OS</a:t>
            </a:r>
            <a:r>
              <a:rPr lang="ja-JP" altLang="en-US" sz="1400">
                <a:solidFill>
                  <a:schemeClr val="tx1"/>
                </a:solidFill>
              </a:rPr>
              <a:t>・ソフトウェア及び人的理由により本番サーバでのみ障害・データ消失が発生した場合、</a:t>
            </a:r>
          </a:p>
          <a:p>
            <a:r>
              <a:rPr lang="ja-JP" altLang="en-US" sz="1400">
                <a:solidFill>
                  <a:schemeClr val="tx1"/>
                </a:solidFill>
              </a:rPr>
              <a:t>バックアップから</a:t>
            </a:r>
            <a:r>
              <a:rPr lang="en-US" altLang="ja-JP" sz="1400">
                <a:solidFill>
                  <a:schemeClr val="tx1"/>
                </a:solidFill>
              </a:rPr>
              <a:t>3</a:t>
            </a:r>
            <a:r>
              <a:rPr lang="ja-JP" altLang="en-US" sz="1400">
                <a:solidFill>
                  <a:schemeClr val="tx1"/>
                </a:solidFill>
              </a:rPr>
              <a:t>日以内特定時点の状態に回復可能とする。</a:t>
            </a:r>
            <a:r>
              <a:rPr lang="en-US" altLang="ja-JP" sz="1400">
                <a:solidFill>
                  <a:schemeClr val="tx1"/>
                </a:solidFill>
              </a:rPr>
              <a:t>【</a:t>
            </a:r>
            <a:r>
              <a:rPr lang="ja-JP" altLang="en-US" sz="1400">
                <a:solidFill>
                  <a:schemeClr val="tx1"/>
                </a:solidFill>
              </a:rPr>
              <a:t>システム保守対応</a:t>
            </a:r>
            <a:r>
              <a:rPr lang="en-US" altLang="ja-JP" sz="1400">
                <a:solidFill>
                  <a:schemeClr val="tx1"/>
                </a:solidFill>
              </a:rPr>
              <a:t>】</a:t>
            </a:r>
          </a:p>
          <a:p>
            <a:endParaRPr lang="en-US" altLang="ja-JP" sz="1400">
              <a:solidFill>
                <a:schemeClr val="tx1"/>
              </a:solidFill>
            </a:endParaRPr>
          </a:p>
          <a:p>
            <a:r>
              <a:rPr lang="en-US" altLang="ja-JP" sz="1400">
                <a:solidFill>
                  <a:schemeClr val="tx1"/>
                </a:solidFill>
              </a:rPr>
              <a:t>3.</a:t>
            </a:r>
            <a:r>
              <a:rPr lang="ja-JP" altLang="en-US" sz="1400">
                <a:solidFill>
                  <a:schemeClr val="tx1"/>
                </a:solidFill>
              </a:rPr>
              <a:t>ネットワーク・サーバ・</a:t>
            </a:r>
            <a:r>
              <a:rPr lang="en-US" altLang="ja-JP" sz="1400">
                <a:solidFill>
                  <a:schemeClr val="tx1"/>
                </a:solidFill>
              </a:rPr>
              <a:t>OS</a:t>
            </a:r>
            <a:r>
              <a:rPr lang="ja-JP" altLang="en-US" sz="1400">
                <a:solidFill>
                  <a:schemeClr val="tx1"/>
                </a:solidFill>
              </a:rPr>
              <a:t>・ソフトウェアに障害が発生した場合の継続性については定義を行わない</a:t>
            </a:r>
          </a:p>
          <a:p>
            <a:r>
              <a:rPr lang="ja-JP" altLang="en-US" sz="1400">
                <a:solidFill>
                  <a:schemeClr val="tx1"/>
                </a:solidFill>
              </a:rPr>
              <a:t>ものとする。</a:t>
            </a:r>
          </a:p>
          <a:p>
            <a:endParaRPr lang="en-US" altLang="ja-JP" sz="1400">
              <a:solidFill>
                <a:schemeClr val="tx1"/>
              </a:solidFill>
            </a:endParaRPr>
          </a:p>
          <a:p>
            <a:r>
              <a:rPr lang="en-US" altLang="ja-JP" sz="1400">
                <a:solidFill>
                  <a:schemeClr val="tx1"/>
                </a:solidFill>
              </a:rPr>
              <a:t>4.</a:t>
            </a:r>
            <a:r>
              <a:rPr lang="ja-JP" altLang="en-US" sz="1400">
                <a:solidFill>
                  <a:schemeClr val="tx1"/>
                </a:solidFill>
              </a:rPr>
              <a:t>災害等で大規模な障害や本番、開発、バックアップデータの全てが障害・消失した場合の継続性、回復</a:t>
            </a:r>
          </a:p>
          <a:p>
            <a:r>
              <a:rPr lang="ja-JP" altLang="en-US" sz="1400">
                <a:solidFill>
                  <a:schemeClr val="tx1"/>
                </a:solidFill>
              </a:rPr>
              <a:t>性については定義を行わないものとする。</a:t>
            </a:r>
          </a:p>
          <a:p>
            <a:endParaRPr lang="en-US" altLang="ja-JP" sz="1400">
              <a:solidFill>
                <a:schemeClr val="tx1"/>
              </a:solidFill>
            </a:endParaRPr>
          </a:p>
        </p:txBody>
      </p:sp>
    </p:spTree>
    <p:extLst>
      <p:ext uri="{BB962C8B-B14F-4D97-AF65-F5344CB8AC3E}">
        <p14:creationId xmlns:p14="http://schemas.microsoft.com/office/powerpoint/2010/main" val="35489788"/>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タイトル 15">
            <a:extLst>
              <a:ext uri="{FF2B5EF4-FFF2-40B4-BE49-F238E27FC236}">
                <a16:creationId xmlns:a16="http://schemas.microsoft.com/office/drawing/2014/main" id="{A4968FCA-8ACD-11D6-EB55-0428C5B6195C}"/>
              </a:ext>
            </a:extLst>
          </p:cNvPr>
          <p:cNvSpPr>
            <a:spLocks noGrp="1"/>
          </p:cNvSpPr>
          <p:nvPr>
            <p:ph type="title"/>
          </p:nvPr>
        </p:nvSpPr>
        <p:spPr/>
        <p:txBody>
          <a:bodyPr/>
          <a:lstStyle/>
          <a:p>
            <a:r>
              <a:rPr lang="en-US" altLang="ja-JP">
                <a:latin typeface="BIZ UDPゴシック" panose="020B0400000000000000" pitchFamily="50" charset="-128"/>
                <a:ea typeface="BIZ UDPゴシック" panose="020B0400000000000000" pitchFamily="50" charset="-128"/>
              </a:rPr>
              <a:t>【</a:t>
            </a:r>
            <a:r>
              <a:rPr lang="ja-JP" altLang="en-US">
                <a:latin typeface="BIZ UDPゴシック" panose="020B0400000000000000" pitchFamily="50" charset="-128"/>
                <a:ea typeface="BIZ UDPゴシック" panose="020B0400000000000000" pitchFamily="50" charset="-128"/>
              </a:rPr>
              <a:t>付録</a:t>
            </a:r>
            <a:r>
              <a:rPr lang="en-US" altLang="ja-JP">
                <a:latin typeface="BIZ UDPゴシック" panose="020B0400000000000000" pitchFamily="50" charset="-128"/>
                <a:ea typeface="BIZ UDPゴシック" panose="020B0400000000000000" pitchFamily="50" charset="-128"/>
              </a:rPr>
              <a:t>】LinQ</a:t>
            </a:r>
            <a:r>
              <a:rPr lang="ja-JP" altLang="en-US">
                <a:latin typeface="BIZ UDPゴシック" panose="020B0400000000000000" pitchFamily="50" charset="-128"/>
                <a:ea typeface="BIZ UDPゴシック" panose="020B0400000000000000" pitchFamily="50" charset="-128"/>
              </a:rPr>
              <a:t>によるデータ操作</a:t>
            </a:r>
            <a:endParaRPr kumimoji="1" lang="ja-JP" altLang="en-US" sz="2800" dirty="0">
              <a:latin typeface="BIZ UDPゴシック" panose="020B0400000000000000" pitchFamily="50" charset="-128"/>
              <a:ea typeface="BIZ UDPゴシック" panose="020B0400000000000000" pitchFamily="50" charset="-128"/>
            </a:endParaRPr>
          </a:p>
        </p:txBody>
      </p:sp>
      <p:sp>
        <p:nvSpPr>
          <p:cNvPr id="9" name="テキスト プレースホルダー 8">
            <a:extLst>
              <a:ext uri="{FF2B5EF4-FFF2-40B4-BE49-F238E27FC236}">
                <a16:creationId xmlns:a16="http://schemas.microsoft.com/office/drawing/2014/main" id="{679CC0FF-5E8F-3E75-A71B-D2A88F83C861}"/>
              </a:ext>
            </a:extLst>
          </p:cNvPr>
          <p:cNvSpPr>
            <a:spLocks noGrp="1"/>
          </p:cNvSpPr>
          <p:nvPr>
            <p:ph type="body" sz="quarter" idx="13"/>
          </p:nvPr>
        </p:nvSpPr>
        <p:spPr/>
        <p:txBody>
          <a:bodyPr/>
          <a:lstStyle/>
          <a:p>
            <a:pPr marL="0" indent="0">
              <a:buNone/>
            </a:pPr>
            <a:r>
              <a:rPr lang="ja-JP" altLang="en-US">
                <a:latin typeface="BIZ UDPゴシック" panose="020B0400000000000000" pitchFamily="50" charset="-128"/>
                <a:ea typeface="BIZ UDPゴシック" panose="020B0400000000000000" pitchFamily="50" charset="-128"/>
              </a:rPr>
              <a:t>今回の</a:t>
            </a:r>
            <a:r>
              <a:rPr lang="en-US" altLang="ja-JP">
                <a:latin typeface="BIZ UDPゴシック" panose="020B0400000000000000" pitchFamily="50" charset="-128"/>
                <a:ea typeface="BIZ UDPゴシック" panose="020B0400000000000000" pitchFamily="50" charset="-128"/>
              </a:rPr>
              <a:t>Web</a:t>
            </a:r>
            <a:r>
              <a:rPr lang="ja-JP" altLang="en-US">
                <a:latin typeface="BIZ UDPゴシック" panose="020B0400000000000000" pitchFamily="50" charset="-128"/>
                <a:ea typeface="BIZ UDPゴシック" panose="020B0400000000000000" pitchFamily="50" charset="-128"/>
              </a:rPr>
              <a:t>システム：バックエンドであまり使用していませんでしたが、</a:t>
            </a:r>
            <a:endParaRPr lang="en-US" altLang="ja-JP">
              <a:latin typeface="BIZ UDPゴシック" panose="020B0400000000000000" pitchFamily="50" charset="-128"/>
              <a:ea typeface="BIZ UDPゴシック" panose="020B0400000000000000" pitchFamily="50" charset="-128"/>
            </a:endParaRPr>
          </a:p>
          <a:p>
            <a:pPr marL="0" indent="0">
              <a:buNone/>
            </a:pPr>
            <a:r>
              <a:rPr kumimoji="1" lang="en-US" altLang="ja-JP" sz="1800">
                <a:latin typeface="BIZ UDPゴシック" panose="020B0400000000000000" pitchFamily="50" charset="-128"/>
                <a:ea typeface="BIZ UDPゴシック" panose="020B0400000000000000" pitchFamily="50" charset="-128"/>
              </a:rPr>
              <a:t>C#</a:t>
            </a:r>
            <a:r>
              <a:rPr kumimoji="1" lang="ja-JP" altLang="en-US" sz="1800">
                <a:latin typeface="BIZ UDPゴシック" panose="020B0400000000000000" pitchFamily="50" charset="-128"/>
                <a:ea typeface="BIZ UDPゴシック" panose="020B0400000000000000" pitchFamily="50" charset="-128"/>
              </a:rPr>
              <a:t>のデータアクセス</a:t>
            </a:r>
            <a:r>
              <a:rPr kumimoji="1" lang="en-US" altLang="ja-JP" sz="1800">
                <a:latin typeface="BIZ UDPゴシック" panose="020B0400000000000000" pitchFamily="50" charset="-128"/>
                <a:ea typeface="BIZ UDPゴシック" panose="020B0400000000000000" pitchFamily="50" charset="-128"/>
              </a:rPr>
              <a:t>(DB</a:t>
            </a:r>
            <a:r>
              <a:rPr kumimoji="1" lang="ja-JP" altLang="en-US" sz="1800">
                <a:latin typeface="BIZ UDPゴシック" panose="020B0400000000000000" pitchFamily="50" charset="-128"/>
                <a:ea typeface="BIZ UDPゴシック" panose="020B0400000000000000" pitchFamily="50" charset="-128"/>
              </a:rPr>
              <a:t>、配列、変数</a:t>
            </a:r>
            <a:r>
              <a:rPr kumimoji="1" lang="en-US" altLang="ja-JP" sz="1800">
                <a:latin typeface="BIZ UDPゴシック" panose="020B0400000000000000" pitchFamily="50" charset="-128"/>
                <a:ea typeface="BIZ UDPゴシック" panose="020B0400000000000000" pitchFamily="50" charset="-128"/>
              </a:rPr>
              <a:t>)</a:t>
            </a:r>
            <a:r>
              <a:rPr kumimoji="1" lang="ja-JP" altLang="en-US" sz="1800">
                <a:latin typeface="BIZ UDPゴシック" panose="020B0400000000000000" pitchFamily="50" charset="-128"/>
                <a:ea typeface="BIZ UDPゴシック" panose="020B0400000000000000" pitchFamily="50" charset="-128"/>
              </a:rPr>
              <a:t>には、</a:t>
            </a:r>
            <a:r>
              <a:rPr kumimoji="1" lang="en-US" altLang="ja-JP" sz="1800">
                <a:latin typeface="BIZ UDPゴシック" panose="020B0400000000000000" pitchFamily="50" charset="-128"/>
                <a:ea typeface="BIZ UDPゴシック" panose="020B0400000000000000" pitchFamily="50" charset="-128"/>
              </a:rPr>
              <a:t>LinQ</a:t>
            </a:r>
            <a:r>
              <a:rPr kumimoji="1" lang="ja-JP" altLang="en-US" sz="1800">
                <a:latin typeface="BIZ UDPゴシック" panose="020B0400000000000000" pitchFamily="50" charset="-128"/>
                <a:ea typeface="BIZ UDPゴシック" panose="020B0400000000000000" pitchFamily="50" charset="-128"/>
              </a:rPr>
              <a:t>という機能があります。</a:t>
            </a:r>
            <a:endParaRPr kumimoji="1" lang="en-US" altLang="ja-JP" sz="1800">
              <a:latin typeface="BIZ UDPゴシック" panose="020B0400000000000000" pitchFamily="50" charset="-128"/>
              <a:ea typeface="BIZ UDPゴシック" panose="020B0400000000000000" pitchFamily="50" charset="-128"/>
            </a:endParaRPr>
          </a:p>
          <a:p>
            <a:pPr marL="0" indent="0">
              <a:buNone/>
            </a:pPr>
            <a:r>
              <a:rPr lang="ja-JP" altLang="en-US">
                <a:latin typeface="BIZ UDPゴシック" panose="020B0400000000000000" pitchFamily="50" charset="-128"/>
                <a:ea typeface="BIZ UDPゴシック" panose="020B0400000000000000" pitchFamily="50" charset="-128"/>
              </a:rPr>
              <a:t>ここでは、</a:t>
            </a:r>
            <a:r>
              <a:rPr lang="en-US" altLang="ja-JP">
                <a:latin typeface="BIZ UDPゴシック" panose="020B0400000000000000" pitchFamily="50" charset="-128"/>
                <a:ea typeface="BIZ UDPゴシック" panose="020B0400000000000000" pitchFamily="50" charset="-128"/>
              </a:rPr>
              <a:t>LinQ</a:t>
            </a:r>
            <a:r>
              <a:rPr lang="ja-JP" altLang="en-US">
                <a:latin typeface="BIZ UDPゴシック" panose="020B0400000000000000" pitchFamily="50" charset="-128"/>
                <a:ea typeface="BIZ UDPゴシック" panose="020B0400000000000000" pitchFamily="50" charset="-128"/>
              </a:rPr>
              <a:t>についてご紹介いたします。</a:t>
            </a:r>
            <a:endParaRPr kumimoji="1" lang="en-US" altLang="ja-JP" sz="1800" dirty="0">
              <a:latin typeface="BIZ UDPゴシック" panose="020B0400000000000000" pitchFamily="50" charset="-128"/>
              <a:ea typeface="BIZ UDPゴシック" panose="020B0400000000000000" pitchFamily="50" charset="-128"/>
            </a:endParaRPr>
          </a:p>
        </p:txBody>
      </p:sp>
      <p:sp>
        <p:nvSpPr>
          <p:cNvPr id="13" name="テキスト プレースホルダー 12">
            <a:extLst>
              <a:ext uri="{FF2B5EF4-FFF2-40B4-BE49-F238E27FC236}">
                <a16:creationId xmlns:a16="http://schemas.microsoft.com/office/drawing/2014/main" id="{7F3F545C-49A2-3830-1B43-80D36CAB57B6}"/>
              </a:ext>
            </a:extLst>
          </p:cNvPr>
          <p:cNvSpPr>
            <a:spLocks noGrp="1"/>
          </p:cNvSpPr>
          <p:nvPr>
            <p:ph type="body" sz="quarter" idx="14"/>
          </p:nvPr>
        </p:nvSpPr>
        <p:spPr/>
        <p:txBody>
          <a:bodyPr/>
          <a:lstStyle/>
          <a:p>
            <a:r>
              <a:rPr lang="ja-JP" altLang="en-US"/>
              <a:t>「</a:t>
            </a:r>
            <a:r>
              <a:rPr lang="en-US" altLang="ja-JP"/>
              <a:t>LinQ</a:t>
            </a:r>
            <a:r>
              <a:rPr lang="ja-JP" altLang="en-US"/>
              <a:t>」とは、</a:t>
            </a:r>
            <a:endParaRPr lang="ja-JP" altLang="en-US" dirty="0"/>
          </a:p>
        </p:txBody>
      </p:sp>
      <p:sp>
        <p:nvSpPr>
          <p:cNvPr id="2" name="テキスト ボックス 1">
            <a:extLst>
              <a:ext uri="{FF2B5EF4-FFF2-40B4-BE49-F238E27FC236}">
                <a16:creationId xmlns:a16="http://schemas.microsoft.com/office/drawing/2014/main" id="{E2372EA5-8859-1F53-6095-6D0332D8D69C}"/>
              </a:ext>
            </a:extLst>
          </p:cNvPr>
          <p:cNvSpPr txBox="1"/>
          <p:nvPr/>
        </p:nvSpPr>
        <p:spPr>
          <a:xfrm>
            <a:off x="433136" y="2782669"/>
            <a:ext cx="11473113" cy="1569660"/>
          </a:xfrm>
          <a:prstGeom prst="rect">
            <a:avLst/>
          </a:prstGeom>
          <a:noFill/>
        </p:spPr>
        <p:txBody>
          <a:bodyPr wrap="square" rtlCol="0">
            <a:spAutoFit/>
          </a:bodyPr>
          <a:lstStyle/>
          <a:p>
            <a:r>
              <a:rPr kumimoji="1" lang="en-US" altLang="ja-JP" sz="1600"/>
              <a:t>C#</a:t>
            </a:r>
            <a:r>
              <a:rPr kumimoji="1" lang="ja-JP" altLang="en-US" sz="1600"/>
              <a:t>の</a:t>
            </a:r>
            <a:r>
              <a:rPr kumimoji="1" lang="en-US" altLang="ja-JP" sz="1600"/>
              <a:t>LINQ</a:t>
            </a:r>
            <a:r>
              <a:rPr kumimoji="1" lang="ja-JP" altLang="en-US" sz="1600"/>
              <a:t>（統合言語クエリ）とは、コレクション</a:t>
            </a:r>
            <a:r>
              <a:rPr kumimoji="1" lang="en-US" altLang="ja-JP" sz="1600"/>
              <a:t>(</a:t>
            </a:r>
            <a:r>
              <a:rPr kumimoji="1" lang="ja-JP" altLang="en-US" sz="1600"/>
              <a:t>配列や</a:t>
            </a:r>
            <a:r>
              <a:rPr kumimoji="1" lang="en-US" altLang="ja-JP" sz="1600"/>
              <a:t>List</a:t>
            </a:r>
            <a:r>
              <a:rPr kumimoji="1" lang="ja-JP" altLang="en-US" sz="1600"/>
              <a:t>、</a:t>
            </a:r>
            <a:r>
              <a:rPr kumimoji="1" lang="en-US" altLang="ja-JP" sz="1600"/>
              <a:t>Dictionary</a:t>
            </a:r>
            <a:r>
              <a:rPr kumimoji="1" lang="ja-JP" altLang="en-US" sz="1600"/>
              <a:t>など</a:t>
            </a:r>
            <a:r>
              <a:rPr kumimoji="1" lang="en-US" altLang="ja-JP" sz="1600"/>
              <a:t>)</a:t>
            </a:r>
            <a:r>
              <a:rPr kumimoji="1" lang="ja-JP" altLang="en-US" sz="1600"/>
              <a:t>の要素を処理するメソッドを集めたライブラリです。コレクションは、データベースや</a:t>
            </a:r>
            <a:r>
              <a:rPr kumimoji="1" lang="en-US" altLang="ja-JP" sz="1600"/>
              <a:t>XML</a:t>
            </a:r>
            <a:r>
              <a:rPr kumimoji="1" lang="ja-JP" altLang="en-US" sz="1600"/>
              <a:t>を操作する際にもよく使うため、</a:t>
            </a:r>
            <a:r>
              <a:rPr kumimoji="1" lang="en-US" altLang="ja-JP" sz="1600"/>
              <a:t>C#</a:t>
            </a:r>
            <a:r>
              <a:rPr kumimoji="1" lang="ja-JP" altLang="en-US" sz="1600"/>
              <a:t>でプログラミングをする場合、</a:t>
            </a:r>
            <a:r>
              <a:rPr kumimoji="1" lang="en-US" altLang="ja-JP" sz="1600"/>
              <a:t>LINQ</a:t>
            </a:r>
            <a:r>
              <a:rPr kumimoji="1" lang="ja-JP" altLang="en-US" sz="1600"/>
              <a:t>の利用は避けて通れません。</a:t>
            </a:r>
          </a:p>
          <a:p>
            <a:r>
              <a:rPr kumimoji="1" lang="en-US" altLang="ja-JP" sz="1600"/>
              <a:t>LINQ</a:t>
            </a:r>
            <a:r>
              <a:rPr kumimoji="1" lang="ja-JP" altLang="en-US" sz="1600"/>
              <a:t>は、</a:t>
            </a:r>
            <a:r>
              <a:rPr kumimoji="1" lang="en-US" altLang="ja-JP" sz="1600"/>
              <a:t>for</a:t>
            </a:r>
            <a:r>
              <a:rPr kumimoji="1" lang="ja-JP" altLang="en-US" sz="1600"/>
              <a:t>や</a:t>
            </a:r>
            <a:r>
              <a:rPr kumimoji="1" lang="en-US" altLang="ja-JP" sz="1600"/>
              <a:t>foreach</a:t>
            </a:r>
            <a:r>
              <a:rPr kumimoji="1" lang="ja-JP" altLang="en-US" sz="1600"/>
              <a:t>の高機能版ともいえ、ループ処理を簡潔に記載できる点が大きなメリットです。</a:t>
            </a:r>
            <a:r>
              <a:rPr kumimoji="1" lang="en-US" altLang="ja-JP" sz="1600"/>
              <a:t>LINQ</a:t>
            </a:r>
            <a:r>
              <a:rPr kumimoji="1" lang="ja-JP" altLang="en-US" sz="1600"/>
              <a:t>は、ソースの冒頭で</a:t>
            </a:r>
            <a:r>
              <a:rPr kumimoji="1" lang="en-US" altLang="ja-JP" sz="1600"/>
              <a:t>System.Linq</a:t>
            </a:r>
            <a:r>
              <a:rPr kumimoji="1" lang="ja-JP" altLang="en-US" sz="1600"/>
              <a:t>を参照することによって使えるようになります。</a:t>
            </a:r>
          </a:p>
          <a:p>
            <a:r>
              <a:rPr kumimoji="1" lang="ja-JP" altLang="en-US" sz="1600"/>
              <a:t>以下は、</a:t>
            </a:r>
            <a:r>
              <a:rPr kumimoji="1" lang="en-US" altLang="ja-JP" sz="1600"/>
              <a:t>foreach</a:t>
            </a:r>
            <a:r>
              <a:rPr kumimoji="1" lang="ja-JP" altLang="en-US" sz="1600"/>
              <a:t>を使った処理と</a:t>
            </a:r>
            <a:r>
              <a:rPr kumimoji="1" lang="en-US" altLang="ja-JP" sz="1600"/>
              <a:t>foreach</a:t>
            </a:r>
            <a:r>
              <a:rPr kumimoji="1" lang="ja-JP" altLang="en-US" sz="1600"/>
              <a:t>から</a:t>
            </a:r>
            <a:r>
              <a:rPr kumimoji="1" lang="en-US" altLang="ja-JP" sz="1600"/>
              <a:t>LINQ</a:t>
            </a:r>
            <a:r>
              <a:rPr kumimoji="1" lang="ja-JP" altLang="en-US" sz="1600"/>
              <a:t>に置き換えた処理のコード断片です。</a:t>
            </a:r>
          </a:p>
        </p:txBody>
      </p:sp>
      <p:sp>
        <p:nvSpPr>
          <p:cNvPr id="5" name="正方形/長方形 4">
            <a:extLst>
              <a:ext uri="{FF2B5EF4-FFF2-40B4-BE49-F238E27FC236}">
                <a16:creationId xmlns:a16="http://schemas.microsoft.com/office/drawing/2014/main" id="{48E2A3CC-E521-1D4E-7D0F-8164778B4EA4}"/>
              </a:ext>
            </a:extLst>
          </p:cNvPr>
          <p:cNvSpPr/>
          <p:nvPr/>
        </p:nvSpPr>
        <p:spPr>
          <a:xfrm>
            <a:off x="589547" y="4845633"/>
            <a:ext cx="4716379" cy="1904092"/>
          </a:xfrm>
          <a:prstGeom prst="rect">
            <a:avLst/>
          </a:prstGeom>
        </p:spPr>
        <p:style>
          <a:lnRef idx="2">
            <a:schemeClr val="accent5"/>
          </a:lnRef>
          <a:fillRef idx="1">
            <a:schemeClr val="lt1"/>
          </a:fillRef>
          <a:effectRef idx="0">
            <a:schemeClr val="accent5"/>
          </a:effectRef>
          <a:fontRef idx="minor">
            <a:schemeClr val="dk1"/>
          </a:fontRef>
        </p:style>
        <p:txBody>
          <a:bodyPr rtlCol="0" anchor="t"/>
          <a:lstStyle/>
          <a:p>
            <a:r>
              <a:rPr kumimoji="1" lang="en-US" altLang="ja-JP" sz="1000">
                <a:latin typeface="BIZ UDゴシック" panose="020B0400000000000000" pitchFamily="49" charset="-128"/>
                <a:ea typeface="BIZ UDゴシック" panose="020B0400000000000000" pitchFamily="49" charset="-128"/>
              </a:rPr>
              <a:t>List&lt;int&gt; myList = new List&lt;int&gt;();</a:t>
            </a:r>
          </a:p>
          <a:p>
            <a:r>
              <a:rPr kumimoji="1" lang="en-US" altLang="ja-JP" sz="1000">
                <a:latin typeface="BIZ UDゴシック" panose="020B0400000000000000" pitchFamily="49" charset="-128"/>
                <a:ea typeface="BIZ UDゴシック" panose="020B0400000000000000" pitchFamily="49" charset="-128"/>
              </a:rPr>
              <a:t>foreach(string s in source) {</a:t>
            </a:r>
          </a:p>
          <a:p>
            <a:r>
              <a:rPr kumimoji="1" lang="en-US" altLang="ja-JP" sz="1000">
                <a:latin typeface="BIZ UDゴシック" panose="020B0400000000000000" pitchFamily="49" charset="-128"/>
                <a:ea typeface="BIZ UDゴシック" panose="020B0400000000000000" pitchFamily="49" charset="-128"/>
              </a:rPr>
              <a:t>    int length = s.Length;</a:t>
            </a:r>
          </a:p>
          <a:p>
            <a:r>
              <a:rPr kumimoji="1" lang="en-US" altLang="ja-JP" sz="1000">
                <a:latin typeface="BIZ UDゴシック" panose="020B0400000000000000" pitchFamily="49" charset="-128"/>
                <a:ea typeface="BIZ UDゴシック" panose="020B0400000000000000" pitchFamily="49" charset="-128"/>
              </a:rPr>
              <a:t>    if (length &gt;= 4){</a:t>
            </a:r>
          </a:p>
          <a:p>
            <a:r>
              <a:rPr kumimoji="1" lang="en-US" altLang="ja-JP" sz="1000">
                <a:latin typeface="BIZ UDゴシック" panose="020B0400000000000000" pitchFamily="49" charset="-128"/>
                <a:ea typeface="BIZ UDゴシック" panose="020B0400000000000000" pitchFamily="49" charset="-128"/>
              </a:rPr>
              <a:t>        myList.Add(length);</a:t>
            </a:r>
          </a:p>
          <a:p>
            <a:r>
              <a:rPr kumimoji="1" lang="en-US" altLang="ja-JP" sz="1000">
                <a:latin typeface="BIZ UDゴシック" panose="020B0400000000000000" pitchFamily="49" charset="-128"/>
                <a:ea typeface="BIZ UDゴシック" panose="020B0400000000000000" pitchFamily="49" charset="-128"/>
              </a:rPr>
              <a:t>    }</a:t>
            </a:r>
          </a:p>
          <a:p>
            <a:r>
              <a:rPr kumimoji="1" lang="en-US" altLang="ja-JP" sz="1000">
                <a:latin typeface="BIZ UDゴシック" panose="020B0400000000000000" pitchFamily="49" charset="-128"/>
                <a:ea typeface="BIZ UDゴシック" panose="020B0400000000000000" pitchFamily="49" charset="-128"/>
              </a:rPr>
              <a:t>}</a:t>
            </a:r>
          </a:p>
          <a:p>
            <a:endParaRPr kumimoji="1" lang="en-US" altLang="ja-JP" sz="1000">
              <a:latin typeface="BIZ UDゴシック" panose="020B0400000000000000" pitchFamily="49" charset="-128"/>
              <a:ea typeface="BIZ UDゴシック" panose="020B0400000000000000" pitchFamily="49" charset="-128"/>
            </a:endParaRPr>
          </a:p>
          <a:p>
            <a:r>
              <a:rPr kumimoji="1" lang="en-US" altLang="ja-JP" sz="1000">
                <a:latin typeface="BIZ UDゴシック" panose="020B0400000000000000" pitchFamily="49" charset="-128"/>
                <a:ea typeface="BIZ UDゴシック" panose="020B0400000000000000" pitchFamily="49" charset="-128"/>
              </a:rPr>
              <a:t>foreach (int result in myList){</a:t>
            </a:r>
          </a:p>
          <a:p>
            <a:r>
              <a:rPr kumimoji="1" lang="en-US" altLang="ja-JP" sz="1000">
                <a:latin typeface="BIZ UDゴシック" panose="020B0400000000000000" pitchFamily="49" charset="-128"/>
                <a:ea typeface="BIZ UDゴシック" panose="020B0400000000000000" pitchFamily="49" charset="-128"/>
              </a:rPr>
              <a:t>            Debug.Log(result.ToString());</a:t>
            </a:r>
          </a:p>
          <a:p>
            <a:r>
              <a:rPr kumimoji="1" lang="en-US" altLang="ja-JP" sz="1000">
                <a:latin typeface="BIZ UDゴシック" panose="020B0400000000000000" pitchFamily="49" charset="-128"/>
                <a:ea typeface="BIZ UDゴシック" panose="020B0400000000000000" pitchFamily="49" charset="-128"/>
              </a:rPr>
              <a:t>}</a:t>
            </a:r>
            <a:endParaRPr kumimoji="1" lang="ja-JP" altLang="en-US" sz="1000">
              <a:latin typeface="BIZ UDゴシック" panose="020B0400000000000000" pitchFamily="49" charset="-128"/>
              <a:ea typeface="BIZ UDゴシック" panose="020B0400000000000000" pitchFamily="49" charset="-128"/>
            </a:endParaRPr>
          </a:p>
        </p:txBody>
      </p:sp>
      <p:sp>
        <p:nvSpPr>
          <p:cNvPr id="6" name="正方形/長方形 5">
            <a:extLst>
              <a:ext uri="{FF2B5EF4-FFF2-40B4-BE49-F238E27FC236}">
                <a16:creationId xmlns:a16="http://schemas.microsoft.com/office/drawing/2014/main" id="{8E68358A-98FC-FFCB-8017-DA22430909DD}"/>
              </a:ext>
            </a:extLst>
          </p:cNvPr>
          <p:cNvSpPr/>
          <p:nvPr/>
        </p:nvSpPr>
        <p:spPr>
          <a:xfrm>
            <a:off x="6526130" y="4845633"/>
            <a:ext cx="4716379" cy="1350630"/>
          </a:xfrm>
          <a:prstGeom prst="rect">
            <a:avLst/>
          </a:prstGeom>
        </p:spPr>
        <p:style>
          <a:lnRef idx="2">
            <a:schemeClr val="accent5"/>
          </a:lnRef>
          <a:fillRef idx="1">
            <a:schemeClr val="lt1"/>
          </a:fillRef>
          <a:effectRef idx="0">
            <a:schemeClr val="accent5"/>
          </a:effectRef>
          <a:fontRef idx="minor">
            <a:schemeClr val="dk1"/>
          </a:fontRef>
        </p:style>
        <p:txBody>
          <a:bodyPr rtlCol="0" anchor="t"/>
          <a:lstStyle/>
          <a:p>
            <a:r>
              <a:rPr kumimoji="1" lang="en-US" altLang="ja-JP" sz="1000">
                <a:latin typeface="BIZ UDゴシック" panose="020B0400000000000000" pitchFamily="49" charset="-128"/>
                <a:ea typeface="BIZ UDゴシック" panose="020B0400000000000000" pitchFamily="49" charset="-128"/>
              </a:rPr>
              <a:t>IEnumerable&lt;int&gt; myList= source.Select(s =&gt; s.Length)</a:t>
            </a:r>
          </a:p>
          <a:p>
            <a:r>
              <a:rPr kumimoji="1" lang="en-US" altLang="ja-JP" sz="1000">
                <a:latin typeface="BIZ UDゴシック" panose="020B0400000000000000" pitchFamily="49" charset="-128"/>
                <a:ea typeface="BIZ UDゴシック" panose="020B0400000000000000" pitchFamily="49" charset="-128"/>
              </a:rPr>
              <a:t>.Where(l =&gt; l &gt;= 4);</a:t>
            </a:r>
          </a:p>
          <a:p>
            <a:endParaRPr kumimoji="1" lang="en-US" altLang="ja-JP" sz="1000">
              <a:latin typeface="BIZ UDゴシック" panose="020B0400000000000000" pitchFamily="49" charset="-128"/>
              <a:ea typeface="BIZ UDゴシック" panose="020B0400000000000000" pitchFamily="49" charset="-128"/>
            </a:endParaRPr>
          </a:p>
          <a:p>
            <a:r>
              <a:rPr kumimoji="1" lang="en-US" altLang="ja-JP" sz="1000">
                <a:latin typeface="BIZ UDゴシック" panose="020B0400000000000000" pitchFamily="49" charset="-128"/>
                <a:ea typeface="BIZ UDゴシック" panose="020B0400000000000000" pitchFamily="49" charset="-128"/>
              </a:rPr>
              <a:t>foreach(int result in myList){</a:t>
            </a:r>
          </a:p>
          <a:p>
            <a:r>
              <a:rPr kumimoji="1" lang="en-US" altLang="ja-JP" sz="1000">
                <a:latin typeface="BIZ UDゴシック" panose="020B0400000000000000" pitchFamily="49" charset="-128"/>
                <a:ea typeface="BIZ UDゴシック" panose="020B0400000000000000" pitchFamily="49" charset="-128"/>
              </a:rPr>
              <a:t>            Debug.Log(result.ToString());</a:t>
            </a:r>
          </a:p>
          <a:p>
            <a:r>
              <a:rPr kumimoji="1" lang="en-US" altLang="ja-JP" sz="1000">
                <a:latin typeface="BIZ UDゴシック" panose="020B0400000000000000" pitchFamily="49" charset="-128"/>
                <a:ea typeface="BIZ UDゴシック" panose="020B0400000000000000" pitchFamily="49" charset="-128"/>
              </a:rPr>
              <a:t>}</a:t>
            </a:r>
            <a:endParaRPr kumimoji="1" lang="ja-JP" altLang="en-US" sz="1000">
              <a:latin typeface="BIZ UDゴシック" panose="020B0400000000000000" pitchFamily="49" charset="-128"/>
              <a:ea typeface="BIZ UDゴシック" panose="020B0400000000000000" pitchFamily="49" charset="-128"/>
            </a:endParaRPr>
          </a:p>
        </p:txBody>
      </p:sp>
      <p:sp>
        <p:nvSpPr>
          <p:cNvPr id="8" name="テキスト ボックス 7">
            <a:extLst>
              <a:ext uri="{FF2B5EF4-FFF2-40B4-BE49-F238E27FC236}">
                <a16:creationId xmlns:a16="http://schemas.microsoft.com/office/drawing/2014/main" id="{01366BB7-C050-DEE3-B78F-08900108B683}"/>
              </a:ext>
            </a:extLst>
          </p:cNvPr>
          <p:cNvSpPr txBox="1"/>
          <p:nvPr/>
        </p:nvSpPr>
        <p:spPr>
          <a:xfrm>
            <a:off x="589548" y="4537856"/>
            <a:ext cx="4716378" cy="307777"/>
          </a:xfrm>
          <a:prstGeom prst="rect">
            <a:avLst/>
          </a:prstGeom>
          <a:noFill/>
        </p:spPr>
        <p:txBody>
          <a:bodyPr wrap="square">
            <a:spAutoFit/>
          </a:bodyPr>
          <a:lstStyle/>
          <a:p>
            <a:pPr algn="ctr"/>
            <a:r>
              <a:rPr lang="en-US" altLang="ja-JP" sz="1400"/>
              <a:t>【foreach</a:t>
            </a:r>
            <a:r>
              <a:rPr lang="ja-JP" altLang="en-US" sz="1400"/>
              <a:t>を使った処理</a:t>
            </a:r>
            <a:r>
              <a:rPr lang="en-US" altLang="ja-JP" sz="1400"/>
              <a:t>】</a:t>
            </a:r>
            <a:endParaRPr lang="ja-JP" altLang="en-US" sz="1400"/>
          </a:p>
        </p:txBody>
      </p:sp>
      <p:sp>
        <p:nvSpPr>
          <p:cNvPr id="10" name="テキスト ボックス 9">
            <a:extLst>
              <a:ext uri="{FF2B5EF4-FFF2-40B4-BE49-F238E27FC236}">
                <a16:creationId xmlns:a16="http://schemas.microsoft.com/office/drawing/2014/main" id="{3B7F63D1-4A14-12BF-E443-449B438B3E6D}"/>
              </a:ext>
            </a:extLst>
          </p:cNvPr>
          <p:cNvSpPr txBox="1"/>
          <p:nvPr/>
        </p:nvSpPr>
        <p:spPr>
          <a:xfrm>
            <a:off x="6526131" y="4537856"/>
            <a:ext cx="4716378" cy="307777"/>
          </a:xfrm>
          <a:prstGeom prst="rect">
            <a:avLst/>
          </a:prstGeom>
          <a:noFill/>
        </p:spPr>
        <p:txBody>
          <a:bodyPr wrap="square">
            <a:spAutoFit/>
          </a:bodyPr>
          <a:lstStyle/>
          <a:p>
            <a:pPr algn="ctr"/>
            <a:r>
              <a:rPr lang="en-US" altLang="ja-JP" sz="1400"/>
              <a:t>【foreach</a:t>
            </a:r>
            <a:r>
              <a:rPr lang="ja-JP" altLang="en-US" sz="1400"/>
              <a:t>から</a:t>
            </a:r>
            <a:r>
              <a:rPr lang="en-US" altLang="ja-JP" sz="1400"/>
              <a:t>LINQ</a:t>
            </a:r>
            <a:r>
              <a:rPr lang="ja-JP" altLang="en-US" sz="1400"/>
              <a:t>に置き換えた処理</a:t>
            </a:r>
            <a:r>
              <a:rPr lang="en-US" altLang="ja-JP" sz="1400"/>
              <a:t>】</a:t>
            </a:r>
            <a:endParaRPr lang="ja-JP" altLang="en-US" sz="1400"/>
          </a:p>
        </p:txBody>
      </p:sp>
      <p:sp>
        <p:nvSpPr>
          <p:cNvPr id="12" name="テキスト ボックス 11">
            <a:extLst>
              <a:ext uri="{FF2B5EF4-FFF2-40B4-BE49-F238E27FC236}">
                <a16:creationId xmlns:a16="http://schemas.microsoft.com/office/drawing/2014/main" id="{712AFBCB-C3EA-EAF5-2062-108779600624}"/>
              </a:ext>
            </a:extLst>
          </p:cNvPr>
          <p:cNvSpPr txBox="1"/>
          <p:nvPr/>
        </p:nvSpPr>
        <p:spPr>
          <a:xfrm>
            <a:off x="6001755" y="6472726"/>
            <a:ext cx="5240754" cy="276999"/>
          </a:xfrm>
          <a:prstGeom prst="rect">
            <a:avLst/>
          </a:prstGeom>
          <a:noFill/>
        </p:spPr>
        <p:txBody>
          <a:bodyPr wrap="square">
            <a:spAutoFit/>
          </a:bodyPr>
          <a:lstStyle/>
          <a:p>
            <a:r>
              <a:rPr lang="ja-JP" altLang="en-US" sz="1200"/>
              <a:t>https://www.akkodis.co.jp/candidate/insight/column_137</a:t>
            </a:r>
          </a:p>
        </p:txBody>
      </p:sp>
    </p:spTree>
    <p:extLst>
      <p:ext uri="{BB962C8B-B14F-4D97-AF65-F5344CB8AC3E}">
        <p14:creationId xmlns:p14="http://schemas.microsoft.com/office/powerpoint/2010/main" val="114458938"/>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タイトル 15">
            <a:extLst>
              <a:ext uri="{FF2B5EF4-FFF2-40B4-BE49-F238E27FC236}">
                <a16:creationId xmlns:a16="http://schemas.microsoft.com/office/drawing/2014/main" id="{A4968FCA-8ACD-11D6-EB55-0428C5B6195C}"/>
              </a:ext>
            </a:extLst>
          </p:cNvPr>
          <p:cNvSpPr>
            <a:spLocks noGrp="1"/>
          </p:cNvSpPr>
          <p:nvPr>
            <p:ph type="title"/>
          </p:nvPr>
        </p:nvSpPr>
        <p:spPr/>
        <p:txBody>
          <a:bodyPr/>
          <a:lstStyle/>
          <a:p>
            <a:r>
              <a:rPr lang="en-US" altLang="ja-JP">
                <a:latin typeface="BIZ UDPゴシック" panose="020B0400000000000000" pitchFamily="50" charset="-128"/>
                <a:ea typeface="BIZ UDPゴシック" panose="020B0400000000000000" pitchFamily="50" charset="-128"/>
              </a:rPr>
              <a:t>【</a:t>
            </a:r>
            <a:r>
              <a:rPr lang="ja-JP" altLang="en-US">
                <a:latin typeface="BIZ UDPゴシック" panose="020B0400000000000000" pitchFamily="50" charset="-128"/>
                <a:ea typeface="BIZ UDPゴシック" panose="020B0400000000000000" pitchFamily="50" charset="-128"/>
              </a:rPr>
              <a:t>付録</a:t>
            </a:r>
            <a:r>
              <a:rPr lang="en-US" altLang="ja-JP">
                <a:latin typeface="BIZ UDPゴシック" panose="020B0400000000000000" pitchFamily="50" charset="-128"/>
                <a:ea typeface="BIZ UDPゴシック" panose="020B0400000000000000" pitchFamily="50" charset="-128"/>
              </a:rPr>
              <a:t>】</a:t>
            </a:r>
            <a:r>
              <a:rPr lang="ja-JP" altLang="en-US">
                <a:latin typeface="BIZ UDPゴシック" panose="020B0400000000000000" pitchFamily="50" charset="-128"/>
                <a:ea typeface="BIZ UDPゴシック" panose="020B0400000000000000" pitchFamily="50" charset="-128"/>
              </a:rPr>
              <a:t>入力チェック「</a:t>
            </a:r>
            <a:r>
              <a:rPr lang="en-US" altLang="ja-JP">
                <a:latin typeface="BIZ UDPゴシック" panose="020B0400000000000000" pitchFamily="50" charset="-128"/>
                <a:ea typeface="BIZ UDPゴシック" panose="020B0400000000000000" pitchFamily="50" charset="-128"/>
              </a:rPr>
              <a:t>vee-validate</a:t>
            </a:r>
            <a:r>
              <a:rPr lang="ja-JP" altLang="en-US">
                <a:latin typeface="BIZ UDPゴシック" panose="020B0400000000000000" pitchFamily="50" charset="-128"/>
                <a:ea typeface="BIZ UDPゴシック" panose="020B0400000000000000" pitchFamily="50" charset="-128"/>
              </a:rPr>
              <a:t>」</a:t>
            </a:r>
            <a:endParaRPr kumimoji="1" lang="ja-JP" altLang="en-US" sz="2800" dirty="0">
              <a:latin typeface="BIZ UDPゴシック" panose="020B0400000000000000" pitchFamily="50" charset="-128"/>
              <a:ea typeface="BIZ UDPゴシック" panose="020B0400000000000000" pitchFamily="50" charset="-128"/>
            </a:endParaRPr>
          </a:p>
        </p:txBody>
      </p:sp>
      <p:sp>
        <p:nvSpPr>
          <p:cNvPr id="9" name="テキスト プレースホルダー 8">
            <a:extLst>
              <a:ext uri="{FF2B5EF4-FFF2-40B4-BE49-F238E27FC236}">
                <a16:creationId xmlns:a16="http://schemas.microsoft.com/office/drawing/2014/main" id="{679CC0FF-5E8F-3E75-A71B-D2A88F83C861}"/>
              </a:ext>
            </a:extLst>
          </p:cNvPr>
          <p:cNvSpPr>
            <a:spLocks noGrp="1"/>
          </p:cNvSpPr>
          <p:nvPr>
            <p:ph type="body" sz="quarter" idx="13"/>
          </p:nvPr>
        </p:nvSpPr>
        <p:spPr/>
        <p:txBody>
          <a:bodyPr/>
          <a:lstStyle/>
          <a:p>
            <a:pPr marL="0" indent="0">
              <a:buNone/>
            </a:pPr>
            <a:r>
              <a:rPr kumimoji="1" lang="ja-JP" altLang="en-US" sz="1800">
                <a:latin typeface="BIZ UDPゴシック" panose="020B0400000000000000" pitchFamily="50" charset="-128"/>
                <a:ea typeface="BIZ UDPゴシック" panose="020B0400000000000000" pitchFamily="50" charset="-128"/>
              </a:rPr>
              <a:t>今回の</a:t>
            </a:r>
            <a:r>
              <a:rPr kumimoji="1" lang="en-US" altLang="ja-JP" sz="1800">
                <a:latin typeface="BIZ UDPゴシック" panose="020B0400000000000000" pitchFamily="50" charset="-128"/>
                <a:ea typeface="BIZ UDPゴシック" panose="020B0400000000000000" pitchFamily="50" charset="-128"/>
              </a:rPr>
              <a:t>web</a:t>
            </a:r>
            <a:r>
              <a:rPr kumimoji="1" lang="ja-JP" altLang="en-US" sz="1800">
                <a:latin typeface="BIZ UDPゴシック" panose="020B0400000000000000" pitchFamily="50" charset="-128"/>
                <a:ea typeface="BIZ UDPゴシック" panose="020B0400000000000000" pitchFamily="50" charset="-128"/>
              </a:rPr>
              <a:t>システムで使用しませんでしたが、</a:t>
            </a:r>
            <a:endParaRPr kumimoji="1" lang="en-US" altLang="ja-JP" sz="1800">
              <a:latin typeface="BIZ UDPゴシック" panose="020B0400000000000000" pitchFamily="50" charset="-128"/>
              <a:ea typeface="BIZ UDPゴシック" panose="020B0400000000000000" pitchFamily="50" charset="-128"/>
            </a:endParaRPr>
          </a:p>
          <a:p>
            <a:pPr marL="0" indent="0">
              <a:buNone/>
            </a:pPr>
            <a:r>
              <a:rPr lang="en-US" altLang="ja-JP">
                <a:latin typeface="BIZ UDPゴシック" panose="020B0400000000000000" pitchFamily="50" charset="-128"/>
                <a:ea typeface="BIZ UDPゴシック" panose="020B0400000000000000" pitchFamily="50" charset="-128"/>
              </a:rPr>
              <a:t>vue</a:t>
            </a:r>
            <a:r>
              <a:rPr lang="ja-JP" altLang="en-US">
                <a:latin typeface="BIZ UDPゴシック" panose="020B0400000000000000" pitchFamily="50" charset="-128"/>
                <a:ea typeface="BIZ UDPゴシック" panose="020B0400000000000000" pitchFamily="50" charset="-128"/>
              </a:rPr>
              <a:t>には、入力チェックを簡単に行えるライブラリ「</a:t>
            </a:r>
            <a:r>
              <a:rPr lang="en-US" altLang="ja-JP">
                <a:latin typeface="BIZ UDPゴシック" panose="020B0400000000000000" pitchFamily="50" charset="-128"/>
                <a:ea typeface="BIZ UDPゴシック" panose="020B0400000000000000" pitchFamily="50" charset="-128"/>
              </a:rPr>
              <a:t>vee-validate</a:t>
            </a:r>
            <a:r>
              <a:rPr lang="ja-JP" altLang="en-US">
                <a:latin typeface="BIZ UDPゴシック" panose="020B0400000000000000" pitchFamily="50" charset="-128"/>
                <a:ea typeface="BIZ UDPゴシック" panose="020B0400000000000000" pitchFamily="50" charset="-128"/>
              </a:rPr>
              <a:t>」があります。</a:t>
            </a:r>
            <a:endParaRPr lang="en-US" altLang="ja-JP">
              <a:latin typeface="BIZ UDPゴシック" panose="020B0400000000000000" pitchFamily="50" charset="-128"/>
              <a:ea typeface="BIZ UDPゴシック" panose="020B0400000000000000" pitchFamily="50" charset="-128"/>
            </a:endParaRPr>
          </a:p>
          <a:p>
            <a:pPr marL="0" indent="0">
              <a:buNone/>
            </a:pPr>
            <a:r>
              <a:rPr kumimoji="1" lang="ja-JP" altLang="en-US" sz="1800">
                <a:latin typeface="BIZ UDPゴシック" panose="020B0400000000000000" pitchFamily="50" charset="-128"/>
                <a:ea typeface="BIZ UDPゴシック" panose="020B0400000000000000" pitchFamily="50" charset="-128"/>
              </a:rPr>
              <a:t>ここでは、少し</a:t>
            </a:r>
            <a:r>
              <a:rPr lang="en-US" altLang="ja-JP">
                <a:latin typeface="BIZ UDPゴシック" panose="020B0400000000000000" pitchFamily="50" charset="-128"/>
                <a:ea typeface="BIZ UDPゴシック" panose="020B0400000000000000" pitchFamily="50" charset="-128"/>
              </a:rPr>
              <a:t>vee-validate</a:t>
            </a:r>
            <a:r>
              <a:rPr lang="ja-JP" altLang="en-US">
                <a:latin typeface="BIZ UDPゴシック" panose="020B0400000000000000" pitchFamily="50" charset="-128"/>
                <a:ea typeface="BIZ UDPゴシック" panose="020B0400000000000000" pitchFamily="50" charset="-128"/>
              </a:rPr>
              <a:t>についてご紹介します。</a:t>
            </a:r>
            <a:endParaRPr kumimoji="1" lang="en-US" altLang="ja-JP" sz="1800" dirty="0">
              <a:latin typeface="BIZ UDPゴシック" panose="020B0400000000000000" pitchFamily="50" charset="-128"/>
              <a:ea typeface="BIZ UDPゴシック" panose="020B0400000000000000" pitchFamily="50" charset="-128"/>
            </a:endParaRPr>
          </a:p>
        </p:txBody>
      </p:sp>
      <p:sp>
        <p:nvSpPr>
          <p:cNvPr id="13" name="テキスト プレースホルダー 12">
            <a:extLst>
              <a:ext uri="{FF2B5EF4-FFF2-40B4-BE49-F238E27FC236}">
                <a16:creationId xmlns:a16="http://schemas.microsoft.com/office/drawing/2014/main" id="{7F3F545C-49A2-3830-1B43-80D36CAB57B6}"/>
              </a:ext>
            </a:extLst>
          </p:cNvPr>
          <p:cNvSpPr>
            <a:spLocks noGrp="1"/>
          </p:cNvSpPr>
          <p:nvPr>
            <p:ph type="body" sz="quarter" idx="14"/>
          </p:nvPr>
        </p:nvSpPr>
        <p:spPr/>
        <p:txBody>
          <a:bodyPr/>
          <a:lstStyle/>
          <a:p>
            <a:r>
              <a:rPr lang="ja-JP" altLang="en-US"/>
              <a:t>「</a:t>
            </a:r>
            <a:r>
              <a:rPr lang="en-US" altLang="ja-JP">
                <a:latin typeface="BIZ UDPゴシック" panose="020B0400000000000000" pitchFamily="50" charset="-128"/>
                <a:ea typeface="BIZ UDPゴシック" panose="020B0400000000000000" pitchFamily="50" charset="-128"/>
              </a:rPr>
              <a:t> vee-validate </a:t>
            </a:r>
            <a:r>
              <a:rPr lang="ja-JP" altLang="en-US"/>
              <a:t>」とは、</a:t>
            </a:r>
            <a:endParaRPr lang="en-US" altLang="ja-JP"/>
          </a:p>
        </p:txBody>
      </p:sp>
      <p:sp>
        <p:nvSpPr>
          <p:cNvPr id="2" name="テキスト ボックス 1">
            <a:extLst>
              <a:ext uri="{FF2B5EF4-FFF2-40B4-BE49-F238E27FC236}">
                <a16:creationId xmlns:a16="http://schemas.microsoft.com/office/drawing/2014/main" id="{E0AC68C8-67B1-C11D-210D-9B23FEB025FE}"/>
              </a:ext>
            </a:extLst>
          </p:cNvPr>
          <p:cNvSpPr txBox="1"/>
          <p:nvPr/>
        </p:nvSpPr>
        <p:spPr>
          <a:xfrm>
            <a:off x="360237" y="2714399"/>
            <a:ext cx="11454064" cy="738664"/>
          </a:xfrm>
          <a:prstGeom prst="rect">
            <a:avLst/>
          </a:prstGeom>
          <a:noFill/>
        </p:spPr>
        <p:txBody>
          <a:bodyPr wrap="square" rtlCol="0">
            <a:spAutoFit/>
          </a:bodyPr>
          <a:lstStyle/>
          <a:p>
            <a:r>
              <a:rPr kumimoji="1" lang="ja-JP" altLang="en-US" sz="1400"/>
              <a:t>入力フォームを作成した場合には必ずバリデーション処理を実装する必要があります。バリデーションはユーザが入力フォームから入力した値が要件を満たしているかチェックを行う仕組みです。例えばネット上のサービスを利用する場合にはメールアドレスの入力を求められます。入力時にメールアドレスの形式になっているかどうかチェックを行うのがバリデーションです。</a:t>
            </a:r>
          </a:p>
        </p:txBody>
      </p:sp>
      <p:sp>
        <p:nvSpPr>
          <p:cNvPr id="4" name="テキスト ボックス 3">
            <a:extLst>
              <a:ext uri="{FF2B5EF4-FFF2-40B4-BE49-F238E27FC236}">
                <a16:creationId xmlns:a16="http://schemas.microsoft.com/office/drawing/2014/main" id="{E26D0707-D9EB-9D8E-97D9-FABB0D341C5F}"/>
              </a:ext>
            </a:extLst>
          </p:cNvPr>
          <p:cNvSpPr txBox="1"/>
          <p:nvPr/>
        </p:nvSpPr>
        <p:spPr>
          <a:xfrm>
            <a:off x="7970921" y="6426685"/>
            <a:ext cx="3338764" cy="261610"/>
          </a:xfrm>
          <a:prstGeom prst="rect">
            <a:avLst/>
          </a:prstGeom>
          <a:noFill/>
        </p:spPr>
        <p:txBody>
          <a:bodyPr wrap="square">
            <a:spAutoFit/>
          </a:bodyPr>
          <a:lstStyle/>
          <a:p>
            <a:r>
              <a:rPr lang="ja-JP" altLang="en-US" sz="1100"/>
              <a:t>https://reffect.co.jp/vue/veevaliate4</a:t>
            </a:r>
          </a:p>
        </p:txBody>
      </p:sp>
      <p:pic>
        <p:nvPicPr>
          <p:cNvPr id="6" name="図 5">
            <a:extLst>
              <a:ext uri="{FF2B5EF4-FFF2-40B4-BE49-F238E27FC236}">
                <a16:creationId xmlns:a16="http://schemas.microsoft.com/office/drawing/2014/main" id="{89786ED9-0D4B-A2CE-E8C6-89CE2446C944}"/>
              </a:ext>
            </a:extLst>
          </p:cNvPr>
          <p:cNvPicPr>
            <a:picLocks noChangeAspect="1"/>
          </p:cNvPicPr>
          <p:nvPr/>
        </p:nvPicPr>
        <p:blipFill>
          <a:blip r:embed="rId2"/>
          <a:stretch>
            <a:fillRect/>
          </a:stretch>
        </p:blipFill>
        <p:spPr>
          <a:xfrm>
            <a:off x="360237" y="4014185"/>
            <a:ext cx="4468522" cy="2238625"/>
          </a:xfrm>
          <a:prstGeom prst="rect">
            <a:avLst/>
          </a:prstGeom>
        </p:spPr>
      </p:pic>
      <p:pic>
        <p:nvPicPr>
          <p:cNvPr id="8" name="図 7">
            <a:extLst>
              <a:ext uri="{FF2B5EF4-FFF2-40B4-BE49-F238E27FC236}">
                <a16:creationId xmlns:a16="http://schemas.microsoft.com/office/drawing/2014/main" id="{C69C8442-5937-84BE-CB9F-5F6ACC4830B9}"/>
              </a:ext>
            </a:extLst>
          </p:cNvPr>
          <p:cNvPicPr>
            <a:picLocks noChangeAspect="1"/>
          </p:cNvPicPr>
          <p:nvPr/>
        </p:nvPicPr>
        <p:blipFill>
          <a:blip r:embed="rId3"/>
          <a:stretch>
            <a:fillRect/>
          </a:stretch>
        </p:blipFill>
        <p:spPr>
          <a:xfrm>
            <a:off x="6334625" y="4003905"/>
            <a:ext cx="4468523" cy="2238625"/>
          </a:xfrm>
          <a:prstGeom prst="rect">
            <a:avLst/>
          </a:prstGeom>
        </p:spPr>
      </p:pic>
      <p:cxnSp>
        <p:nvCxnSpPr>
          <p:cNvPr id="11" name="直線矢印コネクタ 10">
            <a:extLst>
              <a:ext uri="{FF2B5EF4-FFF2-40B4-BE49-F238E27FC236}">
                <a16:creationId xmlns:a16="http://schemas.microsoft.com/office/drawing/2014/main" id="{59AE8E54-83AA-3509-C1E4-9345F8D2761E}"/>
              </a:ext>
            </a:extLst>
          </p:cNvPr>
          <p:cNvCxnSpPr/>
          <p:nvPr/>
        </p:nvCxnSpPr>
        <p:spPr>
          <a:xfrm>
            <a:off x="1588168" y="5123217"/>
            <a:ext cx="4517123" cy="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2" name="テキスト ボックス 11">
            <a:extLst>
              <a:ext uri="{FF2B5EF4-FFF2-40B4-BE49-F238E27FC236}">
                <a16:creationId xmlns:a16="http://schemas.microsoft.com/office/drawing/2014/main" id="{9B725BAD-B460-E0B2-E2C3-89EB6877D915}"/>
              </a:ext>
            </a:extLst>
          </p:cNvPr>
          <p:cNvSpPr txBox="1"/>
          <p:nvPr/>
        </p:nvSpPr>
        <p:spPr>
          <a:xfrm>
            <a:off x="4940695" y="5606479"/>
            <a:ext cx="6060452" cy="646331"/>
          </a:xfrm>
          <a:prstGeom prst="rect">
            <a:avLst/>
          </a:prstGeom>
          <a:noFill/>
        </p:spPr>
        <p:txBody>
          <a:bodyPr wrap="square" rtlCol="0">
            <a:spAutoFit/>
          </a:bodyPr>
          <a:lstStyle/>
          <a:p>
            <a:r>
              <a:rPr kumimoji="1" lang="ja-JP" altLang="en-US">
                <a:solidFill>
                  <a:srgbClr val="FF0000"/>
                </a:solidFill>
              </a:rPr>
              <a:t>文字を入力した時点で、チェックが行われ、入力ボックス下にエラーメッセージを表示することができる。</a:t>
            </a:r>
          </a:p>
        </p:txBody>
      </p:sp>
    </p:spTree>
    <p:extLst>
      <p:ext uri="{BB962C8B-B14F-4D97-AF65-F5344CB8AC3E}">
        <p14:creationId xmlns:p14="http://schemas.microsoft.com/office/powerpoint/2010/main" val="2388488287"/>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336763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105EA2F-E7F2-ACF7-0833-6B93C7286CEA}"/>
              </a:ext>
            </a:extLst>
          </p:cNvPr>
          <p:cNvSpPr>
            <a:spLocks noGrp="1"/>
          </p:cNvSpPr>
          <p:nvPr>
            <p:ph type="title"/>
          </p:nvPr>
        </p:nvSpPr>
        <p:spPr/>
        <p:txBody>
          <a:bodyPr/>
          <a:lstStyle/>
          <a:p>
            <a:r>
              <a:rPr kumimoji="1" lang="en-US" altLang="ja-JP"/>
              <a:t>3-1-4.</a:t>
            </a:r>
            <a:r>
              <a:rPr kumimoji="1" lang="ja-JP" altLang="en-US"/>
              <a:t>要件定義</a:t>
            </a:r>
          </a:p>
        </p:txBody>
      </p:sp>
      <p:sp>
        <p:nvSpPr>
          <p:cNvPr id="5" name="正方形/長方形 4">
            <a:extLst>
              <a:ext uri="{FF2B5EF4-FFF2-40B4-BE49-F238E27FC236}">
                <a16:creationId xmlns:a16="http://schemas.microsoft.com/office/drawing/2014/main" id="{9D2A6C46-3413-ECE8-12F2-B7D6E77CB7A9}"/>
              </a:ext>
            </a:extLst>
          </p:cNvPr>
          <p:cNvSpPr/>
          <p:nvPr/>
        </p:nvSpPr>
        <p:spPr>
          <a:xfrm>
            <a:off x="196106" y="824754"/>
            <a:ext cx="5810249" cy="548640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ja-JP" altLang="en-US" sz="1400">
                <a:solidFill>
                  <a:schemeClr val="tx1"/>
                </a:solidFill>
              </a:rPr>
              <a:t>　　</a:t>
            </a:r>
            <a:r>
              <a:rPr lang="en-US" altLang="ja-JP" sz="1400">
                <a:solidFill>
                  <a:schemeClr val="tx1"/>
                </a:solidFill>
              </a:rPr>
              <a:t>4.3.</a:t>
            </a:r>
            <a:r>
              <a:rPr lang="ja-JP" altLang="en-US" sz="1400">
                <a:solidFill>
                  <a:schemeClr val="tx1"/>
                </a:solidFill>
              </a:rPr>
              <a:t>性能・拡張性</a:t>
            </a:r>
            <a:endParaRPr lang="en-US" altLang="ja-JP" sz="1400">
              <a:solidFill>
                <a:schemeClr val="tx1"/>
              </a:solidFill>
            </a:endParaRPr>
          </a:p>
          <a:p>
            <a:r>
              <a:rPr lang="ja-JP" altLang="en-US" sz="1400">
                <a:solidFill>
                  <a:schemeClr val="tx1"/>
                </a:solidFill>
              </a:rPr>
              <a:t>　　　　　性能・拡張性（業務処理量、性能目標、リソース拡張性、性能品</a:t>
            </a:r>
            <a:endParaRPr lang="en-US" altLang="ja-JP" sz="1400">
              <a:solidFill>
                <a:schemeClr val="tx1"/>
              </a:solidFill>
            </a:endParaRPr>
          </a:p>
          <a:p>
            <a:r>
              <a:rPr lang="ja-JP" altLang="en-US" sz="1400">
                <a:solidFill>
                  <a:schemeClr val="tx1"/>
                </a:solidFill>
              </a:rPr>
              <a:t>　　　　　質保証等）要件は以下の通りとする。</a:t>
            </a:r>
            <a:endParaRPr lang="en-US" altLang="ja-JP" sz="1400">
              <a:solidFill>
                <a:schemeClr val="tx1"/>
              </a:solidFill>
            </a:endParaRPr>
          </a:p>
          <a:p>
            <a:endParaRPr lang="en-US" altLang="ja-JP" sz="1400">
              <a:solidFill>
                <a:schemeClr val="tx1"/>
              </a:solidFill>
            </a:endParaRPr>
          </a:p>
          <a:p>
            <a:endParaRPr lang="en-US" altLang="ja-JP" sz="1400">
              <a:solidFill>
                <a:schemeClr val="tx1"/>
              </a:solidFill>
            </a:endParaRPr>
          </a:p>
          <a:p>
            <a:r>
              <a:rPr lang="en-US" altLang="ja-JP" sz="1400">
                <a:solidFill>
                  <a:schemeClr val="tx1"/>
                </a:solidFill>
              </a:rPr>
              <a:t>1.</a:t>
            </a:r>
            <a:r>
              <a:rPr lang="ja-JP" altLang="en-US" sz="1400">
                <a:solidFill>
                  <a:schemeClr val="tx1"/>
                </a:solidFill>
              </a:rPr>
              <a:t>フロント側（エンドユーザが閲覧するサイト）のページビュー数は最大</a:t>
            </a:r>
            <a:r>
              <a:rPr lang="en-US" altLang="ja-JP" sz="1400">
                <a:solidFill>
                  <a:schemeClr val="tx1"/>
                </a:solidFill>
              </a:rPr>
              <a:t>6000PV/</a:t>
            </a:r>
            <a:r>
              <a:rPr lang="ja-JP" altLang="en-US" sz="1400">
                <a:solidFill>
                  <a:schemeClr val="tx1"/>
                </a:solidFill>
              </a:rPr>
              <a:t>時間または 最大</a:t>
            </a:r>
            <a:r>
              <a:rPr lang="en-US" altLang="ja-JP" sz="1400">
                <a:solidFill>
                  <a:schemeClr val="tx1"/>
                </a:solidFill>
              </a:rPr>
              <a:t>2.4PV/</a:t>
            </a:r>
            <a:r>
              <a:rPr lang="ja-JP" altLang="en-US" sz="1400">
                <a:solidFill>
                  <a:schemeClr val="tx1"/>
                </a:solidFill>
              </a:rPr>
              <a:t>秒 まで処理可能とする。</a:t>
            </a:r>
          </a:p>
          <a:p>
            <a:endParaRPr lang="en-US" altLang="ja-JP" sz="1400">
              <a:solidFill>
                <a:schemeClr val="tx1"/>
              </a:solidFill>
            </a:endParaRPr>
          </a:p>
          <a:p>
            <a:r>
              <a:rPr lang="en-US" altLang="ja-JP" sz="1400">
                <a:solidFill>
                  <a:schemeClr val="tx1"/>
                </a:solidFill>
              </a:rPr>
              <a:t>2.</a:t>
            </a:r>
            <a:r>
              <a:rPr lang="ja-JP" altLang="en-US" sz="1400">
                <a:solidFill>
                  <a:schemeClr val="tx1"/>
                </a:solidFill>
              </a:rPr>
              <a:t>フロント側の応答速度目標はページサイズは</a:t>
            </a:r>
            <a:r>
              <a:rPr lang="en-US" altLang="ja-JP" sz="1400">
                <a:solidFill>
                  <a:schemeClr val="tx1"/>
                </a:solidFill>
              </a:rPr>
              <a:t>1MB</a:t>
            </a:r>
            <a:r>
              <a:rPr lang="ja-JP" altLang="en-US" sz="1400">
                <a:solidFill>
                  <a:schemeClr val="tx1"/>
                </a:solidFill>
              </a:rPr>
              <a:t>以下の場合 </a:t>
            </a:r>
            <a:r>
              <a:rPr lang="en-US" altLang="ja-JP" sz="1400">
                <a:solidFill>
                  <a:schemeClr val="tx1"/>
                </a:solidFill>
              </a:rPr>
              <a:t>3</a:t>
            </a:r>
            <a:r>
              <a:rPr lang="ja-JP" altLang="en-US" sz="1400">
                <a:solidFill>
                  <a:schemeClr val="tx1"/>
                </a:solidFill>
              </a:rPr>
              <a:t>秒以内 とする。</a:t>
            </a:r>
          </a:p>
          <a:p>
            <a:endParaRPr lang="en-US" altLang="ja-JP" sz="1400">
              <a:solidFill>
                <a:schemeClr val="tx1"/>
              </a:solidFill>
            </a:endParaRPr>
          </a:p>
          <a:p>
            <a:r>
              <a:rPr lang="en-US" altLang="ja-JP" sz="1400">
                <a:solidFill>
                  <a:schemeClr val="tx1"/>
                </a:solidFill>
              </a:rPr>
              <a:t>3.</a:t>
            </a:r>
            <a:r>
              <a:rPr lang="ja-JP" altLang="en-US" sz="1400">
                <a:solidFill>
                  <a:schemeClr val="tx1"/>
                </a:solidFill>
              </a:rPr>
              <a:t>静的ファイル及び</a:t>
            </a:r>
            <a:r>
              <a:rPr lang="en-US" altLang="ja-JP" sz="1400">
                <a:solidFill>
                  <a:schemeClr val="tx1"/>
                </a:solidFill>
              </a:rPr>
              <a:t>CMS</a:t>
            </a:r>
            <a:r>
              <a:rPr lang="ja-JP" altLang="en-US" sz="1400">
                <a:solidFill>
                  <a:schemeClr val="tx1"/>
                </a:solidFill>
              </a:rPr>
              <a:t>にアップロードするファイルの最大量は</a:t>
            </a:r>
            <a:r>
              <a:rPr lang="en-US" altLang="ja-JP" sz="1400">
                <a:solidFill>
                  <a:schemeClr val="tx1"/>
                </a:solidFill>
              </a:rPr>
              <a:t>10GB</a:t>
            </a:r>
            <a:r>
              <a:rPr lang="ja-JP" altLang="en-US" sz="1400">
                <a:solidFill>
                  <a:schemeClr val="tx1"/>
                </a:solidFill>
              </a:rPr>
              <a:t>まで利用可能とする。</a:t>
            </a:r>
          </a:p>
          <a:p>
            <a:endParaRPr lang="en-US" altLang="ja-JP" sz="1400">
              <a:solidFill>
                <a:schemeClr val="tx1"/>
              </a:solidFill>
            </a:endParaRPr>
          </a:p>
          <a:p>
            <a:r>
              <a:rPr lang="en-US" altLang="ja-JP" sz="1400">
                <a:solidFill>
                  <a:schemeClr val="tx1"/>
                </a:solidFill>
              </a:rPr>
              <a:t>4.</a:t>
            </a:r>
            <a:r>
              <a:rPr lang="ja-JP" altLang="en-US" sz="1400">
                <a:solidFill>
                  <a:schemeClr val="tx1"/>
                </a:solidFill>
              </a:rPr>
              <a:t>管理画面同時利用者数は </a:t>
            </a:r>
            <a:r>
              <a:rPr lang="en-US" altLang="ja-JP" sz="1400">
                <a:solidFill>
                  <a:schemeClr val="tx1"/>
                </a:solidFill>
              </a:rPr>
              <a:t>10</a:t>
            </a:r>
            <a:r>
              <a:rPr lang="ja-JP" altLang="en-US" sz="1400">
                <a:solidFill>
                  <a:schemeClr val="tx1"/>
                </a:solidFill>
              </a:rPr>
              <a:t>人 まで利用可能とする。</a:t>
            </a:r>
          </a:p>
          <a:p>
            <a:endParaRPr lang="en-US" altLang="ja-JP" sz="1400">
              <a:solidFill>
                <a:schemeClr val="tx1"/>
              </a:solidFill>
            </a:endParaRPr>
          </a:p>
          <a:p>
            <a:r>
              <a:rPr lang="en-US" altLang="ja-JP" sz="1400">
                <a:solidFill>
                  <a:schemeClr val="tx1"/>
                </a:solidFill>
              </a:rPr>
              <a:t>5.CMS</a:t>
            </a:r>
            <a:r>
              <a:rPr lang="ja-JP" altLang="en-US" sz="1400">
                <a:solidFill>
                  <a:schemeClr val="tx1"/>
                </a:solidFill>
              </a:rPr>
              <a:t>へのページ登録数の最大は </a:t>
            </a:r>
            <a:r>
              <a:rPr lang="en-US" altLang="ja-JP" sz="1400">
                <a:solidFill>
                  <a:schemeClr val="tx1"/>
                </a:solidFill>
              </a:rPr>
              <a:t>3000</a:t>
            </a:r>
            <a:r>
              <a:rPr lang="ja-JP" altLang="en-US" sz="1400">
                <a:solidFill>
                  <a:schemeClr val="tx1"/>
                </a:solidFill>
              </a:rPr>
              <a:t>ページ まで可能とする。</a:t>
            </a:r>
            <a:endParaRPr lang="en-US" altLang="ja-JP" sz="1400">
              <a:solidFill>
                <a:schemeClr val="tx1"/>
              </a:solidFill>
            </a:endParaRPr>
          </a:p>
        </p:txBody>
      </p:sp>
      <p:sp>
        <p:nvSpPr>
          <p:cNvPr id="7" name="正方形/長方形 6">
            <a:extLst>
              <a:ext uri="{FF2B5EF4-FFF2-40B4-BE49-F238E27FC236}">
                <a16:creationId xmlns:a16="http://schemas.microsoft.com/office/drawing/2014/main" id="{6FA3BC9C-E302-E096-5080-5E73352773AE}"/>
              </a:ext>
            </a:extLst>
          </p:cNvPr>
          <p:cNvSpPr/>
          <p:nvPr/>
        </p:nvSpPr>
        <p:spPr>
          <a:xfrm>
            <a:off x="6258210" y="824754"/>
            <a:ext cx="5810249" cy="548640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ja-JP" altLang="en-US" sz="1400">
                <a:solidFill>
                  <a:schemeClr val="tx1"/>
                </a:solidFill>
              </a:rPr>
              <a:t>　　</a:t>
            </a:r>
            <a:r>
              <a:rPr lang="en-US" altLang="ja-JP" sz="1400">
                <a:solidFill>
                  <a:schemeClr val="tx1"/>
                </a:solidFill>
              </a:rPr>
              <a:t>4.4.</a:t>
            </a:r>
            <a:r>
              <a:rPr lang="ja-JP" altLang="en-US" sz="1400">
                <a:solidFill>
                  <a:schemeClr val="tx1"/>
                </a:solidFill>
              </a:rPr>
              <a:t>運用・保守性</a:t>
            </a:r>
            <a:endParaRPr lang="en-US" altLang="ja-JP" sz="1400">
              <a:solidFill>
                <a:schemeClr val="tx1"/>
              </a:solidFill>
            </a:endParaRPr>
          </a:p>
          <a:p>
            <a:r>
              <a:rPr lang="ja-JP" altLang="en-US" sz="1400">
                <a:solidFill>
                  <a:schemeClr val="tx1"/>
                </a:solidFill>
              </a:rPr>
              <a:t>　　　　　運用・保守性（運用、バックアップ、監視、保守、障害時運用、運</a:t>
            </a:r>
            <a:endParaRPr lang="en-US" altLang="ja-JP" sz="1400">
              <a:solidFill>
                <a:schemeClr val="tx1"/>
              </a:solidFill>
            </a:endParaRPr>
          </a:p>
          <a:p>
            <a:r>
              <a:rPr lang="ja-JP" altLang="en-US" sz="1400">
                <a:solidFill>
                  <a:schemeClr val="tx1"/>
                </a:solidFill>
              </a:rPr>
              <a:t>　　　　　用環境、サポート体制等）要件は以下の通りとする。</a:t>
            </a:r>
            <a:endParaRPr lang="en-US" altLang="ja-JP" sz="1400">
              <a:solidFill>
                <a:schemeClr val="tx1"/>
              </a:solidFill>
            </a:endParaRPr>
          </a:p>
          <a:p>
            <a:endParaRPr lang="en-US" altLang="ja-JP" sz="1400">
              <a:solidFill>
                <a:schemeClr val="tx1"/>
              </a:solidFill>
            </a:endParaRPr>
          </a:p>
          <a:p>
            <a:endParaRPr lang="en-US" altLang="ja-JP" sz="1400">
              <a:solidFill>
                <a:schemeClr val="tx1"/>
              </a:solidFill>
            </a:endParaRPr>
          </a:p>
          <a:p>
            <a:r>
              <a:rPr lang="en-US" altLang="ja-JP" sz="1400">
                <a:solidFill>
                  <a:schemeClr val="tx1"/>
                </a:solidFill>
              </a:rPr>
              <a:t>1.</a:t>
            </a:r>
            <a:r>
              <a:rPr lang="ja-JP" altLang="en-US" sz="1400">
                <a:solidFill>
                  <a:schemeClr val="tx1"/>
                </a:solidFill>
              </a:rPr>
              <a:t>サイト障害発生時の復旧対応フローの定義を行うものとする。</a:t>
            </a:r>
            <a:r>
              <a:rPr lang="en-US" altLang="ja-JP" sz="1400">
                <a:solidFill>
                  <a:schemeClr val="tx1"/>
                </a:solidFill>
              </a:rPr>
              <a:t>【</a:t>
            </a:r>
            <a:r>
              <a:rPr lang="ja-JP" altLang="en-US" sz="1400">
                <a:solidFill>
                  <a:schemeClr val="tx1"/>
                </a:solidFill>
              </a:rPr>
              <a:t>システム保守対応</a:t>
            </a:r>
            <a:r>
              <a:rPr lang="en-US" altLang="ja-JP" sz="1400">
                <a:solidFill>
                  <a:schemeClr val="tx1"/>
                </a:solidFill>
              </a:rPr>
              <a:t>】</a:t>
            </a:r>
          </a:p>
          <a:p>
            <a:endParaRPr lang="en-US" altLang="ja-JP" sz="1400">
              <a:solidFill>
                <a:schemeClr val="tx1"/>
              </a:solidFill>
            </a:endParaRPr>
          </a:p>
          <a:p>
            <a:r>
              <a:rPr lang="en-US" altLang="ja-JP" sz="1400">
                <a:solidFill>
                  <a:schemeClr val="tx1"/>
                </a:solidFill>
              </a:rPr>
              <a:t>2.</a:t>
            </a:r>
            <a:r>
              <a:rPr lang="ja-JP" altLang="en-US" sz="1400">
                <a:solidFill>
                  <a:schemeClr val="tx1"/>
                </a:solidFill>
              </a:rPr>
              <a:t>バックアップは</a:t>
            </a:r>
            <a:r>
              <a:rPr lang="en-US" altLang="ja-JP" sz="1400">
                <a:solidFill>
                  <a:schemeClr val="tx1"/>
                </a:solidFill>
              </a:rPr>
              <a:t>3</a:t>
            </a:r>
            <a:r>
              <a:rPr lang="ja-JP" altLang="en-US" sz="1400">
                <a:solidFill>
                  <a:schemeClr val="tx1"/>
                </a:solidFill>
              </a:rPr>
              <a:t>日分、</a:t>
            </a:r>
            <a:r>
              <a:rPr lang="en-US" altLang="ja-JP" sz="1400">
                <a:solidFill>
                  <a:schemeClr val="tx1"/>
                </a:solidFill>
              </a:rPr>
              <a:t>DB</a:t>
            </a:r>
            <a:r>
              <a:rPr lang="ja-JP" altLang="en-US" sz="1400">
                <a:solidFill>
                  <a:schemeClr val="tx1"/>
                </a:solidFill>
              </a:rPr>
              <a:t>とアプリケーションファイル一式を同じ環境内の別サーバに行うものとする。サーバは</a:t>
            </a:r>
            <a:r>
              <a:rPr lang="en-US" altLang="ja-JP" sz="1400">
                <a:solidFill>
                  <a:schemeClr val="tx1"/>
                </a:solidFill>
              </a:rPr>
              <a:t>10</a:t>
            </a:r>
            <a:r>
              <a:rPr lang="ja-JP" altLang="en-US" sz="1400">
                <a:solidFill>
                  <a:schemeClr val="tx1"/>
                </a:solidFill>
              </a:rPr>
              <a:t>日分スナップショットによるバックアップを行うものとする。</a:t>
            </a:r>
            <a:r>
              <a:rPr lang="en-US" altLang="ja-JP" sz="1400">
                <a:solidFill>
                  <a:schemeClr val="tx1"/>
                </a:solidFill>
              </a:rPr>
              <a:t>【</a:t>
            </a:r>
            <a:r>
              <a:rPr lang="ja-JP" altLang="en-US" sz="1400">
                <a:solidFill>
                  <a:schemeClr val="tx1"/>
                </a:solidFill>
              </a:rPr>
              <a:t>システム保守対応</a:t>
            </a:r>
            <a:r>
              <a:rPr lang="en-US" altLang="ja-JP" sz="1400">
                <a:solidFill>
                  <a:schemeClr val="tx1"/>
                </a:solidFill>
              </a:rPr>
              <a:t>】</a:t>
            </a:r>
          </a:p>
          <a:p>
            <a:endParaRPr lang="en-US" altLang="ja-JP" sz="1400">
              <a:solidFill>
                <a:schemeClr val="tx1"/>
              </a:solidFill>
            </a:endParaRPr>
          </a:p>
        </p:txBody>
      </p:sp>
    </p:spTree>
    <p:extLst>
      <p:ext uri="{BB962C8B-B14F-4D97-AF65-F5344CB8AC3E}">
        <p14:creationId xmlns:p14="http://schemas.microsoft.com/office/powerpoint/2010/main" val="37062698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105EA2F-E7F2-ACF7-0833-6B93C7286CEA}"/>
              </a:ext>
            </a:extLst>
          </p:cNvPr>
          <p:cNvSpPr>
            <a:spLocks noGrp="1"/>
          </p:cNvSpPr>
          <p:nvPr>
            <p:ph type="title"/>
          </p:nvPr>
        </p:nvSpPr>
        <p:spPr/>
        <p:txBody>
          <a:bodyPr/>
          <a:lstStyle/>
          <a:p>
            <a:r>
              <a:rPr kumimoji="1" lang="en-US" altLang="ja-JP"/>
              <a:t>3-1-4.</a:t>
            </a:r>
            <a:r>
              <a:rPr kumimoji="1" lang="ja-JP" altLang="en-US"/>
              <a:t>要件定義</a:t>
            </a:r>
          </a:p>
        </p:txBody>
      </p:sp>
      <p:sp>
        <p:nvSpPr>
          <p:cNvPr id="5" name="正方形/長方形 4">
            <a:extLst>
              <a:ext uri="{FF2B5EF4-FFF2-40B4-BE49-F238E27FC236}">
                <a16:creationId xmlns:a16="http://schemas.microsoft.com/office/drawing/2014/main" id="{9D2A6C46-3413-ECE8-12F2-B7D6E77CB7A9}"/>
              </a:ext>
            </a:extLst>
          </p:cNvPr>
          <p:cNvSpPr/>
          <p:nvPr/>
        </p:nvSpPr>
        <p:spPr>
          <a:xfrm>
            <a:off x="196106" y="824754"/>
            <a:ext cx="5810249" cy="548640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ja-JP" altLang="en-US" sz="1400">
                <a:solidFill>
                  <a:schemeClr val="tx1"/>
                </a:solidFill>
              </a:rPr>
              <a:t>　　</a:t>
            </a:r>
            <a:r>
              <a:rPr lang="en-US" altLang="ja-JP" sz="1400">
                <a:solidFill>
                  <a:schemeClr val="tx1"/>
                </a:solidFill>
              </a:rPr>
              <a:t>4.5.</a:t>
            </a:r>
            <a:r>
              <a:rPr lang="ja-JP" altLang="en-US" sz="1400">
                <a:solidFill>
                  <a:schemeClr val="tx1"/>
                </a:solidFill>
              </a:rPr>
              <a:t>移行性</a:t>
            </a:r>
            <a:endParaRPr lang="en-US" altLang="ja-JP" sz="1400">
              <a:solidFill>
                <a:schemeClr val="tx1"/>
              </a:solidFill>
            </a:endParaRPr>
          </a:p>
          <a:p>
            <a:r>
              <a:rPr lang="ja-JP" altLang="en-US" sz="1400">
                <a:solidFill>
                  <a:schemeClr val="tx1"/>
                </a:solidFill>
              </a:rPr>
              <a:t>　　　　　移行性（移行期間、移行方式、移行対象、移行計画）要件は以下</a:t>
            </a:r>
            <a:endParaRPr lang="en-US" altLang="ja-JP" sz="1400">
              <a:solidFill>
                <a:schemeClr val="tx1"/>
              </a:solidFill>
            </a:endParaRPr>
          </a:p>
          <a:p>
            <a:r>
              <a:rPr lang="ja-JP" altLang="en-US" sz="1400">
                <a:solidFill>
                  <a:schemeClr val="tx1"/>
                </a:solidFill>
              </a:rPr>
              <a:t>　　　　　の通りとする。</a:t>
            </a:r>
            <a:endParaRPr lang="en-US" altLang="ja-JP" sz="1400">
              <a:solidFill>
                <a:schemeClr val="tx1"/>
              </a:solidFill>
            </a:endParaRPr>
          </a:p>
          <a:p>
            <a:endParaRPr lang="en-US" altLang="ja-JP" sz="1400">
              <a:solidFill>
                <a:schemeClr val="tx1"/>
              </a:solidFill>
            </a:endParaRPr>
          </a:p>
          <a:p>
            <a:r>
              <a:rPr lang="en-US" altLang="ja-JP" sz="1400">
                <a:solidFill>
                  <a:schemeClr val="tx1"/>
                </a:solidFill>
              </a:rPr>
              <a:t>1.</a:t>
            </a:r>
            <a:r>
              <a:rPr lang="ja-JP" altLang="en-US" sz="1400">
                <a:solidFill>
                  <a:schemeClr val="tx1"/>
                </a:solidFill>
              </a:rPr>
              <a:t>既存サイトのシステム（プログラムを含むファイル・</a:t>
            </a:r>
            <a:r>
              <a:rPr lang="en-US" altLang="ja-JP" sz="1400">
                <a:solidFill>
                  <a:schemeClr val="tx1"/>
                </a:solidFill>
              </a:rPr>
              <a:t>DB</a:t>
            </a:r>
            <a:r>
              <a:rPr lang="ja-JP" altLang="en-US" sz="1400">
                <a:solidFill>
                  <a:schemeClr val="tx1"/>
                </a:solidFill>
              </a:rPr>
              <a:t>）は新サーバへ移行しないものとする。</a:t>
            </a:r>
          </a:p>
          <a:p>
            <a:endParaRPr lang="en-US" altLang="ja-JP" sz="1400">
              <a:solidFill>
                <a:schemeClr val="tx1"/>
              </a:solidFill>
            </a:endParaRPr>
          </a:p>
          <a:p>
            <a:r>
              <a:rPr lang="en-US" altLang="ja-JP" sz="1400">
                <a:solidFill>
                  <a:schemeClr val="tx1"/>
                </a:solidFill>
              </a:rPr>
              <a:t>2.</a:t>
            </a:r>
            <a:r>
              <a:rPr lang="ja-JP" altLang="en-US" sz="1400">
                <a:solidFill>
                  <a:schemeClr val="tx1"/>
                </a:solidFill>
              </a:rPr>
              <a:t>移行対象、移行計画はプロジェクトで定義を行うものとする。</a:t>
            </a:r>
            <a:endParaRPr lang="en-US" altLang="ja-JP" sz="1400">
              <a:solidFill>
                <a:schemeClr val="tx1"/>
              </a:solidFill>
            </a:endParaRPr>
          </a:p>
        </p:txBody>
      </p:sp>
      <p:sp>
        <p:nvSpPr>
          <p:cNvPr id="7" name="正方形/長方形 6">
            <a:extLst>
              <a:ext uri="{FF2B5EF4-FFF2-40B4-BE49-F238E27FC236}">
                <a16:creationId xmlns:a16="http://schemas.microsoft.com/office/drawing/2014/main" id="{6FA3BC9C-E302-E096-5080-5E73352773AE}"/>
              </a:ext>
            </a:extLst>
          </p:cNvPr>
          <p:cNvSpPr/>
          <p:nvPr/>
        </p:nvSpPr>
        <p:spPr>
          <a:xfrm>
            <a:off x="6258210" y="824754"/>
            <a:ext cx="5810249" cy="548640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ja-JP" altLang="en-US" sz="1400">
                <a:solidFill>
                  <a:schemeClr val="tx1"/>
                </a:solidFill>
              </a:rPr>
              <a:t>　　</a:t>
            </a:r>
            <a:r>
              <a:rPr lang="en-US" altLang="ja-JP" sz="1400">
                <a:solidFill>
                  <a:schemeClr val="tx1"/>
                </a:solidFill>
              </a:rPr>
              <a:t>4.6.</a:t>
            </a:r>
            <a:r>
              <a:rPr lang="ja-JP" altLang="en-US" sz="1400">
                <a:solidFill>
                  <a:schemeClr val="tx1"/>
                </a:solidFill>
              </a:rPr>
              <a:t>セキュリティ</a:t>
            </a:r>
            <a:endParaRPr lang="en-US" altLang="ja-JP" sz="1400">
              <a:solidFill>
                <a:schemeClr val="tx1"/>
              </a:solidFill>
            </a:endParaRPr>
          </a:p>
          <a:p>
            <a:r>
              <a:rPr lang="ja-JP" altLang="en-US" sz="1400">
                <a:solidFill>
                  <a:schemeClr val="tx1"/>
                </a:solidFill>
              </a:rPr>
              <a:t>　　　　　セキュリティ（前提、制約、セキュリティ分析・診断・管理、アクセス</a:t>
            </a:r>
            <a:endParaRPr lang="en-US" altLang="ja-JP" sz="1400">
              <a:solidFill>
                <a:schemeClr val="tx1"/>
              </a:solidFill>
            </a:endParaRPr>
          </a:p>
          <a:p>
            <a:r>
              <a:rPr lang="ja-JP" altLang="en-US" sz="1400">
                <a:solidFill>
                  <a:schemeClr val="tx1"/>
                </a:solidFill>
              </a:rPr>
              <a:t>　　　　　・利用制限、データの秘匿、不正追跡・監視、ネットワーク対策、</a:t>
            </a:r>
            <a:endParaRPr lang="en-US" altLang="ja-JP" sz="1400">
              <a:solidFill>
                <a:schemeClr val="tx1"/>
              </a:solidFill>
            </a:endParaRPr>
          </a:p>
          <a:p>
            <a:r>
              <a:rPr lang="ja-JP" altLang="en-US" sz="1400">
                <a:solidFill>
                  <a:schemeClr val="tx1"/>
                </a:solidFill>
              </a:rPr>
              <a:t>　　　　　マルウェア対策、</a:t>
            </a:r>
            <a:r>
              <a:rPr lang="en-US" altLang="ja-JP" sz="1400">
                <a:solidFill>
                  <a:schemeClr val="tx1"/>
                </a:solidFill>
              </a:rPr>
              <a:t>Web</a:t>
            </a:r>
            <a:r>
              <a:rPr lang="ja-JP" altLang="en-US" sz="1400">
                <a:solidFill>
                  <a:schemeClr val="tx1"/>
                </a:solidFill>
              </a:rPr>
              <a:t>対策等）要件は以下の通りとする。</a:t>
            </a:r>
            <a:endParaRPr lang="en-US" altLang="ja-JP" sz="1400">
              <a:solidFill>
                <a:schemeClr val="tx1"/>
              </a:solidFill>
            </a:endParaRPr>
          </a:p>
          <a:p>
            <a:endParaRPr lang="en-US" altLang="ja-JP" sz="1400">
              <a:solidFill>
                <a:schemeClr val="tx1"/>
              </a:solidFill>
            </a:endParaRPr>
          </a:p>
          <a:p>
            <a:r>
              <a:rPr lang="en-US" altLang="ja-JP" sz="1400">
                <a:solidFill>
                  <a:schemeClr val="tx1"/>
                </a:solidFill>
              </a:rPr>
              <a:t>1.</a:t>
            </a:r>
            <a:r>
              <a:rPr lang="ja-JP" altLang="en-US" sz="1400">
                <a:solidFill>
                  <a:schemeClr val="tx1"/>
                </a:solidFill>
              </a:rPr>
              <a:t>セキュリティ診断ツールによる脆弱性試験を行うものとする。</a:t>
            </a:r>
          </a:p>
          <a:p>
            <a:endParaRPr lang="en-US" altLang="ja-JP" sz="1400">
              <a:solidFill>
                <a:schemeClr val="tx1"/>
              </a:solidFill>
            </a:endParaRPr>
          </a:p>
          <a:p>
            <a:r>
              <a:rPr lang="en-US" altLang="ja-JP" sz="1400">
                <a:solidFill>
                  <a:schemeClr val="tx1"/>
                </a:solidFill>
              </a:rPr>
              <a:t>2.CMS</a:t>
            </a:r>
            <a:r>
              <a:rPr lang="ja-JP" altLang="en-US" sz="1400">
                <a:solidFill>
                  <a:schemeClr val="tx1"/>
                </a:solidFill>
              </a:rPr>
              <a:t>管理画面には</a:t>
            </a:r>
            <a:r>
              <a:rPr lang="en-US" altLang="ja-JP" sz="1400">
                <a:solidFill>
                  <a:schemeClr val="tx1"/>
                </a:solidFill>
              </a:rPr>
              <a:t>IP</a:t>
            </a:r>
            <a:r>
              <a:rPr lang="ja-JP" altLang="en-US" sz="1400">
                <a:solidFill>
                  <a:schemeClr val="tx1"/>
                </a:solidFill>
              </a:rPr>
              <a:t>制限を行うものとする。</a:t>
            </a:r>
          </a:p>
          <a:p>
            <a:endParaRPr lang="en-US" altLang="ja-JP" sz="1400">
              <a:solidFill>
                <a:schemeClr val="tx1"/>
              </a:solidFill>
            </a:endParaRPr>
          </a:p>
          <a:p>
            <a:r>
              <a:rPr lang="en-US" altLang="ja-JP" sz="1400">
                <a:solidFill>
                  <a:schemeClr val="tx1"/>
                </a:solidFill>
              </a:rPr>
              <a:t>3.Apache</a:t>
            </a:r>
            <a:r>
              <a:rPr lang="ja-JP" altLang="en-US" sz="1400">
                <a:solidFill>
                  <a:schemeClr val="tx1"/>
                </a:solidFill>
              </a:rPr>
              <a:t>のアクセスログは</a:t>
            </a:r>
            <a:r>
              <a:rPr lang="en-US" altLang="ja-JP" sz="1400">
                <a:solidFill>
                  <a:schemeClr val="tx1"/>
                </a:solidFill>
              </a:rPr>
              <a:t>4</a:t>
            </a:r>
            <a:r>
              <a:rPr lang="ja-JP" altLang="en-US" sz="1400">
                <a:solidFill>
                  <a:schemeClr val="tx1"/>
                </a:solidFill>
              </a:rPr>
              <a:t>週間分（標準）保管を行うものとする。</a:t>
            </a:r>
            <a:endParaRPr lang="en-US" altLang="ja-JP" sz="1400">
              <a:solidFill>
                <a:schemeClr val="tx1"/>
              </a:solidFill>
            </a:endParaRPr>
          </a:p>
          <a:p>
            <a:endParaRPr lang="en-US" altLang="ja-JP" sz="1400">
              <a:solidFill>
                <a:schemeClr val="tx1"/>
              </a:solidFill>
            </a:endParaRPr>
          </a:p>
          <a:p>
            <a:endParaRPr lang="en-US" altLang="ja-JP" sz="1400">
              <a:solidFill>
                <a:schemeClr val="tx1"/>
              </a:solidFill>
            </a:endParaRPr>
          </a:p>
        </p:txBody>
      </p:sp>
    </p:spTree>
    <p:extLst>
      <p:ext uri="{BB962C8B-B14F-4D97-AF65-F5344CB8AC3E}">
        <p14:creationId xmlns:p14="http://schemas.microsoft.com/office/powerpoint/2010/main" val="9229071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105EA2F-E7F2-ACF7-0833-6B93C7286CEA}"/>
              </a:ext>
            </a:extLst>
          </p:cNvPr>
          <p:cNvSpPr>
            <a:spLocks noGrp="1"/>
          </p:cNvSpPr>
          <p:nvPr>
            <p:ph type="title"/>
          </p:nvPr>
        </p:nvSpPr>
        <p:spPr/>
        <p:txBody>
          <a:bodyPr/>
          <a:lstStyle/>
          <a:p>
            <a:r>
              <a:rPr kumimoji="1" lang="en-US" altLang="ja-JP"/>
              <a:t>3-1-4.</a:t>
            </a:r>
            <a:r>
              <a:rPr kumimoji="1" lang="ja-JP" altLang="en-US"/>
              <a:t>要件定義</a:t>
            </a:r>
          </a:p>
        </p:txBody>
      </p:sp>
      <p:sp>
        <p:nvSpPr>
          <p:cNvPr id="5" name="正方形/長方形 4">
            <a:extLst>
              <a:ext uri="{FF2B5EF4-FFF2-40B4-BE49-F238E27FC236}">
                <a16:creationId xmlns:a16="http://schemas.microsoft.com/office/drawing/2014/main" id="{9D2A6C46-3413-ECE8-12F2-B7D6E77CB7A9}"/>
              </a:ext>
            </a:extLst>
          </p:cNvPr>
          <p:cNvSpPr/>
          <p:nvPr/>
        </p:nvSpPr>
        <p:spPr>
          <a:xfrm>
            <a:off x="196106" y="824754"/>
            <a:ext cx="5810249" cy="548640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altLang="ja-JP" sz="1400">
                <a:solidFill>
                  <a:schemeClr val="tx1"/>
                </a:solidFill>
              </a:rPr>
              <a:t>4.7.</a:t>
            </a:r>
            <a:r>
              <a:rPr lang="ja-JP" altLang="en-US" sz="1400">
                <a:solidFill>
                  <a:schemeClr val="tx1"/>
                </a:solidFill>
              </a:rPr>
              <a:t>システム環境</a:t>
            </a:r>
            <a:endParaRPr lang="en-US" altLang="ja-JP" sz="1400">
              <a:solidFill>
                <a:schemeClr val="tx1"/>
              </a:solidFill>
            </a:endParaRPr>
          </a:p>
          <a:p>
            <a:r>
              <a:rPr lang="ja-JP" altLang="en-US" sz="1400">
                <a:solidFill>
                  <a:schemeClr val="tx1"/>
                </a:solidFill>
              </a:rPr>
              <a:t>　　　システムへアクセスするためのブラウザ仕様は以下の通りです。</a:t>
            </a:r>
            <a:endParaRPr lang="en-US" altLang="ja-JP" sz="1400">
              <a:solidFill>
                <a:schemeClr val="tx1"/>
              </a:solidFill>
            </a:endParaRPr>
          </a:p>
        </p:txBody>
      </p:sp>
      <p:pic>
        <p:nvPicPr>
          <p:cNvPr id="4" name="図 3">
            <a:extLst>
              <a:ext uri="{FF2B5EF4-FFF2-40B4-BE49-F238E27FC236}">
                <a16:creationId xmlns:a16="http://schemas.microsoft.com/office/drawing/2014/main" id="{98D781D7-0040-9475-2ACE-41838E7AF1BB}"/>
              </a:ext>
            </a:extLst>
          </p:cNvPr>
          <p:cNvPicPr>
            <a:picLocks noChangeAspect="1"/>
          </p:cNvPicPr>
          <p:nvPr/>
        </p:nvPicPr>
        <p:blipFill>
          <a:blip r:embed="rId2"/>
          <a:stretch>
            <a:fillRect/>
          </a:stretch>
        </p:blipFill>
        <p:spPr>
          <a:xfrm>
            <a:off x="322604" y="1545409"/>
            <a:ext cx="5557251" cy="2670648"/>
          </a:xfrm>
          <a:prstGeom prst="rect">
            <a:avLst/>
          </a:prstGeom>
        </p:spPr>
      </p:pic>
    </p:spTree>
    <p:extLst>
      <p:ext uri="{BB962C8B-B14F-4D97-AF65-F5344CB8AC3E}">
        <p14:creationId xmlns:p14="http://schemas.microsoft.com/office/powerpoint/2010/main" val="41260692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105EA2F-E7F2-ACF7-0833-6B93C7286CEA}"/>
              </a:ext>
            </a:extLst>
          </p:cNvPr>
          <p:cNvSpPr>
            <a:spLocks noGrp="1"/>
          </p:cNvSpPr>
          <p:nvPr>
            <p:ph type="title"/>
          </p:nvPr>
        </p:nvSpPr>
        <p:spPr/>
        <p:txBody>
          <a:bodyPr/>
          <a:lstStyle/>
          <a:p>
            <a:r>
              <a:rPr kumimoji="1" lang="en-US" altLang="ja-JP"/>
              <a:t>3-1-4.</a:t>
            </a:r>
            <a:r>
              <a:rPr kumimoji="1" lang="ja-JP" altLang="en-US"/>
              <a:t>要件定義</a:t>
            </a:r>
          </a:p>
        </p:txBody>
      </p:sp>
      <p:sp>
        <p:nvSpPr>
          <p:cNvPr id="4" name="テキスト プレースホルダー 3">
            <a:extLst>
              <a:ext uri="{FF2B5EF4-FFF2-40B4-BE49-F238E27FC236}">
                <a16:creationId xmlns:a16="http://schemas.microsoft.com/office/drawing/2014/main" id="{270DFD3B-6CD4-027E-5C31-6A5E769615AB}"/>
              </a:ext>
            </a:extLst>
          </p:cNvPr>
          <p:cNvSpPr>
            <a:spLocks noGrp="1"/>
          </p:cNvSpPr>
          <p:nvPr>
            <p:ph type="body" sz="quarter" idx="14"/>
          </p:nvPr>
        </p:nvSpPr>
        <p:spPr/>
        <p:txBody>
          <a:bodyPr/>
          <a:lstStyle/>
          <a:p>
            <a:r>
              <a:rPr lang="ja-JP" altLang="en-US"/>
              <a:t>要件定義のポイント</a:t>
            </a:r>
            <a:endParaRPr kumimoji="1" lang="ja-JP" altLang="en-US"/>
          </a:p>
        </p:txBody>
      </p:sp>
      <p:sp>
        <p:nvSpPr>
          <p:cNvPr id="3" name="テキスト ボックス 2">
            <a:extLst>
              <a:ext uri="{FF2B5EF4-FFF2-40B4-BE49-F238E27FC236}">
                <a16:creationId xmlns:a16="http://schemas.microsoft.com/office/drawing/2014/main" id="{6B5BF131-24D5-D128-9F90-EC8CC570437F}"/>
              </a:ext>
            </a:extLst>
          </p:cNvPr>
          <p:cNvSpPr txBox="1"/>
          <p:nvPr/>
        </p:nvSpPr>
        <p:spPr>
          <a:xfrm>
            <a:off x="1039906" y="1918447"/>
            <a:ext cx="10713617" cy="3600986"/>
          </a:xfrm>
          <a:prstGeom prst="rect">
            <a:avLst/>
          </a:prstGeom>
          <a:noFill/>
        </p:spPr>
        <p:txBody>
          <a:bodyPr wrap="square" rtlCol="0">
            <a:spAutoFit/>
          </a:bodyPr>
          <a:lstStyle/>
          <a:p>
            <a:r>
              <a:rPr kumimoji="1" lang="ja-JP" altLang="en-US" sz="2400" b="1" u="sng"/>
              <a:t>要件定義を成功させるには、要件の解像度上げることが重要</a:t>
            </a:r>
            <a:endParaRPr kumimoji="1" lang="en-US" altLang="ja-JP" sz="2400" b="1" u="sng"/>
          </a:p>
          <a:p>
            <a:endParaRPr lang="en-US" altLang="ja-JP"/>
          </a:p>
          <a:p>
            <a:r>
              <a:rPr lang="ja-JP" altLang="en-US"/>
              <a:t>　・ＩＴ・業務知識の壁を越えて、顧客から意見を引き出す</a:t>
            </a:r>
            <a:endParaRPr lang="en-US" altLang="ja-JP"/>
          </a:p>
          <a:p>
            <a:r>
              <a:rPr kumimoji="1" lang="ja-JP" altLang="en-US"/>
              <a:t>　・解像度が低い状態だと、使われないシステムになってしまう。</a:t>
            </a:r>
            <a:endParaRPr kumimoji="1" lang="en-US" altLang="ja-JP"/>
          </a:p>
          <a:p>
            <a:endParaRPr kumimoji="1" lang="en-US" altLang="ja-JP"/>
          </a:p>
          <a:p>
            <a:endParaRPr lang="en-US" altLang="ja-JP"/>
          </a:p>
          <a:p>
            <a:r>
              <a:rPr kumimoji="1" lang="ja-JP" altLang="en-US" sz="2400" b="1" u="sng"/>
              <a:t>要件の解像度を上げるには、積極的なヒアリングが重要</a:t>
            </a:r>
            <a:endParaRPr kumimoji="1" lang="en-US" altLang="ja-JP" sz="2400" b="1" u="sng"/>
          </a:p>
          <a:p>
            <a:endParaRPr kumimoji="1" lang="en-US" altLang="ja-JP"/>
          </a:p>
          <a:p>
            <a:r>
              <a:rPr kumimoji="1" lang="ja-JP" altLang="en-US"/>
              <a:t>　・「５Ｗ１Ｈ」、中でも「なぜ？」、「どのように？」を中心に深堀</a:t>
            </a:r>
            <a:endParaRPr kumimoji="1" lang="en-US" altLang="ja-JP"/>
          </a:p>
          <a:p>
            <a:r>
              <a:rPr lang="ja-JP" altLang="en-US"/>
              <a:t>　・１次情報を意識して</a:t>
            </a:r>
            <a:endParaRPr lang="en-US" altLang="ja-JP"/>
          </a:p>
          <a:p>
            <a:r>
              <a:rPr kumimoji="1" lang="ja-JP" altLang="en-US"/>
              <a:t>　・不安なら事前に質問を整理しよう</a:t>
            </a:r>
            <a:endParaRPr kumimoji="1" lang="en-US" altLang="ja-JP"/>
          </a:p>
          <a:p>
            <a:endParaRPr kumimoji="1" lang="ja-JP" altLang="en-US"/>
          </a:p>
        </p:txBody>
      </p:sp>
    </p:spTree>
    <p:extLst>
      <p:ext uri="{BB962C8B-B14F-4D97-AF65-F5344CB8AC3E}">
        <p14:creationId xmlns:p14="http://schemas.microsoft.com/office/powerpoint/2010/main" val="14333692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a:extLst>
              <a:ext uri="{FF2B5EF4-FFF2-40B4-BE49-F238E27FC236}">
                <a16:creationId xmlns:a16="http://schemas.microsoft.com/office/drawing/2014/main" id="{D3578072-553C-1E04-82AF-684422C5586E}"/>
              </a:ext>
            </a:extLst>
          </p:cNvPr>
          <p:cNvSpPr>
            <a:spLocks noGrp="1"/>
          </p:cNvSpPr>
          <p:nvPr>
            <p:ph type="title"/>
          </p:nvPr>
        </p:nvSpPr>
        <p:spPr/>
        <p:txBody>
          <a:bodyPr>
            <a:normAutofit/>
          </a:bodyPr>
          <a:lstStyle/>
          <a:p>
            <a:r>
              <a:rPr kumimoji="1" lang="en-US" altLang="ja-JP"/>
              <a:t>3-1-5.</a:t>
            </a:r>
            <a:r>
              <a:rPr kumimoji="1" lang="ja-JP" altLang="en-US"/>
              <a:t>概要設計</a:t>
            </a:r>
            <a:endParaRPr kumimoji="1" lang="ja-JP" altLang="en-US" dirty="0"/>
          </a:p>
        </p:txBody>
      </p:sp>
      <p:sp>
        <p:nvSpPr>
          <p:cNvPr id="10" name="正方形/長方形 9">
            <a:extLst>
              <a:ext uri="{FF2B5EF4-FFF2-40B4-BE49-F238E27FC236}">
                <a16:creationId xmlns:a16="http://schemas.microsoft.com/office/drawing/2014/main" id="{71DBDC10-6418-DC00-C303-1428DD1A8093}"/>
              </a:ext>
            </a:extLst>
          </p:cNvPr>
          <p:cNvSpPr/>
          <p:nvPr/>
        </p:nvSpPr>
        <p:spPr>
          <a:xfrm>
            <a:off x="561861" y="922283"/>
            <a:ext cx="11344390" cy="2781037"/>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marL="285750" indent="-285750">
              <a:buFont typeface="Arial" panose="020B0604020202020204" pitchFamily="34" charset="0"/>
              <a:buChar char="•"/>
            </a:pPr>
            <a:r>
              <a:rPr kumimoji="1" lang="ja-JP" altLang="en-US"/>
              <a:t>要件定義</a:t>
            </a:r>
            <a:r>
              <a:rPr lang="ja-JP" altLang="en-US"/>
              <a:t>で記載した項目を実現するための概要設計（基本設計）書を作成します。概要設計には、外部設計と内部設計があり、要件定義で大枠を定義したものを具体的に定義していきます。要件定義で漏れていた箇所については、顧客へ設計提案を行い仕様を詰めていく必要があります。</a:t>
            </a:r>
            <a:endParaRPr kumimoji="1" lang="ja-JP" altLang="en-US"/>
          </a:p>
          <a:p>
            <a:pPr marL="285750" indent="-285750">
              <a:buFont typeface="Arial" panose="020B0604020202020204" pitchFamily="34" charset="0"/>
              <a:buChar char="•"/>
            </a:pPr>
            <a:r>
              <a:rPr kumimoji="1" lang="ja-JP" altLang="en-US"/>
              <a:t>外部設計では、</a:t>
            </a:r>
            <a:r>
              <a:rPr lang="ja-JP" altLang="en-US" b="0" i="0">
                <a:solidFill>
                  <a:srgbClr val="333333"/>
                </a:solidFill>
                <a:effectLst/>
                <a:latin typeface="ヒラギノ角ゴ Pro W3"/>
              </a:rPr>
              <a:t>実際にシステムの仕様を決定します。要件定義で決定したシステムの機能要件や非機能要件、制約条件、外部とのやり取りなどをより具体的な仕様にすることで、実際にプログラム可能な形にします。</a:t>
            </a:r>
            <a:endParaRPr kumimoji="1" lang="en-US" altLang="ja-JP"/>
          </a:p>
          <a:p>
            <a:pPr marL="285750" indent="-285750">
              <a:buFont typeface="Arial" panose="020B0604020202020204" pitchFamily="34" charset="0"/>
              <a:buChar char="•"/>
            </a:pPr>
            <a:r>
              <a:rPr lang="ja-JP" altLang="en-US" b="0" i="0">
                <a:solidFill>
                  <a:srgbClr val="333333"/>
                </a:solidFill>
                <a:effectLst/>
                <a:latin typeface="ヒラギノ角ゴ Pro W3"/>
              </a:rPr>
              <a:t>内部設計では、外部設計の結果を実際にプログラミングできるように、システム内部に特化した詳細な設計を行います。小中規模なシステムでは、内部（詳細）設計の一部を外部設計に含め、コードに対する詳細な設計はコード内に記載したコメントを利用してドキュメントを生成します。</a:t>
            </a:r>
            <a:endParaRPr kumimoji="1" lang="ja-JP" altLang="en-US" dirty="0"/>
          </a:p>
        </p:txBody>
      </p:sp>
    </p:spTree>
    <p:extLst>
      <p:ext uri="{BB962C8B-B14F-4D97-AF65-F5344CB8AC3E}">
        <p14:creationId xmlns:p14="http://schemas.microsoft.com/office/powerpoint/2010/main" val="31823888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a:extLst>
              <a:ext uri="{FF2B5EF4-FFF2-40B4-BE49-F238E27FC236}">
                <a16:creationId xmlns:a16="http://schemas.microsoft.com/office/drawing/2014/main" id="{BA46AE1B-A1BC-86AF-EBE1-8326FD179934}"/>
              </a:ext>
            </a:extLst>
          </p:cNvPr>
          <p:cNvSpPr>
            <a:spLocks noGrp="1"/>
          </p:cNvSpPr>
          <p:nvPr>
            <p:ph type="title"/>
          </p:nvPr>
        </p:nvSpPr>
        <p:spPr/>
        <p:txBody>
          <a:bodyPr/>
          <a:lstStyle/>
          <a:p>
            <a:r>
              <a:rPr lang="ja-JP" altLang="en-US" dirty="0"/>
              <a:t>はじめに</a:t>
            </a:r>
          </a:p>
        </p:txBody>
      </p:sp>
      <p:sp>
        <p:nvSpPr>
          <p:cNvPr id="8" name="テキスト プレースホルダー 7">
            <a:extLst>
              <a:ext uri="{FF2B5EF4-FFF2-40B4-BE49-F238E27FC236}">
                <a16:creationId xmlns:a16="http://schemas.microsoft.com/office/drawing/2014/main" id="{275B42A0-5DD0-B297-7B9D-400DFA7FE434}"/>
              </a:ext>
            </a:extLst>
          </p:cNvPr>
          <p:cNvSpPr>
            <a:spLocks noGrp="1"/>
          </p:cNvSpPr>
          <p:nvPr>
            <p:ph type="body" sz="quarter" idx="13"/>
          </p:nvPr>
        </p:nvSpPr>
        <p:spPr>
          <a:xfrm>
            <a:off x="267628" y="873748"/>
            <a:ext cx="11675326" cy="503360"/>
          </a:xfrm>
        </p:spPr>
        <p:txBody>
          <a:bodyPr/>
          <a:lstStyle/>
          <a:p>
            <a:r>
              <a:rPr lang="ja-JP" altLang="en-US" b="1" dirty="0">
                <a:solidFill>
                  <a:schemeClr val="bg1"/>
                </a:solidFill>
                <a:latin typeface="+mn-ea"/>
                <a:ea typeface="+mn-ea"/>
              </a:rPr>
              <a:t>スケジュールは、以下の通りです。</a:t>
            </a:r>
            <a:endParaRPr lang="en-US" altLang="ja-JP" b="1" dirty="0">
              <a:solidFill>
                <a:schemeClr val="bg1"/>
              </a:solidFill>
              <a:latin typeface="+mn-ea"/>
              <a:ea typeface="+mn-ea"/>
            </a:endParaRPr>
          </a:p>
        </p:txBody>
      </p:sp>
      <p:pic>
        <p:nvPicPr>
          <p:cNvPr id="2" name="図 1">
            <a:extLst>
              <a:ext uri="{FF2B5EF4-FFF2-40B4-BE49-F238E27FC236}">
                <a16:creationId xmlns:a16="http://schemas.microsoft.com/office/drawing/2014/main" id="{85906031-492D-59C4-29D6-EDB95B1718DC}"/>
              </a:ext>
            </a:extLst>
          </p:cNvPr>
          <p:cNvPicPr>
            <a:picLocks noChangeAspect="1"/>
          </p:cNvPicPr>
          <p:nvPr/>
        </p:nvPicPr>
        <p:blipFill>
          <a:blip r:embed="rId2"/>
          <a:stretch>
            <a:fillRect/>
          </a:stretch>
        </p:blipFill>
        <p:spPr>
          <a:xfrm>
            <a:off x="405986" y="1890340"/>
            <a:ext cx="11380027" cy="4208485"/>
          </a:xfrm>
          <a:prstGeom prst="rect">
            <a:avLst/>
          </a:prstGeom>
        </p:spPr>
      </p:pic>
      <p:sp>
        <p:nvSpPr>
          <p:cNvPr id="3" name="正方形/長方形 2">
            <a:extLst>
              <a:ext uri="{FF2B5EF4-FFF2-40B4-BE49-F238E27FC236}">
                <a16:creationId xmlns:a16="http://schemas.microsoft.com/office/drawing/2014/main" id="{0968EFCE-EA7F-69C7-AC43-FC27049CC870}"/>
              </a:ext>
            </a:extLst>
          </p:cNvPr>
          <p:cNvSpPr/>
          <p:nvPr/>
        </p:nvSpPr>
        <p:spPr>
          <a:xfrm>
            <a:off x="405985" y="5043299"/>
            <a:ext cx="11293927" cy="1055526"/>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08628532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105EA2F-E7F2-ACF7-0833-6B93C7286CEA}"/>
              </a:ext>
            </a:extLst>
          </p:cNvPr>
          <p:cNvSpPr>
            <a:spLocks noGrp="1"/>
          </p:cNvSpPr>
          <p:nvPr>
            <p:ph type="title"/>
          </p:nvPr>
        </p:nvSpPr>
        <p:spPr/>
        <p:txBody>
          <a:bodyPr/>
          <a:lstStyle/>
          <a:p>
            <a:r>
              <a:rPr kumimoji="1" lang="en-US" altLang="ja-JP"/>
              <a:t>3-1-5.</a:t>
            </a:r>
            <a:r>
              <a:rPr kumimoji="1" lang="ja-JP" altLang="en-US"/>
              <a:t>概要設計</a:t>
            </a:r>
          </a:p>
        </p:txBody>
      </p:sp>
      <p:sp>
        <p:nvSpPr>
          <p:cNvPr id="5" name="正方形/長方形 4">
            <a:extLst>
              <a:ext uri="{FF2B5EF4-FFF2-40B4-BE49-F238E27FC236}">
                <a16:creationId xmlns:a16="http://schemas.microsoft.com/office/drawing/2014/main" id="{9D2A6C46-3413-ECE8-12F2-B7D6E77CB7A9}"/>
              </a:ext>
            </a:extLst>
          </p:cNvPr>
          <p:cNvSpPr/>
          <p:nvPr/>
        </p:nvSpPr>
        <p:spPr>
          <a:xfrm>
            <a:off x="196106" y="824754"/>
            <a:ext cx="5810249" cy="548640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400" b="0" i="0" u="none" strike="noStrike" kern="1200" cap="none" spc="0" normalizeH="0" baseline="0" noProof="0">
              <a:ln>
                <a:noFill/>
              </a:ln>
              <a:solidFill>
                <a:prstClr val="black"/>
              </a:solidFill>
              <a:effectLst/>
              <a:uLnTx/>
              <a:uFillTx/>
              <a:latin typeface="BIZ UDPゴシック"/>
              <a:ea typeface="BIZ UDPゴシック"/>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400">
              <a:solidFill>
                <a:prstClr val="black"/>
              </a:solidFill>
              <a:latin typeface="BIZ UDPゴシック"/>
              <a:ea typeface="BIZ UDPゴシック"/>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400" b="0" i="0" u="none" strike="noStrike" kern="1200" cap="none" spc="0" normalizeH="0" baseline="0" noProof="0">
              <a:ln>
                <a:noFill/>
              </a:ln>
              <a:solidFill>
                <a:prstClr val="black"/>
              </a:solidFill>
              <a:effectLst/>
              <a:uLnTx/>
              <a:uFillTx/>
              <a:latin typeface="BIZ UDPゴシック"/>
              <a:ea typeface="BIZ UDPゴシック"/>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400">
              <a:solidFill>
                <a:prstClr val="black"/>
              </a:solidFill>
              <a:latin typeface="BIZ UDPゴシック"/>
              <a:ea typeface="BIZ UDPゴシック"/>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400" b="0" i="0" u="none" strike="noStrike" kern="1200" cap="none" spc="0" normalizeH="0" baseline="0" noProof="0">
              <a:ln>
                <a:noFill/>
              </a:ln>
              <a:solidFill>
                <a:prstClr val="black"/>
              </a:solidFill>
              <a:effectLst/>
              <a:uLnTx/>
              <a:uFillTx/>
              <a:latin typeface="BIZ UDPゴシック"/>
              <a:ea typeface="BIZ UDPゴシック"/>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400">
              <a:solidFill>
                <a:prstClr val="black"/>
              </a:solidFill>
              <a:latin typeface="BIZ UDPゴシック"/>
              <a:ea typeface="BIZ UDPゴシック"/>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400" b="0" i="0" u="none" strike="noStrike" kern="1200" cap="none" spc="0" normalizeH="0" baseline="0" noProof="0">
              <a:ln>
                <a:noFill/>
              </a:ln>
              <a:solidFill>
                <a:prstClr val="black"/>
              </a:solidFill>
              <a:effectLst/>
              <a:uLnTx/>
              <a:uFillTx/>
              <a:latin typeface="BIZ UDPゴシック"/>
              <a:ea typeface="BIZ UDPゴシック"/>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400">
              <a:solidFill>
                <a:prstClr val="black"/>
              </a:solidFill>
              <a:latin typeface="BIZ UDPゴシック"/>
              <a:ea typeface="BIZ UDPゴシック"/>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400" b="0" i="0" u="none" strike="noStrike" kern="1200" cap="none" spc="0" normalizeH="0" baseline="0" noProof="0">
              <a:ln>
                <a:noFill/>
              </a:ln>
              <a:solidFill>
                <a:prstClr val="black"/>
              </a:solidFill>
              <a:effectLst/>
              <a:uLnTx/>
              <a:uFillTx/>
              <a:latin typeface="BIZ UDPゴシック"/>
              <a:ea typeface="BIZ UDPゴシック"/>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400">
              <a:solidFill>
                <a:prstClr val="black"/>
              </a:solidFill>
              <a:latin typeface="BIZ UDPゴシック"/>
              <a:ea typeface="BIZ UDPゴシック"/>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400" b="0" i="0" u="none" strike="noStrike" kern="1200" cap="none" spc="0" normalizeH="0" baseline="0" noProof="0">
              <a:ln>
                <a:noFill/>
              </a:ln>
              <a:solidFill>
                <a:prstClr val="black"/>
              </a:solidFill>
              <a:effectLst/>
              <a:uLnTx/>
              <a:uFillTx/>
              <a:latin typeface="BIZ UDPゴシック"/>
              <a:ea typeface="BIZ UDPゴシック"/>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3200">
                <a:solidFill>
                  <a:prstClr val="black"/>
                </a:solidFill>
                <a:latin typeface="BIZ UDPゴシック"/>
                <a:ea typeface="BIZ UDPゴシック"/>
              </a:rPr>
              <a:t>概要設計書</a:t>
            </a:r>
            <a:endParaRPr kumimoji="1" lang="en-US" altLang="ja-JP" sz="3200" b="0" i="0" u="none" strike="noStrike" kern="1200" cap="none" spc="0" normalizeH="0" baseline="0" noProof="0">
              <a:ln>
                <a:noFill/>
              </a:ln>
              <a:solidFill>
                <a:prstClr val="black"/>
              </a:solidFill>
              <a:effectLst/>
              <a:uLnTx/>
              <a:uFillTx/>
              <a:latin typeface="BIZ UDPゴシック"/>
              <a:ea typeface="BIZ UDPゴシック"/>
              <a:cs typeface="+mn-cs"/>
            </a:endParaRPr>
          </a:p>
        </p:txBody>
      </p:sp>
      <p:sp>
        <p:nvSpPr>
          <p:cNvPr id="7" name="正方形/長方形 6">
            <a:extLst>
              <a:ext uri="{FF2B5EF4-FFF2-40B4-BE49-F238E27FC236}">
                <a16:creationId xmlns:a16="http://schemas.microsoft.com/office/drawing/2014/main" id="{6FA3BC9C-E302-E096-5080-5E73352773AE}"/>
              </a:ext>
            </a:extLst>
          </p:cNvPr>
          <p:cNvSpPr/>
          <p:nvPr/>
        </p:nvSpPr>
        <p:spPr>
          <a:xfrm>
            <a:off x="6258210" y="824754"/>
            <a:ext cx="5810249" cy="548640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400">
                <a:solidFill>
                  <a:prstClr val="black"/>
                </a:solidFill>
                <a:latin typeface="BIZ UDPゴシック"/>
                <a:ea typeface="BIZ UDPゴシック"/>
              </a:rPr>
              <a:t>1.</a:t>
            </a:r>
            <a:r>
              <a:rPr lang="ja-JP" altLang="en-US" sz="1400">
                <a:solidFill>
                  <a:prstClr val="black"/>
                </a:solidFill>
                <a:latin typeface="BIZ UDPゴシック"/>
                <a:ea typeface="BIZ UDPゴシック"/>
              </a:rPr>
              <a:t>概要</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400">
                <a:solidFill>
                  <a:prstClr val="black"/>
                </a:solidFill>
                <a:latin typeface="BIZ UDPゴシック"/>
                <a:ea typeface="BIZ UDPゴシック"/>
              </a:rPr>
              <a:t>2.</a:t>
            </a:r>
            <a:r>
              <a:rPr lang="ja-JP" altLang="en-US" sz="1400">
                <a:solidFill>
                  <a:prstClr val="black"/>
                </a:solidFill>
                <a:latin typeface="BIZ UDPゴシック"/>
                <a:ea typeface="BIZ UDPゴシック"/>
              </a:rPr>
              <a:t>システム構成</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400">
                <a:solidFill>
                  <a:prstClr val="black"/>
                </a:solidFill>
                <a:latin typeface="BIZ UDPゴシック"/>
                <a:ea typeface="BIZ UDPゴシック"/>
              </a:rPr>
              <a:t>3.</a:t>
            </a:r>
            <a:r>
              <a:rPr lang="ja-JP" altLang="en-US" sz="1400">
                <a:solidFill>
                  <a:prstClr val="black"/>
                </a:solidFill>
                <a:latin typeface="BIZ UDPゴシック"/>
                <a:ea typeface="BIZ UDPゴシック"/>
              </a:rPr>
              <a:t>機能設計</a:t>
            </a: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400">
                <a:solidFill>
                  <a:prstClr val="black"/>
                </a:solidFill>
                <a:latin typeface="BIZ UDPゴシック"/>
                <a:ea typeface="BIZ UDPゴシック"/>
              </a:rPr>
              <a:t>　</a:t>
            </a:r>
            <a:r>
              <a:rPr lang="en-US" altLang="ja-JP" sz="1400">
                <a:solidFill>
                  <a:prstClr val="black"/>
                </a:solidFill>
                <a:latin typeface="BIZ UDPゴシック"/>
                <a:ea typeface="BIZ UDPゴシック"/>
              </a:rPr>
              <a:t>3-1.</a:t>
            </a:r>
            <a:r>
              <a:rPr lang="ja-JP" altLang="en-US" sz="1400">
                <a:solidFill>
                  <a:prstClr val="black"/>
                </a:solidFill>
                <a:latin typeface="BIZ UDPゴシック"/>
                <a:ea typeface="BIZ UDPゴシック"/>
              </a:rPr>
              <a:t>トップページ</a:t>
            </a: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400">
                <a:solidFill>
                  <a:prstClr val="black"/>
                </a:solidFill>
                <a:latin typeface="BIZ UDPゴシック"/>
                <a:ea typeface="BIZ UDPゴシック"/>
              </a:rPr>
              <a:t>　</a:t>
            </a:r>
            <a:r>
              <a:rPr lang="en-US" altLang="ja-JP" sz="1400">
                <a:solidFill>
                  <a:prstClr val="black"/>
                </a:solidFill>
                <a:latin typeface="BIZ UDPゴシック"/>
                <a:ea typeface="BIZ UDPゴシック"/>
              </a:rPr>
              <a:t>3-2.</a:t>
            </a:r>
            <a:r>
              <a:rPr lang="ja-JP" altLang="en-US" sz="1400">
                <a:solidFill>
                  <a:prstClr val="black"/>
                </a:solidFill>
                <a:latin typeface="BIZ UDPゴシック"/>
                <a:ea typeface="BIZ UDPゴシック"/>
              </a:rPr>
              <a:t>新規登録</a:t>
            </a: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400">
                <a:solidFill>
                  <a:prstClr val="black"/>
                </a:solidFill>
                <a:latin typeface="BIZ UDPゴシック"/>
                <a:ea typeface="BIZ UDPゴシック"/>
              </a:rPr>
              <a:t>　</a:t>
            </a:r>
            <a:r>
              <a:rPr lang="en-US" altLang="ja-JP" sz="1400">
                <a:solidFill>
                  <a:prstClr val="black"/>
                </a:solidFill>
                <a:latin typeface="BIZ UDPゴシック"/>
                <a:ea typeface="BIZ UDPゴシック"/>
              </a:rPr>
              <a:t>3-3.</a:t>
            </a:r>
            <a:r>
              <a:rPr lang="ja-JP" altLang="en-US" sz="1400">
                <a:solidFill>
                  <a:prstClr val="black"/>
                </a:solidFill>
                <a:latin typeface="BIZ UDPゴシック"/>
                <a:ea typeface="BIZ UDPゴシック"/>
              </a:rPr>
              <a:t>更新</a:t>
            </a: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400">
                <a:solidFill>
                  <a:prstClr val="black"/>
                </a:solidFill>
                <a:latin typeface="BIZ UDPゴシック"/>
                <a:ea typeface="BIZ UDPゴシック"/>
              </a:rPr>
              <a:t>　</a:t>
            </a:r>
            <a:r>
              <a:rPr lang="en-US" altLang="ja-JP" sz="1400">
                <a:solidFill>
                  <a:prstClr val="black"/>
                </a:solidFill>
                <a:latin typeface="BIZ UDPゴシック"/>
                <a:ea typeface="BIZ UDPゴシック"/>
              </a:rPr>
              <a:t>3-4.</a:t>
            </a:r>
            <a:r>
              <a:rPr lang="ja-JP" altLang="en-US" sz="1400">
                <a:solidFill>
                  <a:prstClr val="black"/>
                </a:solidFill>
                <a:latin typeface="BIZ UDPゴシック"/>
                <a:ea typeface="BIZ UDPゴシック"/>
              </a:rPr>
              <a:t>削除</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400">
                <a:solidFill>
                  <a:prstClr val="black"/>
                </a:solidFill>
                <a:latin typeface="BIZ UDPゴシック"/>
                <a:ea typeface="BIZ UDPゴシック"/>
              </a:rPr>
              <a:t>4.</a:t>
            </a:r>
            <a:r>
              <a:rPr lang="ja-JP" altLang="en-US" sz="1400">
                <a:solidFill>
                  <a:prstClr val="black"/>
                </a:solidFill>
                <a:latin typeface="BIZ UDPゴシック"/>
                <a:ea typeface="BIZ UDPゴシック"/>
              </a:rPr>
              <a:t>フロントエンド仕様</a:t>
            </a: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400">
                <a:solidFill>
                  <a:prstClr val="black"/>
                </a:solidFill>
                <a:latin typeface="BIZ UDPゴシック"/>
                <a:ea typeface="BIZ UDPゴシック"/>
              </a:rPr>
              <a:t>　</a:t>
            </a:r>
            <a:r>
              <a:rPr lang="en-US" altLang="ja-JP" sz="1400">
                <a:solidFill>
                  <a:prstClr val="black"/>
                </a:solidFill>
                <a:latin typeface="BIZ UDPゴシック"/>
                <a:ea typeface="BIZ UDPゴシック"/>
              </a:rPr>
              <a:t>4-1.</a:t>
            </a:r>
            <a:r>
              <a:rPr lang="ja-JP" altLang="en-US" sz="1400">
                <a:solidFill>
                  <a:prstClr val="black"/>
                </a:solidFill>
                <a:latin typeface="BIZ UDPゴシック"/>
                <a:ea typeface="BIZ UDPゴシック"/>
              </a:rPr>
              <a:t>トップページ</a:t>
            </a: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400">
                <a:solidFill>
                  <a:prstClr val="black"/>
                </a:solidFill>
                <a:latin typeface="BIZ UDPゴシック"/>
                <a:ea typeface="BIZ UDPゴシック"/>
              </a:rPr>
              <a:t>　</a:t>
            </a:r>
            <a:r>
              <a:rPr lang="en-US" altLang="ja-JP" sz="1400">
                <a:solidFill>
                  <a:prstClr val="black"/>
                </a:solidFill>
                <a:latin typeface="BIZ UDPゴシック"/>
                <a:ea typeface="BIZ UDPゴシック"/>
              </a:rPr>
              <a:t>4-2.</a:t>
            </a:r>
            <a:r>
              <a:rPr lang="ja-JP" altLang="en-US" sz="1400">
                <a:solidFill>
                  <a:prstClr val="black"/>
                </a:solidFill>
                <a:latin typeface="BIZ UDPゴシック"/>
                <a:ea typeface="BIZ UDPゴシック"/>
              </a:rPr>
              <a:t>新規登録</a:t>
            </a: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400">
                <a:solidFill>
                  <a:prstClr val="black"/>
                </a:solidFill>
                <a:latin typeface="BIZ UDPゴシック"/>
                <a:ea typeface="BIZ UDPゴシック"/>
              </a:rPr>
              <a:t>　</a:t>
            </a:r>
            <a:r>
              <a:rPr lang="en-US" altLang="ja-JP" sz="1400">
                <a:solidFill>
                  <a:prstClr val="black"/>
                </a:solidFill>
                <a:latin typeface="BIZ UDPゴシック"/>
                <a:ea typeface="BIZ UDPゴシック"/>
              </a:rPr>
              <a:t>4-3.</a:t>
            </a:r>
            <a:r>
              <a:rPr lang="ja-JP" altLang="en-US" sz="1400">
                <a:solidFill>
                  <a:prstClr val="black"/>
                </a:solidFill>
                <a:latin typeface="BIZ UDPゴシック"/>
                <a:ea typeface="BIZ UDPゴシック"/>
              </a:rPr>
              <a:t>更新</a:t>
            </a: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400">
                <a:solidFill>
                  <a:prstClr val="black"/>
                </a:solidFill>
                <a:latin typeface="BIZ UDPゴシック"/>
                <a:ea typeface="BIZ UDPゴシック"/>
              </a:rPr>
              <a:t>　</a:t>
            </a:r>
            <a:r>
              <a:rPr lang="en-US" altLang="ja-JP" sz="1400">
                <a:solidFill>
                  <a:prstClr val="black"/>
                </a:solidFill>
                <a:latin typeface="BIZ UDPゴシック"/>
                <a:ea typeface="BIZ UDPゴシック"/>
              </a:rPr>
              <a:t>4-4.</a:t>
            </a:r>
            <a:r>
              <a:rPr lang="ja-JP" altLang="en-US" sz="1400">
                <a:solidFill>
                  <a:prstClr val="black"/>
                </a:solidFill>
                <a:latin typeface="BIZ UDPゴシック"/>
                <a:ea typeface="BIZ UDPゴシック"/>
              </a:rPr>
              <a:t>削除</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400">
                <a:solidFill>
                  <a:prstClr val="black"/>
                </a:solidFill>
                <a:latin typeface="BIZ UDPゴシック"/>
                <a:ea typeface="BIZ UDPゴシック"/>
              </a:rPr>
              <a:t>5.</a:t>
            </a:r>
            <a:r>
              <a:rPr lang="ja-JP" altLang="en-US" sz="1400">
                <a:solidFill>
                  <a:prstClr val="black"/>
                </a:solidFill>
                <a:latin typeface="BIZ UDPゴシック"/>
                <a:ea typeface="BIZ UDPゴシック"/>
              </a:rPr>
              <a:t>バックエンド仕様</a:t>
            </a: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400">
                <a:solidFill>
                  <a:prstClr val="black"/>
                </a:solidFill>
                <a:latin typeface="BIZ UDPゴシック"/>
                <a:ea typeface="BIZ UDPゴシック"/>
              </a:rPr>
              <a:t>　</a:t>
            </a:r>
            <a:r>
              <a:rPr lang="en-US" altLang="ja-JP" sz="1400">
                <a:solidFill>
                  <a:prstClr val="black"/>
                </a:solidFill>
                <a:latin typeface="BIZ UDPゴシック"/>
                <a:ea typeface="BIZ UDPゴシック"/>
              </a:rPr>
              <a:t>5-1.</a:t>
            </a:r>
            <a:r>
              <a:rPr lang="ja-JP" altLang="en-US" sz="1400">
                <a:solidFill>
                  <a:prstClr val="black"/>
                </a:solidFill>
                <a:latin typeface="BIZ UDPゴシック"/>
                <a:ea typeface="BIZ UDPゴシック"/>
              </a:rPr>
              <a:t>住所録リスト取得</a:t>
            </a:r>
            <a:r>
              <a:rPr lang="en-US" altLang="ja-JP" sz="1400">
                <a:solidFill>
                  <a:prstClr val="black"/>
                </a:solidFill>
                <a:latin typeface="BIZ UDPゴシック"/>
                <a:ea typeface="BIZ UDPゴシック"/>
              </a:rPr>
              <a:t>API</a:t>
            </a: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400">
                <a:solidFill>
                  <a:prstClr val="black"/>
                </a:solidFill>
                <a:latin typeface="BIZ UDPゴシック"/>
                <a:ea typeface="BIZ UDPゴシック"/>
              </a:rPr>
              <a:t>　</a:t>
            </a:r>
            <a:r>
              <a:rPr lang="en-US" altLang="ja-JP" sz="1400">
                <a:solidFill>
                  <a:prstClr val="black"/>
                </a:solidFill>
                <a:latin typeface="BIZ UDPゴシック"/>
                <a:ea typeface="BIZ UDPゴシック"/>
              </a:rPr>
              <a:t>5-2.</a:t>
            </a:r>
            <a:r>
              <a:rPr lang="ja-JP" altLang="en-US" sz="1400">
                <a:solidFill>
                  <a:prstClr val="black"/>
                </a:solidFill>
                <a:latin typeface="BIZ UDPゴシック"/>
                <a:ea typeface="BIZ UDPゴシック"/>
              </a:rPr>
              <a:t>住所データ新規登録</a:t>
            </a:r>
            <a:r>
              <a:rPr lang="en-US" altLang="ja-JP" sz="1400">
                <a:solidFill>
                  <a:prstClr val="black"/>
                </a:solidFill>
                <a:latin typeface="BIZ UDPゴシック"/>
                <a:ea typeface="BIZ UDPゴシック"/>
              </a:rPr>
              <a:t>API</a:t>
            </a: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400">
                <a:solidFill>
                  <a:prstClr val="black"/>
                </a:solidFill>
                <a:latin typeface="BIZ UDPゴシック"/>
                <a:ea typeface="BIZ UDPゴシック"/>
              </a:rPr>
              <a:t>　</a:t>
            </a:r>
            <a:r>
              <a:rPr lang="en-US" altLang="ja-JP" sz="1400">
                <a:solidFill>
                  <a:prstClr val="black"/>
                </a:solidFill>
                <a:latin typeface="BIZ UDPゴシック"/>
                <a:ea typeface="BIZ UDPゴシック"/>
              </a:rPr>
              <a:t>5-3.</a:t>
            </a:r>
            <a:r>
              <a:rPr lang="ja-JP" altLang="en-US" sz="1400">
                <a:solidFill>
                  <a:prstClr val="black"/>
                </a:solidFill>
                <a:latin typeface="BIZ UDPゴシック"/>
                <a:ea typeface="BIZ UDPゴシック"/>
              </a:rPr>
              <a:t>住所データ更新</a:t>
            </a:r>
            <a:r>
              <a:rPr lang="en-US" altLang="ja-JP" sz="1400">
                <a:solidFill>
                  <a:prstClr val="black"/>
                </a:solidFill>
                <a:latin typeface="BIZ UDPゴシック"/>
                <a:ea typeface="BIZ UDPゴシック"/>
              </a:rPr>
              <a:t>API</a:t>
            </a: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400">
                <a:solidFill>
                  <a:prstClr val="black"/>
                </a:solidFill>
                <a:latin typeface="BIZ UDPゴシック"/>
                <a:ea typeface="BIZ UDPゴシック"/>
              </a:rPr>
              <a:t>　</a:t>
            </a:r>
            <a:r>
              <a:rPr lang="en-US" altLang="ja-JP" sz="1400">
                <a:solidFill>
                  <a:prstClr val="black"/>
                </a:solidFill>
                <a:latin typeface="BIZ UDPゴシック"/>
                <a:ea typeface="BIZ UDPゴシック"/>
              </a:rPr>
              <a:t>5-4.</a:t>
            </a:r>
            <a:r>
              <a:rPr lang="ja-JP" altLang="en-US" sz="1400">
                <a:solidFill>
                  <a:prstClr val="black"/>
                </a:solidFill>
                <a:latin typeface="BIZ UDPゴシック"/>
                <a:ea typeface="BIZ UDPゴシック"/>
              </a:rPr>
              <a:t>住所データ削除</a:t>
            </a:r>
            <a:r>
              <a:rPr lang="en-US" altLang="ja-JP" sz="1400">
                <a:solidFill>
                  <a:prstClr val="black"/>
                </a:solidFill>
                <a:latin typeface="BIZ UDPゴシック"/>
                <a:ea typeface="BIZ UDPゴシック"/>
              </a:rPr>
              <a:t>API</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400">
                <a:solidFill>
                  <a:prstClr val="black"/>
                </a:solidFill>
                <a:latin typeface="BIZ UDPゴシック"/>
                <a:ea typeface="BIZ UDPゴシック"/>
              </a:rPr>
              <a:t>6.</a:t>
            </a:r>
            <a:r>
              <a:rPr lang="ja-JP" altLang="en-US" sz="1400">
                <a:solidFill>
                  <a:prstClr val="black"/>
                </a:solidFill>
                <a:latin typeface="BIZ UDPゴシック"/>
                <a:ea typeface="BIZ UDPゴシック"/>
              </a:rPr>
              <a:t>データベース基本仕様</a:t>
            </a: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400">
                <a:solidFill>
                  <a:prstClr val="black"/>
                </a:solidFill>
                <a:latin typeface="BIZ UDPゴシック"/>
                <a:ea typeface="BIZ UDPゴシック"/>
              </a:rPr>
              <a:t>　</a:t>
            </a:r>
            <a:r>
              <a:rPr lang="en-US" altLang="ja-JP" sz="1400">
                <a:solidFill>
                  <a:prstClr val="black"/>
                </a:solidFill>
                <a:latin typeface="BIZ UDPゴシック"/>
                <a:ea typeface="BIZ UDPゴシック"/>
              </a:rPr>
              <a:t>6-1.</a:t>
            </a:r>
            <a:r>
              <a:rPr lang="ja-JP" altLang="en-US" sz="1400">
                <a:solidFill>
                  <a:prstClr val="black"/>
                </a:solidFill>
                <a:latin typeface="BIZ UDPゴシック"/>
                <a:ea typeface="BIZ UDPゴシック"/>
              </a:rPr>
              <a:t>住所録テーブル</a:t>
            </a: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400">
                <a:solidFill>
                  <a:prstClr val="black"/>
                </a:solidFill>
                <a:latin typeface="BIZ UDPゴシック"/>
                <a:ea typeface="BIZ UDPゴシック"/>
              </a:rPr>
              <a:t>　</a:t>
            </a:r>
            <a:r>
              <a:rPr lang="en-US" altLang="ja-JP" sz="1400">
                <a:solidFill>
                  <a:prstClr val="black"/>
                </a:solidFill>
                <a:latin typeface="BIZ UDPゴシック"/>
                <a:ea typeface="BIZ UDPゴシック"/>
              </a:rPr>
              <a:t>6-2.</a:t>
            </a:r>
            <a:r>
              <a:rPr lang="ja-JP" altLang="en-US" sz="1400">
                <a:solidFill>
                  <a:prstClr val="black"/>
                </a:solidFill>
                <a:latin typeface="BIZ UDPゴシック"/>
                <a:ea typeface="BIZ UDPゴシック"/>
              </a:rPr>
              <a:t>ビューテーブル</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400" b="0" i="0" u="none" strike="noStrike" kern="1200" cap="none" spc="0" normalizeH="0" baseline="0" noProof="0">
              <a:ln>
                <a:noFill/>
              </a:ln>
              <a:solidFill>
                <a:prstClr val="black"/>
              </a:solidFill>
              <a:effectLst/>
              <a:uLnTx/>
              <a:uFillTx/>
              <a:latin typeface="BIZ UDPゴシック"/>
              <a:ea typeface="BIZ UDPゴシック"/>
              <a:cs typeface="+mn-cs"/>
            </a:endParaRPr>
          </a:p>
        </p:txBody>
      </p:sp>
    </p:spTree>
    <p:extLst>
      <p:ext uri="{BB962C8B-B14F-4D97-AF65-F5344CB8AC3E}">
        <p14:creationId xmlns:p14="http://schemas.microsoft.com/office/powerpoint/2010/main" val="235071197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105EA2F-E7F2-ACF7-0833-6B93C7286CEA}"/>
              </a:ext>
            </a:extLst>
          </p:cNvPr>
          <p:cNvSpPr>
            <a:spLocks noGrp="1"/>
          </p:cNvSpPr>
          <p:nvPr>
            <p:ph type="title"/>
          </p:nvPr>
        </p:nvSpPr>
        <p:spPr/>
        <p:txBody>
          <a:bodyPr/>
          <a:lstStyle/>
          <a:p>
            <a:r>
              <a:rPr kumimoji="1" lang="en-US" altLang="ja-JP"/>
              <a:t>3-1-5.</a:t>
            </a:r>
            <a:r>
              <a:rPr kumimoji="1" lang="ja-JP" altLang="en-US"/>
              <a:t>概要設計</a:t>
            </a:r>
          </a:p>
        </p:txBody>
      </p:sp>
      <p:sp>
        <p:nvSpPr>
          <p:cNvPr id="3" name="正方形/長方形 2">
            <a:extLst>
              <a:ext uri="{FF2B5EF4-FFF2-40B4-BE49-F238E27FC236}">
                <a16:creationId xmlns:a16="http://schemas.microsoft.com/office/drawing/2014/main" id="{A61BDB49-5AD6-91B0-B5A9-418E45F7F95A}"/>
              </a:ext>
            </a:extLst>
          </p:cNvPr>
          <p:cNvSpPr/>
          <p:nvPr/>
        </p:nvSpPr>
        <p:spPr>
          <a:xfrm>
            <a:off x="196106" y="824754"/>
            <a:ext cx="5810249" cy="548640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400">
                <a:solidFill>
                  <a:prstClr val="black"/>
                </a:solidFill>
                <a:latin typeface="BIZ UDPゴシック"/>
                <a:ea typeface="BIZ UDPゴシック"/>
              </a:rPr>
              <a:t>1.</a:t>
            </a:r>
            <a:r>
              <a:rPr lang="ja-JP" altLang="en-US" sz="1400">
                <a:solidFill>
                  <a:prstClr val="black"/>
                </a:solidFill>
                <a:latin typeface="BIZ UDPゴシック"/>
                <a:ea typeface="BIZ UDPゴシック"/>
              </a:rPr>
              <a:t>概要</a:t>
            </a:r>
            <a:endParaRPr lang="en-US" altLang="ja-JP" sz="1400">
              <a:solidFill>
                <a:prstClr val="black"/>
              </a:solidFill>
              <a:latin typeface="BIZ UDPゴシック"/>
              <a:ea typeface="BIZ UDPゴシック"/>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400">
                <a:solidFill>
                  <a:prstClr val="black"/>
                </a:solidFill>
                <a:latin typeface="BIZ UDPゴシック"/>
                <a:ea typeface="BIZ UDPゴシック"/>
              </a:rPr>
              <a:t>　　本基本設計書は、</a:t>
            </a:r>
            <a:r>
              <a:rPr lang="en-US" altLang="ja-JP" sz="1400">
                <a:solidFill>
                  <a:prstClr val="black"/>
                </a:solidFill>
                <a:latin typeface="BIZ UDPゴシック"/>
                <a:ea typeface="BIZ UDPゴシック"/>
              </a:rPr>
              <a:t>web</a:t>
            </a:r>
            <a:r>
              <a:rPr lang="ja-JP" altLang="en-US" sz="1400">
                <a:solidFill>
                  <a:prstClr val="black"/>
                </a:solidFill>
                <a:latin typeface="BIZ UDPゴシック"/>
                <a:ea typeface="BIZ UDPゴシック"/>
              </a:rPr>
              <a:t>システム「住所録データベース」の基本仕様を示すものである。</a:t>
            </a:r>
            <a:endParaRPr lang="en-US" altLang="ja-JP" sz="1400">
              <a:solidFill>
                <a:prstClr val="black"/>
              </a:solidFill>
              <a:latin typeface="BIZ UDPゴシック"/>
              <a:ea typeface="BIZ UDPゴシック"/>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400">
              <a:solidFill>
                <a:prstClr val="black"/>
              </a:solidFill>
              <a:latin typeface="BIZ UDPゴシック"/>
              <a:ea typeface="BIZ UDPゴシック"/>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400">
              <a:solidFill>
                <a:prstClr val="black"/>
              </a:solidFill>
              <a:latin typeface="BIZ UDPゴシック"/>
              <a:ea typeface="BIZ UDPゴシック"/>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400">
              <a:solidFill>
                <a:prstClr val="black"/>
              </a:solidFill>
              <a:latin typeface="BIZ UDPゴシック"/>
              <a:ea typeface="BIZ UDPゴシック"/>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400">
              <a:solidFill>
                <a:prstClr val="black"/>
              </a:solidFill>
              <a:latin typeface="BIZ UDPゴシック"/>
              <a:ea typeface="BIZ UDPゴシック"/>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400">
              <a:solidFill>
                <a:prstClr val="black"/>
              </a:solidFill>
              <a:latin typeface="BIZ UDPゴシック"/>
              <a:ea typeface="BIZ UDPゴシック"/>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400">
              <a:solidFill>
                <a:prstClr val="black"/>
              </a:solidFill>
              <a:latin typeface="BIZ UDPゴシック"/>
              <a:ea typeface="BIZ UDPゴシック"/>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400">
              <a:solidFill>
                <a:prstClr val="black"/>
              </a:solidFill>
              <a:latin typeface="BIZ UDPゴシック"/>
              <a:ea typeface="BIZ UDPゴシック"/>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400">
              <a:solidFill>
                <a:prstClr val="black"/>
              </a:solidFill>
              <a:latin typeface="BIZ UDPゴシック"/>
              <a:ea typeface="BIZ UDPゴシック"/>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400">
              <a:solidFill>
                <a:prstClr val="black"/>
              </a:solidFill>
              <a:latin typeface="BIZ UDPゴシック"/>
              <a:ea typeface="BIZ UDPゴシック"/>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400">
              <a:solidFill>
                <a:prstClr val="black"/>
              </a:solidFill>
              <a:latin typeface="BIZ UDPゴシック"/>
              <a:ea typeface="BIZ UDPゴシック"/>
            </a:endParaRPr>
          </a:p>
          <a:p>
            <a:endParaRPr lang="en-US" altLang="ja-JP" sz="1400">
              <a:solidFill>
                <a:schemeClr val="tx1"/>
              </a:solidFill>
            </a:endParaRPr>
          </a:p>
        </p:txBody>
      </p:sp>
      <p:sp>
        <p:nvSpPr>
          <p:cNvPr id="4" name="正方形/長方形 3">
            <a:extLst>
              <a:ext uri="{FF2B5EF4-FFF2-40B4-BE49-F238E27FC236}">
                <a16:creationId xmlns:a16="http://schemas.microsoft.com/office/drawing/2014/main" id="{5C6A18A0-1464-4DC5-A14E-212AA29CF4BC}"/>
              </a:ext>
            </a:extLst>
          </p:cNvPr>
          <p:cNvSpPr/>
          <p:nvPr/>
        </p:nvSpPr>
        <p:spPr>
          <a:xfrm>
            <a:off x="6258210" y="824754"/>
            <a:ext cx="5810249" cy="548640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altLang="ja-JP" sz="1400">
                <a:solidFill>
                  <a:prstClr val="black"/>
                </a:solidFill>
                <a:latin typeface="BIZ UDPゴシック"/>
                <a:ea typeface="BIZ UDPゴシック"/>
              </a:rPr>
              <a:t>2.</a:t>
            </a:r>
            <a:r>
              <a:rPr lang="ja-JP" altLang="en-US" sz="1400">
                <a:solidFill>
                  <a:prstClr val="black"/>
                </a:solidFill>
                <a:latin typeface="BIZ UDPゴシック"/>
                <a:ea typeface="BIZ UDPゴシック"/>
              </a:rPr>
              <a:t>システム構成</a:t>
            </a:r>
            <a:endParaRPr lang="en-US" altLang="ja-JP" sz="1400">
              <a:solidFill>
                <a:prstClr val="black"/>
              </a:solidFill>
              <a:latin typeface="BIZ UDPゴシック"/>
              <a:ea typeface="BIZ UDPゴシック"/>
            </a:endParaRPr>
          </a:p>
          <a:p>
            <a:r>
              <a:rPr lang="ja-JP" altLang="en-US" sz="1400">
                <a:solidFill>
                  <a:prstClr val="black"/>
                </a:solidFill>
                <a:latin typeface="BIZ UDPゴシック"/>
                <a:ea typeface="BIZ UDPゴシック"/>
              </a:rPr>
              <a:t>　</a:t>
            </a:r>
            <a:r>
              <a:rPr lang="en-US" altLang="ja-JP" sz="1400">
                <a:solidFill>
                  <a:prstClr val="black"/>
                </a:solidFill>
                <a:latin typeface="BIZ UDPゴシック"/>
                <a:ea typeface="BIZ UDPゴシック"/>
              </a:rPr>
              <a:t>2-1.</a:t>
            </a:r>
            <a:r>
              <a:rPr lang="ja-JP" altLang="en-US" sz="1400">
                <a:solidFill>
                  <a:prstClr val="black"/>
                </a:solidFill>
                <a:latin typeface="BIZ UDPゴシック"/>
                <a:ea typeface="BIZ UDPゴシック"/>
              </a:rPr>
              <a:t>システム構成図</a:t>
            </a:r>
            <a:endParaRPr lang="en-US" altLang="ja-JP" sz="1400">
              <a:solidFill>
                <a:prstClr val="black"/>
              </a:solidFill>
              <a:latin typeface="BIZ UDPゴシック"/>
              <a:ea typeface="BIZ UDPゴシック"/>
            </a:endParaRPr>
          </a:p>
          <a:p>
            <a:endParaRPr lang="en-US" altLang="ja-JP" sz="1400">
              <a:solidFill>
                <a:schemeClr val="tx1"/>
              </a:solidFill>
            </a:endParaRPr>
          </a:p>
          <a:p>
            <a:endParaRPr lang="en-US" altLang="ja-JP" sz="1400">
              <a:solidFill>
                <a:schemeClr val="tx1"/>
              </a:solidFill>
            </a:endParaRPr>
          </a:p>
        </p:txBody>
      </p:sp>
      <p:sp>
        <p:nvSpPr>
          <p:cNvPr id="5" name="正方形/長方形 4">
            <a:extLst>
              <a:ext uri="{FF2B5EF4-FFF2-40B4-BE49-F238E27FC236}">
                <a16:creationId xmlns:a16="http://schemas.microsoft.com/office/drawing/2014/main" id="{A31DF46C-6416-E835-1EE7-B28108995435}"/>
              </a:ext>
            </a:extLst>
          </p:cNvPr>
          <p:cNvSpPr/>
          <p:nvPr/>
        </p:nvSpPr>
        <p:spPr>
          <a:xfrm>
            <a:off x="8356301" y="3989209"/>
            <a:ext cx="1737004" cy="518232"/>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ja-JP"/>
              <a:t>web</a:t>
            </a:r>
            <a:r>
              <a:rPr lang="ja-JP" altLang="en-US"/>
              <a:t>サーバ</a:t>
            </a:r>
            <a:endParaRPr kumimoji="1" lang="ja-JP" altLang="en-US"/>
          </a:p>
        </p:txBody>
      </p:sp>
      <p:sp>
        <p:nvSpPr>
          <p:cNvPr id="6" name="正方形/長方形 5">
            <a:extLst>
              <a:ext uri="{FF2B5EF4-FFF2-40B4-BE49-F238E27FC236}">
                <a16:creationId xmlns:a16="http://schemas.microsoft.com/office/drawing/2014/main" id="{92C33B1B-A58A-BEE1-15A5-290EE32FB48A}"/>
              </a:ext>
            </a:extLst>
          </p:cNvPr>
          <p:cNvSpPr/>
          <p:nvPr/>
        </p:nvSpPr>
        <p:spPr>
          <a:xfrm>
            <a:off x="8358382" y="4989226"/>
            <a:ext cx="1737004" cy="518232"/>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a:t>データベース</a:t>
            </a:r>
            <a:endParaRPr kumimoji="1" lang="ja-JP" altLang="en-US"/>
          </a:p>
        </p:txBody>
      </p:sp>
      <p:sp>
        <p:nvSpPr>
          <p:cNvPr id="7" name="正方形/長方形 6">
            <a:extLst>
              <a:ext uri="{FF2B5EF4-FFF2-40B4-BE49-F238E27FC236}">
                <a16:creationId xmlns:a16="http://schemas.microsoft.com/office/drawing/2014/main" id="{6122B777-7D42-115D-4043-21137373D8DB}"/>
              </a:ext>
            </a:extLst>
          </p:cNvPr>
          <p:cNvSpPr/>
          <p:nvPr/>
        </p:nvSpPr>
        <p:spPr>
          <a:xfrm>
            <a:off x="6773708" y="1695374"/>
            <a:ext cx="1145341" cy="694143"/>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en-US" altLang="ja-JP"/>
              <a:t>A</a:t>
            </a:r>
            <a:r>
              <a:rPr kumimoji="1" lang="ja-JP" altLang="en-US"/>
              <a:t>支店</a:t>
            </a:r>
          </a:p>
        </p:txBody>
      </p:sp>
      <p:sp>
        <p:nvSpPr>
          <p:cNvPr id="8" name="正方形/長方形 7">
            <a:extLst>
              <a:ext uri="{FF2B5EF4-FFF2-40B4-BE49-F238E27FC236}">
                <a16:creationId xmlns:a16="http://schemas.microsoft.com/office/drawing/2014/main" id="{5E79561B-A65C-C1CD-C1CB-18A7EC9EAC86}"/>
              </a:ext>
            </a:extLst>
          </p:cNvPr>
          <p:cNvSpPr/>
          <p:nvPr/>
        </p:nvSpPr>
        <p:spPr>
          <a:xfrm>
            <a:off x="8434547" y="1695374"/>
            <a:ext cx="1145341" cy="694143"/>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a:t>Ｂ</a:t>
            </a:r>
            <a:r>
              <a:rPr kumimoji="1" lang="ja-JP" altLang="en-US"/>
              <a:t>支店</a:t>
            </a:r>
          </a:p>
        </p:txBody>
      </p:sp>
      <p:sp>
        <p:nvSpPr>
          <p:cNvPr id="9" name="正方形/長方形 8">
            <a:extLst>
              <a:ext uri="{FF2B5EF4-FFF2-40B4-BE49-F238E27FC236}">
                <a16:creationId xmlns:a16="http://schemas.microsoft.com/office/drawing/2014/main" id="{FCC9808C-5B51-A655-3C01-FDCFF85EB51A}"/>
              </a:ext>
            </a:extLst>
          </p:cNvPr>
          <p:cNvSpPr/>
          <p:nvPr/>
        </p:nvSpPr>
        <p:spPr>
          <a:xfrm>
            <a:off x="10095386" y="1699263"/>
            <a:ext cx="1145341" cy="694143"/>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ja-JP" altLang="en-US"/>
              <a:t>Ｃ支店</a:t>
            </a:r>
          </a:p>
        </p:txBody>
      </p:sp>
      <p:sp>
        <p:nvSpPr>
          <p:cNvPr id="11" name="正方形/長方形 10">
            <a:extLst>
              <a:ext uri="{FF2B5EF4-FFF2-40B4-BE49-F238E27FC236}">
                <a16:creationId xmlns:a16="http://schemas.microsoft.com/office/drawing/2014/main" id="{036CEDE8-A851-FD56-260F-F083F910E75B}"/>
              </a:ext>
            </a:extLst>
          </p:cNvPr>
          <p:cNvSpPr/>
          <p:nvPr/>
        </p:nvSpPr>
        <p:spPr>
          <a:xfrm>
            <a:off x="6734585" y="3732481"/>
            <a:ext cx="4990690" cy="2058720"/>
          </a:xfrm>
          <a:prstGeom prst="rect">
            <a:avLst/>
          </a:prstGeom>
          <a:noFill/>
          <a:ln>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12" name="円柱 11">
            <a:extLst>
              <a:ext uri="{FF2B5EF4-FFF2-40B4-BE49-F238E27FC236}">
                <a16:creationId xmlns:a16="http://schemas.microsoft.com/office/drawing/2014/main" id="{49572A15-4E66-1561-3537-6D5FB54B4A47}"/>
              </a:ext>
            </a:extLst>
          </p:cNvPr>
          <p:cNvSpPr/>
          <p:nvPr/>
        </p:nvSpPr>
        <p:spPr>
          <a:xfrm>
            <a:off x="9948229" y="5318710"/>
            <a:ext cx="1145341" cy="409575"/>
          </a:xfrm>
          <a:prstGeom prst="can">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cxnSp>
        <p:nvCxnSpPr>
          <p:cNvPr id="14" name="直線コネクタ 13">
            <a:extLst>
              <a:ext uri="{FF2B5EF4-FFF2-40B4-BE49-F238E27FC236}">
                <a16:creationId xmlns:a16="http://schemas.microsoft.com/office/drawing/2014/main" id="{13D62BBC-A87E-3DFC-C73C-1FAD16B32749}"/>
              </a:ext>
            </a:extLst>
          </p:cNvPr>
          <p:cNvCxnSpPr>
            <a:cxnSpLocks/>
            <a:stCxn id="7" idx="2"/>
            <a:endCxn id="11" idx="0"/>
          </p:cNvCxnSpPr>
          <p:nvPr/>
        </p:nvCxnSpPr>
        <p:spPr>
          <a:xfrm>
            <a:off x="7346379" y="2389517"/>
            <a:ext cx="1883551" cy="1342964"/>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F6381045-A098-D979-E9F3-900A05DDEBF3}"/>
              </a:ext>
            </a:extLst>
          </p:cNvPr>
          <p:cNvCxnSpPr>
            <a:stCxn id="8" idx="2"/>
            <a:endCxn id="11" idx="0"/>
          </p:cNvCxnSpPr>
          <p:nvPr/>
        </p:nvCxnSpPr>
        <p:spPr>
          <a:xfrm>
            <a:off x="9007218" y="2389517"/>
            <a:ext cx="222712" cy="1342964"/>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48AF65AA-D187-AF1C-1AFB-09E4578CF0F7}"/>
              </a:ext>
            </a:extLst>
          </p:cNvPr>
          <p:cNvCxnSpPr>
            <a:endCxn id="11" idx="0"/>
          </p:cNvCxnSpPr>
          <p:nvPr/>
        </p:nvCxnSpPr>
        <p:spPr>
          <a:xfrm flipH="1">
            <a:off x="9229930" y="2389517"/>
            <a:ext cx="1438126" cy="1342964"/>
          </a:xfrm>
          <a:prstGeom prst="line">
            <a:avLst/>
          </a:prstGeom>
        </p:spPr>
        <p:style>
          <a:lnRef idx="1">
            <a:schemeClr val="accent1"/>
          </a:lnRef>
          <a:fillRef idx="0">
            <a:schemeClr val="accent1"/>
          </a:fillRef>
          <a:effectRef idx="0">
            <a:schemeClr val="accent1"/>
          </a:effectRef>
          <a:fontRef idx="minor">
            <a:schemeClr val="tx1"/>
          </a:fontRef>
        </p:style>
      </p:cxnSp>
      <p:sp>
        <p:nvSpPr>
          <p:cNvPr id="10" name="楕円 9">
            <a:extLst>
              <a:ext uri="{FF2B5EF4-FFF2-40B4-BE49-F238E27FC236}">
                <a16:creationId xmlns:a16="http://schemas.microsoft.com/office/drawing/2014/main" id="{B50451C7-8213-D1AC-5C87-C13F7EB42715}"/>
              </a:ext>
            </a:extLst>
          </p:cNvPr>
          <p:cNvSpPr/>
          <p:nvPr/>
        </p:nvSpPr>
        <p:spPr>
          <a:xfrm>
            <a:off x="6892506" y="2750701"/>
            <a:ext cx="4201064" cy="624484"/>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en-US" altLang="ja-JP"/>
              <a:t>VPN</a:t>
            </a:r>
            <a:r>
              <a:rPr kumimoji="1" lang="ja-JP" altLang="en-US"/>
              <a:t>網</a:t>
            </a:r>
          </a:p>
        </p:txBody>
      </p:sp>
      <p:cxnSp>
        <p:nvCxnSpPr>
          <p:cNvPr id="21" name="直線コネクタ 20">
            <a:extLst>
              <a:ext uri="{FF2B5EF4-FFF2-40B4-BE49-F238E27FC236}">
                <a16:creationId xmlns:a16="http://schemas.microsoft.com/office/drawing/2014/main" id="{B9FF2A60-2756-6B17-E1AE-06EE6FFBC3AC}"/>
              </a:ext>
            </a:extLst>
          </p:cNvPr>
          <p:cNvCxnSpPr>
            <a:stCxn id="5" idx="2"/>
            <a:endCxn id="6" idx="0"/>
          </p:cNvCxnSpPr>
          <p:nvPr/>
        </p:nvCxnSpPr>
        <p:spPr>
          <a:xfrm>
            <a:off x="9224803" y="4507441"/>
            <a:ext cx="2081" cy="481785"/>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70932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105EA2F-E7F2-ACF7-0833-6B93C7286CEA}"/>
              </a:ext>
            </a:extLst>
          </p:cNvPr>
          <p:cNvSpPr>
            <a:spLocks noGrp="1"/>
          </p:cNvSpPr>
          <p:nvPr>
            <p:ph type="title"/>
          </p:nvPr>
        </p:nvSpPr>
        <p:spPr/>
        <p:txBody>
          <a:bodyPr/>
          <a:lstStyle/>
          <a:p>
            <a:r>
              <a:rPr kumimoji="1" lang="en-US" altLang="ja-JP"/>
              <a:t>3-1-5.</a:t>
            </a:r>
            <a:r>
              <a:rPr kumimoji="1" lang="ja-JP" altLang="en-US"/>
              <a:t>概要設計</a:t>
            </a:r>
          </a:p>
        </p:txBody>
      </p:sp>
      <p:sp>
        <p:nvSpPr>
          <p:cNvPr id="3" name="正方形/長方形 2">
            <a:extLst>
              <a:ext uri="{FF2B5EF4-FFF2-40B4-BE49-F238E27FC236}">
                <a16:creationId xmlns:a16="http://schemas.microsoft.com/office/drawing/2014/main" id="{A61BDB49-5AD6-91B0-B5A9-418E45F7F95A}"/>
              </a:ext>
            </a:extLst>
          </p:cNvPr>
          <p:cNvSpPr/>
          <p:nvPr/>
        </p:nvSpPr>
        <p:spPr>
          <a:xfrm>
            <a:off x="196106" y="824754"/>
            <a:ext cx="5810249" cy="548640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a:ln>
                  <a:noFill/>
                </a:ln>
                <a:solidFill>
                  <a:prstClr val="black"/>
                </a:solidFill>
                <a:effectLst/>
                <a:uLnTx/>
                <a:uFillTx/>
                <a:latin typeface="BIZ UDPゴシック"/>
                <a:ea typeface="BIZ UDPゴシック"/>
                <a:cs typeface="+mn-cs"/>
              </a:rPr>
              <a:t>　</a:t>
            </a:r>
            <a:r>
              <a:rPr kumimoji="1" lang="en-US" altLang="ja-JP" sz="1400" b="0" i="0" u="none" strike="noStrike" kern="1200" cap="none" spc="0" normalizeH="0" baseline="0" noProof="0">
                <a:ln>
                  <a:noFill/>
                </a:ln>
                <a:solidFill>
                  <a:prstClr val="black"/>
                </a:solidFill>
                <a:effectLst/>
                <a:uLnTx/>
                <a:uFillTx/>
                <a:latin typeface="BIZ UDPゴシック"/>
                <a:ea typeface="BIZ UDPゴシック"/>
                <a:cs typeface="+mn-cs"/>
              </a:rPr>
              <a:t>2-2.</a:t>
            </a:r>
            <a:r>
              <a:rPr kumimoji="1" lang="ja-JP" altLang="en-US" sz="1400" b="0" i="0" u="none" strike="noStrike" kern="1200" cap="none" spc="0" normalizeH="0" baseline="0" noProof="0">
                <a:ln>
                  <a:noFill/>
                </a:ln>
                <a:solidFill>
                  <a:prstClr val="black"/>
                </a:solidFill>
                <a:effectLst/>
                <a:uLnTx/>
                <a:uFillTx/>
                <a:latin typeface="BIZ UDPゴシック"/>
                <a:ea typeface="BIZ UDPゴシック"/>
                <a:cs typeface="+mn-cs"/>
              </a:rPr>
              <a:t>システム構成</a:t>
            </a:r>
            <a:endParaRPr kumimoji="1" lang="en-US" altLang="ja-JP" sz="1400" b="0" i="0" u="none" strike="noStrike" kern="1200" cap="none" spc="0" normalizeH="0" baseline="0" noProof="0">
              <a:ln>
                <a:noFill/>
              </a:ln>
              <a:solidFill>
                <a:prstClr val="black"/>
              </a:solidFill>
              <a:effectLst/>
              <a:uLnTx/>
              <a:uFillTx/>
              <a:latin typeface="BIZ UDPゴシック"/>
              <a:ea typeface="BIZ UDPゴシック"/>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a:ln>
                  <a:noFill/>
                </a:ln>
                <a:solidFill>
                  <a:prstClr val="black"/>
                </a:solidFill>
                <a:effectLst/>
                <a:uLnTx/>
                <a:uFillTx/>
                <a:latin typeface="BIZ UDPゴシック"/>
                <a:ea typeface="BIZ UDPゴシック"/>
                <a:cs typeface="+mn-cs"/>
              </a:rPr>
              <a:t>　本システムは、各支店の営業担当が訪問、対応している顧客の住所データを一元管理するためのシステムです。</a:t>
            </a:r>
            <a:endParaRPr kumimoji="1" lang="en-US" altLang="ja-JP" sz="1400" b="0" i="0" u="none" strike="noStrike" kern="1200" cap="none" spc="0" normalizeH="0" baseline="0" noProof="0">
              <a:ln>
                <a:noFill/>
              </a:ln>
              <a:solidFill>
                <a:prstClr val="black"/>
              </a:solidFill>
              <a:effectLst/>
              <a:uLnTx/>
              <a:uFillTx/>
              <a:latin typeface="BIZ UDPゴシック"/>
              <a:ea typeface="BIZ UDPゴシック"/>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400">
                <a:solidFill>
                  <a:prstClr val="black"/>
                </a:solidFill>
                <a:latin typeface="BIZ UDPゴシック"/>
                <a:ea typeface="BIZ UDPゴシック"/>
              </a:rPr>
              <a:t>本システムは、「住所録リスト表示機能」「新規登録機能」「更新機能」「削除機能」から構成されます。</a:t>
            </a:r>
            <a:endParaRPr kumimoji="1" lang="en-US" altLang="ja-JP" sz="1400" b="0" i="0" u="none" strike="noStrike" kern="1200" cap="none" spc="0" normalizeH="0" baseline="0" noProof="0">
              <a:ln>
                <a:noFill/>
              </a:ln>
              <a:solidFill>
                <a:prstClr val="black"/>
              </a:solidFill>
              <a:effectLst/>
              <a:uLnTx/>
              <a:uFillTx/>
              <a:latin typeface="BIZ UDPゴシック"/>
              <a:ea typeface="BIZ UDPゴシック"/>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400">
              <a:solidFill>
                <a:prstClr val="black"/>
              </a:solidFill>
              <a:latin typeface="BIZ UDPゴシック"/>
              <a:ea typeface="BIZ UDPゴシック"/>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400">
              <a:solidFill>
                <a:schemeClr val="tx1"/>
              </a:solidFill>
            </a:endParaRPr>
          </a:p>
        </p:txBody>
      </p:sp>
      <p:sp>
        <p:nvSpPr>
          <p:cNvPr id="4" name="正方形/長方形 3">
            <a:extLst>
              <a:ext uri="{FF2B5EF4-FFF2-40B4-BE49-F238E27FC236}">
                <a16:creationId xmlns:a16="http://schemas.microsoft.com/office/drawing/2014/main" id="{5C6A18A0-1464-4DC5-A14E-212AA29CF4BC}"/>
              </a:ext>
            </a:extLst>
          </p:cNvPr>
          <p:cNvSpPr/>
          <p:nvPr/>
        </p:nvSpPr>
        <p:spPr>
          <a:xfrm>
            <a:off x="6258210" y="824754"/>
            <a:ext cx="5810249" cy="548640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400" b="0" i="0" u="none" strike="noStrike" kern="1200" cap="none" spc="0" normalizeH="0" baseline="0" noProof="0">
                <a:ln>
                  <a:noFill/>
                </a:ln>
                <a:solidFill>
                  <a:prstClr val="black"/>
                </a:solidFill>
                <a:effectLst/>
                <a:uLnTx/>
                <a:uFillTx/>
                <a:latin typeface="BIZ UDPゴシック"/>
                <a:ea typeface="BIZ UDPゴシック"/>
                <a:cs typeface="+mn-cs"/>
              </a:rPr>
              <a:t>3.</a:t>
            </a:r>
            <a:r>
              <a:rPr kumimoji="1" lang="ja-JP" altLang="en-US" sz="1400" b="0" i="0" u="none" strike="noStrike" kern="1200" cap="none" spc="0" normalizeH="0" baseline="0" noProof="0">
                <a:ln>
                  <a:noFill/>
                </a:ln>
                <a:solidFill>
                  <a:prstClr val="black"/>
                </a:solidFill>
                <a:effectLst/>
                <a:uLnTx/>
                <a:uFillTx/>
                <a:latin typeface="BIZ UDPゴシック"/>
                <a:ea typeface="BIZ UDPゴシック"/>
                <a:cs typeface="+mn-cs"/>
              </a:rPr>
              <a:t>機能設計</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400" b="0" i="0" u="none" strike="noStrike" kern="1200" cap="none" spc="0" normalizeH="0" baseline="0" noProof="0">
                <a:ln>
                  <a:noFill/>
                </a:ln>
                <a:solidFill>
                  <a:prstClr val="black"/>
                </a:solidFill>
                <a:effectLst/>
                <a:uLnTx/>
                <a:uFillTx/>
                <a:latin typeface="BIZ UDPゴシック"/>
                <a:ea typeface="BIZ UDPゴシック"/>
                <a:cs typeface="+mn-cs"/>
              </a:rPr>
              <a:t>3-1.</a:t>
            </a:r>
            <a:r>
              <a:rPr kumimoji="1" lang="ja-JP" altLang="en-US" sz="1400" b="0" i="0" u="none" strike="noStrike" kern="1200" cap="none" spc="0" normalizeH="0" baseline="0" noProof="0">
                <a:ln>
                  <a:noFill/>
                </a:ln>
                <a:solidFill>
                  <a:prstClr val="black"/>
                </a:solidFill>
                <a:effectLst/>
                <a:uLnTx/>
                <a:uFillTx/>
                <a:latin typeface="BIZ UDPゴシック"/>
                <a:ea typeface="BIZ UDPゴシック"/>
                <a:cs typeface="+mn-cs"/>
              </a:rPr>
              <a:t>住所録リス</a:t>
            </a:r>
            <a:r>
              <a:rPr lang="ja-JP" altLang="en-US" sz="1400">
                <a:solidFill>
                  <a:prstClr val="black"/>
                </a:solidFill>
                <a:latin typeface="BIZ UDPゴシック"/>
                <a:ea typeface="BIZ UDPゴシック"/>
              </a:rPr>
              <a:t>ト</a:t>
            </a:r>
            <a:r>
              <a:rPr kumimoji="1" lang="ja-JP" altLang="en-US" sz="1400" b="0" i="0" u="none" strike="noStrike" kern="1200" cap="none" spc="0" normalizeH="0" baseline="0" noProof="0">
                <a:ln>
                  <a:noFill/>
                </a:ln>
                <a:solidFill>
                  <a:prstClr val="black"/>
                </a:solidFill>
                <a:effectLst/>
                <a:uLnTx/>
                <a:uFillTx/>
                <a:latin typeface="BIZ UDPゴシック"/>
                <a:ea typeface="BIZ UDPゴシック"/>
                <a:cs typeface="+mn-cs"/>
              </a:rPr>
              <a:t>表示機能</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a:ln>
                  <a:noFill/>
                </a:ln>
                <a:solidFill>
                  <a:prstClr val="black"/>
                </a:solidFill>
                <a:effectLst/>
                <a:uLnTx/>
                <a:uFillTx/>
                <a:latin typeface="BIZ UDPゴシック"/>
                <a:ea typeface="BIZ UDPゴシック"/>
                <a:cs typeface="+mn-cs"/>
              </a:rPr>
              <a:t>　・住所リスト表示機能</a:t>
            </a:r>
            <a:endParaRPr kumimoji="1" lang="en-US" altLang="ja-JP" sz="1400" b="0" i="0" u="none" strike="noStrike" kern="1200" cap="none" spc="0" normalizeH="0" baseline="0" noProof="0">
              <a:ln>
                <a:noFill/>
              </a:ln>
              <a:solidFill>
                <a:prstClr val="black"/>
              </a:solidFill>
              <a:effectLst/>
              <a:uLnTx/>
              <a:uFillTx/>
              <a:latin typeface="BIZ UDPゴシック"/>
              <a:ea typeface="BIZ UDPゴシック"/>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400">
                <a:solidFill>
                  <a:prstClr val="black"/>
                </a:solidFill>
                <a:latin typeface="BIZ UDPゴシック"/>
                <a:ea typeface="BIZ UDPゴシック"/>
              </a:rPr>
              <a:t>　　データベースから住所リスト（名前、郵便番号、住所１、住所２、</a:t>
            </a:r>
            <a:r>
              <a:rPr lang="en-US" altLang="ja-JP" sz="1400">
                <a:solidFill>
                  <a:prstClr val="black"/>
                </a:solidFill>
                <a:latin typeface="BIZ UDPゴシック"/>
                <a:ea typeface="BIZ UDPゴシック"/>
              </a:rPr>
              <a:t>TEL</a:t>
            </a:r>
            <a:r>
              <a:rPr lang="ja-JP" altLang="en-US" sz="1400">
                <a:solidFill>
                  <a:prstClr val="black"/>
                </a:solidFill>
                <a:latin typeface="BIZ UDPゴシック"/>
                <a:ea typeface="BIZ UDPゴシック"/>
              </a:rPr>
              <a:t>）を読みだして、表形式で表示する機能です。</a:t>
            </a:r>
            <a:endParaRPr lang="en-US" altLang="ja-JP" sz="1400">
              <a:solidFill>
                <a:prstClr val="black"/>
              </a:solidFill>
              <a:latin typeface="BIZ UDPゴシック"/>
              <a:ea typeface="BIZ UDPゴシック"/>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400">
                <a:solidFill>
                  <a:prstClr val="black"/>
                </a:solidFill>
                <a:latin typeface="BIZ UDPゴシック"/>
                <a:ea typeface="BIZ UDPゴシック"/>
              </a:rPr>
              <a:t>　　　　・並び替え機能</a:t>
            </a:r>
            <a:endParaRPr lang="en-US" altLang="ja-JP" sz="1400">
              <a:solidFill>
                <a:prstClr val="black"/>
              </a:solidFill>
              <a:latin typeface="BIZ UDPゴシック"/>
              <a:ea typeface="BIZ UDPゴシック"/>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400">
                <a:solidFill>
                  <a:prstClr val="black"/>
                </a:solidFill>
                <a:latin typeface="BIZ UDPゴシック"/>
                <a:ea typeface="BIZ UDPゴシック"/>
              </a:rPr>
              <a:t>　　　　　列名を選択すると、指定された列で並び替えを行います。</a:t>
            </a:r>
            <a:endParaRPr lang="en-US" altLang="ja-JP" sz="1400">
              <a:solidFill>
                <a:prstClr val="black"/>
              </a:solidFill>
              <a:latin typeface="BIZ UDPゴシック"/>
              <a:ea typeface="BIZ UDPゴシック"/>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400">
                <a:solidFill>
                  <a:prstClr val="black"/>
                </a:solidFill>
                <a:latin typeface="BIZ UDPゴシック"/>
                <a:ea typeface="BIZ UDPゴシック"/>
              </a:rPr>
              <a:t>　　　　　２回連続で選択すると、昇順、降順の切り替えができます。</a:t>
            </a:r>
            <a:endParaRPr lang="en-US" altLang="ja-JP" sz="1400">
              <a:solidFill>
                <a:prstClr val="black"/>
              </a:solidFill>
              <a:latin typeface="BIZ UDPゴシック"/>
              <a:ea typeface="BIZ UDPゴシック"/>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400">
                <a:solidFill>
                  <a:prstClr val="black"/>
                </a:solidFill>
                <a:latin typeface="BIZ UDPゴシック"/>
                <a:ea typeface="BIZ UDPゴシック"/>
              </a:rPr>
              <a:t>　　　　・選択機能</a:t>
            </a:r>
            <a:endParaRPr lang="en-US" altLang="ja-JP" sz="1400">
              <a:solidFill>
                <a:prstClr val="black"/>
              </a:solidFill>
              <a:latin typeface="BIZ UDPゴシック"/>
              <a:ea typeface="BIZ UDPゴシック"/>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400">
                <a:solidFill>
                  <a:prstClr val="black"/>
                </a:solidFill>
                <a:latin typeface="BIZ UDPゴシック"/>
                <a:ea typeface="BIZ UDPゴシック"/>
              </a:rPr>
              <a:t>　　　　　表形式で表示されている住所データを選択すると、住所データ</a:t>
            </a:r>
            <a:endParaRPr lang="en-US" altLang="ja-JP" sz="1400">
              <a:solidFill>
                <a:prstClr val="black"/>
              </a:solidFill>
              <a:latin typeface="BIZ UDPゴシック"/>
              <a:ea typeface="BIZ UDPゴシック"/>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400">
                <a:solidFill>
                  <a:prstClr val="black"/>
                </a:solidFill>
                <a:latin typeface="BIZ UDPゴシック"/>
                <a:ea typeface="BIZ UDPゴシック"/>
              </a:rPr>
              <a:t>　　　　　入画面にデータが複製されます。　　　　</a:t>
            </a:r>
            <a:endParaRPr kumimoji="1" lang="en-US" altLang="ja-JP" sz="1400" b="0" i="0" u="none" strike="noStrike" kern="1200" cap="none" spc="0" normalizeH="0" baseline="0" noProof="0">
              <a:ln>
                <a:noFill/>
              </a:ln>
              <a:solidFill>
                <a:prstClr val="black"/>
              </a:solidFill>
              <a:effectLst/>
              <a:uLnTx/>
              <a:uFillTx/>
              <a:latin typeface="BIZ UDPゴシック"/>
              <a:ea typeface="BIZ UDPゴシック"/>
              <a:cs typeface="+mn-cs"/>
            </a:endParaRPr>
          </a:p>
          <a:p>
            <a:pPr>
              <a:defRPr/>
            </a:pPr>
            <a:r>
              <a:rPr kumimoji="1" lang="ja-JP" altLang="en-US" sz="1400" b="0" i="0" u="none" strike="noStrike" kern="1200" cap="none" spc="0" normalizeH="0" baseline="0" noProof="0">
                <a:ln>
                  <a:noFill/>
                </a:ln>
                <a:solidFill>
                  <a:prstClr val="black"/>
                </a:solidFill>
                <a:effectLst/>
                <a:uLnTx/>
                <a:uFillTx/>
                <a:latin typeface="BIZ UDPゴシック"/>
                <a:ea typeface="BIZ UDPゴシック"/>
                <a:cs typeface="+mn-cs"/>
              </a:rPr>
              <a:t>　・住所データ入力</a:t>
            </a:r>
            <a:endParaRPr kumimoji="1" lang="en-US" altLang="ja-JP" sz="1400" b="0" i="0" u="none" strike="noStrike" kern="1200" cap="none" spc="0" normalizeH="0" baseline="0" noProof="0">
              <a:ln>
                <a:noFill/>
              </a:ln>
              <a:solidFill>
                <a:prstClr val="black"/>
              </a:solidFill>
              <a:effectLst/>
              <a:uLnTx/>
              <a:uFillTx/>
              <a:latin typeface="BIZ UDPゴシック"/>
              <a:ea typeface="BIZ UDPゴシック"/>
              <a:cs typeface="+mn-cs"/>
            </a:endParaRPr>
          </a:p>
          <a:p>
            <a:pPr>
              <a:defRPr/>
            </a:pPr>
            <a:r>
              <a:rPr kumimoji="1" lang="ja-JP" altLang="en-US" sz="1400" b="0" i="0" u="none" strike="noStrike" kern="1200" cap="none" spc="0" normalizeH="0" baseline="0" noProof="0">
                <a:ln>
                  <a:noFill/>
                </a:ln>
                <a:solidFill>
                  <a:prstClr val="black"/>
                </a:solidFill>
                <a:effectLst/>
                <a:uLnTx/>
                <a:uFillTx/>
                <a:latin typeface="BIZ UDPゴシック"/>
                <a:ea typeface="BIZ UDPゴシック"/>
                <a:cs typeface="+mn-cs"/>
              </a:rPr>
              <a:t>　　　　・管理番号：自動採番</a:t>
            </a:r>
            <a:endParaRPr kumimoji="1" lang="en-US" altLang="ja-JP" sz="1400" b="0" i="0" u="none" strike="noStrike" kern="1200" cap="none" spc="0" normalizeH="0" baseline="0" noProof="0">
              <a:ln>
                <a:noFill/>
              </a:ln>
              <a:solidFill>
                <a:prstClr val="black"/>
              </a:solidFill>
              <a:effectLst/>
              <a:uLnTx/>
              <a:uFillTx/>
              <a:latin typeface="BIZ UDPゴシック"/>
              <a:ea typeface="BIZ UDPゴシック"/>
              <a:cs typeface="+mn-cs"/>
            </a:endParaRPr>
          </a:p>
          <a:p>
            <a:pPr>
              <a:defRPr/>
            </a:pPr>
            <a:r>
              <a:rPr lang="ja-JP" altLang="en-US" sz="1400">
                <a:solidFill>
                  <a:prstClr val="black"/>
                </a:solidFill>
                <a:latin typeface="BIZ UDPゴシック"/>
                <a:ea typeface="BIZ UDPゴシック"/>
              </a:rPr>
              <a:t>　　　　・名前：全角文字　</a:t>
            </a:r>
            <a:r>
              <a:rPr lang="en-US" altLang="ja-JP" sz="1400">
                <a:solidFill>
                  <a:prstClr val="black"/>
                </a:solidFill>
                <a:latin typeface="BIZ UDPゴシック"/>
                <a:ea typeface="BIZ UDPゴシック"/>
              </a:rPr>
              <a:t>20</a:t>
            </a:r>
            <a:r>
              <a:rPr lang="ja-JP" altLang="en-US" sz="1400">
                <a:solidFill>
                  <a:prstClr val="black"/>
                </a:solidFill>
                <a:latin typeface="BIZ UDPゴシック"/>
                <a:ea typeface="BIZ UDPゴシック"/>
              </a:rPr>
              <a:t>文字</a:t>
            </a:r>
            <a:endParaRPr lang="en-US" altLang="ja-JP" sz="1400">
              <a:solidFill>
                <a:prstClr val="black"/>
              </a:solidFill>
              <a:latin typeface="BIZ UDPゴシック"/>
              <a:ea typeface="BIZ UDPゴシック"/>
            </a:endParaRPr>
          </a:p>
          <a:p>
            <a:pPr>
              <a:defRPr/>
            </a:pPr>
            <a:r>
              <a:rPr kumimoji="1" lang="ja-JP" altLang="en-US" sz="1400" b="0" i="0" u="none" strike="noStrike" kern="1200" cap="none" spc="0" normalizeH="0" baseline="0" noProof="0">
                <a:ln>
                  <a:noFill/>
                </a:ln>
                <a:solidFill>
                  <a:prstClr val="black"/>
                </a:solidFill>
                <a:effectLst/>
                <a:uLnTx/>
                <a:uFillTx/>
                <a:latin typeface="BIZ UDPゴシック"/>
                <a:ea typeface="BIZ UDPゴシック"/>
                <a:cs typeface="+mn-cs"/>
              </a:rPr>
              <a:t>　　　　・郵便番号：半角文字　</a:t>
            </a:r>
            <a:r>
              <a:rPr kumimoji="1" lang="en-US" altLang="ja-JP" sz="1400" b="0" i="0" u="none" strike="noStrike" kern="1200" cap="none" spc="0" normalizeH="0" baseline="0" noProof="0">
                <a:ln>
                  <a:noFill/>
                </a:ln>
                <a:solidFill>
                  <a:prstClr val="black"/>
                </a:solidFill>
                <a:effectLst/>
                <a:uLnTx/>
                <a:uFillTx/>
                <a:latin typeface="BIZ UDPゴシック"/>
                <a:ea typeface="BIZ UDPゴシック"/>
                <a:cs typeface="+mn-cs"/>
              </a:rPr>
              <a:t>15</a:t>
            </a:r>
            <a:r>
              <a:rPr kumimoji="1" lang="ja-JP" altLang="en-US" sz="1400" b="0" i="0" u="none" strike="noStrike" kern="1200" cap="none" spc="0" normalizeH="0" baseline="0" noProof="0">
                <a:ln>
                  <a:noFill/>
                </a:ln>
                <a:solidFill>
                  <a:prstClr val="black"/>
                </a:solidFill>
                <a:effectLst/>
                <a:uLnTx/>
                <a:uFillTx/>
                <a:latin typeface="BIZ UDPゴシック"/>
                <a:ea typeface="BIZ UDPゴシック"/>
                <a:cs typeface="+mn-cs"/>
              </a:rPr>
              <a:t>文字</a:t>
            </a:r>
            <a:endParaRPr lang="en-US" altLang="ja-JP" sz="1400">
              <a:solidFill>
                <a:prstClr val="black"/>
              </a:solidFill>
              <a:latin typeface="BIZ UDPゴシック"/>
              <a:ea typeface="BIZ UDPゴシック"/>
            </a:endParaRPr>
          </a:p>
          <a:p>
            <a:pPr>
              <a:defRPr/>
            </a:pPr>
            <a:r>
              <a:rPr kumimoji="1" lang="ja-JP" altLang="en-US" sz="1400" b="0" i="0" u="none" strike="noStrike" kern="1200" cap="none" spc="0" normalizeH="0" baseline="0" noProof="0">
                <a:ln>
                  <a:noFill/>
                </a:ln>
                <a:solidFill>
                  <a:prstClr val="black"/>
                </a:solidFill>
                <a:effectLst/>
                <a:uLnTx/>
                <a:uFillTx/>
                <a:latin typeface="BIZ UDPゴシック"/>
                <a:ea typeface="BIZ UDPゴシック"/>
                <a:cs typeface="+mn-cs"/>
              </a:rPr>
              <a:t>　　　　　　フォーマット：ｘｘｘ</a:t>
            </a:r>
            <a:r>
              <a:rPr kumimoji="1" lang="en-US" altLang="ja-JP" sz="1400" b="0" i="0" u="none" strike="noStrike" kern="1200" cap="none" spc="0" normalizeH="0" baseline="0" noProof="0">
                <a:ln>
                  <a:noFill/>
                </a:ln>
                <a:solidFill>
                  <a:prstClr val="black"/>
                </a:solidFill>
                <a:effectLst/>
                <a:uLnTx/>
                <a:uFillTx/>
                <a:latin typeface="BIZ UDPゴシック"/>
                <a:ea typeface="BIZ UDPゴシック"/>
                <a:cs typeface="+mn-cs"/>
              </a:rPr>
              <a:t>-</a:t>
            </a:r>
            <a:r>
              <a:rPr kumimoji="1" lang="ja-JP" altLang="en-US" sz="1400" b="0" i="0" u="none" strike="noStrike" kern="1200" cap="none" spc="0" normalizeH="0" baseline="0" noProof="0">
                <a:ln>
                  <a:noFill/>
                </a:ln>
                <a:solidFill>
                  <a:prstClr val="black"/>
                </a:solidFill>
                <a:effectLst/>
                <a:uLnTx/>
                <a:uFillTx/>
                <a:latin typeface="BIZ UDPゴシック"/>
                <a:ea typeface="BIZ UDPゴシック"/>
                <a:cs typeface="+mn-cs"/>
              </a:rPr>
              <a:t>ｘｘｘｘ　</a:t>
            </a:r>
            <a:r>
              <a:rPr kumimoji="1" lang="en-US" altLang="ja-JP" sz="1400" b="0" i="0" u="none" strike="noStrike" kern="1200" cap="none" spc="0" normalizeH="0" baseline="0" noProof="0">
                <a:ln>
                  <a:noFill/>
                </a:ln>
                <a:solidFill>
                  <a:prstClr val="black"/>
                </a:solidFill>
                <a:effectLst/>
                <a:uLnTx/>
                <a:uFillTx/>
                <a:latin typeface="BIZ UDPゴシック"/>
                <a:ea typeface="BIZ UDPゴシック"/>
                <a:cs typeface="+mn-cs"/>
              </a:rPr>
              <a:t>(</a:t>
            </a:r>
            <a:r>
              <a:rPr kumimoji="1" lang="ja-JP" altLang="en-US" sz="1400" b="0" i="0" u="none" strike="noStrike" kern="1200" cap="none" spc="0" normalizeH="0" baseline="0" noProof="0">
                <a:ln>
                  <a:noFill/>
                </a:ln>
                <a:solidFill>
                  <a:prstClr val="black"/>
                </a:solidFill>
                <a:effectLst/>
                <a:uLnTx/>
                <a:uFillTx/>
                <a:latin typeface="BIZ UDPゴシック"/>
                <a:ea typeface="BIZ UDPゴシック"/>
                <a:cs typeface="+mn-cs"/>
              </a:rPr>
              <a:t>例：</a:t>
            </a:r>
            <a:r>
              <a:rPr kumimoji="1" lang="en-US" altLang="ja-JP" sz="1400" b="0" i="0" u="none" strike="noStrike" kern="1200" cap="none" spc="0" normalizeH="0" baseline="0" noProof="0">
                <a:ln>
                  <a:noFill/>
                </a:ln>
                <a:solidFill>
                  <a:prstClr val="black"/>
                </a:solidFill>
                <a:effectLst/>
                <a:uLnTx/>
                <a:uFillTx/>
                <a:latin typeface="BIZ UDPゴシック"/>
                <a:ea typeface="BIZ UDPゴシック"/>
                <a:cs typeface="+mn-cs"/>
              </a:rPr>
              <a:t>130-0000)</a:t>
            </a:r>
          </a:p>
          <a:p>
            <a:pPr>
              <a:defRPr/>
            </a:pPr>
            <a:r>
              <a:rPr lang="ja-JP" altLang="en-US" sz="1400">
                <a:solidFill>
                  <a:prstClr val="black"/>
                </a:solidFill>
                <a:latin typeface="BIZ UDPゴシック"/>
                <a:ea typeface="BIZ UDPゴシック"/>
              </a:rPr>
              <a:t>　　　　・住所１：全角文字　</a:t>
            </a:r>
            <a:r>
              <a:rPr lang="en-US" altLang="ja-JP" sz="1400">
                <a:solidFill>
                  <a:prstClr val="black"/>
                </a:solidFill>
                <a:latin typeface="BIZ UDPゴシック"/>
                <a:ea typeface="BIZ UDPゴシック"/>
              </a:rPr>
              <a:t>50</a:t>
            </a:r>
            <a:r>
              <a:rPr lang="ja-JP" altLang="en-US" sz="1400">
                <a:solidFill>
                  <a:prstClr val="black"/>
                </a:solidFill>
                <a:latin typeface="BIZ UDPゴシック"/>
                <a:ea typeface="BIZ UDPゴシック"/>
              </a:rPr>
              <a:t>文字</a:t>
            </a:r>
            <a:endParaRPr lang="en-US" altLang="ja-JP" sz="1400">
              <a:solidFill>
                <a:prstClr val="black"/>
              </a:solidFill>
              <a:latin typeface="BIZ UDPゴシック"/>
              <a:ea typeface="BIZ UDPゴシック"/>
            </a:endParaRPr>
          </a:p>
          <a:p>
            <a:pPr>
              <a:defRPr/>
            </a:pPr>
            <a:r>
              <a:rPr kumimoji="1" lang="ja-JP" altLang="en-US" sz="1400" b="0" i="0" u="none" strike="noStrike" kern="1200" cap="none" spc="0" normalizeH="0" baseline="0" noProof="0">
                <a:ln>
                  <a:noFill/>
                </a:ln>
                <a:solidFill>
                  <a:prstClr val="black"/>
                </a:solidFill>
                <a:effectLst/>
                <a:uLnTx/>
                <a:uFillTx/>
                <a:latin typeface="BIZ UDPゴシック"/>
                <a:ea typeface="BIZ UDPゴシック"/>
                <a:cs typeface="+mn-cs"/>
              </a:rPr>
              <a:t>　　　　・住所２：全角文字　</a:t>
            </a:r>
            <a:r>
              <a:rPr kumimoji="1" lang="en-US" altLang="ja-JP" sz="1400" b="0" i="0" u="none" strike="noStrike" kern="1200" cap="none" spc="0" normalizeH="0" baseline="0" noProof="0">
                <a:ln>
                  <a:noFill/>
                </a:ln>
                <a:solidFill>
                  <a:prstClr val="black"/>
                </a:solidFill>
                <a:effectLst/>
                <a:uLnTx/>
                <a:uFillTx/>
                <a:latin typeface="BIZ UDPゴシック"/>
                <a:ea typeface="BIZ UDPゴシック"/>
                <a:cs typeface="+mn-cs"/>
              </a:rPr>
              <a:t>50</a:t>
            </a:r>
            <a:r>
              <a:rPr kumimoji="1" lang="ja-JP" altLang="en-US" sz="1400" b="0" i="0" u="none" strike="noStrike" kern="1200" cap="none" spc="0" normalizeH="0" baseline="0" noProof="0">
                <a:ln>
                  <a:noFill/>
                </a:ln>
                <a:solidFill>
                  <a:prstClr val="black"/>
                </a:solidFill>
                <a:effectLst/>
                <a:uLnTx/>
                <a:uFillTx/>
                <a:latin typeface="BIZ UDPゴシック"/>
                <a:ea typeface="BIZ UDPゴシック"/>
                <a:cs typeface="+mn-cs"/>
              </a:rPr>
              <a:t>文字</a:t>
            </a:r>
            <a:endParaRPr kumimoji="1" lang="en-US" altLang="ja-JP" sz="1400" b="0" i="0" u="none" strike="noStrike" kern="1200" cap="none" spc="0" normalizeH="0" baseline="0" noProof="0">
              <a:ln>
                <a:noFill/>
              </a:ln>
              <a:solidFill>
                <a:prstClr val="black"/>
              </a:solidFill>
              <a:effectLst/>
              <a:uLnTx/>
              <a:uFillTx/>
              <a:latin typeface="BIZ UDPゴシック"/>
              <a:ea typeface="BIZ UDPゴシック"/>
              <a:cs typeface="+mn-cs"/>
            </a:endParaRPr>
          </a:p>
          <a:p>
            <a:pPr>
              <a:defRPr/>
            </a:pPr>
            <a:r>
              <a:rPr lang="ja-JP" altLang="en-US" sz="1400">
                <a:solidFill>
                  <a:prstClr val="black"/>
                </a:solidFill>
                <a:latin typeface="BIZ UDPゴシック"/>
                <a:ea typeface="BIZ UDPゴシック"/>
              </a:rPr>
              <a:t>　　　　・</a:t>
            </a:r>
            <a:r>
              <a:rPr lang="en-US" altLang="ja-JP" sz="1400">
                <a:solidFill>
                  <a:prstClr val="black"/>
                </a:solidFill>
                <a:latin typeface="BIZ UDPゴシック"/>
                <a:ea typeface="BIZ UDPゴシック"/>
              </a:rPr>
              <a:t>TEL</a:t>
            </a:r>
            <a:r>
              <a:rPr lang="ja-JP" altLang="en-US" sz="1400">
                <a:solidFill>
                  <a:prstClr val="black"/>
                </a:solidFill>
                <a:latin typeface="BIZ UDPゴシック"/>
                <a:ea typeface="BIZ UDPゴシック"/>
              </a:rPr>
              <a:t>：半角文字　</a:t>
            </a:r>
            <a:r>
              <a:rPr lang="en-US" altLang="ja-JP" sz="1400">
                <a:solidFill>
                  <a:prstClr val="black"/>
                </a:solidFill>
                <a:latin typeface="BIZ UDPゴシック"/>
                <a:ea typeface="BIZ UDPゴシック"/>
              </a:rPr>
              <a:t>20</a:t>
            </a:r>
            <a:r>
              <a:rPr lang="ja-JP" altLang="en-US" sz="1400">
                <a:solidFill>
                  <a:prstClr val="black"/>
                </a:solidFill>
                <a:latin typeface="BIZ UDPゴシック"/>
                <a:ea typeface="BIZ UDPゴシック"/>
              </a:rPr>
              <a:t>文字</a:t>
            </a:r>
            <a:endParaRPr lang="en-US" altLang="ja-JP" sz="1400">
              <a:solidFill>
                <a:prstClr val="black"/>
              </a:solidFill>
              <a:latin typeface="BIZ UDPゴシック"/>
              <a:ea typeface="BIZ UDPゴシック"/>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400">
                <a:solidFill>
                  <a:prstClr val="black"/>
                </a:solidFill>
                <a:latin typeface="BIZ UDPゴシック"/>
                <a:ea typeface="BIZ UDPゴシック"/>
              </a:rPr>
              <a:t>　　　　　　フォーマット：</a:t>
            </a:r>
            <a:r>
              <a:rPr lang="en-US" altLang="ja-JP" sz="1400">
                <a:solidFill>
                  <a:prstClr val="black"/>
                </a:solidFill>
                <a:latin typeface="BIZ UDPゴシック"/>
                <a:ea typeface="BIZ UDPゴシック"/>
              </a:rPr>
              <a:t>xx-xxxx-xxxx (</a:t>
            </a:r>
            <a:r>
              <a:rPr lang="ja-JP" altLang="en-US" sz="1400">
                <a:solidFill>
                  <a:prstClr val="black"/>
                </a:solidFill>
                <a:latin typeface="BIZ UDPゴシック"/>
                <a:ea typeface="BIZ UDPゴシック"/>
              </a:rPr>
              <a:t>例：</a:t>
            </a:r>
            <a:r>
              <a:rPr lang="en-US" altLang="ja-JP" sz="1400">
                <a:solidFill>
                  <a:prstClr val="black"/>
                </a:solidFill>
                <a:latin typeface="BIZ UDPゴシック"/>
                <a:ea typeface="BIZ UDPゴシック"/>
              </a:rPr>
              <a:t>03-5319-1111)</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a:ln>
                  <a:noFill/>
                </a:ln>
                <a:solidFill>
                  <a:prstClr val="black"/>
                </a:solidFill>
                <a:effectLst/>
                <a:uLnTx/>
                <a:uFillTx/>
                <a:latin typeface="BIZ UDPゴシック"/>
                <a:ea typeface="BIZ UDPゴシック"/>
                <a:cs typeface="+mn-cs"/>
              </a:rPr>
              <a:t>　　　</a:t>
            </a:r>
            <a:r>
              <a:rPr kumimoji="1" lang="en-US" altLang="ja-JP" sz="1400" b="0" i="0" u="none" strike="noStrike" kern="1200" cap="none" spc="0" normalizeH="0" baseline="0" noProof="0">
                <a:ln>
                  <a:noFill/>
                </a:ln>
                <a:solidFill>
                  <a:prstClr val="black"/>
                </a:solidFill>
                <a:effectLst/>
                <a:uLnTx/>
                <a:uFillTx/>
                <a:latin typeface="BIZ UDPゴシック"/>
                <a:ea typeface="BIZ UDPゴシック"/>
                <a:cs typeface="+mn-cs"/>
              </a:rPr>
              <a:t>※</a:t>
            </a:r>
            <a:r>
              <a:rPr kumimoji="1" lang="ja-JP" altLang="en-US" sz="1400" b="0" i="0" u="none" strike="noStrike" kern="1200" cap="none" spc="0" normalizeH="0" baseline="0" noProof="0">
                <a:ln>
                  <a:noFill/>
                </a:ln>
                <a:solidFill>
                  <a:prstClr val="black"/>
                </a:solidFill>
                <a:effectLst/>
                <a:uLnTx/>
                <a:uFillTx/>
                <a:latin typeface="BIZ UDPゴシック"/>
                <a:ea typeface="BIZ UDPゴシック"/>
                <a:cs typeface="+mn-cs"/>
              </a:rPr>
              <a:t>文字コード：</a:t>
            </a:r>
            <a:r>
              <a:rPr kumimoji="1" lang="en-US" altLang="ja-JP" sz="1400" b="0" i="0" u="none" strike="noStrike" kern="1200" cap="none" spc="0" normalizeH="0" baseline="0" noProof="0">
                <a:ln>
                  <a:noFill/>
                </a:ln>
                <a:solidFill>
                  <a:prstClr val="black"/>
                </a:solidFill>
                <a:effectLst/>
                <a:uLnTx/>
                <a:uFillTx/>
                <a:latin typeface="BIZ UDPゴシック"/>
                <a:ea typeface="BIZ UDPゴシック"/>
                <a:cs typeface="+mn-cs"/>
              </a:rPr>
              <a:t>UTF-8</a:t>
            </a: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400">
                <a:solidFill>
                  <a:prstClr val="black"/>
                </a:solidFill>
                <a:latin typeface="BIZ UDPゴシック"/>
                <a:ea typeface="BIZ UDPゴシック"/>
              </a:rPr>
              <a:t>　・データ読み出し機能</a:t>
            </a:r>
            <a:endParaRPr lang="en-US" altLang="ja-JP" sz="1400">
              <a:solidFill>
                <a:prstClr val="black"/>
              </a:solidFill>
              <a:latin typeface="BIZ UDPゴシック"/>
              <a:ea typeface="BIZ UDPゴシック"/>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a:ln>
                  <a:noFill/>
                </a:ln>
                <a:solidFill>
                  <a:prstClr val="black"/>
                </a:solidFill>
                <a:effectLst/>
                <a:uLnTx/>
                <a:uFillTx/>
                <a:latin typeface="BIZ UDPゴシック"/>
                <a:ea typeface="BIZ UDPゴシック"/>
                <a:cs typeface="+mn-cs"/>
              </a:rPr>
              <a:t>　　　　・読みだしたいデータの住所リスト行を選択</a:t>
            </a:r>
            <a:endParaRPr kumimoji="1" lang="en-US" altLang="ja-JP" sz="1400" b="0" i="0" u="none" strike="noStrike" kern="1200" cap="none" spc="0" normalizeH="0" baseline="0" noProof="0">
              <a:ln>
                <a:noFill/>
              </a:ln>
              <a:solidFill>
                <a:prstClr val="black"/>
              </a:solidFill>
              <a:effectLst/>
              <a:uLnTx/>
              <a:uFillTx/>
              <a:latin typeface="BIZ UDPゴシック"/>
              <a:ea typeface="BIZ UDPゴシック"/>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400">
                <a:solidFill>
                  <a:prstClr val="black"/>
                </a:solidFill>
                <a:latin typeface="BIZ UDPゴシック"/>
                <a:ea typeface="BIZ UDPゴシック"/>
              </a:rPr>
              <a:t>　　　　・選択されたデータが、</a:t>
            </a:r>
            <a:r>
              <a:rPr kumimoji="1" lang="ja-JP" altLang="en-US" sz="1400" b="0" i="0" u="none" strike="noStrike" kern="1200" cap="none" spc="0" normalizeH="0" baseline="0" noProof="0">
                <a:ln>
                  <a:noFill/>
                </a:ln>
                <a:solidFill>
                  <a:prstClr val="black"/>
                </a:solidFill>
                <a:effectLst/>
                <a:uLnTx/>
                <a:uFillTx/>
                <a:latin typeface="BIZ UDPゴシック"/>
                <a:ea typeface="BIZ UDPゴシック"/>
                <a:cs typeface="+mn-cs"/>
              </a:rPr>
              <a:t>住所データ入力</a:t>
            </a:r>
            <a:r>
              <a:rPr kumimoji="1" lang="en-US" altLang="ja-JP" sz="1400" b="0" i="0" u="none" strike="noStrike" kern="1200" cap="none" spc="0" normalizeH="0" baseline="0" noProof="0">
                <a:ln>
                  <a:noFill/>
                </a:ln>
                <a:solidFill>
                  <a:prstClr val="black"/>
                </a:solidFill>
                <a:effectLst/>
                <a:uLnTx/>
                <a:uFillTx/>
                <a:latin typeface="BIZ UDPゴシック"/>
                <a:ea typeface="BIZ UDPゴシック"/>
                <a:cs typeface="+mn-cs"/>
              </a:rPr>
              <a:t>(</a:t>
            </a:r>
            <a:r>
              <a:rPr kumimoji="1" lang="ja-JP" altLang="en-US" sz="1400" b="0" i="0" u="none" strike="noStrike" kern="1200" cap="none" spc="0" normalizeH="0" baseline="0" noProof="0">
                <a:ln>
                  <a:noFill/>
                </a:ln>
                <a:solidFill>
                  <a:prstClr val="black"/>
                </a:solidFill>
                <a:effectLst/>
                <a:uLnTx/>
                <a:uFillTx/>
                <a:latin typeface="BIZ UDPゴシック"/>
                <a:ea typeface="BIZ UDPゴシック"/>
                <a:cs typeface="+mn-cs"/>
              </a:rPr>
              <a:t>管理番号、名前、郵便番号、</a:t>
            </a:r>
            <a:endParaRPr kumimoji="1" lang="en-US" altLang="ja-JP" sz="1400" b="0" i="0" u="none" strike="noStrike" kern="1200" cap="none" spc="0" normalizeH="0" baseline="0" noProof="0">
              <a:ln>
                <a:noFill/>
              </a:ln>
              <a:solidFill>
                <a:prstClr val="black"/>
              </a:solidFill>
              <a:effectLst/>
              <a:uLnTx/>
              <a:uFillTx/>
              <a:latin typeface="BIZ UDPゴシック"/>
              <a:ea typeface="BIZ UDPゴシック"/>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400">
                <a:solidFill>
                  <a:prstClr val="black"/>
                </a:solidFill>
                <a:latin typeface="BIZ UDPゴシック"/>
                <a:ea typeface="BIZ UDPゴシック"/>
              </a:rPr>
              <a:t>　　　　　</a:t>
            </a:r>
            <a:r>
              <a:rPr kumimoji="1" lang="ja-JP" altLang="en-US" sz="1400" b="0" i="0" u="none" strike="noStrike" kern="1200" cap="none" spc="0" normalizeH="0" baseline="0" noProof="0">
                <a:ln>
                  <a:noFill/>
                </a:ln>
                <a:solidFill>
                  <a:prstClr val="black"/>
                </a:solidFill>
                <a:effectLst/>
                <a:uLnTx/>
                <a:uFillTx/>
                <a:latin typeface="BIZ UDPゴシック"/>
                <a:ea typeface="BIZ UDPゴシック"/>
                <a:cs typeface="+mn-cs"/>
              </a:rPr>
              <a:t>住所１、住所２、</a:t>
            </a:r>
            <a:r>
              <a:rPr kumimoji="1" lang="en-US" altLang="ja-JP" sz="1400" b="0" i="0" u="none" strike="noStrike" kern="1200" cap="none" spc="0" normalizeH="0" baseline="0" noProof="0">
                <a:ln>
                  <a:noFill/>
                </a:ln>
                <a:solidFill>
                  <a:prstClr val="black"/>
                </a:solidFill>
                <a:effectLst/>
                <a:uLnTx/>
                <a:uFillTx/>
                <a:latin typeface="BIZ UDPゴシック"/>
                <a:ea typeface="BIZ UDPゴシック"/>
                <a:cs typeface="+mn-cs"/>
              </a:rPr>
              <a:t>TEL)</a:t>
            </a:r>
            <a:r>
              <a:rPr kumimoji="1" lang="ja-JP" altLang="en-US" sz="1400" b="0" i="0" u="none" strike="noStrike" kern="1200" cap="none" spc="0" normalizeH="0" baseline="0" noProof="0">
                <a:ln>
                  <a:noFill/>
                </a:ln>
                <a:solidFill>
                  <a:prstClr val="black"/>
                </a:solidFill>
                <a:effectLst/>
                <a:uLnTx/>
                <a:uFillTx/>
                <a:latin typeface="BIZ UDPゴシック"/>
                <a:ea typeface="BIZ UDPゴシック"/>
                <a:cs typeface="+mn-cs"/>
              </a:rPr>
              <a:t>に入力される。</a:t>
            </a:r>
            <a:endParaRPr kumimoji="1" lang="en-US" altLang="ja-JP" sz="1400" b="0" i="0" u="none" strike="noStrike" kern="1200" cap="none" spc="0" normalizeH="0" baseline="0" noProof="0">
              <a:ln>
                <a:noFill/>
              </a:ln>
              <a:solidFill>
                <a:prstClr val="black"/>
              </a:solidFill>
              <a:effectLst/>
              <a:uLnTx/>
              <a:uFillTx/>
              <a:latin typeface="BIZ UDPゴシック"/>
              <a:ea typeface="BIZ UDPゴシック"/>
              <a:cs typeface="+mn-cs"/>
            </a:endParaRPr>
          </a:p>
          <a:p>
            <a:endParaRPr lang="en-US" altLang="ja-JP" sz="1400">
              <a:solidFill>
                <a:schemeClr val="tx1"/>
              </a:solidFill>
            </a:endParaRPr>
          </a:p>
        </p:txBody>
      </p:sp>
    </p:spTree>
    <p:extLst>
      <p:ext uri="{BB962C8B-B14F-4D97-AF65-F5344CB8AC3E}">
        <p14:creationId xmlns:p14="http://schemas.microsoft.com/office/powerpoint/2010/main" val="299789298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105EA2F-E7F2-ACF7-0833-6B93C7286CEA}"/>
              </a:ext>
            </a:extLst>
          </p:cNvPr>
          <p:cNvSpPr>
            <a:spLocks noGrp="1"/>
          </p:cNvSpPr>
          <p:nvPr>
            <p:ph type="title"/>
          </p:nvPr>
        </p:nvSpPr>
        <p:spPr/>
        <p:txBody>
          <a:bodyPr/>
          <a:lstStyle/>
          <a:p>
            <a:r>
              <a:rPr kumimoji="1" lang="en-US" altLang="ja-JP"/>
              <a:t>3-1-5.</a:t>
            </a:r>
            <a:r>
              <a:rPr kumimoji="1" lang="ja-JP" altLang="en-US"/>
              <a:t>概要設計</a:t>
            </a:r>
          </a:p>
        </p:txBody>
      </p:sp>
      <p:sp>
        <p:nvSpPr>
          <p:cNvPr id="3" name="正方形/長方形 2">
            <a:extLst>
              <a:ext uri="{FF2B5EF4-FFF2-40B4-BE49-F238E27FC236}">
                <a16:creationId xmlns:a16="http://schemas.microsoft.com/office/drawing/2014/main" id="{A61BDB49-5AD6-91B0-B5A9-418E45F7F95A}"/>
              </a:ext>
            </a:extLst>
          </p:cNvPr>
          <p:cNvSpPr/>
          <p:nvPr/>
        </p:nvSpPr>
        <p:spPr>
          <a:xfrm>
            <a:off x="196106" y="824754"/>
            <a:ext cx="5810249" cy="548640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400" b="0" i="0" u="none" strike="noStrike" kern="1200" cap="none" spc="0" normalizeH="0" baseline="0" noProof="0">
                <a:ln>
                  <a:noFill/>
                </a:ln>
                <a:solidFill>
                  <a:prstClr val="black"/>
                </a:solidFill>
                <a:effectLst/>
                <a:uLnTx/>
                <a:uFillTx/>
                <a:latin typeface="BIZ UDPゴシック"/>
                <a:ea typeface="BIZ UDPゴシック"/>
                <a:cs typeface="+mn-cs"/>
              </a:rPr>
              <a:t>3-2.</a:t>
            </a:r>
            <a:r>
              <a:rPr kumimoji="1" lang="ja-JP" altLang="en-US" sz="1400" b="0" i="0" u="none" strike="noStrike" kern="1200" cap="none" spc="0" normalizeH="0" baseline="0" noProof="0">
                <a:ln>
                  <a:noFill/>
                </a:ln>
                <a:solidFill>
                  <a:prstClr val="black"/>
                </a:solidFill>
                <a:effectLst/>
                <a:uLnTx/>
                <a:uFillTx/>
                <a:latin typeface="BIZ UDPゴシック"/>
                <a:ea typeface="BIZ UDPゴシック"/>
                <a:cs typeface="+mn-cs"/>
              </a:rPr>
              <a:t>新規登録</a:t>
            </a:r>
          </a:p>
          <a:p>
            <a:pPr>
              <a:defRPr/>
            </a:pPr>
            <a:r>
              <a:rPr kumimoji="1" lang="ja-JP" altLang="en-US" sz="1400" b="0" i="0" u="none" strike="noStrike" kern="1200" cap="none" spc="0" normalizeH="0" baseline="0" noProof="0">
                <a:ln>
                  <a:noFill/>
                </a:ln>
                <a:solidFill>
                  <a:prstClr val="black"/>
                </a:solidFill>
                <a:effectLst/>
                <a:uLnTx/>
                <a:uFillTx/>
                <a:latin typeface="BIZ UDPゴシック"/>
                <a:ea typeface="BIZ UDPゴシック"/>
                <a:cs typeface="+mn-cs"/>
              </a:rPr>
              <a:t>　　　　・「新規登録」処理を実行することで以下の動作を行います。</a:t>
            </a:r>
            <a:endParaRPr kumimoji="1" lang="en-US" altLang="ja-JP" sz="1400" b="0" i="0" u="none" strike="noStrike" kern="1200" cap="none" spc="0" normalizeH="0" baseline="0" noProof="0">
              <a:ln>
                <a:noFill/>
              </a:ln>
              <a:solidFill>
                <a:prstClr val="black"/>
              </a:solidFill>
              <a:effectLst/>
              <a:uLnTx/>
              <a:uFillTx/>
              <a:latin typeface="BIZ UDPゴシック"/>
              <a:ea typeface="BIZ UDPゴシック"/>
              <a:cs typeface="+mn-cs"/>
            </a:endParaRPr>
          </a:p>
          <a:p>
            <a:pPr>
              <a:defRPr/>
            </a:pPr>
            <a:r>
              <a:rPr kumimoji="1" lang="ja-JP" altLang="en-US" sz="1400" b="0" i="0" u="none" strike="noStrike" kern="1200" cap="none" spc="0" normalizeH="0" baseline="0" noProof="0">
                <a:ln>
                  <a:noFill/>
                </a:ln>
                <a:solidFill>
                  <a:prstClr val="black"/>
                </a:solidFill>
                <a:effectLst/>
                <a:uLnTx/>
                <a:uFillTx/>
                <a:latin typeface="BIZ UDPゴシック"/>
                <a:ea typeface="BIZ UDPゴシック"/>
                <a:cs typeface="+mn-cs"/>
              </a:rPr>
              <a:t>　　　　　　・入力データ「名前」「郵便番号」「住所１」「住所２」「</a:t>
            </a:r>
            <a:r>
              <a:rPr kumimoji="1" lang="en-US" altLang="ja-JP" sz="1400" b="0" i="0" u="none" strike="noStrike" kern="1200" cap="none" spc="0" normalizeH="0" baseline="0" noProof="0">
                <a:ln>
                  <a:noFill/>
                </a:ln>
                <a:solidFill>
                  <a:prstClr val="black"/>
                </a:solidFill>
                <a:effectLst/>
                <a:uLnTx/>
                <a:uFillTx/>
                <a:latin typeface="BIZ UDPゴシック"/>
                <a:ea typeface="BIZ UDPゴシック"/>
                <a:cs typeface="+mn-cs"/>
              </a:rPr>
              <a:t>TEL</a:t>
            </a:r>
            <a:r>
              <a:rPr kumimoji="1" lang="ja-JP" altLang="en-US" sz="1400" b="0" i="0" u="none" strike="noStrike" kern="1200" cap="none" spc="0" normalizeH="0" baseline="0" noProof="0">
                <a:ln>
                  <a:noFill/>
                </a:ln>
                <a:solidFill>
                  <a:prstClr val="black"/>
                </a:solidFill>
                <a:effectLst/>
                <a:uLnTx/>
                <a:uFillTx/>
                <a:latin typeface="BIZ UDPゴシック"/>
                <a:ea typeface="BIZ UDPゴシック"/>
                <a:cs typeface="+mn-cs"/>
              </a:rPr>
              <a:t>」のデータ</a:t>
            </a:r>
            <a:endParaRPr kumimoji="1" lang="en-US" altLang="ja-JP" sz="1400" b="0" i="0" u="none" strike="noStrike" kern="1200" cap="none" spc="0" normalizeH="0" baseline="0" noProof="0">
              <a:ln>
                <a:noFill/>
              </a:ln>
              <a:solidFill>
                <a:prstClr val="black"/>
              </a:solidFill>
              <a:effectLst/>
              <a:uLnTx/>
              <a:uFillTx/>
              <a:latin typeface="BIZ UDPゴシック"/>
              <a:ea typeface="BIZ UDPゴシック"/>
              <a:cs typeface="+mn-cs"/>
            </a:endParaRPr>
          </a:p>
          <a:p>
            <a:pPr>
              <a:defRPr/>
            </a:pPr>
            <a:r>
              <a:rPr lang="ja-JP" altLang="en-US" sz="1400">
                <a:solidFill>
                  <a:prstClr val="black"/>
                </a:solidFill>
                <a:latin typeface="BIZ UDPゴシック"/>
                <a:ea typeface="BIZ UDPゴシック"/>
              </a:rPr>
              <a:t>　　　　　　　</a:t>
            </a:r>
            <a:r>
              <a:rPr kumimoji="1" lang="ja-JP" altLang="en-US" sz="1400" b="0" i="0" u="none" strike="noStrike" kern="1200" cap="none" spc="0" normalizeH="0" baseline="0" noProof="0">
                <a:ln>
                  <a:noFill/>
                </a:ln>
                <a:solidFill>
                  <a:prstClr val="black"/>
                </a:solidFill>
                <a:effectLst/>
                <a:uLnTx/>
                <a:uFillTx/>
                <a:latin typeface="BIZ UDPゴシック"/>
                <a:ea typeface="BIZ UDPゴシック"/>
                <a:cs typeface="+mn-cs"/>
              </a:rPr>
              <a:t>をデータベースに登録します。</a:t>
            </a:r>
            <a:endParaRPr kumimoji="1" lang="en-US" altLang="ja-JP" sz="1400" b="0" i="0" u="none" strike="noStrike" kern="1200" cap="none" spc="0" normalizeH="0" baseline="0" noProof="0">
              <a:ln>
                <a:noFill/>
              </a:ln>
              <a:solidFill>
                <a:prstClr val="black"/>
              </a:solidFill>
              <a:effectLst/>
              <a:uLnTx/>
              <a:uFillTx/>
              <a:latin typeface="BIZ UDPゴシック"/>
              <a:ea typeface="BIZ UDPゴシック"/>
              <a:cs typeface="+mn-cs"/>
            </a:endParaRPr>
          </a:p>
          <a:p>
            <a:pPr>
              <a:defRPr/>
            </a:pPr>
            <a:r>
              <a:rPr kumimoji="1" lang="ja-JP" altLang="en-US" sz="1400" b="0" i="0" u="none" strike="noStrike" kern="1200" cap="none" spc="0" normalizeH="0" baseline="0" noProof="0">
                <a:ln>
                  <a:noFill/>
                </a:ln>
                <a:solidFill>
                  <a:prstClr val="black"/>
                </a:solidFill>
                <a:effectLst/>
                <a:uLnTx/>
                <a:uFillTx/>
                <a:latin typeface="BIZ UDPゴシック"/>
                <a:ea typeface="BIZ UDPゴシック"/>
                <a:cs typeface="+mn-cs"/>
              </a:rPr>
              <a:t>　　　　　　・登録時に「管理番号」項目に自動採番で番号を入力する。</a:t>
            </a:r>
            <a:endParaRPr kumimoji="1" lang="en-US" altLang="ja-JP" sz="1400" b="0" i="0" u="none" strike="noStrike" kern="1200" cap="none" spc="0" normalizeH="0" baseline="0" noProof="0">
              <a:ln>
                <a:noFill/>
              </a:ln>
              <a:solidFill>
                <a:prstClr val="black"/>
              </a:solidFill>
              <a:effectLst/>
              <a:uLnTx/>
              <a:uFillTx/>
              <a:latin typeface="BIZ UDPゴシック"/>
              <a:ea typeface="BIZ UDPゴシック"/>
              <a:cs typeface="+mn-cs"/>
            </a:endParaRPr>
          </a:p>
          <a:p>
            <a:pPr>
              <a:defRPr/>
            </a:pPr>
            <a:r>
              <a:rPr lang="ja-JP" altLang="en-US" sz="1400">
                <a:solidFill>
                  <a:prstClr val="black"/>
                </a:solidFill>
                <a:latin typeface="BIZ UDPゴシック"/>
                <a:ea typeface="BIZ UDPゴシック"/>
              </a:rPr>
              <a:t>　　　　　　・登録時に「</a:t>
            </a:r>
            <a:r>
              <a:rPr lang="en-US" altLang="ja-JP" sz="1400">
                <a:solidFill>
                  <a:prstClr val="black"/>
                </a:solidFill>
                <a:latin typeface="BIZ UDPゴシック"/>
                <a:ea typeface="BIZ UDPゴシック"/>
              </a:rPr>
              <a:t>SaveDate</a:t>
            </a:r>
            <a:r>
              <a:rPr lang="ja-JP" altLang="en-US" sz="1400">
                <a:solidFill>
                  <a:prstClr val="black"/>
                </a:solidFill>
                <a:latin typeface="BIZ UDPゴシック"/>
                <a:ea typeface="BIZ UDPゴシック"/>
              </a:rPr>
              <a:t>」項目に自動的に日時を入力する。</a:t>
            </a:r>
            <a:endParaRPr kumimoji="1" lang="en-US" altLang="ja-JP" sz="1400" b="0" i="0" u="none" strike="noStrike" kern="1200" cap="none" spc="0" normalizeH="0" baseline="0" noProof="0">
              <a:ln>
                <a:noFill/>
              </a:ln>
              <a:solidFill>
                <a:prstClr val="black"/>
              </a:solidFill>
              <a:effectLst/>
              <a:uLnTx/>
              <a:uFillTx/>
              <a:latin typeface="BIZ UDPゴシック"/>
              <a:ea typeface="BIZ UDPゴシック"/>
              <a:cs typeface="+mn-cs"/>
            </a:endParaRPr>
          </a:p>
          <a:p>
            <a:pPr>
              <a:defRPr/>
            </a:pPr>
            <a:endParaRPr kumimoji="1" lang="en-US" altLang="ja-JP" sz="1400" b="0" i="0" u="none" strike="noStrike" kern="1200" cap="none" spc="0" normalizeH="0" baseline="0" noProof="0">
              <a:ln>
                <a:noFill/>
              </a:ln>
              <a:solidFill>
                <a:prstClr val="black"/>
              </a:solidFill>
              <a:effectLst/>
              <a:uLnTx/>
              <a:uFillTx/>
              <a:latin typeface="BIZ UDPゴシック"/>
              <a:ea typeface="BIZ UDPゴシック"/>
              <a:cs typeface="+mn-cs"/>
            </a:endParaRPr>
          </a:p>
          <a:p>
            <a:pPr>
              <a:defRPr/>
            </a:pPr>
            <a:endParaRPr kumimoji="1" lang="en-US" altLang="ja-JP" sz="1400" b="0" i="0" u="none" strike="noStrike" kern="1200" cap="none" spc="0" normalizeH="0" baseline="0" noProof="0">
              <a:ln>
                <a:noFill/>
              </a:ln>
              <a:solidFill>
                <a:prstClr val="black"/>
              </a:solidFill>
              <a:effectLst/>
              <a:uLnTx/>
              <a:uFillTx/>
              <a:latin typeface="BIZ UDPゴシック"/>
              <a:ea typeface="BIZ UDPゴシック"/>
              <a:cs typeface="+mn-cs"/>
            </a:endParaRPr>
          </a:p>
          <a:p>
            <a:pPr>
              <a:defRPr/>
            </a:pPr>
            <a:endParaRPr kumimoji="1" lang="en-US" altLang="ja-JP" sz="1400" b="0" i="0" u="none" strike="noStrike" kern="1200" cap="none" spc="0" normalizeH="0" baseline="0" noProof="0">
              <a:ln>
                <a:noFill/>
              </a:ln>
              <a:solidFill>
                <a:prstClr val="black"/>
              </a:solidFill>
              <a:effectLst/>
              <a:uLnTx/>
              <a:uFillTx/>
              <a:latin typeface="BIZ UDPゴシック"/>
              <a:ea typeface="BIZ UDPゴシック"/>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400" b="0" i="0" u="none" strike="noStrike" kern="1200" cap="none" spc="0" normalizeH="0" baseline="0" noProof="0">
                <a:ln>
                  <a:noFill/>
                </a:ln>
                <a:solidFill>
                  <a:prstClr val="black"/>
                </a:solidFill>
                <a:effectLst/>
                <a:uLnTx/>
                <a:uFillTx/>
                <a:latin typeface="BIZ UDPゴシック"/>
                <a:ea typeface="BIZ UDPゴシック"/>
                <a:cs typeface="+mn-cs"/>
              </a:rPr>
              <a:t>3-3.</a:t>
            </a:r>
            <a:r>
              <a:rPr kumimoji="1" lang="ja-JP" altLang="en-US" sz="1400" b="0" i="0" u="none" strike="noStrike" kern="1200" cap="none" spc="0" normalizeH="0" baseline="0" noProof="0">
                <a:ln>
                  <a:noFill/>
                </a:ln>
                <a:solidFill>
                  <a:prstClr val="black"/>
                </a:solidFill>
                <a:effectLst/>
                <a:uLnTx/>
                <a:uFillTx/>
                <a:latin typeface="BIZ UDPゴシック"/>
                <a:ea typeface="BIZ UDPゴシック"/>
                <a:cs typeface="+mn-cs"/>
              </a:rPr>
              <a:t>更新</a:t>
            </a:r>
          </a:p>
          <a:p>
            <a:pPr>
              <a:defRPr/>
            </a:pPr>
            <a:r>
              <a:rPr kumimoji="1" lang="ja-JP" altLang="en-US" sz="1400" b="0" i="0" u="none" strike="noStrike" kern="1200" cap="none" spc="0" normalizeH="0" baseline="0" noProof="0">
                <a:ln>
                  <a:noFill/>
                </a:ln>
                <a:solidFill>
                  <a:prstClr val="black"/>
                </a:solidFill>
                <a:effectLst/>
                <a:uLnTx/>
                <a:uFillTx/>
                <a:latin typeface="BIZ UDPゴシック"/>
                <a:ea typeface="BIZ UDPゴシック"/>
                <a:cs typeface="+mn-cs"/>
              </a:rPr>
              <a:t>　　　　・「更新」処理を実行することで以下の動作を行います。</a:t>
            </a:r>
            <a:endParaRPr kumimoji="1" lang="en-US" altLang="ja-JP" sz="1400" b="0" i="0" u="none" strike="noStrike" kern="1200" cap="none" spc="0" normalizeH="0" baseline="0" noProof="0">
              <a:ln>
                <a:noFill/>
              </a:ln>
              <a:solidFill>
                <a:prstClr val="black"/>
              </a:solidFill>
              <a:effectLst/>
              <a:uLnTx/>
              <a:uFillTx/>
              <a:latin typeface="BIZ UDPゴシック"/>
              <a:ea typeface="BIZ UDPゴシック"/>
              <a:cs typeface="+mn-cs"/>
            </a:endParaRPr>
          </a:p>
          <a:p>
            <a:pPr>
              <a:defRPr/>
            </a:pPr>
            <a:r>
              <a:rPr kumimoji="1" lang="ja-JP" altLang="en-US" sz="1400" b="0" i="0" u="none" strike="noStrike" kern="1200" cap="none" spc="0" normalizeH="0" baseline="0" noProof="0">
                <a:ln>
                  <a:noFill/>
                </a:ln>
                <a:solidFill>
                  <a:prstClr val="black"/>
                </a:solidFill>
                <a:effectLst/>
                <a:uLnTx/>
                <a:uFillTx/>
                <a:latin typeface="BIZ UDPゴシック"/>
                <a:ea typeface="BIZ UDPゴシック"/>
                <a:cs typeface="+mn-cs"/>
              </a:rPr>
              <a:t>　　　　　　・「管理番号」項目に入力された番号をキーに、入力データ</a:t>
            </a:r>
            <a:endParaRPr kumimoji="1" lang="en-US" altLang="ja-JP" sz="1400" b="0" i="0" u="none" strike="noStrike" kern="1200" cap="none" spc="0" normalizeH="0" baseline="0" noProof="0">
              <a:ln>
                <a:noFill/>
              </a:ln>
              <a:solidFill>
                <a:prstClr val="black"/>
              </a:solidFill>
              <a:effectLst/>
              <a:uLnTx/>
              <a:uFillTx/>
              <a:latin typeface="BIZ UDPゴシック"/>
              <a:ea typeface="BIZ UDPゴシック"/>
              <a:cs typeface="+mn-cs"/>
            </a:endParaRPr>
          </a:p>
          <a:p>
            <a:pPr>
              <a:defRPr/>
            </a:pPr>
            <a:r>
              <a:rPr lang="ja-JP" altLang="en-US" sz="1400">
                <a:solidFill>
                  <a:prstClr val="black"/>
                </a:solidFill>
                <a:latin typeface="BIZ UDPゴシック"/>
                <a:ea typeface="BIZ UDPゴシック"/>
              </a:rPr>
              <a:t>　　　　　　　</a:t>
            </a:r>
            <a:r>
              <a:rPr kumimoji="1" lang="ja-JP" altLang="en-US" sz="1400" b="0" i="0" u="none" strike="noStrike" kern="1200" cap="none" spc="0" normalizeH="0" baseline="0" noProof="0">
                <a:ln>
                  <a:noFill/>
                </a:ln>
                <a:solidFill>
                  <a:prstClr val="black"/>
                </a:solidFill>
                <a:effectLst/>
                <a:uLnTx/>
                <a:uFillTx/>
                <a:latin typeface="BIZ UDPゴシック"/>
                <a:ea typeface="BIZ UDPゴシック"/>
                <a:cs typeface="+mn-cs"/>
              </a:rPr>
              <a:t>「名前」「郵便番号」「住所１」「住所２」「</a:t>
            </a:r>
            <a:r>
              <a:rPr kumimoji="1" lang="en-US" altLang="ja-JP" sz="1400" b="0" i="0" u="none" strike="noStrike" kern="1200" cap="none" spc="0" normalizeH="0" baseline="0" noProof="0">
                <a:ln>
                  <a:noFill/>
                </a:ln>
                <a:solidFill>
                  <a:prstClr val="black"/>
                </a:solidFill>
                <a:effectLst/>
                <a:uLnTx/>
                <a:uFillTx/>
                <a:latin typeface="BIZ UDPゴシック"/>
                <a:ea typeface="BIZ UDPゴシック"/>
                <a:cs typeface="+mn-cs"/>
              </a:rPr>
              <a:t>TEL</a:t>
            </a:r>
            <a:r>
              <a:rPr kumimoji="1" lang="ja-JP" altLang="en-US" sz="1400" b="0" i="0" u="none" strike="noStrike" kern="1200" cap="none" spc="0" normalizeH="0" baseline="0" noProof="0">
                <a:ln>
                  <a:noFill/>
                </a:ln>
                <a:solidFill>
                  <a:prstClr val="black"/>
                </a:solidFill>
                <a:effectLst/>
                <a:uLnTx/>
                <a:uFillTx/>
                <a:latin typeface="BIZ UDPゴシック"/>
                <a:ea typeface="BIZ UDPゴシック"/>
                <a:cs typeface="+mn-cs"/>
              </a:rPr>
              <a:t>」でデータベース内</a:t>
            </a:r>
            <a:endParaRPr kumimoji="1" lang="en-US" altLang="ja-JP" sz="1400" b="0" i="0" u="none" strike="noStrike" kern="1200" cap="none" spc="0" normalizeH="0" baseline="0" noProof="0">
              <a:ln>
                <a:noFill/>
              </a:ln>
              <a:solidFill>
                <a:prstClr val="black"/>
              </a:solidFill>
              <a:effectLst/>
              <a:uLnTx/>
              <a:uFillTx/>
              <a:latin typeface="BIZ UDPゴシック"/>
              <a:ea typeface="BIZ UDPゴシック"/>
              <a:cs typeface="+mn-cs"/>
            </a:endParaRPr>
          </a:p>
          <a:p>
            <a:pPr>
              <a:defRPr/>
            </a:pPr>
            <a:r>
              <a:rPr lang="ja-JP" altLang="en-US" sz="1400">
                <a:solidFill>
                  <a:prstClr val="black"/>
                </a:solidFill>
                <a:latin typeface="BIZ UDPゴシック"/>
                <a:ea typeface="BIZ UDPゴシック"/>
              </a:rPr>
              <a:t>　　　　　　　</a:t>
            </a:r>
            <a:r>
              <a:rPr kumimoji="1" lang="ja-JP" altLang="en-US" sz="1400" b="0" i="0" u="none" strike="noStrike" kern="1200" cap="none" spc="0" normalizeH="0" baseline="0" noProof="0">
                <a:ln>
                  <a:noFill/>
                </a:ln>
                <a:solidFill>
                  <a:prstClr val="black"/>
                </a:solidFill>
                <a:effectLst/>
                <a:uLnTx/>
                <a:uFillTx/>
                <a:latin typeface="BIZ UDPゴシック"/>
                <a:ea typeface="BIZ UDPゴシック"/>
                <a:cs typeface="+mn-cs"/>
              </a:rPr>
              <a:t>のデータを上書きする。</a:t>
            </a:r>
            <a:endParaRPr kumimoji="1" lang="en-US" altLang="ja-JP" sz="1400" b="0" i="0" u="none" strike="noStrike" kern="1200" cap="none" spc="0" normalizeH="0" baseline="0" noProof="0">
              <a:ln>
                <a:noFill/>
              </a:ln>
              <a:solidFill>
                <a:prstClr val="black"/>
              </a:solidFill>
              <a:effectLst/>
              <a:uLnTx/>
              <a:uFillTx/>
              <a:latin typeface="BIZ UDPゴシック"/>
              <a:ea typeface="BIZ UDPゴシック"/>
              <a:cs typeface="+mn-cs"/>
            </a:endParaRPr>
          </a:p>
          <a:p>
            <a:pPr>
              <a:defRPr/>
            </a:pPr>
            <a:r>
              <a:rPr kumimoji="1" lang="ja-JP" altLang="en-US" sz="1400" b="0" i="0" u="none" strike="noStrike" kern="1200" cap="none" spc="0" normalizeH="0" baseline="0" noProof="0">
                <a:ln>
                  <a:noFill/>
                </a:ln>
                <a:solidFill>
                  <a:prstClr val="black"/>
                </a:solidFill>
                <a:effectLst/>
                <a:uLnTx/>
                <a:uFillTx/>
                <a:latin typeface="BIZ UDPゴシック"/>
                <a:ea typeface="BIZ UDPゴシック"/>
                <a:cs typeface="+mn-cs"/>
              </a:rPr>
              <a:t>　　　　　　・更新</a:t>
            </a:r>
            <a:r>
              <a:rPr lang="ja-JP" altLang="en-US" sz="1400">
                <a:solidFill>
                  <a:prstClr val="black"/>
                </a:solidFill>
                <a:latin typeface="BIZ UDPゴシック"/>
                <a:ea typeface="BIZ UDPゴシック"/>
              </a:rPr>
              <a:t>時に「</a:t>
            </a:r>
            <a:r>
              <a:rPr lang="en-US" altLang="ja-JP" sz="1400">
                <a:solidFill>
                  <a:prstClr val="black"/>
                </a:solidFill>
                <a:latin typeface="BIZ UDPゴシック"/>
                <a:ea typeface="BIZ UDPゴシック"/>
              </a:rPr>
              <a:t>SaveDate</a:t>
            </a:r>
            <a:r>
              <a:rPr lang="ja-JP" altLang="en-US" sz="1400">
                <a:solidFill>
                  <a:prstClr val="black"/>
                </a:solidFill>
                <a:latin typeface="BIZ UDPゴシック"/>
                <a:ea typeface="BIZ UDPゴシック"/>
              </a:rPr>
              <a:t>」項目に自動的に日時を入力する。</a:t>
            </a:r>
            <a:endParaRPr kumimoji="1" lang="en-US" altLang="ja-JP" sz="1400" b="0" i="0" u="none" strike="noStrike" kern="1200" cap="none" spc="0" normalizeH="0" baseline="0" noProof="0">
              <a:ln>
                <a:noFill/>
              </a:ln>
              <a:solidFill>
                <a:prstClr val="black"/>
              </a:solidFill>
              <a:effectLst/>
              <a:uLnTx/>
              <a:uFillTx/>
              <a:latin typeface="BIZ UDPゴシック"/>
              <a:ea typeface="BIZ UDPゴシック"/>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400" b="0" i="0" u="none" strike="noStrike" kern="1200" cap="none" spc="0" normalizeH="0" baseline="0" noProof="0">
              <a:ln>
                <a:noFill/>
              </a:ln>
              <a:solidFill>
                <a:prstClr val="black"/>
              </a:solidFill>
              <a:effectLst/>
              <a:uLnTx/>
              <a:uFillTx/>
              <a:latin typeface="BIZ UDPゴシック"/>
              <a:ea typeface="BIZ UDPゴシック"/>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400">
              <a:solidFill>
                <a:prstClr val="black"/>
              </a:solidFill>
              <a:latin typeface="BIZ UDPゴシック"/>
              <a:ea typeface="BIZ UDPゴシック"/>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400">
              <a:solidFill>
                <a:schemeClr val="tx1"/>
              </a:solidFill>
            </a:endParaRPr>
          </a:p>
        </p:txBody>
      </p:sp>
      <p:sp>
        <p:nvSpPr>
          <p:cNvPr id="4" name="正方形/長方形 3">
            <a:extLst>
              <a:ext uri="{FF2B5EF4-FFF2-40B4-BE49-F238E27FC236}">
                <a16:creationId xmlns:a16="http://schemas.microsoft.com/office/drawing/2014/main" id="{5C6A18A0-1464-4DC5-A14E-212AA29CF4BC}"/>
              </a:ext>
            </a:extLst>
          </p:cNvPr>
          <p:cNvSpPr/>
          <p:nvPr/>
        </p:nvSpPr>
        <p:spPr>
          <a:xfrm>
            <a:off x="6258210" y="824754"/>
            <a:ext cx="5810249" cy="548640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400" b="0" i="0" u="none" strike="noStrike" kern="1200" cap="none" spc="0" normalizeH="0" baseline="0" noProof="0">
                <a:ln>
                  <a:noFill/>
                </a:ln>
                <a:solidFill>
                  <a:prstClr val="black"/>
                </a:solidFill>
                <a:effectLst/>
                <a:uLnTx/>
                <a:uFillTx/>
                <a:latin typeface="BIZ UDPゴシック"/>
                <a:ea typeface="BIZ UDPゴシック"/>
                <a:cs typeface="+mn-cs"/>
              </a:rPr>
              <a:t>3-4.</a:t>
            </a:r>
            <a:r>
              <a:rPr kumimoji="1" lang="ja-JP" altLang="en-US" sz="1400" b="0" i="0" u="none" strike="noStrike" kern="1200" cap="none" spc="0" normalizeH="0" baseline="0" noProof="0">
                <a:ln>
                  <a:noFill/>
                </a:ln>
                <a:solidFill>
                  <a:prstClr val="black"/>
                </a:solidFill>
                <a:effectLst/>
                <a:uLnTx/>
                <a:uFillTx/>
                <a:latin typeface="BIZ UDPゴシック"/>
                <a:ea typeface="BIZ UDPゴシック"/>
                <a:cs typeface="+mn-cs"/>
              </a:rPr>
              <a:t>削除</a:t>
            </a:r>
            <a:endParaRPr kumimoji="1" lang="en-US" altLang="ja-JP" sz="1400" b="0" i="0" u="none" strike="noStrike" kern="1200" cap="none" spc="0" normalizeH="0" baseline="0" noProof="0">
              <a:ln>
                <a:noFill/>
              </a:ln>
              <a:solidFill>
                <a:prstClr val="black"/>
              </a:solidFill>
              <a:effectLst/>
              <a:uLnTx/>
              <a:uFillTx/>
              <a:latin typeface="BIZ UDPゴシック"/>
              <a:ea typeface="BIZ UDPゴシック"/>
              <a:cs typeface="+mn-cs"/>
            </a:endParaRPr>
          </a:p>
          <a:p>
            <a:pPr>
              <a:defRPr/>
            </a:pPr>
            <a:r>
              <a:rPr kumimoji="1" lang="ja-JP" altLang="en-US" sz="1400" b="0" i="0" u="none" strike="noStrike" kern="1200" cap="none" spc="0" normalizeH="0" baseline="0" noProof="0">
                <a:ln>
                  <a:noFill/>
                </a:ln>
                <a:solidFill>
                  <a:prstClr val="black"/>
                </a:solidFill>
                <a:effectLst/>
                <a:uLnTx/>
                <a:uFillTx/>
                <a:latin typeface="BIZ UDPゴシック"/>
                <a:ea typeface="BIZ UDPゴシック"/>
                <a:cs typeface="+mn-cs"/>
              </a:rPr>
              <a:t>　　　　・「削除」処理を実行することで以下の動作を行います。</a:t>
            </a:r>
            <a:endParaRPr kumimoji="1" lang="en-US" altLang="ja-JP" sz="1400" b="0" i="0" u="none" strike="noStrike" kern="1200" cap="none" spc="0" normalizeH="0" baseline="0" noProof="0">
              <a:ln>
                <a:noFill/>
              </a:ln>
              <a:solidFill>
                <a:prstClr val="black"/>
              </a:solidFill>
              <a:effectLst/>
              <a:uLnTx/>
              <a:uFillTx/>
              <a:latin typeface="BIZ UDPゴシック"/>
              <a:ea typeface="BIZ UDPゴシック"/>
              <a:cs typeface="+mn-cs"/>
            </a:endParaRPr>
          </a:p>
          <a:p>
            <a:pPr>
              <a:defRPr/>
            </a:pPr>
            <a:r>
              <a:rPr kumimoji="1" lang="ja-JP" altLang="en-US" sz="1400" b="0" i="0" u="none" strike="noStrike" kern="1200" cap="none" spc="0" normalizeH="0" baseline="0" noProof="0">
                <a:ln>
                  <a:noFill/>
                </a:ln>
                <a:solidFill>
                  <a:prstClr val="black"/>
                </a:solidFill>
                <a:effectLst/>
                <a:uLnTx/>
                <a:uFillTx/>
                <a:latin typeface="BIZ UDPゴシック"/>
                <a:ea typeface="BIZ UDPゴシック"/>
                <a:cs typeface="+mn-cs"/>
              </a:rPr>
              <a:t>　　　　　　・「管理番号」項目に入力された番号をキーにデータベース内の</a:t>
            </a:r>
            <a:endParaRPr kumimoji="1" lang="en-US" altLang="ja-JP" sz="1400" b="0" i="0" u="none" strike="noStrike" kern="1200" cap="none" spc="0" normalizeH="0" baseline="0" noProof="0">
              <a:ln>
                <a:noFill/>
              </a:ln>
              <a:solidFill>
                <a:prstClr val="black"/>
              </a:solidFill>
              <a:effectLst/>
              <a:uLnTx/>
              <a:uFillTx/>
              <a:latin typeface="BIZ UDPゴシック"/>
              <a:ea typeface="BIZ UDPゴシック"/>
              <a:cs typeface="+mn-cs"/>
            </a:endParaRPr>
          </a:p>
          <a:p>
            <a:pPr>
              <a:defRPr/>
            </a:pPr>
            <a:r>
              <a:rPr lang="ja-JP" altLang="en-US" sz="1400">
                <a:solidFill>
                  <a:prstClr val="black"/>
                </a:solidFill>
                <a:latin typeface="BIZ UDPゴシック"/>
                <a:ea typeface="BIZ UDPゴシック"/>
              </a:rPr>
              <a:t>　　　　　　　</a:t>
            </a:r>
            <a:r>
              <a:rPr kumimoji="1" lang="ja-JP" altLang="en-US" sz="1400" b="0" i="0" u="none" strike="noStrike" kern="1200" cap="none" spc="0" normalizeH="0" baseline="0" noProof="0">
                <a:ln>
                  <a:noFill/>
                </a:ln>
                <a:solidFill>
                  <a:prstClr val="black"/>
                </a:solidFill>
                <a:effectLst/>
                <a:uLnTx/>
                <a:uFillTx/>
                <a:latin typeface="BIZ UDPゴシック"/>
                <a:ea typeface="BIZ UDPゴシック"/>
                <a:cs typeface="+mn-cs"/>
              </a:rPr>
              <a:t>データを削除する。</a:t>
            </a:r>
            <a:endParaRPr kumimoji="1" lang="en-US" altLang="ja-JP" sz="1400" b="0" i="0" u="none" strike="noStrike" kern="1200" cap="none" spc="0" normalizeH="0" baseline="0" noProof="0">
              <a:ln>
                <a:noFill/>
              </a:ln>
              <a:solidFill>
                <a:prstClr val="black"/>
              </a:solidFill>
              <a:effectLst/>
              <a:uLnTx/>
              <a:uFillTx/>
              <a:latin typeface="BIZ UDPゴシック"/>
              <a:ea typeface="BIZ UDPゴシック"/>
              <a:cs typeface="+mn-cs"/>
            </a:endParaRPr>
          </a:p>
          <a:p>
            <a:pPr>
              <a:defRPr/>
            </a:pPr>
            <a:r>
              <a:rPr kumimoji="1" lang="ja-JP" altLang="en-US" sz="1400" b="0" i="0" u="none" strike="noStrike" kern="1200" cap="none" spc="0" normalizeH="0" baseline="0" noProof="0">
                <a:ln>
                  <a:noFill/>
                </a:ln>
                <a:solidFill>
                  <a:prstClr val="black"/>
                </a:solidFill>
                <a:effectLst/>
                <a:uLnTx/>
                <a:uFillTx/>
                <a:latin typeface="BIZ UDPゴシック"/>
                <a:ea typeface="BIZ UDPゴシック"/>
                <a:cs typeface="+mn-cs"/>
              </a:rPr>
              <a:t>　　　　　　</a:t>
            </a:r>
            <a:endParaRPr kumimoji="1" lang="en-US" altLang="ja-JP" sz="1400" b="0" i="0" u="none" strike="noStrike" kern="1200" cap="none" spc="0" normalizeH="0" baseline="0" noProof="0">
              <a:ln>
                <a:noFill/>
              </a:ln>
              <a:solidFill>
                <a:prstClr val="black"/>
              </a:solidFill>
              <a:effectLst/>
              <a:uLnTx/>
              <a:uFillTx/>
              <a:latin typeface="BIZ UDPゴシック"/>
              <a:ea typeface="BIZ UDPゴシック"/>
              <a:cs typeface="+mn-cs"/>
            </a:endParaRPr>
          </a:p>
          <a:p>
            <a:endParaRPr lang="en-US" altLang="ja-JP" sz="1400">
              <a:solidFill>
                <a:schemeClr val="tx1"/>
              </a:solidFill>
            </a:endParaRPr>
          </a:p>
        </p:txBody>
      </p:sp>
    </p:spTree>
    <p:extLst>
      <p:ext uri="{BB962C8B-B14F-4D97-AF65-F5344CB8AC3E}">
        <p14:creationId xmlns:p14="http://schemas.microsoft.com/office/powerpoint/2010/main" val="222715004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105EA2F-E7F2-ACF7-0833-6B93C7286CEA}"/>
              </a:ext>
            </a:extLst>
          </p:cNvPr>
          <p:cNvSpPr>
            <a:spLocks noGrp="1"/>
          </p:cNvSpPr>
          <p:nvPr>
            <p:ph type="title"/>
          </p:nvPr>
        </p:nvSpPr>
        <p:spPr/>
        <p:txBody>
          <a:bodyPr/>
          <a:lstStyle/>
          <a:p>
            <a:r>
              <a:rPr kumimoji="1" lang="en-US" altLang="ja-JP"/>
              <a:t>3-1-5.</a:t>
            </a:r>
            <a:r>
              <a:rPr kumimoji="1" lang="ja-JP" altLang="en-US"/>
              <a:t>概要設計</a:t>
            </a:r>
          </a:p>
        </p:txBody>
      </p:sp>
      <p:sp>
        <p:nvSpPr>
          <p:cNvPr id="3" name="正方形/長方形 2">
            <a:extLst>
              <a:ext uri="{FF2B5EF4-FFF2-40B4-BE49-F238E27FC236}">
                <a16:creationId xmlns:a16="http://schemas.microsoft.com/office/drawing/2014/main" id="{A61BDB49-5AD6-91B0-B5A9-418E45F7F95A}"/>
              </a:ext>
            </a:extLst>
          </p:cNvPr>
          <p:cNvSpPr/>
          <p:nvPr/>
        </p:nvSpPr>
        <p:spPr>
          <a:xfrm>
            <a:off x="196106" y="824754"/>
            <a:ext cx="5810249" cy="548640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400" b="0" i="0" u="none" strike="noStrike" kern="1200" cap="none" spc="0" normalizeH="0" baseline="0" noProof="0">
                <a:ln>
                  <a:noFill/>
                </a:ln>
                <a:solidFill>
                  <a:prstClr val="black"/>
                </a:solidFill>
                <a:effectLst/>
                <a:uLnTx/>
                <a:uFillTx/>
                <a:latin typeface="BIZ UDPゴシック"/>
                <a:ea typeface="BIZ UDPゴシック"/>
                <a:cs typeface="+mn-cs"/>
              </a:rPr>
              <a:t>4.</a:t>
            </a:r>
            <a:r>
              <a:rPr kumimoji="1" lang="ja-JP" altLang="en-US" sz="1400" b="0" i="0" u="none" strike="noStrike" kern="1200" cap="none" spc="0" normalizeH="0" baseline="0" noProof="0">
                <a:ln>
                  <a:noFill/>
                </a:ln>
                <a:solidFill>
                  <a:prstClr val="black"/>
                </a:solidFill>
                <a:effectLst/>
                <a:uLnTx/>
                <a:uFillTx/>
                <a:latin typeface="BIZ UDPゴシック"/>
                <a:ea typeface="BIZ UDPゴシック"/>
                <a:cs typeface="+mn-cs"/>
              </a:rPr>
              <a:t>フロントエンド仕様</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a:ln>
                  <a:noFill/>
                </a:ln>
                <a:solidFill>
                  <a:prstClr val="black"/>
                </a:solidFill>
                <a:effectLst/>
                <a:uLnTx/>
                <a:uFillTx/>
                <a:latin typeface="BIZ UDPゴシック"/>
                <a:ea typeface="BIZ UDPゴシック"/>
                <a:cs typeface="+mn-cs"/>
              </a:rPr>
              <a:t>　</a:t>
            </a:r>
            <a:r>
              <a:rPr kumimoji="1" lang="en-US" altLang="ja-JP" sz="1400" b="0" i="0" u="none" strike="noStrike" kern="1200" cap="none" spc="0" normalizeH="0" baseline="0" noProof="0">
                <a:ln>
                  <a:noFill/>
                </a:ln>
                <a:solidFill>
                  <a:prstClr val="black"/>
                </a:solidFill>
                <a:effectLst/>
                <a:uLnTx/>
                <a:uFillTx/>
                <a:latin typeface="BIZ UDPゴシック"/>
                <a:ea typeface="BIZ UDPゴシック"/>
                <a:cs typeface="+mn-cs"/>
              </a:rPr>
              <a:t>4-1.</a:t>
            </a:r>
            <a:r>
              <a:rPr kumimoji="1" lang="ja-JP" altLang="en-US" sz="1400" b="0" i="0" u="none" strike="noStrike" kern="1200" cap="none" spc="0" normalizeH="0" baseline="0" noProof="0">
                <a:ln>
                  <a:noFill/>
                </a:ln>
                <a:solidFill>
                  <a:prstClr val="black"/>
                </a:solidFill>
                <a:effectLst/>
                <a:uLnTx/>
                <a:uFillTx/>
                <a:latin typeface="BIZ UDPゴシック"/>
                <a:ea typeface="BIZ UDPゴシック"/>
                <a:cs typeface="+mn-cs"/>
              </a:rPr>
              <a:t>トップページ</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a:ln>
                  <a:noFill/>
                </a:ln>
                <a:solidFill>
                  <a:prstClr val="black"/>
                </a:solidFill>
                <a:effectLst/>
                <a:uLnTx/>
                <a:uFillTx/>
                <a:latin typeface="BIZ UDPゴシック"/>
                <a:ea typeface="BIZ UDPゴシック"/>
                <a:cs typeface="+mn-cs"/>
              </a:rPr>
              <a:t>　　　　上部に住所データ入力項目、下部に住所録リストが表示される。</a:t>
            </a:r>
            <a:endParaRPr kumimoji="1" lang="en-US" altLang="ja-JP" sz="1400" b="0" i="0" u="none" strike="noStrike" kern="1200" cap="none" spc="0" normalizeH="0" baseline="0" noProof="0">
              <a:ln>
                <a:noFill/>
              </a:ln>
              <a:solidFill>
                <a:prstClr val="black"/>
              </a:solidFill>
              <a:effectLst/>
              <a:uLnTx/>
              <a:uFillTx/>
              <a:latin typeface="BIZ UDPゴシック"/>
              <a:ea typeface="BIZ UDPゴシック"/>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400">
              <a:solidFill>
                <a:prstClr val="black"/>
              </a:solidFill>
              <a:latin typeface="BIZ UDPゴシック"/>
              <a:ea typeface="BIZ UDPゴシック"/>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400" b="0" i="0" u="none" strike="noStrike" kern="1200" cap="none" spc="0" normalizeH="0" baseline="0" noProof="0">
              <a:ln>
                <a:noFill/>
              </a:ln>
              <a:solidFill>
                <a:prstClr val="black"/>
              </a:solidFill>
              <a:effectLst/>
              <a:uLnTx/>
              <a:uFillTx/>
              <a:latin typeface="BIZ UDPゴシック"/>
              <a:ea typeface="BIZ UDPゴシック"/>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400">
              <a:solidFill>
                <a:prstClr val="black"/>
              </a:solidFill>
              <a:latin typeface="BIZ UDPゴシック"/>
              <a:ea typeface="BIZ UDPゴシック"/>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400" b="0" i="0" u="none" strike="noStrike" kern="1200" cap="none" spc="0" normalizeH="0" baseline="0" noProof="0">
              <a:ln>
                <a:noFill/>
              </a:ln>
              <a:solidFill>
                <a:prstClr val="black"/>
              </a:solidFill>
              <a:effectLst/>
              <a:uLnTx/>
              <a:uFillTx/>
              <a:latin typeface="BIZ UDPゴシック"/>
              <a:ea typeface="BIZ UDPゴシック"/>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400">
              <a:solidFill>
                <a:prstClr val="black"/>
              </a:solidFill>
              <a:latin typeface="BIZ UDPゴシック"/>
              <a:ea typeface="BIZ UDPゴシック"/>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400">
              <a:solidFill>
                <a:prstClr val="black"/>
              </a:solidFill>
              <a:latin typeface="BIZ UDPゴシック"/>
              <a:ea typeface="BIZ UDPゴシック"/>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400">
              <a:solidFill>
                <a:prstClr val="black"/>
              </a:solidFill>
              <a:latin typeface="BIZ UDPゴシック"/>
              <a:ea typeface="BIZ UDPゴシック"/>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400">
              <a:solidFill>
                <a:prstClr val="black"/>
              </a:solidFill>
              <a:latin typeface="BIZ UDPゴシック"/>
              <a:ea typeface="BIZ UDPゴシック"/>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400">
              <a:solidFill>
                <a:prstClr val="black"/>
              </a:solidFill>
              <a:latin typeface="BIZ UDPゴシック"/>
              <a:ea typeface="BIZ UDPゴシック"/>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a:ln>
                  <a:noFill/>
                </a:ln>
                <a:solidFill>
                  <a:prstClr val="black"/>
                </a:solidFill>
                <a:effectLst/>
                <a:uLnTx/>
                <a:uFillTx/>
                <a:latin typeface="BIZ UDPゴシック"/>
                <a:ea typeface="BIZ UDPゴシック"/>
                <a:cs typeface="+mn-cs"/>
              </a:rPr>
              <a:t>　</a:t>
            </a:r>
            <a:r>
              <a:rPr kumimoji="1" lang="en-US" altLang="ja-JP" sz="1400" b="0" i="0" u="none" strike="noStrike" kern="1200" cap="none" spc="0" normalizeH="0" baseline="0" noProof="0">
                <a:ln>
                  <a:noFill/>
                </a:ln>
                <a:solidFill>
                  <a:prstClr val="black"/>
                </a:solidFill>
                <a:effectLst/>
                <a:uLnTx/>
                <a:uFillTx/>
                <a:latin typeface="BIZ UDPゴシック"/>
                <a:ea typeface="BIZ UDPゴシック"/>
                <a:cs typeface="+mn-cs"/>
              </a:rPr>
              <a:t>4-2.</a:t>
            </a:r>
            <a:r>
              <a:rPr kumimoji="1" lang="ja-JP" altLang="en-US" sz="1400" b="0" i="0" u="none" strike="noStrike" kern="1200" cap="none" spc="0" normalizeH="0" baseline="0" noProof="0">
                <a:ln>
                  <a:noFill/>
                </a:ln>
                <a:solidFill>
                  <a:prstClr val="black"/>
                </a:solidFill>
                <a:effectLst/>
                <a:uLnTx/>
                <a:uFillTx/>
                <a:latin typeface="BIZ UDPゴシック"/>
                <a:ea typeface="BIZ UDPゴシック"/>
                <a:cs typeface="+mn-cs"/>
              </a:rPr>
              <a:t>新規登録</a:t>
            </a:r>
            <a:endParaRPr kumimoji="1" lang="en-US" altLang="ja-JP" sz="1400" b="0" i="0" u="none" strike="noStrike" kern="1200" cap="none" spc="0" normalizeH="0" baseline="0" noProof="0">
              <a:ln>
                <a:noFill/>
              </a:ln>
              <a:solidFill>
                <a:prstClr val="black"/>
              </a:solidFill>
              <a:effectLst/>
              <a:uLnTx/>
              <a:uFillTx/>
              <a:latin typeface="BIZ UDPゴシック"/>
              <a:ea typeface="BIZ UDPゴシック"/>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400">
                <a:solidFill>
                  <a:prstClr val="black"/>
                </a:solidFill>
                <a:latin typeface="BIZ UDPゴシック"/>
                <a:ea typeface="BIZ UDPゴシック"/>
              </a:rPr>
              <a:t>　　　　データ入力後、「新規登録」ボタンクリック→「確認画面」→登録処</a:t>
            </a:r>
            <a:endParaRPr lang="en-US" altLang="ja-JP" sz="1400">
              <a:solidFill>
                <a:prstClr val="black"/>
              </a:solidFill>
              <a:latin typeface="BIZ UDPゴシック"/>
              <a:ea typeface="BIZ UDPゴシック"/>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400">
                <a:solidFill>
                  <a:prstClr val="black"/>
                </a:solidFill>
                <a:latin typeface="BIZ UDPゴシック"/>
                <a:ea typeface="BIZ UDPゴシック"/>
              </a:rPr>
              <a:t>　　　　理が行われる。</a:t>
            </a:r>
            <a:endParaRPr kumimoji="1" lang="ja-JP" altLang="en-US" sz="1400" b="0" i="0" u="none" strike="noStrike" kern="1200" cap="none" spc="0" normalizeH="0" baseline="0" noProof="0">
              <a:ln>
                <a:noFill/>
              </a:ln>
              <a:solidFill>
                <a:prstClr val="black"/>
              </a:solidFill>
              <a:effectLst/>
              <a:uLnTx/>
              <a:uFillTx/>
              <a:latin typeface="BIZ UDPゴシック"/>
              <a:ea typeface="BIZ UDPゴシック"/>
              <a:cs typeface="+mn-cs"/>
            </a:endParaRPr>
          </a:p>
        </p:txBody>
      </p:sp>
      <p:sp>
        <p:nvSpPr>
          <p:cNvPr id="4" name="正方形/長方形 3">
            <a:extLst>
              <a:ext uri="{FF2B5EF4-FFF2-40B4-BE49-F238E27FC236}">
                <a16:creationId xmlns:a16="http://schemas.microsoft.com/office/drawing/2014/main" id="{5C6A18A0-1464-4DC5-A14E-212AA29CF4BC}"/>
              </a:ext>
            </a:extLst>
          </p:cNvPr>
          <p:cNvSpPr/>
          <p:nvPr/>
        </p:nvSpPr>
        <p:spPr>
          <a:xfrm>
            <a:off x="6258210" y="824754"/>
            <a:ext cx="5810249" cy="548640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a:ln>
                  <a:noFill/>
                </a:ln>
                <a:solidFill>
                  <a:prstClr val="black"/>
                </a:solidFill>
                <a:effectLst/>
                <a:uLnTx/>
                <a:uFillTx/>
                <a:latin typeface="BIZ UDPゴシック"/>
                <a:ea typeface="BIZ UDPゴシック"/>
                <a:cs typeface="+mn-cs"/>
              </a:rPr>
              <a:t>　</a:t>
            </a:r>
            <a:r>
              <a:rPr kumimoji="1" lang="en-US" altLang="ja-JP" sz="1400" b="0" i="0" u="none" strike="noStrike" kern="1200" cap="none" spc="0" normalizeH="0" baseline="0" noProof="0">
                <a:ln>
                  <a:noFill/>
                </a:ln>
                <a:solidFill>
                  <a:prstClr val="black"/>
                </a:solidFill>
                <a:effectLst/>
                <a:uLnTx/>
                <a:uFillTx/>
                <a:latin typeface="BIZ UDPゴシック"/>
                <a:ea typeface="BIZ UDPゴシック"/>
                <a:cs typeface="+mn-cs"/>
              </a:rPr>
              <a:t>4-3.</a:t>
            </a:r>
            <a:r>
              <a:rPr kumimoji="1" lang="ja-JP" altLang="en-US" sz="1400" b="0" i="0" u="none" strike="noStrike" kern="1200" cap="none" spc="0" normalizeH="0" baseline="0" noProof="0">
                <a:ln>
                  <a:noFill/>
                </a:ln>
                <a:solidFill>
                  <a:prstClr val="black"/>
                </a:solidFill>
                <a:effectLst/>
                <a:uLnTx/>
                <a:uFillTx/>
                <a:latin typeface="BIZ UDPゴシック"/>
                <a:ea typeface="BIZ UDPゴシック"/>
                <a:cs typeface="+mn-cs"/>
              </a:rPr>
              <a:t>更新</a:t>
            </a: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400">
                <a:solidFill>
                  <a:prstClr val="black"/>
                </a:solidFill>
                <a:latin typeface="BIZ UDPゴシック"/>
                <a:ea typeface="BIZ UDPゴシック"/>
              </a:rPr>
              <a:t>　　　　住所録リスト選択後、データ複写、手動でデータ変更後「更新」ボタ</a:t>
            </a:r>
            <a:endParaRPr lang="en-US" altLang="ja-JP" sz="1400">
              <a:solidFill>
                <a:prstClr val="black"/>
              </a:solidFill>
              <a:latin typeface="BIZ UDPゴシック"/>
              <a:ea typeface="BIZ UDPゴシック"/>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400">
                <a:solidFill>
                  <a:prstClr val="black"/>
                </a:solidFill>
                <a:latin typeface="BIZ UDPゴシック"/>
                <a:ea typeface="BIZ UDPゴシック"/>
              </a:rPr>
              <a:t>　　　　ンクリック→「確認画面」→変更処理が行われる。</a:t>
            </a:r>
            <a:endParaRPr kumimoji="1" lang="ja-JP" altLang="en-US" sz="1400" b="0" i="0" u="none" strike="noStrike" kern="1200" cap="none" spc="0" normalizeH="0" baseline="0" noProof="0">
              <a:ln>
                <a:noFill/>
              </a:ln>
              <a:solidFill>
                <a:prstClr val="black"/>
              </a:solidFill>
              <a:effectLst/>
              <a:uLnTx/>
              <a:uFillTx/>
              <a:latin typeface="BIZ UDPゴシック"/>
              <a:ea typeface="BIZ UDPゴシック"/>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400" b="0" i="0" u="none" strike="noStrike" kern="1200" cap="none" spc="0" normalizeH="0" baseline="0" noProof="0">
              <a:ln>
                <a:noFill/>
              </a:ln>
              <a:solidFill>
                <a:prstClr val="black"/>
              </a:solidFill>
              <a:effectLst/>
              <a:uLnTx/>
              <a:uFillTx/>
              <a:latin typeface="BIZ UDPゴシック"/>
              <a:ea typeface="BIZ UDPゴシック"/>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400">
              <a:solidFill>
                <a:prstClr val="black"/>
              </a:solidFill>
              <a:latin typeface="BIZ UDPゴシック"/>
              <a:ea typeface="BIZ UDPゴシック"/>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400" b="0" i="0" u="none" strike="noStrike" kern="1200" cap="none" spc="0" normalizeH="0" baseline="0" noProof="0">
              <a:ln>
                <a:noFill/>
              </a:ln>
              <a:solidFill>
                <a:prstClr val="black"/>
              </a:solidFill>
              <a:effectLst/>
              <a:uLnTx/>
              <a:uFillTx/>
              <a:latin typeface="BIZ UDPゴシック"/>
              <a:ea typeface="BIZ UDPゴシック"/>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400">
              <a:solidFill>
                <a:prstClr val="black"/>
              </a:solidFill>
              <a:latin typeface="BIZ UDPゴシック"/>
              <a:ea typeface="BIZ UDPゴシック"/>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400" b="0" i="0" u="none" strike="noStrike" kern="1200" cap="none" spc="0" normalizeH="0" baseline="0" noProof="0">
              <a:ln>
                <a:noFill/>
              </a:ln>
              <a:solidFill>
                <a:prstClr val="black"/>
              </a:solidFill>
              <a:effectLst/>
              <a:uLnTx/>
              <a:uFillTx/>
              <a:latin typeface="BIZ UDPゴシック"/>
              <a:ea typeface="BIZ UDPゴシック"/>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400">
              <a:solidFill>
                <a:prstClr val="black"/>
              </a:solidFill>
              <a:latin typeface="BIZ UDPゴシック"/>
              <a:ea typeface="BIZ UDPゴシック"/>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400" b="0" i="0" u="none" strike="noStrike" kern="1200" cap="none" spc="0" normalizeH="0" baseline="0" noProof="0">
              <a:ln>
                <a:noFill/>
              </a:ln>
              <a:solidFill>
                <a:prstClr val="black"/>
              </a:solidFill>
              <a:effectLst/>
              <a:uLnTx/>
              <a:uFillTx/>
              <a:latin typeface="BIZ UDPゴシック"/>
              <a:ea typeface="BIZ UDPゴシック"/>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400">
              <a:solidFill>
                <a:prstClr val="black"/>
              </a:solidFill>
              <a:latin typeface="BIZ UDPゴシック"/>
              <a:ea typeface="BIZ UDPゴシック"/>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400" b="0" i="0" u="none" strike="noStrike" kern="1200" cap="none" spc="0" normalizeH="0" baseline="0" noProof="0">
              <a:ln>
                <a:noFill/>
              </a:ln>
              <a:solidFill>
                <a:prstClr val="black"/>
              </a:solidFill>
              <a:effectLst/>
              <a:uLnTx/>
              <a:uFillTx/>
              <a:latin typeface="BIZ UDPゴシック"/>
              <a:ea typeface="BIZ UDPゴシック"/>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a:ln>
                  <a:noFill/>
                </a:ln>
                <a:solidFill>
                  <a:prstClr val="black"/>
                </a:solidFill>
                <a:effectLst/>
                <a:uLnTx/>
                <a:uFillTx/>
                <a:latin typeface="BIZ UDPゴシック"/>
                <a:ea typeface="BIZ UDPゴシック"/>
                <a:cs typeface="+mn-cs"/>
              </a:rPr>
              <a:t>　</a:t>
            </a:r>
            <a:r>
              <a:rPr kumimoji="1" lang="en-US" altLang="ja-JP" sz="1400" b="0" i="0" u="none" strike="noStrike" kern="1200" cap="none" spc="0" normalizeH="0" baseline="0" noProof="0">
                <a:ln>
                  <a:noFill/>
                </a:ln>
                <a:solidFill>
                  <a:prstClr val="black"/>
                </a:solidFill>
                <a:effectLst/>
                <a:uLnTx/>
                <a:uFillTx/>
                <a:latin typeface="BIZ UDPゴシック"/>
                <a:ea typeface="BIZ UDPゴシック"/>
                <a:cs typeface="+mn-cs"/>
              </a:rPr>
              <a:t>4-4.</a:t>
            </a:r>
            <a:r>
              <a:rPr kumimoji="1" lang="ja-JP" altLang="en-US" sz="1400" b="0" i="0" u="none" strike="noStrike" kern="1200" cap="none" spc="0" normalizeH="0" baseline="0" noProof="0">
                <a:ln>
                  <a:noFill/>
                </a:ln>
                <a:solidFill>
                  <a:prstClr val="black"/>
                </a:solidFill>
                <a:effectLst/>
                <a:uLnTx/>
                <a:uFillTx/>
                <a:latin typeface="BIZ UDPゴシック"/>
                <a:ea typeface="BIZ UDPゴシック"/>
                <a:cs typeface="+mn-cs"/>
              </a:rPr>
              <a:t>削除</a:t>
            </a:r>
            <a:endParaRPr lang="en-US" altLang="ja-JP" sz="140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400">
                <a:solidFill>
                  <a:prstClr val="black"/>
                </a:solidFill>
                <a:latin typeface="BIZ UDPゴシック"/>
                <a:ea typeface="BIZ UDPゴシック"/>
              </a:rPr>
              <a:t>　　　　住所録リスト選択後、データ複写後「削除」ボタンクリック→「確認画</a:t>
            </a:r>
            <a:endParaRPr lang="en-US" altLang="ja-JP" sz="1400">
              <a:solidFill>
                <a:prstClr val="black"/>
              </a:solidFill>
              <a:latin typeface="BIZ UDPゴシック"/>
              <a:ea typeface="BIZ UDPゴシック"/>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400">
                <a:solidFill>
                  <a:prstClr val="black"/>
                </a:solidFill>
                <a:latin typeface="BIZ UDPゴシック"/>
                <a:ea typeface="BIZ UDPゴシック"/>
              </a:rPr>
              <a:t>　　　　面」→削除処理が行われる。</a:t>
            </a:r>
            <a:endParaRPr kumimoji="1" lang="ja-JP" altLang="en-US" sz="1400" b="0" i="0" u="none" strike="noStrike" kern="1200" cap="none" spc="0" normalizeH="0" baseline="0" noProof="0">
              <a:ln>
                <a:noFill/>
              </a:ln>
              <a:solidFill>
                <a:prstClr val="black"/>
              </a:solidFill>
              <a:effectLst/>
              <a:uLnTx/>
              <a:uFillTx/>
              <a:latin typeface="BIZ UDPゴシック"/>
              <a:ea typeface="BIZ UDPゴシック"/>
              <a:cs typeface="+mn-cs"/>
            </a:endParaRPr>
          </a:p>
          <a:p>
            <a:endParaRPr lang="en-US" altLang="ja-JP" sz="1400">
              <a:solidFill>
                <a:schemeClr val="tx1"/>
              </a:solidFill>
            </a:endParaRPr>
          </a:p>
        </p:txBody>
      </p:sp>
      <p:pic>
        <p:nvPicPr>
          <p:cNvPr id="5" name="図 4">
            <a:extLst>
              <a:ext uri="{FF2B5EF4-FFF2-40B4-BE49-F238E27FC236}">
                <a16:creationId xmlns:a16="http://schemas.microsoft.com/office/drawing/2014/main" id="{D3F262ED-0DB7-F0C0-8FE5-4D41D081C372}"/>
              </a:ext>
            </a:extLst>
          </p:cNvPr>
          <p:cNvPicPr>
            <a:picLocks noChangeAspect="1"/>
          </p:cNvPicPr>
          <p:nvPr/>
        </p:nvPicPr>
        <p:blipFill>
          <a:blip r:embed="rId2"/>
          <a:stretch>
            <a:fillRect/>
          </a:stretch>
        </p:blipFill>
        <p:spPr>
          <a:xfrm>
            <a:off x="2085230" y="1981200"/>
            <a:ext cx="1331646" cy="1308100"/>
          </a:xfrm>
          <a:prstGeom prst="rect">
            <a:avLst/>
          </a:prstGeom>
          <a:ln>
            <a:solidFill>
              <a:schemeClr val="bg1">
                <a:lumMod val="50000"/>
              </a:schemeClr>
            </a:solidFill>
          </a:ln>
        </p:spPr>
      </p:pic>
      <p:pic>
        <p:nvPicPr>
          <p:cNvPr id="7" name="図 6">
            <a:extLst>
              <a:ext uri="{FF2B5EF4-FFF2-40B4-BE49-F238E27FC236}">
                <a16:creationId xmlns:a16="http://schemas.microsoft.com/office/drawing/2014/main" id="{017F9B86-31FB-1572-EC18-AE5E93F9409B}"/>
              </a:ext>
            </a:extLst>
          </p:cNvPr>
          <p:cNvPicPr>
            <a:picLocks noChangeAspect="1"/>
          </p:cNvPicPr>
          <p:nvPr/>
        </p:nvPicPr>
        <p:blipFill>
          <a:blip r:embed="rId3"/>
          <a:stretch>
            <a:fillRect/>
          </a:stretch>
        </p:blipFill>
        <p:spPr>
          <a:xfrm>
            <a:off x="736258" y="4319492"/>
            <a:ext cx="2014795" cy="1713754"/>
          </a:xfrm>
          <a:prstGeom prst="rect">
            <a:avLst/>
          </a:prstGeom>
          <a:ln>
            <a:solidFill>
              <a:schemeClr val="bg1">
                <a:lumMod val="50000"/>
              </a:schemeClr>
            </a:solidFill>
          </a:ln>
        </p:spPr>
      </p:pic>
      <p:pic>
        <p:nvPicPr>
          <p:cNvPr id="9" name="図 8">
            <a:extLst>
              <a:ext uri="{FF2B5EF4-FFF2-40B4-BE49-F238E27FC236}">
                <a16:creationId xmlns:a16="http://schemas.microsoft.com/office/drawing/2014/main" id="{D8CDF46D-9E73-4D31-843D-A7ADC2186D6D}"/>
              </a:ext>
            </a:extLst>
          </p:cNvPr>
          <p:cNvPicPr>
            <a:picLocks noChangeAspect="1"/>
          </p:cNvPicPr>
          <p:nvPr/>
        </p:nvPicPr>
        <p:blipFill>
          <a:blip r:embed="rId4"/>
          <a:stretch>
            <a:fillRect/>
          </a:stretch>
        </p:blipFill>
        <p:spPr>
          <a:xfrm>
            <a:off x="3416876" y="5139281"/>
            <a:ext cx="1867068" cy="893965"/>
          </a:xfrm>
          <a:prstGeom prst="rect">
            <a:avLst/>
          </a:prstGeom>
        </p:spPr>
      </p:pic>
      <p:pic>
        <p:nvPicPr>
          <p:cNvPr id="11" name="図 10">
            <a:extLst>
              <a:ext uri="{FF2B5EF4-FFF2-40B4-BE49-F238E27FC236}">
                <a16:creationId xmlns:a16="http://schemas.microsoft.com/office/drawing/2014/main" id="{B1B50250-6044-24F7-F603-9023851405D9}"/>
              </a:ext>
            </a:extLst>
          </p:cNvPr>
          <p:cNvPicPr>
            <a:picLocks noChangeAspect="1"/>
          </p:cNvPicPr>
          <p:nvPr/>
        </p:nvPicPr>
        <p:blipFill>
          <a:blip r:embed="rId5"/>
          <a:stretch>
            <a:fillRect/>
          </a:stretch>
        </p:blipFill>
        <p:spPr>
          <a:xfrm>
            <a:off x="6919728" y="1790700"/>
            <a:ext cx="1726940" cy="1498600"/>
          </a:xfrm>
          <a:prstGeom prst="rect">
            <a:avLst/>
          </a:prstGeom>
          <a:ln>
            <a:solidFill>
              <a:schemeClr val="bg1">
                <a:lumMod val="50000"/>
              </a:schemeClr>
            </a:solidFill>
          </a:ln>
        </p:spPr>
      </p:pic>
      <p:pic>
        <p:nvPicPr>
          <p:cNvPr id="13" name="図 12">
            <a:extLst>
              <a:ext uri="{FF2B5EF4-FFF2-40B4-BE49-F238E27FC236}">
                <a16:creationId xmlns:a16="http://schemas.microsoft.com/office/drawing/2014/main" id="{1A22D4BB-8068-436A-A61C-E26540D718A3}"/>
              </a:ext>
            </a:extLst>
          </p:cNvPr>
          <p:cNvPicPr>
            <a:picLocks noChangeAspect="1"/>
          </p:cNvPicPr>
          <p:nvPr/>
        </p:nvPicPr>
        <p:blipFill>
          <a:blip r:embed="rId6"/>
          <a:stretch>
            <a:fillRect/>
          </a:stretch>
        </p:blipFill>
        <p:spPr>
          <a:xfrm>
            <a:off x="9754177" y="2475110"/>
            <a:ext cx="1867067" cy="814190"/>
          </a:xfrm>
          <a:prstGeom prst="rect">
            <a:avLst/>
          </a:prstGeom>
        </p:spPr>
      </p:pic>
      <p:pic>
        <p:nvPicPr>
          <p:cNvPr id="15" name="図 14">
            <a:extLst>
              <a:ext uri="{FF2B5EF4-FFF2-40B4-BE49-F238E27FC236}">
                <a16:creationId xmlns:a16="http://schemas.microsoft.com/office/drawing/2014/main" id="{34D4AB69-B650-F099-7314-E91A1489255A}"/>
              </a:ext>
            </a:extLst>
          </p:cNvPr>
          <p:cNvPicPr>
            <a:picLocks noChangeAspect="1"/>
          </p:cNvPicPr>
          <p:nvPr/>
        </p:nvPicPr>
        <p:blipFill>
          <a:blip r:embed="rId7"/>
          <a:stretch>
            <a:fillRect/>
          </a:stretch>
        </p:blipFill>
        <p:spPr>
          <a:xfrm>
            <a:off x="6919728" y="4489794"/>
            <a:ext cx="2014795" cy="1752629"/>
          </a:xfrm>
          <a:prstGeom prst="rect">
            <a:avLst/>
          </a:prstGeom>
          <a:ln>
            <a:solidFill>
              <a:schemeClr val="bg1">
                <a:lumMod val="50000"/>
              </a:schemeClr>
            </a:solidFill>
          </a:ln>
        </p:spPr>
      </p:pic>
      <p:pic>
        <p:nvPicPr>
          <p:cNvPr id="17" name="図 16">
            <a:extLst>
              <a:ext uri="{FF2B5EF4-FFF2-40B4-BE49-F238E27FC236}">
                <a16:creationId xmlns:a16="http://schemas.microsoft.com/office/drawing/2014/main" id="{BEBCEE5B-D303-D92A-FFAF-A99093A432AC}"/>
              </a:ext>
            </a:extLst>
          </p:cNvPr>
          <p:cNvPicPr>
            <a:picLocks noChangeAspect="1"/>
          </p:cNvPicPr>
          <p:nvPr/>
        </p:nvPicPr>
        <p:blipFill>
          <a:blip r:embed="rId8"/>
          <a:stretch>
            <a:fillRect/>
          </a:stretch>
        </p:blipFill>
        <p:spPr>
          <a:xfrm>
            <a:off x="9721083" y="5139281"/>
            <a:ext cx="1900161" cy="836796"/>
          </a:xfrm>
          <a:prstGeom prst="rect">
            <a:avLst/>
          </a:prstGeom>
        </p:spPr>
      </p:pic>
    </p:spTree>
    <p:extLst>
      <p:ext uri="{BB962C8B-B14F-4D97-AF65-F5344CB8AC3E}">
        <p14:creationId xmlns:p14="http://schemas.microsoft.com/office/powerpoint/2010/main" val="235270919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105EA2F-E7F2-ACF7-0833-6B93C7286CEA}"/>
              </a:ext>
            </a:extLst>
          </p:cNvPr>
          <p:cNvSpPr>
            <a:spLocks noGrp="1"/>
          </p:cNvSpPr>
          <p:nvPr>
            <p:ph type="title"/>
          </p:nvPr>
        </p:nvSpPr>
        <p:spPr/>
        <p:txBody>
          <a:bodyPr/>
          <a:lstStyle/>
          <a:p>
            <a:r>
              <a:rPr kumimoji="1" lang="en-US" altLang="ja-JP"/>
              <a:t>3-1-5.</a:t>
            </a:r>
            <a:r>
              <a:rPr kumimoji="1" lang="ja-JP" altLang="en-US"/>
              <a:t>概要設計</a:t>
            </a:r>
          </a:p>
        </p:txBody>
      </p:sp>
      <p:sp>
        <p:nvSpPr>
          <p:cNvPr id="3" name="正方形/長方形 2">
            <a:extLst>
              <a:ext uri="{FF2B5EF4-FFF2-40B4-BE49-F238E27FC236}">
                <a16:creationId xmlns:a16="http://schemas.microsoft.com/office/drawing/2014/main" id="{A61BDB49-5AD6-91B0-B5A9-418E45F7F95A}"/>
              </a:ext>
            </a:extLst>
          </p:cNvPr>
          <p:cNvSpPr/>
          <p:nvPr/>
        </p:nvSpPr>
        <p:spPr>
          <a:xfrm>
            <a:off x="196106" y="824754"/>
            <a:ext cx="5810249" cy="548640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400">
                <a:solidFill>
                  <a:prstClr val="black"/>
                </a:solidFill>
                <a:latin typeface="BIZ UDPゴシック"/>
                <a:ea typeface="BIZ UDPゴシック"/>
              </a:rPr>
              <a:t>5.</a:t>
            </a:r>
            <a:r>
              <a:rPr lang="ja-JP" altLang="en-US" sz="1400">
                <a:solidFill>
                  <a:prstClr val="black"/>
                </a:solidFill>
                <a:latin typeface="BIZ UDPゴシック"/>
                <a:ea typeface="BIZ UDPゴシック"/>
              </a:rPr>
              <a:t>バックエンド仕様</a:t>
            </a: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400">
                <a:solidFill>
                  <a:prstClr val="black"/>
                </a:solidFill>
                <a:latin typeface="BIZ UDPゴシック"/>
                <a:ea typeface="BIZ UDPゴシック"/>
              </a:rPr>
              <a:t>　</a:t>
            </a:r>
            <a:r>
              <a:rPr lang="en-US" altLang="ja-JP" sz="1400">
                <a:solidFill>
                  <a:prstClr val="black"/>
                </a:solidFill>
                <a:latin typeface="BIZ UDPゴシック"/>
                <a:ea typeface="BIZ UDPゴシック"/>
              </a:rPr>
              <a:t>5-1.</a:t>
            </a:r>
            <a:r>
              <a:rPr lang="ja-JP" altLang="en-US" sz="1400">
                <a:solidFill>
                  <a:prstClr val="black"/>
                </a:solidFill>
                <a:latin typeface="BIZ UDPゴシック"/>
                <a:ea typeface="BIZ UDPゴシック"/>
              </a:rPr>
              <a:t>住所録リスト取得</a:t>
            </a:r>
            <a:r>
              <a:rPr lang="en-US" altLang="ja-JP" sz="1400">
                <a:solidFill>
                  <a:prstClr val="black"/>
                </a:solidFill>
                <a:latin typeface="BIZ UDPゴシック"/>
                <a:ea typeface="BIZ UDPゴシック"/>
              </a:rPr>
              <a:t>API</a:t>
            </a: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400">
                <a:solidFill>
                  <a:prstClr val="black"/>
                </a:solidFill>
                <a:latin typeface="BIZ UDPゴシック"/>
                <a:ea typeface="BIZ UDPゴシック"/>
              </a:rPr>
              <a:t>　　　　データベースより住所録データを全件読み出します。</a:t>
            </a:r>
            <a:endParaRPr lang="en-US" altLang="ja-JP" sz="1400">
              <a:solidFill>
                <a:prstClr val="black"/>
              </a:solidFill>
              <a:latin typeface="BIZ UDPゴシック"/>
              <a:ea typeface="BIZ UDPゴシック"/>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400">
              <a:solidFill>
                <a:prstClr val="black"/>
              </a:solidFill>
              <a:latin typeface="BIZ UDPゴシック"/>
              <a:ea typeface="BIZ UDPゴシック"/>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400">
              <a:solidFill>
                <a:prstClr val="black"/>
              </a:solidFill>
              <a:latin typeface="BIZ UDPゴシック"/>
              <a:ea typeface="BIZ UDPゴシック"/>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400">
              <a:solidFill>
                <a:prstClr val="black"/>
              </a:solidFill>
              <a:latin typeface="BIZ UDPゴシック"/>
              <a:ea typeface="BIZ UDPゴシック"/>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400">
              <a:solidFill>
                <a:prstClr val="black"/>
              </a:solidFill>
              <a:latin typeface="BIZ UDPゴシック"/>
              <a:ea typeface="BIZ UDPゴシック"/>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400">
              <a:solidFill>
                <a:prstClr val="black"/>
              </a:solidFill>
              <a:latin typeface="BIZ UDPゴシック"/>
              <a:ea typeface="BIZ UDPゴシック"/>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400">
              <a:solidFill>
                <a:prstClr val="black"/>
              </a:solidFill>
              <a:latin typeface="BIZ UDPゴシック"/>
              <a:ea typeface="BIZ UDPゴシック"/>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400">
              <a:solidFill>
                <a:prstClr val="black"/>
              </a:solidFill>
              <a:latin typeface="BIZ UDPゴシック"/>
              <a:ea typeface="BIZ UDPゴシック"/>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400">
              <a:solidFill>
                <a:prstClr val="black"/>
              </a:solidFill>
              <a:latin typeface="BIZ UDPゴシック"/>
              <a:ea typeface="BIZ UDPゴシック"/>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400">
              <a:solidFill>
                <a:schemeClr val="tx1"/>
              </a:solidFill>
            </a:endParaRPr>
          </a:p>
        </p:txBody>
      </p:sp>
      <p:sp>
        <p:nvSpPr>
          <p:cNvPr id="4" name="正方形/長方形 3">
            <a:extLst>
              <a:ext uri="{FF2B5EF4-FFF2-40B4-BE49-F238E27FC236}">
                <a16:creationId xmlns:a16="http://schemas.microsoft.com/office/drawing/2014/main" id="{5C6A18A0-1464-4DC5-A14E-212AA29CF4BC}"/>
              </a:ext>
            </a:extLst>
          </p:cNvPr>
          <p:cNvSpPr/>
          <p:nvPr/>
        </p:nvSpPr>
        <p:spPr>
          <a:xfrm>
            <a:off x="6258210" y="824754"/>
            <a:ext cx="5810249" cy="548640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ja-JP" altLang="en-US" sz="1400">
                <a:solidFill>
                  <a:prstClr val="black"/>
                </a:solidFill>
                <a:latin typeface="BIZ UDPゴシック"/>
                <a:ea typeface="BIZ UDPゴシック"/>
              </a:rPr>
              <a:t>　</a:t>
            </a:r>
            <a:r>
              <a:rPr lang="en-US" altLang="ja-JP" sz="1400">
                <a:solidFill>
                  <a:prstClr val="black"/>
                </a:solidFill>
                <a:latin typeface="BIZ UDPゴシック"/>
                <a:ea typeface="BIZ UDPゴシック"/>
              </a:rPr>
              <a:t>5-2.</a:t>
            </a:r>
            <a:r>
              <a:rPr lang="ja-JP" altLang="en-US" sz="1400">
                <a:solidFill>
                  <a:prstClr val="black"/>
                </a:solidFill>
                <a:latin typeface="BIZ UDPゴシック"/>
                <a:ea typeface="BIZ UDPゴシック"/>
              </a:rPr>
              <a:t>住所データ新規登録</a:t>
            </a:r>
            <a:r>
              <a:rPr lang="en-US" altLang="ja-JP" sz="1400">
                <a:solidFill>
                  <a:prstClr val="black"/>
                </a:solidFill>
                <a:latin typeface="BIZ UDPゴシック"/>
                <a:ea typeface="BIZ UDPゴシック"/>
              </a:rPr>
              <a:t>API</a:t>
            </a:r>
          </a:p>
          <a:p>
            <a:r>
              <a:rPr lang="ja-JP" altLang="en-US" sz="1400">
                <a:solidFill>
                  <a:schemeClr val="tx1"/>
                </a:solidFill>
              </a:rPr>
              <a:t>　　　　住所データをデータベースに登録します。</a:t>
            </a:r>
            <a:endParaRPr lang="en-US" altLang="ja-JP" sz="1400">
              <a:solidFill>
                <a:schemeClr val="tx1"/>
              </a:solidFill>
            </a:endParaRPr>
          </a:p>
          <a:p>
            <a:r>
              <a:rPr lang="ja-JP" altLang="en-US" sz="1400">
                <a:solidFill>
                  <a:schemeClr val="tx1"/>
                </a:solidFill>
              </a:rPr>
              <a:t>　　　　</a:t>
            </a:r>
            <a:r>
              <a:rPr lang="en-US" altLang="ja-JP" sz="1400">
                <a:solidFill>
                  <a:schemeClr val="tx1"/>
                </a:solidFill>
              </a:rPr>
              <a:t>Request</a:t>
            </a:r>
            <a:r>
              <a:rPr lang="ja-JP" altLang="en-US" sz="1400">
                <a:solidFill>
                  <a:schemeClr val="tx1"/>
                </a:solidFill>
              </a:rPr>
              <a:t>の</a:t>
            </a:r>
            <a:r>
              <a:rPr lang="en-US" altLang="ja-JP" sz="1400">
                <a:solidFill>
                  <a:schemeClr val="tx1"/>
                </a:solidFill>
              </a:rPr>
              <a:t>Body</a:t>
            </a:r>
            <a:r>
              <a:rPr lang="ja-JP" altLang="en-US" sz="1400">
                <a:solidFill>
                  <a:schemeClr val="tx1"/>
                </a:solidFill>
              </a:rPr>
              <a:t>に</a:t>
            </a:r>
            <a:r>
              <a:rPr lang="en-US" altLang="ja-JP" sz="1400">
                <a:solidFill>
                  <a:schemeClr val="tx1"/>
                </a:solidFill>
              </a:rPr>
              <a:t>JSON</a:t>
            </a:r>
            <a:r>
              <a:rPr lang="ja-JP" altLang="en-US" sz="1400">
                <a:solidFill>
                  <a:schemeClr val="tx1"/>
                </a:solidFill>
              </a:rPr>
              <a:t>形式で登録するデータ項目及び値</a:t>
            </a:r>
            <a:endParaRPr lang="en-US" altLang="ja-JP" sz="1400">
              <a:solidFill>
                <a:schemeClr val="tx1"/>
              </a:solidFill>
            </a:endParaRPr>
          </a:p>
          <a:p>
            <a:r>
              <a:rPr lang="ja-JP" altLang="en-US" sz="1400">
                <a:solidFill>
                  <a:schemeClr val="tx1"/>
                </a:solidFill>
              </a:rPr>
              <a:t>　　　　を記載し、送信します。</a:t>
            </a:r>
            <a:endParaRPr lang="en-US" altLang="ja-JP" sz="1400">
              <a:solidFill>
                <a:schemeClr val="tx1"/>
              </a:solidFill>
            </a:endParaRPr>
          </a:p>
          <a:p>
            <a:r>
              <a:rPr lang="ja-JP" altLang="en-US" sz="1400">
                <a:solidFill>
                  <a:schemeClr val="tx1"/>
                </a:solidFill>
              </a:rPr>
              <a:t>　　　　正常に登録できると、</a:t>
            </a:r>
            <a:r>
              <a:rPr lang="en-US" altLang="ja-JP" sz="1400">
                <a:solidFill>
                  <a:schemeClr val="tx1"/>
                </a:solidFill>
              </a:rPr>
              <a:t>200</a:t>
            </a:r>
            <a:r>
              <a:rPr lang="ja-JP" altLang="en-US" sz="1400">
                <a:solidFill>
                  <a:schemeClr val="tx1"/>
                </a:solidFill>
              </a:rPr>
              <a:t>　</a:t>
            </a:r>
            <a:r>
              <a:rPr lang="en-US" altLang="ja-JP" sz="1400">
                <a:solidFill>
                  <a:schemeClr val="tx1"/>
                </a:solidFill>
              </a:rPr>
              <a:t>OK</a:t>
            </a:r>
            <a:r>
              <a:rPr lang="ja-JP" altLang="en-US" sz="1400">
                <a:solidFill>
                  <a:schemeClr val="tx1"/>
                </a:solidFill>
              </a:rPr>
              <a:t>で返ります。</a:t>
            </a:r>
            <a:endParaRPr lang="en-US" altLang="ja-JP" sz="1400">
              <a:solidFill>
                <a:schemeClr val="tx1"/>
              </a:solidFill>
            </a:endParaRPr>
          </a:p>
        </p:txBody>
      </p:sp>
      <p:graphicFrame>
        <p:nvGraphicFramePr>
          <p:cNvPr id="5" name="表 4">
            <a:extLst>
              <a:ext uri="{FF2B5EF4-FFF2-40B4-BE49-F238E27FC236}">
                <a16:creationId xmlns:a16="http://schemas.microsoft.com/office/drawing/2014/main" id="{ED649BE3-0C0D-9914-BBCA-30A78498EAD0}"/>
              </a:ext>
            </a:extLst>
          </p:cNvPr>
          <p:cNvGraphicFramePr>
            <a:graphicFrameLocks noGrp="1"/>
          </p:cNvGraphicFramePr>
          <p:nvPr>
            <p:extLst>
              <p:ext uri="{D42A27DB-BD31-4B8C-83A1-F6EECF244321}">
                <p14:modId xmlns:p14="http://schemas.microsoft.com/office/powerpoint/2010/main" val="2642835633"/>
              </p:ext>
            </p:extLst>
          </p:nvPr>
        </p:nvGraphicFramePr>
        <p:xfrm>
          <a:off x="450566" y="2218771"/>
          <a:ext cx="5156200" cy="3992880"/>
        </p:xfrm>
        <a:graphic>
          <a:graphicData uri="http://schemas.openxmlformats.org/drawingml/2006/table">
            <a:tbl>
              <a:tblPr firstRow="1" bandRow="1">
                <a:tableStyleId>{5C22544A-7EE6-4342-B048-85BDC9FD1C3A}</a:tableStyleId>
              </a:tblPr>
              <a:tblGrid>
                <a:gridCol w="1219200">
                  <a:extLst>
                    <a:ext uri="{9D8B030D-6E8A-4147-A177-3AD203B41FA5}">
                      <a16:colId xmlns:a16="http://schemas.microsoft.com/office/drawing/2014/main" val="614824917"/>
                    </a:ext>
                  </a:extLst>
                </a:gridCol>
                <a:gridCol w="3937000">
                  <a:extLst>
                    <a:ext uri="{9D8B030D-6E8A-4147-A177-3AD203B41FA5}">
                      <a16:colId xmlns:a16="http://schemas.microsoft.com/office/drawing/2014/main" val="1730397960"/>
                    </a:ext>
                  </a:extLst>
                </a:gridCol>
              </a:tblGrid>
              <a:tr h="0">
                <a:tc>
                  <a:txBody>
                    <a:bodyPr/>
                    <a:lstStyle/>
                    <a:p>
                      <a:r>
                        <a:rPr kumimoji="1" lang="ja-JP" altLang="en-US" sz="1000"/>
                        <a:t>項目</a:t>
                      </a:r>
                    </a:p>
                  </a:txBody>
                  <a:tcPr/>
                </a:tc>
                <a:tc>
                  <a:txBody>
                    <a:bodyPr/>
                    <a:lstStyle/>
                    <a:p>
                      <a:r>
                        <a:rPr kumimoji="1" lang="ja-JP" altLang="en-US" sz="1000"/>
                        <a:t>内容</a:t>
                      </a:r>
                    </a:p>
                  </a:txBody>
                  <a:tcPr/>
                </a:tc>
                <a:extLst>
                  <a:ext uri="{0D108BD9-81ED-4DB2-BD59-A6C34878D82A}">
                    <a16:rowId xmlns:a16="http://schemas.microsoft.com/office/drawing/2014/main" val="626613308"/>
                  </a:ext>
                </a:extLst>
              </a:tr>
              <a:tr h="0">
                <a:tc>
                  <a:txBody>
                    <a:bodyPr/>
                    <a:lstStyle/>
                    <a:p>
                      <a:r>
                        <a:rPr kumimoji="1" lang="en-US" altLang="ja-JP" sz="1000"/>
                        <a:t>URL</a:t>
                      </a:r>
                      <a:endParaRPr kumimoji="1" lang="ja-JP" altLang="en-US" sz="100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000"/>
                        <a:t>/api/addressbook</a:t>
                      </a:r>
                      <a:endParaRPr kumimoji="1" lang="ja-JP" altLang="en-US" sz="1000"/>
                    </a:p>
                  </a:txBody>
                  <a:tcPr/>
                </a:tc>
                <a:extLst>
                  <a:ext uri="{0D108BD9-81ED-4DB2-BD59-A6C34878D82A}">
                    <a16:rowId xmlns:a16="http://schemas.microsoft.com/office/drawing/2014/main" val="59334368"/>
                  </a:ext>
                </a:extLst>
              </a:tr>
              <a:tr h="0">
                <a:tc>
                  <a:txBody>
                    <a:bodyPr/>
                    <a:lstStyle/>
                    <a:p>
                      <a:r>
                        <a:rPr kumimoji="1" lang="ja-JP" altLang="en-US" sz="1000"/>
                        <a:t>メソッド</a:t>
                      </a:r>
                    </a:p>
                  </a:txBody>
                  <a:tcPr/>
                </a:tc>
                <a:tc>
                  <a:txBody>
                    <a:bodyPr/>
                    <a:lstStyle/>
                    <a:p>
                      <a:r>
                        <a:rPr kumimoji="1" lang="en-US" altLang="ja-JP" sz="1000"/>
                        <a:t>GET</a:t>
                      </a:r>
                      <a:endParaRPr kumimoji="1" lang="ja-JP" altLang="en-US" sz="1000"/>
                    </a:p>
                  </a:txBody>
                  <a:tcPr/>
                </a:tc>
                <a:extLst>
                  <a:ext uri="{0D108BD9-81ED-4DB2-BD59-A6C34878D82A}">
                    <a16:rowId xmlns:a16="http://schemas.microsoft.com/office/drawing/2014/main" val="1491419329"/>
                  </a:ext>
                </a:extLst>
              </a:tr>
              <a:tr h="0">
                <a:tc>
                  <a:txBody>
                    <a:bodyPr/>
                    <a:lstStyle/>
                    <a:p>
                      <a:r>
                        <a:rPr kumimoji="1" lang="en-US" altLang="ja-JP" sz="1000"/>
                        <a:t>Hedder</a:t>
                      </a:r>
                      <a:endParaRPr kumimoji="1" lang="ja-JP" altLang="en-US" sz="1000"/>
                    </a:p>
                  </a:txBody>
                  <a:tcPr/>
                </a:tc>
                <a:tc>
                  <a:txBody>
                    <a:bodyPr/>
                    <a:lstStyle/>
                    <a:p>
                      <a:r>
                        <a:rPr kumimoji="1" lang="en-US" altLang="ja-JP" sz="1000"/>
                        <a:t>accept: text/plain</a:t>
                      </a:r>
                      <a:endParaRPr kumimoji="1" lang="ja-JP" altLang="en-US" sz="1000"/>
                    </a:p>
                  </a:txBody>
                  <a:tcPr/>
                </a:tc>
                <a:extLst>
                  <a:ext uri="{0D108BD9-81ED-4DB2-BD59-A6C34878D82A}">
                    <a16:rowId xmlns:a16="http://schemas.microsoft.com/office/drawing/2014/main" val="3247430954"/>
                  </a:ext>
                </a:extLst>
              </a:tr>
              <a:tr h="0">
                <a:tc>
                  <a:txBody>
                    <a:bodyPr/>
                    <a:lstStyle/>
                    <a:p>
                      <a:r>
                        <a:rPr kumimoji="1" lang="en-US" altLang="ja-JP" sz="1000"/>
                        <a:t>Body</a:t>
                      </a:r>
                      <a:endParaRPr kumimoji="1" lang="ja-JP" altLang="en-US" sz="1000"/>
                    </a:p>
                  </a:txBody>
                  <a:tcPr/>
                </a:tc>
                <a:tc>
                  <a:txBody>
                    <a:bodyPr/>
                    <a:lstStyle/>
                    <a:p>
                      <a:endParaRPr kumimoji="1" lang="ja-JP" altLang="en-US" sz="1000"/>
                    </a:p>
                  </a:txBody>
                  <a:tcPr/>
                </a:tc>
                <a:extLst>
                  <a:ext uri="{0D108BD9-81ED-4DB2-BD59-A6C34878D82A}">
                    <a16:rowId xmlns:a16="http://schemas.microsoft.com/office/drawing/2014/main" val="2275394281"/>
                  </a:ext>
                </a:extLst>
              </a:tr>
              <a:tr h="0">
                <a:tc>
                  <a:txBody>
                    <a:bodyPr/>
                    <a:lstStyle/>
                    <a:p>
                      <a:r>
                        <a:rPr kumimoji="1" lang="en-US" altLang="ja-JP" sz="1000"/>
                        <a:t>Resp Code</a:t>
                      </a:r>
                      <a:endParaRPr kumimoji="1" lang="ja-JP" altLang="en-US" sz="1000"/>
                    </a:p>
                  </a:txBody>
                  <a:tcPr/>
                </a:tc>
                <a:tc>
                  <a:txBody>
                    <a:bodyPr/>
                    <a:lstStyle/>
                    <a:p>
                      <a:r>
                        <a:rPr kumimoji="1" lang="en-US" altLang="ja-JP" sz="1000"/>
                        <a:t>200</a:t>
                      </a:r>
                      <a:endParaRPr kumimoji="1" lang="ja-JP" altLang="en-US" sz="1000"/>
                    </a:p>
                  </a:txBody>
                  <a:tcPr/>
                </a:tc>
                <a:extLst>
                  <a:ext uri="{0D108BD9-81ED-4DB2-BD59-A6C34878D82A}">
                    <a16:rowId xmlns:a16="http://schemas.microsoft.com/office/drawing/2014/main" val="1270763447"/>
                  </a:ext>
                </a:extLst>
              </a:tr>
              <a:tr h="0">
                <a:tc>
                  <a:txBody>
                    <a:bodyPr/>
                    <a:lstStyle/>
                    <a:p>
                      <a:r>
                        <a:rPr kumimoji="1" lang="en-US" altLang="ja-JP" sz="1000"/>
                        <a:t>Respponse</a:t>
                      </a:r>
                      <a:endParaRPr kumimoji="1" lang="ja-JP" altLang="en-US" sz="1000"/>
                    </a:p>
                  </a:txBody>
                  <a:tcPr/>
                </a:tc>
                <a:tc>
                  <a:txBody>
                    <a:bodyPr/>
                    <a:lstStyle/>
                    <a:p>
                      <a:r>
                        <a:rPr kumimoji="1" lang="en-US" altLang="ja-JP" sz="1000"/>
                        <a:t> {</a:t>
                      </a:r>
                    </a:p>
                    <a:p>
                      <a:r>
                        <a:rPr kumimoji="1" lang="en-US" altLang="ja-JP" sz="1000"/>
                        <a:t> "no": 0,</a:t>
                      </a:r>
                    </a:p>
                    <a:p>
                      <a:r>
                        <a:rPr kumimoji="1" lang="en-US" altLang="ja-JP" sz="1000"/>
                        <a:t> "name": "string",</a:t>
                      </a:r>
                    </a:p>
                    <a:p>
                      <a:r>
                        <a:rPr kumimoji="1" lang="en-US" altLang="ja-JP" sz="1000"/>
                        <a:t>  "yubin": "string",</a:t>
                      </a:r>
                    </a:p>
                    <a:p>
                      <a:r>
                        <a:rPr kumimoji="1" lang="en-US" altLang="ja-JP" sz="1000"/>
                        <a:t>  "address1": "string",</a:t>
                      </a:r>
                    </a:p>
                    <a:p>
                      <a:r>
                        <a:rPr kumimoji="1" lang="en-US" altLang="ja-JP" sz="1000"/>
                        <a:t>  "address2": "string",</a:t>
                      </a:r>
                    </a:p>
                    <a:p>
                      <a:r>
                        <a:rPr kumimoji="1" lang="en-US" altLang="ja-JP" sz="1000"/>
                        <a:t>  "tel": "string"</a:t>
                      </a:r>
                    </a:p>
                    <a:p>
                      <a:r>
                        <a:rPr kumimoji="1" lang="en-US" altLang="ja-JP" sz="1000"/>
                        <a:t> },</a:t>
                      </a:r>
                      <a:endParaRPr kumimoji="1" lang="ja-JP" altLang="en-US" sz="1000"/>
                    </a:p>
                    <a:p>
                      <a:r>
                        <a:rPr kumimoji="1" lang="en-US" altLang="ja-JP" sz="1000"/>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000"/>
                        <a:t> "no": 1,</a:t>
                      </a:r>
                    </a:p>
                    <a:p>
                      <a:r>
                        <a:rPr kumimoji="1" lang="en-US" altLang="ja-JP" sz="1000"/>
                        <a:t> "name": "string",</a:t>
                      </a:r>
                    </a:p>
                    <a:p>
                      <a:r>
                        <a:rPr kumimoji="1" lang="en-US" altLang="ja-JP" sz="1000"/>
                        <a:t>  "yubin": "string",</a:t>
                      </a:r>
                    </a:p>
                    <a:p>
                      <a:r>
                        <a:rPr kumimoji="1" lang="en-US" altLang="ja-JP" sz="1000"/>
                        <a:t>  "address1": "string",</a:t>
                      </a:r>
                    </a:p>
                    <a:p>
                      <a:r>
                        <a:rPr kumimoji="1" lang="en-US" altLang="ja-JP" sz="1000"/>
                        <a:t>  "address2": "string",</a:t>
                      </a:r>
                    </a:p>
                    <a:p>
                      <a:r>
                        <a:rPr kumimoji="1" lang="en-US" altLang="ja-JP" sz="1000"/>
                        <a:t>  "tel": "string"</a:t>
                      </a:r>
                    </a:p>
                    <a:p>
                      <a:r>
                        <a:rPr kumimoji="1" lang="en-US" altLang="ja-JP" sz="1000"/>
                        <a:t> }'</a:t>
                      </a:r>
                      <a:endParaRPr kumimoji="1" lang="ja-JP" altLang="en-US" sz="1000"/>
                    </a:p>
                  </a:txBody>
                  <a:tcPr/>
                </a:tc>
                <a:extLst>
                  <a:ext uri="{0D108BD9-81ED-4DB2-BD59-A6C34878D82A}">
                    <a16:rowId xmlns:a16="http://schemas.microsoft.com/office/drawing/2014/main" val="3578463030"/>
                  </a:ext>
                </a:extLst>
              </a:tr>
            </a:tbl>
          </a:graphicData>
        </a:graphic>
      </p:graphicFrame>
      <p:graphicFrame>
        <p:nvGraphicFramePr>
          <p:cNvPr id="6" name="表 5">
            <a:extLst>
              <a:ext uri="{FF2B5EF4-FFF2-40B4-BE49-F238E27FC236}">
                <a16:creationId xmlns:a16="http://schemas.microsoft.com/office/drawing/2014/main" id="{F8677DF5-5F41-01F7-9AC3-140B5B1753FE}"/>
              </a:ext>
            </a:extLst>
          </p:cNvPr>
          <p:cNvGraphicFramePr>
            <a:graphicFrameLocks noGrp="1"/>
          </p:cNvGraphicFramePr>
          <p:nvPr>
            <p:extLst>
              <p:ext uri="{D42A27DB-BD31-4B8C-83A1-F6EECF244321}">
                <p14:modId xmlns:p14="http://schemas.microsoft.com/office/powerpoint/2010/main" val="3182713229"/>
              </p:ext>
            </p:extLst>
          </p:nvPr>
        </p:nvGraphicFramePr>
        <p:xfrm>
          <a:off x="6585234" y="3899646"/>
          <a:ext cx="5156200" cy="2286000"/>
        </p:xfrm>
        <a:graphic>
          <a:graphicData uri="http://schemas.openxmlformats.org/drawingml/2006/table">
            <a:tbl>
              <a:tblPr firstRow="1" bandRow="1">
                <a:tableStyleId>{5C22544A-7EE6-4342-B048-85BDC9FD1C3A}</a:tableStyleId>
              </a:tblPr>
              <a:tblGrid>
                <a:gridCol w="1219200">
                  <a:extLst>
                    <a:ext uri="{9D8B030D-6E8A-4147-A177-3AD203B41FA5}">
                      <a16:colId xmlns:a16="http://schemas.microsoft.com/office/drawing/2014/main" val="614824917"/>
                    </a:ext>
                  </a:extLst>
                </a:gridCol>
                <a:gridCol w="3937000">
                  <a:extLst>
                    <a:ext uri="{9D8B030D-6E8A-4147-A177-3AD203B41FA5}">
                      <a16:colId xmlns:a16="http://schemas.microsoft.com/office/drawing/2014/main" val="1730397960"/>
                    </a:ext>
                  </a:extLst>
                </a:gridCol>
              </a:tblGrid>
              <a:tr h="0">
                <a:tc>
                  <a:txBody>
                    <a:bodyPr/>
                    <a:lstStyle/>
                    <a:p>
                      <a:r>
                        <a:rPr kumimoji="1" lang="ja-JP" altLang="en-US" sz="1000"/>
                        <a:t>項目</a:t>
                      </a:r>
                    </a:p>
                  </a:txBody>
                  <a:tcPr/>
                </a:tc>
                <a:tc>
                  <a:txBody>
                    <a:bodyPr/>
                    <a:lstStyle/>
                    <a:p>
                      <a:r>
                        <a:rPr kumimoji="1" lang="ja-JP" altLang="en-US" sz="1000"/>
                        <a:t>内容</a:t>
                      </a:r>
                    </a:p>
                  </a:txBody>
                  <a:tcPr/>
                </a:tc>
                <a:extLst>
                  <a:ext uri="{0D108BD9-81ED-4DB2-BD59-A6C34878D82A}">
                    <a16:rowId xmlns:a16="http://schemas.microsoft.com/office/drawing/2014/main" val="626613308"/>
                  </a:ext>
                </a:extLst>
              </a:tr>
              <a:tr h="0">
                <a:tc>
                  <a:txBody>
                    <a:bodyPr/>
                    <a:lstStyle/>
                    <a:p>
                      <a:r>
                        <a:rPr kumimoji="1" lang="en-US" altLang="ja-JP" sz="1000"/>
                        <a:t>URL</a:t>
                      </a:r>
                      <a:endParaRPr kumimoji="1" lang="ja-JP" altLang="en-US" sz="100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000"/>
                        <a:t>/api/addressbook</a:t>
                      </a:r>
                      <a:endParaRPr kumimoji="1" lang="ja-JP" altLang="en-US" sz="1000"/>
                    </a:p>
                  </a:txBody>
                  <a:tcPr/>
                </a:tc>
                <a:extLst>
                  <a:ext uri="{0D108BD9-81ED-4DB2-BD59-A6C34878D82A}">
                    <a16:rowId xmlns:a16="http://schemas.microsoft.com/office/drawing/2014/main" val="59334368"/>
                  </a:ext>
                </a:extLst>
              </a:tr>
              <a:tr h="0">
                <a:tc>
                  <a:txBody>
                    <a:bodyPr/>
                    <a:lstStyle/>
                    <a:p>
                      <a:r>
                        <a:rPr kumimoji="1" lang="ja-JP" altLang="en-US" sz="1000"/>
                        <a:t>メソッド</a:t>
                      </a:r>
                    </a:p>
                  </a:txBody>
                  <a:tcPr/>
                </a:tc>
                <a:tc>
                  <a:txBody>
                    <a:bodyPr/>
                    <a:lstStyle/>
                    <a:p>
                      <a:r>
                        <a:rPr kumimoji="1" lang="en-US" altLang="ja-JP" sz="1000"/>
                        <a:t>POST</a:t>
                      </a:r>
                      <a:endParaRPr kumimoji="1" lang="ja-JP" altLang="en-US" sz="1000"/>
                    </a:p>
                  </a:txBody>
                  <a:tcPr/>
                </a:tc>
                <a:extLst>
                  <a:ext uri="{0D108BD9-81ED-4DB2-BD59-A6C34878D82A}">
                    <a16:rowId xmlns:a16="http://schemas.microsoft.com/office/drawing/2014/main" val="1491419329"/>
                  </a:ext>
                </a:extLst>
              </a:tr>
              <a:tr h="0">
                <a:tc>
                  <a:txBody>
                    <a:bodyPr/>
                    <a:lstStyle/>
                    <a:p>
                      <a:r>
                        <a:rPr kumimoji="1" lang="en-US" altLang="ja-JP" sz="1000"/>
                        <a:t>Hedder</a:t>
                      </a:r>
                      <a:endParaRPr kumimoji="1" lang="ja-JP" altLang="en-US" sz="1000"/>
                    </a:p>
                  </a:txBody>
                  <a:tcPr/>
                </a:tc>
                <a:tc>
                  <a:txBody>
                    <a:bodyPr/>
                    <a:lstStyle/>
                    <a:p>
                      <a:r>
                        <a:rPr kumimoji="1" lang="en-US" altLang="ja-JP" sz="1000"/>
                        <a:t>accept: */*</a:t>
                      </a:r>
                    </a:p>
                    <a:p>
                      <a:r>
                        <a:rPr kumimoji="1" lang="en-US" altLang="ja-JP" sz="1000"/>
                        <a:t>Content-Type: application/json</a:t>
                      </a:r>
                      <a:endParaRPr kumimoji="1" lang="ja-JP" altLang="en-US" sz="1000"/>
                    </a:p>
                  </a:txBody>
                  <a:tcPr/>
                </a:tc>
                <a:extLst>
                  <a:ext uri="{0D108BD9-81ED-4DB2-BD59-A6C34878D82A}">
                    <a16:rowId xmlns:a16="http://schemas.microsoft.com/office/drawing/2014/main" val="3247430954"/>
                  </a:ext>
                </a:extLst>
              </a:tr>
              <a:tr h="0">
                <a:tc>
                  <a:txBody>
                    <a:bodyPr/>
                    <a:lstStyle/>
                    <a:p>
                      <a:r>
                        <a:rPr kumimoji="1" lang="en-US" altLang="ja-JP" sz="1000"/>
                        <a:t>Body</a:t>
                      </a:r>
                      <a:endParaRPr kumimoji="1" lang="ja-JP" altLang="en-US" sz="1000"/>
                    </a:p>
                  </a:txBody>
                  <a:tcPr/>
                </a:tc>
                <a:tc>
                  <a:txBody>
                    <a:bodyPr/>
                    <a:lstStyle/>
                    <a:p>
                      <a:r>
                        <a:rPr kumimoji="1" lang="en-US" altLang="ja-JP" sz="1000"/>
                        <a:t> {</a:t>
                      </a:r>
                    </a:p>
                    <a:p>
                      <a:r>
                        <a:rPr kumimoji="1" lang="en-US" altLang="ja-JP" sz="1000"/>
                        <a:t> "name": "string",</a:t>
                      </a:r>
                    </a:p>
                    <a:p>
                      <a:r>
                        <a:rPr kumimoji="1" lang="en-US" altLang="ja-JP" sz="1000"/>
                        <a:t>  "yubin": "string",</a:t>
                      </a:r>
                    </a:p>
                    <a:p>
                      <a:r>
                        <a:rPr kumimoji="1" lang="en-US" altLang="ja-JP" sz="1000"/>
                        <a:t>  "address1": "string",</a:t>
                      </a:r>
                    </a:p>
                    <a:p>
                      <a:r>
                        <a:rPr kumimoji="1" lang="en-US" altLang="ja-JP" sz="1000"/>
                        <a:t>  "address2": "string",</a:t>
                      </a:r>
                    </a:p>
                    <a:p>
                      <a:r>
                        <a:rPr kumimoji="1" lang="en-US" altLang="ja-JP" sz="1000"/>
                        <a:t>  "tel": "string"</a:t>
                      </a:r>
                    </a:p>
                    <a:p>
                      <a:r>
                        <a:rPr kumimoji="1" lang="en-US" altLang="ja-JP" sz="1000"/>
                        <a:t> }'</a:t>
                      </a:r>
                      <a:endParaRPr kumimoji="1" lang="ja-JP" altLang="en-US" sz="1000"/>
                    </a:p>
                  </a:txBody>
                  <a:tcPr/>
                </a:tc>
                <a:extLst>
                  <a:ext uri="{0D108BD9-81ED-4DB2-BD59-A6C34878D82A}">
                    <a16:rowId xmlns:a16="http://schemas.microsoft.com/office/drawing/2014/main" val="3578463030"/>
                  </a:ext>
                </a:extLst>
              </a:tr>
            </a:tbl>
          </a:graphicData>
        </a:graphic>
      </p:graphicFrame>
    </p:spTree>
    <p:extLst>
      <p:ext uri="{BB962C8B-B14F-4D97-AF65-F5344CB8AC3E}">
        <p14:creationId xmlns:p14="http://schemas.microsoft.com/office/powerpoint/2010/main" val="118222229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105EA2F-E7F2-ACF7-0833-6B93C7286CEA}"/>
              </a:ext>
            </a:extLst>
          </p:cNvPr>
          <p:cNvSpPr>
            <a:spLocks noGrp="1"/>
          </p:cNvSpPr>
          <p:nvPr>
            <p:ph type="title"/>
          </p:nvPr>
        </p:nvSpPr>
        <p:spPr/>
        <p:txBody>
          <a:bodyPr/>
          <a:lstStyle/>
          <a:p>
            <a:r>
              <a:rPr kumimoji="1" lang="en-US" altLang="ja-JP"/>
              <a:t>3-1-5.</a:t>
            </a:r>
            <a:r>
              <a:rPr kumimoji="1" lang="ja-JP" altLang="en-US"/>
              <a:t>概要設計</a:t>
            </a:r>
          </a:p>
        </p:txBody>
      </p:sp>
      <p:sp>
        <p:nvSpPr>
          <p:cNvPr id="3" name="正方形/長方形 2">
            <a:extLst>
              <a:ext uri="{FF2B5EF4-FFF2-40B4-BE49-F238E27FC236}">
                <a16:creationId xmlns:a16="http://schemas.microsoft.com/office/drawing/2014/main" id="{A61BDB49-5AD6-91B0-B5A9-418E45F7F95A}"/>
              </a:ext>
            </a:extLst>
          </p:cNvPr>
          <p:cNvSpPr/>
          <p:nvPr/>
        </p:nvSpPr>
        <p:spPr>
          <a:xfrm>
            <a:off x="196106" y="824754"/>
            <a:ext cx="5810249" cy="548640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400">
                <a:solidFill>
                  <a:prstClr val="black"/>
                </a:solidFill>
                <a:latin typeface="BIZ UDPゴシック"/>
                <a:ea typeface="BIZ UDPゴシック"/>
              </a:rPr>
              <a:t>　</a:t>
            </a:r>
            <a:r>
              <a:rPr lang="en-US" altLang="ja-JP" sz="1400">
                <a:solidFill>
                  <a:prstClr val="black"/>
                </a:solidFill>
                <a:latin typeface="BIZ UDPゴシック"/>
                <a:ea typeface="BIZ UDPゴシック"/>
              </a:rPr>
              <a:t>5-3.</a:t>
            </a:r>
            <a:r>
              <a:rPr lang="ja-JP" altLang="en-US" sz="1400">
                <a:solidFill>
                  <a:prstClr val="black"/>
                </a:solidFill>
                <a:latin typeface="BIZ UDPゴシック"/>
                <a:ea typeface="BIZ UDPゴシック"/>
              </a:rPr>
              <a:t>住所データ更新</a:t>
            </a:r>
            <a:r>
              <a:rPr lang="en-US" altLang="ja-JP" sz="1400">
                <a:solidFill>
                  <a:prstClr val="black"/>
                </a:solidFill>
                <a:latin typeface="BIZ UDPゴシック"/>
                <a:ea typeface="BIZ UDPゴシック"/>
              </a:rPr>
              <a:t>API</a:t>
            </a:r>
          </a:p>
          <a:p>
            <a:r>
              <a:rPr lang="ja-JP" altLang="en-US" sz="1400">
                <a:solidFill>
                  <a:schemeClr val="tx1"/>
                </a:solidFill>
              </a:rPr>
              <a:t>　　　　入力した住所データをデータベース上のデータに上書き保存します。</a:t>
            </a:r>
            <a:endParaRPr lang="en-US" altLang="ja-JP" sz="1400">
              <a:solidFill>
                <a:schemeClr val="tx1"/>
              </a:solidFill>
            </a:endParaRPr>
          </a:p>
          <a:p>
            <a:r>
              <a:rPr lang="ja-JP" altLang="en-US" sz="1400">
                <a:solidFill>
                  <a:schemeClr val="tx1"/>
                </a:solidFill>
              </a:rPr>
              <a:t>　　　　</a:t>
            </a:r>
            <a:r>
              <a:rPr lang="en-US" altLang="ja-JP" sz="1400">
                <a:solidFill>
                  <a:schemeClr val="tx1"/>
                </a:solidFill>
              </a:rPr>
              <a:t>Request</a:t>
            </a:r>
            <a:r>
              <a:rPr lang="ja-JP" altLang="en-US" sz="1400">
                <a:solidFill>
                  <a:schemeClr val="tx1"/>
                </a:solidFill>
              </a:rPr>
              <a:t>の</a:t>
            </a:r>
            <a:r>
              <a:rPr lang="en-US" altLang="ja-JP" sz="1400">
                <a:solidFill>
                  <a:schemeClr val="tx1"/>
                </a:solidFill>
              </a:rPr>
              <a:t>Body</a:t>
            </a:r>
            <a:r>
              <a:rPr lang="ja-JP" altLang="en-US" sz="1400">
                <a:solidFill>
                  <a:schemeClr val="tx1"/>
                </a:solidFill>
              </a:rPr>
              <a:t>に</a:t>
            </a:r>
            <a:r>
              <a:rPr lang="en-US" altLang="ja-JP" sz="1400">
                <a:solidFill>
                  <a:schemeClr val="tx1"/>
                </a:solidFill>
              </a:rPr>
              <a:t>JSON</a:t>
            </a:r>
            <a:r>
              <a:rPr lang="ja-JP" altLang="en-US" sz="1400">
                <a:solidFill>
                  <a:schemeClr val="tx1"/>
                </a:solidFill>
              </a:rPr>
              <a:t>形式で上書きするデータ項目及び値</a:t>
            </a:r>
            <a:endParaRPr lang="en-US" altLang="ja-JP" sz="1400">
              <a:solidFill>
                <a:schemeClr val="tx1"/>
              </a:solidFill>
            </a:endParaRPr>
          </a:p>
          <a:p>
            <a:r>
              <a:rPr lang="ja-JP" altLang="en-US" sz="1400">
                <a:solidFill>
                  <a:schemeClr val="tx1"/>
                </a:solidFill>
              </a:rPr>
              <a:t>　　　　を記載し、送信します。</a:t>
            </a:r>
            <a:endParaRPr lang="en-US" altLang="ja-JP" sz="1400">
              <a:solidFill>
                <a:schemeClr val="tx1"/>
              </a:solidFill>
            </a:endParaRPr>
          </a:p>
          <a:p>
            <a:r>
              <a:rPr lang="ja-JP" altLang="en-US" sz="1400">
                <a:solidFill>
                  <a:schemeClr val="tx1"/>
                </a:solidFill>
              </a:rPr>
              <a:t>　　　　</a:t>
            </a:r>
            <a:r>
              <a:rPr lang="en-US" altLang="ja-JP" sz="1400">
                <a:solidFill>
                  <a:schemeClr val="tx1"/>
                </a:solidFill>
              </a:rPr>
              <a:t>URL</a:t>
            </a:r>
            <a:r>
              <a:rPr lang="ja-JP" altLang="en-US" sz="1400">
                <a:solidFill>
                  <a:schemeClr val="tx1"/>
                </a:solidFill>
              </a:rPr>
              <a:t>に付加した管理番号</a:t>
            </a:r>
            <a:r>
              <a:rPr lang="en-US" altLang="ja-JP" sz="1400">
                <a:solidFill>
                  <a:schemeClr val="tx1"/>
                </a:solidFill>
              </a:rPr>
              <a:t>{No}</a:t>
            </a:r>
            <a:r>
              <a:rPr lang="ja-JP" altLang="en-US" sz="1400">
                <a:solidFill>
                  <a:schemeClr val="tx1"/>
                </a:solidFill>
              </a:rPr>
              <a:t>をキーにデータベース上のデータ</a:t>
            </a:r>
            <a:endParaRPr lang="en-US" altLang="ja-JP" sz="1400">
              <a:solidFill>
                <a:schemeClr val="tx1"/>
              </a:solidFill>
            </a:endParaRPr>
          </a:p>
          <a:p>
            <a:r>
              <a:rPr lang="ja-JP" altLang="en-US" sz="1400">
                <a:solidFill>
                  <a:schemeClr val="tx1"/>
                </a:solidFill>
              </a:rPr>
              <a:t>　　　　を上書きします。</a:t>
            </a:r>
            <a:endParaRPr lang="en-US" altLang="ja-JP" sz="1400">
              <a:solidFill>
                <a:schemeClr val="tx1"/>
              </a:solidFill>
            </a:endParaRPr>
          </a:p>
          <a:p>
            <a:r>
              <a:rPr lang="ja-JP" altLang="en-US" sz="1400">
                <a:solidFill>
                  <a:schemeClr val="tx1"/>
                </a:solidFill>
              </a:rPr>
              <a:t>　　　　正常に登録できると、</a:t>
            </a:r>
            <a:r>
              <a:rPr lang="en-US" altLang="ja-JP" sz="1400">
                <a:solidFill>
                  <a:schemeClr val="tx1"/>
                </a:solidFill>
              </a:rPr>
              <a:t>200</a:t>
            </a:r>
            <a:r>
              <a:rPr lang="ja-JP" altLang="en-US" sz="1400">
                <a:solidFill>
                  <a:schemeClr val="tx1"/>
                </a:solidFill>
              </a:rPr>
              <a:t>　</a:t>
            </a:r>
            <a:r>
              <a:rPr lang="en-US" altLang="ja-JP" sz="1400">
                <a:solidFill>
                  <a:schemeClr val="tx1"/>
                </a:solidFill>
              </a:rPr>
              <a:t>OK</a:t>
            </a:r>
            <a:r>
              <a:rPr lang="ja-JP" altLang="en-US" sz="1400">
                <a:solidFill>
                  <a:schemeClr val="tx1"/>
                </a:solidFill>
              </a:rPr>
              <a:t>で返ります。</a:t>
            </a:r>
            <a:endParaRPr lang="en-US" altLang="ja-JP" sz="140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400">
              <a:solidFill>
                <a:prstClr val="black"/>
              </a:solidFill>
              <a:latin typeface="BIZ UDPゴシック"/>
              <a:ea typeface="BIZ UDPゴシック"/>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400">
              <a:solidFill>
                <a:prstClr val="black"/>
              </a:solidFill>
              <a:latin typeface="BIZ UDPゴシック"/>
              <a:ea typeface="BIZ UDPゴシック"/>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400">
              <a:solidFill>
                <a:prstClr val="black"/>
              </a:solidFill>
              <a:latin typeface="BIZ UDPゴシック"/>
              <a:ea typeface="BIZ UDPゴシック"/>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400">
              <a:solidFill>
                <a:prstClr val="black"/>
              </a:solidFill>
              <a:latin typeface="BIZ UDPゴシック"/>
              <a:ea typeface="BIZ UDPゴシック"/>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400">
              <a:solidFill>
                <a:prstClr val="black"/>
              </a:solidFill>
              <a:latin typeface="BIZ UDPゴシック"/>
              <a:ea typeface="BIZ UDPゴシック"/>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400">
              <a:solidFill>
                <a:prstClr val="black"/>
              </a:solidFill>
              <a:latin typeface="BIZ UDPゴシック"/>
              <a:ea typeface="BIZ UDPゴシック"/>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400">
              <a:solidFill>
                <a:prstClr val="black"/>
              </a:solidFill>
              <a:latin typeface="BIZ UDPゴシック"/>
              <a:ea typeface="BIZ UDPゴシック"/>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400">
              <a:solidFill>
                <a:prstClr val="black"/>
              </a:solidFill>
              <a:latin typeface="BIZ UDPゴシック"/>
              <a:ea typeface="BIZ UDPゴシック"/>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400">
              <a:solidFill>
                <a:prstClr val="black"/>
              </a:solidFill>
              <a:latin typeface="BIZ UDPゴシック"/>
              <a:ea typeface="BIZ UDPゴシック"/>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400">
              <a:solidFill>
                <a:prstClr val="black"/>
              </a:solidFill>
              <a:latin typeface="BIZ UDPゴシック"/>
              <a:ea typeface="BIZ UDPゴシック"/>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400">
              <a:solidFill>
                <a:schemeClr val="tx1"/>
              </a:solidFill>
            </a:endParaRPr>
          </a:p>
        </p:txBody>
      </p:sp>
      <p:sp>
        <p:nvSpPr>
          <p:cNvPr id="4" name="正方形/長方形 3">
            <a:extLst>
              <a:ext uri="{FF2B5EF4-FFF2-40B4-BE49-F238E27FC236}">
                <a16:creationId xmlns:a16="http://schemas.microsoft.com/office/drawing/2014/main" id="{5C6A18A0-1464-4DC5-A14E-212AA29CF4BC}"/>
              </a:ext>
            </a:extLst>
          </p:cNvPr>
          <p:cNvSpPr/>
          <p:nvPr/>
        </p:nvSpPr>
        <p:spPr>
          <a:xfrm>
            <a:off x="6258210" y="824754"/>
            <a:ext cx="5810249" cy="548640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400">
                <a:solidFill>
                  <a:prstClr val="black"/>
                </a:solidFill>
                <a:latin typeface="BIZ UDPゴシック"/>
                <a:ea typeface="BIZ UDPゴシック"/>
              </a:rPr>
              <a:t>　</a:t>
            </a:r>
            <a:r>
              <a:rPr lang="en-US" altLang="ja-JP" sz="1400">
                <a:solidFill>
                  <a:prstClr val="black"/>
                </a:solidFill>
                <a:latin typeface="BIZ UDPゴシック"/>
                <a:ea typeface="BIZ UDPゴシック"/>
              </a:rPr>
              <a:t>5-4.</a:t>
            </a:r>
            <a:r>
              <a:rPr lang="ja-JP" altLang="en-US" sz="1400">
                <a:solidFill>
                  <a:prstClr val="black"/>
                </a:solidFill>
                <a:latin typeface="BIZ UDPゴシック"/>
                <a:ea typeface="BIZ UDPゴシック"/>
              </a:rPr>
              <a:t>住所データ削除</a:t>
            </a:r>
            <a:r>
              <a:rPr lang="en-US" altLang="ja-JP" sz="1400">
                <a:solidFill>
                  <a:prstClr val="black"/>
                </a:solidFill>
                <a:latin typeface="BIZ UDPゴシック"/>
                <a:ea typeface="BIZ UDPゴシック"/>
              </a:rPr>
              <a:t>API</a:t>
            </a:r>
          </a:p>
          <a:p>
            <a:r>
              <a:rPr lang="ja-JP" altLang="en-US" sz="1400">
                <a:solidFill>
                  <a:schemeClr val="tx1"/>
                </a:solidFill>
              </a:rPr>
              <a:t>　　　　</a:t>
            </a:r>
            <a:r>
              <a:rPr lang="en-US" altLang="ja-JP" sz="1400">
                <a:solidFill>
                  <a:schemeClr val="tx1"/>
                </a:solidFill>
              </a:rPr>
              <a:t>URL</a:t>
            </a:r>
            <a:r>
              <a:rPr lang="ja-JP" altLang="en-US" sz="1400">
                <a:solidFill>
                  <a:schemeClr val="tx1"/>
                </a:solidFill>
              </a:rPr>
              <a:t>に付加した管理番号</a:t>
            </a:r>
            <a:r>
              <a:rPr lang="en-US" altLang="ja-JP" sz="1400">
                <a:solidFill>
                  <a:schemeClr val="tx1"/>
                </a:solidFill>
              </a:rPr>
              <a:t>{No}</a:t>
            </a:r>
            <a:r>
              <a:rPr lang="ja-JP" altLang="en-US" sz="1400">
                <a:solidFill>
                  <a:schemeClr val="tx1"/>
                </a:solidFill>
              </a:rPr>
              <a:t>をキーにデータベース上のデータ</a:t>
            </a:r>
            <a:endParaRPr lang="en-US" altLang="ja-JP" sz="1400">
              <a:solidFill>
                <a:schemeClr val="tx1"/>
              </a:solidFill>
            </a:endParaRPr>
          </a:p>
          <a:p>
            <a:r>
              <a:rPr lang="ja-JP" altLang="en-US" sz="1400">
                <a:solidFill>
                  <a:schemeClr val="tx1"/>
                </a:solidFill>
              </a:rPr>
              <a:t>　　　　を削除します。</a:t>
            </a:r>
            <a:endParaRPr lang="en-US" altLang="ja-JP" sz="1400">
              <a:solidFill>
                <a:schemeClr val="tx1"/>
              </a:solidFill>
            </a:endParaRPr>
          </a:p>
          <a:p>
            <a:r>
              <a:rPr lang="ja-JP" altLang="en-US" sz="1400">
                <a:solidFill>
                  <a:schemeClr val="tx1"/>
                </a:solidFill>
              </a:rPr>
              <a:t>　　　　正常に登録できると、</a:t>
            </a:r>
            <a:r>
              <a:rPr lang="en-US" altLang="ja-JP" sz="1400">
                <a:solidFill>
                  <a:schemeClr val="tx1"/>
                </a:solidFill>
              </a:rPr>
              <a:t>200</a:t>
            </a:r>
            <a:r>
              <a:rPr lang="ja-JP" altLang="en-US" sz="1400">
                <a:solidFill>
                  <a:schemeClr val="tx1"/>
                </a:solidFill>
              </a:rPr>
              <a:t>　</a:t>
            </a:r>
            <a:r>
              <a:rPr lang="en-US" altLang="ja-JP" sz="1400">
                <a:solidFill>
                  <a:schemeClr val="tx1"/>
                </a:solidFill>
              </a:rPr>
              <a:t>OK</a:t>
            </a:r>
            <a:r>
              <a:rPr lang="ja-JP" altLang="en-US" sz="1400">
                <a:solidFill>
                  <a:schemeClr val="tx1"/>
                </a:solidFill>
              </a:rPr>
              <a:t>で返ります。</a:t>
            </a:r>
            <a:endParaRPr lang="en-US" altLang="ja-JP" sz="1400">
              <a:solidFill>
                <a:schemeClr val="tx1"/>
              </a:solidFill>
            </a:endParaRPr>
          </a:p>
          <a:p>
            <a:endParaRPr lang="en-US" altLang="ja-JP" sz="1400">
              <a:solidFill>
                <a:schemeClr val="tx1"/>
              </a:solidFill>
            </a:endParaRPr>
          </a:p>
        </p:txBody>
      </p:sp>
      <p:graphicFrame>
        <p:nvGraphicFramePr>
          <p:cNvPr id="6" name="表 5">
            <a:extLst>
              <a:ext uri="{FF2B5EF4-FFF2-40B4-BE49-F238E27FC236}">
                <a16:creationId xmlns:a16="http://schemas.microsoft.com/office/drawing/2014/main" id="{F8677DF5-5F41-01F7-9AC3-140B5B1753FE}"/>
              </a:ext>
            </a:extLst>
          </p:cNvPr>
          <p:cNvGraphicFramePr>
            <a:graphicFrameLocks noGrp="1"/>
          </p:cNvGraphicFramePr>
          <p:nvPr>
            <p:extLst>
              <p:ext uri="{D42A27DB-BD31-4B8C-83A1-F6EECF244321}">
                <p14:modId xmlns:p14="http://schemas.microsoft.com/office/powerpoint/2010/main" val="3532491274"/>
              </p:ext>
            </p:extLst>
          </p:nvPr>
        </p:nvGraphicFramePr>
        <p:xfrm>
          <a:off x="6585234" y="3899646"/>
          <a:ext cx="5156200" cy="1463040"/>
        </p:xfrm>
        <a:graphic>
          <a:graphicData uri="http://schemas.openxmlformats.org/drawingml/2006/table">
            <a:tbl>
              <a:tblPr firstRow="1" bandRow="1">
                <a:tableStyleId>{5C22544A-7EE6-4342-B048-85BDC9FD1C3A}</a:tableStyleId>
              </a:tblPr>
              <a:tblGrid>
                <a:gridCol w="1219200">
                  <a:extLst>
                    <a:ext uri="{9D8B030D-6E8A-4147-A177-3AD203B41FA5}">
                      <a16:colId xmlns:a16="http://schemas.microsoft.com/office/drawing/2014/main" val="614824917"/>
                    </a:ext>
                  </a:extLst>
                </a:gridCol>
                <a:gridCol w="3937000">
                  <a:extLst>
                    <a:ext uri="{9D8B030D-6E8A-4147-A177-3AD203B41FA5}">
                      <a16:colId xmlns:a16="http://schemas.microsoft.com/office/drawing/2014/main" val="1730397960"/>
                    </a:ext>
                  </a:extLst>
                </a:gridCol>
              </a:tblGrid>
              <a:tr h="0">
                <a:tc>
                  <a:txBody>
                    <a:bodyPr/>
                    <a:lstStyle/>
                    <a:p>
                      <a:r>
                        <a:rPr kumimoji="1" lang="ja-JP" altLang="en-US" sz="1000"/>
                        <a:t>項目</a:t>
                      </a:r>
                    </a:p>
                  </a:txBody>
                  <a:tcPr/>
                </a:tc>
                <a:tc>
                  <a:txBody>
                    <a:bodyPr/>
                    <a:lstStyle/>
                    <a:p>
                      <a:r>
                        <a:rPr kumimoji="1" lang="ja-JP" altLang="en-US" sz="1000"/>
                        <a:t>内容</a:t>
                      </a:r>
                    </a:p>
                  </a:txBody>
                  <a:tcPr/>
                </a:tc>
                <a:extLst>
                  <a:ext uri="{0D108BD9-81ED-4DB2-BD59-A6C34878D82A}">
                    <a16:rowId xmlns:a16="http://schemas.microsoft.com/office/drawing/2014/main" val="626613308"/>
                  </a:ext>
                </a:extLst>
              </a:tr>
              <a:tr h="0">
                <a:tc>
                  <a:txBody>
                    <a:bodyPr/>
                    <a:lstStyle/>
                    <a:p>
                      <a:r>
                        <a:rPr kumimoji="1" lang="en-US" altLang="ja-JP" sz="1000"/>
                        <a:t>URL</a:t>
                      </a:r>
                      <a:endParaRPr kumimoji="1" lang="ja-JP" altLang="en-US" sz="100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000"/>
                        <a:t>/api/addressbook/{No}</a:t>
                      </a:r>
                      <a:endParaRPr kumimoji="1" lang="ja-JP" altLang="en-US" sz="1000"/>
                    </a:p>
                  </a:txBody>
                  <a:tcPr/>
                </a:tc>
                <a:extLst>
                  <a:ext uri="{0D108BD9-81ED-4DB2-BD59-A6C34878D82A}">
                    <a16:rowId xmlns:a16="http://schemas.microsoft.com/office/drawing/2014/main" val="59334368"/>
                  </a:ext>
                </a:extLst>
              </a:tr>
              <a:tr h="0">
                <a:tc>
                  <a:txBody>
                    <a:bodyPr/>
                    <a:lstStyle/>
                    <a:p>
                      <a:r>
                        <a:rPr kumimoji="1" lang="ja-JP" altLang="en-US" sz="1000"/>
                        <a:t>パラメータ</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000"/>
                        <a:t>{No}</a:t>
                      </a:r>
                      <a:endParaRPr kumimoji="1" lang="ja-JP" altLang="en-US" sz="1000"/>
                    </a:p>
                  </a:txBody>
                  <a:tcPr/>
                </a:tc>
                <a:extLst>
                  <a:ext uri="{0D108BD9-81ED-4DB2-BD59-A6C34878D82A}">
                    <a16:rowId xmlns:a16="http://schemas.microsoft.com/office/drawing/2014/main" val="2900652421"/>
                  </a:ext>
                </a:extLst>
              </a:tr>
              <a:tr h="0">
                <a:tc>
                  <a:txBody>
                    <a:bodyPr/>
                    <a:lstStyle/>
                    <a:p>
                      <a:r>
                        <a:rPr kumimoji="1" lang="ja-JP" altLang="en-US" sz="1000"/>
                        <a:t>メソッド</a:t>
                      </a:r>
                    </a:p>
                  </a:txBody>
                  <a:tcPr/>
                </a:tc>
                <a:tc>
                  <a:txBody>
                    <a:bodyPr/>
                    <a:lstStyle/>
                    <a:p>
                      <a:r>
                        <a:rPr kumimoji="1" lang="en-US" altLang="ja-JP" sz="1000"/>
                        <a:t>DELETE</a:t>
                      </a:r>
                      <a:endParaRPr kumimoji="1" lang="ja-JP" altLang="en-US" sz="1000"/>
                    </a:p>
                  </a:txBody>
                  <a:tcPr/>
                </a:tc>
                <a:extLst>
                  <a:ext uri="{0D108BD9-81ED-4DB2-BD59-A6C34878D82A}">
                    <a16:rowId xmlns:a16="http://schemas.microsoft.com/office/drawing/2014/main" val="1491419329"/>
                  </a:ext>
                </a:extLst>
              </a:tr>
              <a:tr h="0">
                <a:tc>
                  <a:txBody>
                    <a:bodyPr/>
                    <a:lstStyle/>
                    <a:p>
                      <a:r>
                        <a:rPr kumimoji="1" lang="en-US" altLang="ja-JP" sz="1000"/>
                        <a:t>Hedder</a:t>
                      </a:r>
                      <a:endParaRPr kumimoji="1" lang="ja-JP" altLang="en-US" sz="1000"/>
                    </a:p>
                  </a:txBody>
                  <a:tcPr/>
                </a:tc>
                <a:tc>
                  <a:txBody>
                    <a:bodyPr/>
                    <a:lstStyle/>
                    <a:p>
                      <a:r>
                        <a:rPr kumimoji="1" lang="en-US" altLang="ja-JP" sz="1000"/>
                        <a:t>accept: </a:t>
                      </a:r>
                      <a:r>
                        <a:rPr kumimoji="1" lang="ja-JP" altLang="en-US" sz="1000"/>
                        <a:t>*</a:t>
                      </a:r>
                      <a:r>
                        <a:rPr kumimoji="1" lang="en-US" altLang="ja-JP" sz="1000"/>
                        <a:t>/*</a:t>
                      </a:r>
                      <a:endParaRPr kumimoji="1" lang="ja-JP" altLang="en-US" sz="1000"/>
                    </a:p>
                  </a:txBody>
                  <a:tcPr/>
                </a:tc>
                <a:extLst>
                  <a:ext uri="{0D108BD9-81ED-4DB2-BD59-A6C34878D82A}">
                    <a16:rowId xmlns:a16="http://schemas.microsoft.com/office/drawing/2014/main" val="3247430954"/>
                  </a:ext>
                </a:extLst>
              </a:tr>
              <a:tr h="0">
                <a:tc>
                  <a:txBody>
                    <a:bodyPr/>
                    <a:lstStyle/>
                    <a:p>
                      <a:r>
                        <a:rPr kumimoji="1" lang="en-US" altLang="ja-JP" sz="1000"/>
                        <a:t>Body</a:t>
                      </a:r>
                      <a:endParaRPr kumimoji="1" lang="ja-JP" altLang="en-US" sz="1000"/>
                    </a:p>
                  </a:txBody>
                  <a:tcPr/>
                </a:tc>
                <a:tc>
                  <a:txBody>
                    <a:bodyPr/>
                    <a:lstStyle/>
                    <a:p>
                      <a:endParaRPr kumimoji="1" lang="ja-JP" altLang="en-US" sz="1000"/>
                    </a:p>
                  </a:txBody>
                  <a:tcPr/>
                </a:tc>
                <a:extLst>
                  <a:ext uri="{0D108BD9-81ED-4DB2-BD59-A6C34878D82A}">
                    <a16:rowId xmlns:a16="http://schemas.microsoft.com/office/drawing/2014/main" val="3578463030"/>
                  </a:ext>
                </a:extLst>
              </a:tr>
            </a:tbl>
          </a:graphicData>
        </a:graphic>
      </p:graphicFrame>
      <p:graphicFrame>
        <p:nvGraphicFramePr>
          <p:cNvPr id="7" name="表 6">
            <a:extLst>
              <a:ext uri="{FF2B5EF4-FFF2-40B4-BE49-F238E27FC236}">
                <a16:creationId xmlns:a16="http://schemas.microsoft.com/office/drawing/2014/main" id="{314A55EF-CA04-BD75-B331-A1E130740D80}"/>
              </a:ext>
            </a:extLst>
          </p:cNvPr>
          <p:cNvGraphicFramePr>
            <a:graphicFrameLocks noGrp="1"/>
          </p:cNvGraphicFramePr>
          <p:nvPr>
            <p:extLst>
              <p:ext uri="{D42A27DB-BD31-4B8C-83A1-F6EECF244321}">
                <p14:modId xmlns:p14="http://schemas.microsoft.com/office/powerpoint/2010/main" val="1669046553"/>
              </p:ext>
            </p:extLst>
          </p:nvPr>
        </p:nvGraphicFramePr>
        <p:xfrm>
          <a:off x="534329" y="3518646"/>
          <a:ext cx="5156200" cy="2682240"/>
        </p:xfrm>
        <a:graphic>
          <a:graphicData uri="http://schemas.openxmlformats.org/drawingml/2006/table">
            <a:tbl>
              <a:tblPr firstRow="1" bandRow="1">
                <a:tableStyleId>{5C22544A-7EE6-4342-B048-85BDC9FD1C3A}</a:tableStyleId>
              </a:tblPr>
              <a:tblGrid>
                <a:gridCol w="1219200">
                  <a:extLst>
                    <a:ext uri="{9D8B030D-6E8A-4147-A177-3AD203B41FA5}">
                      <a16:colId xmlns:a16="http://schemas.microsoft.com/office/drawing/2014/main" val="614824917"/>
                    </a:ext>
                  </a:extLst>
                </a:gridCol>
                <a:gridCol w="3937000">
                  <a:extLst>
                    <a:ext uri="{9D8B030D-6E8A-4147-A177-3AD203B41FA5}">
                      <a16:colId xmlns:a16="http://schemas.microsoft.com/office/drawing/2014/main" val="1730397960"/>
                    </a:ext>
                  </a:extLst>
                </a:gridCol>
              </a:tblGrid>
              <a:tr h="0">
                <a:tc>
                  <a:txBody>
                    <a:bodyPr/>
                    <a:lstStyle/>
                    <a:p>
                      <a:r>
                        <a:rPr kumimoji="1" lang="ja-JP" altLang="en-US" sz="1000"/>
                        <a:t>項目</a:t>
                      </a:r>
                    </a:p>
                  </a:txBody>
                  <a:tcPr/>
                </a:tc>
                <a:tc>
                  <a:txBody>
                    <a:bodyPr/>
                    <a:lstStyle/>
                    <a:p>
                      <a:r>
                        <a:rPr kumimoji="1" lang="ja-JP" altLang="en-US" sz="1000"/>
                        <a:t>内容</a:t>
                      </a:r>
                    </a:p>
                  </a:txBody>
                  <a:tcPr/>
                </a:tc>
                <a:extLst>
                  <a:ext uri="{0D108BD9-81ED-4DB2-BD59-A6C34878D82A}">
                    <a16:rowId xmlns:a16="http://schemas.microsoft.com/office/drawing/2014/main" val="626613308"/>
                  </a:ext>
                </a:extLst>
              </a:tr>
              <a:tr h="0">
                <a:tc>
                  <a:txBody>
                    <a:bodyPr/>
                    <a:lstStyle/>
                    <a:p>
                      <a:r>
                        <a:rPr kumimoji="1" lang="en-US" altLang="ja-JP" sz="1000"/>
                        <a:t>URL</a:t>
                      </a:r>
                      <a:endParaRPr kumimoji="1" lang="ja-JP" altLang="en-US" sz="100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000"/>
                        <a:t>/api/addressbook/{No}</a:t>
                      </a:r>
                      <a:endParaRPr kumimoji="1" lang="ja-JP" altLang="en-US" sz="1000"/>
                    </a:p>
                  </a:txBody>
                  <a:tcPr/>
                </a:tc>
                <a:extLst>
                  <a:ext uri="{0D108BD9-81ED-4DB2-BD59-A6C34878D82A}">
                    <a16:rowId xmlns:a16="http://schemas.microsoft.com/office/drawing/2014/main" val="59334368"/>
                  </a:ext>
                </a:extLst>
              </a:tr>
              <a:tr h="0">
                <a:tc>
                  <a:txBody>
                    <a:bodyPr/>
                    <a:lstStyle/>
                    <a:p>
                      <a:r>
                        <a:rPr kumimoji="1" lang="ja-JP" altLang="en-US" sz="1000"/>
                        <a:t>パラメータ</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000"/>
                        <a:t>{No}</a:t>
                      </a:r>
                      <a:endParaRPr kumimoji="1" lang="ja-JP" altLang="en-US" sz="1000"/>
                    </a:p>
                  </a:txBody>
                  <a:tcPr/>
                </a:tc>
                <a:extLst>
                  <a:ext uri="{0D108BD9-81ED-4DB2-BD59-A6C34878D82A}">
                    <a16:rowId xmlns:a16="http://schemas.microsoft.com/office/drawing/2014/main" val="1343973029"/>
                  </a:ext>
                </a:extLst>
              </a:tr>
              <a:tr h="0">
                <a:tc>
                  <a:txBody>
                    <a:bodyPr/>
                    <a:lstStyle/>
                    <a:p>
                      <a:r>
                        <a:rPr kumimoji="1" lang="ja-JP" altLang="en-US" sz="1000"/>
                        <a:t>メソッド</a:t>
                      </a:r>
                    </a:p>
                  </a:txBody>
                  <a:tcPr/>
                </a:tc>
                <a:tc>
                  <a:txBody>
                    <a:bodyPr/>
                    <a:lstStyle/>
                    <a:p>
                      <a:r>
                        <a:rPr kumimoji="1" lang="en-US" altLang="ja-JP" sz="1000"/>
                        <a:t>PUT</a:t>
                      </a:r>
                      <a:endParaRPr kumimoji="1" lang="ja-JP" altLang="en-US" sz="1000"/>
                    </a:p>
                  </a:txBody>
                  <a:tcPr/>
                </a:tc>
                <a:extLst>
                  <a:ext uri="{0D108BD9-81ED-4DB2-BD59-A6C34878D82A}">
                    <a16:rowId xmlns:a16="http://schemas.microsoft.com/office/drawing/2014/main" val="1491419329"/>
                  </a:ext>
                </a:extLst>
              </a:tr>
              <a:tr h="0">
                <a:tc>
                  <a:txBody>
                    <a:bodyPr/>
                    <a:lstStyle/>
                    <a:p>
                      <a:r>
                        <a:rPr kumimoji="1" lang="en-US" altLang="ja-JP" sz="1000"/>
                        <a:t>Hedder</a:t>
                      </a:r>
                      <a:endParaRPr kumimoji="1" lang="ja-JP" altLang="en-US" sz="1000"/>
                    </a:p>
                  </a:txBody>
                  <a:tcPr/>
                </a:tc>
                <a:tc>
                  <a:txBody>
                    <a:bodyPr/>
                    <a:lstStyle/>
                    <a:p>
                      <a:r>
                        <a:rPr kumimoji="1" lang="en-US" altLang="ja-JP" sz="1000"/>
                        <a:t>accept: */*</a:t>
                      </a:r>
                    </a:p>
                    <a:p>
                      <a:r>
                        <a:rPr kumimoji="1" lang="en-US" altLang="ja-JP" sz="1000"/>
                        <a:t>Content-Type: application/json</a:t>
                      </a:r>
                      <a:endParaRPr kumimoji="1" lang="ja-JP" altLang="en-US" sz="1000"/>
                    </a:p>
                  </a:txBody>
                  <a:tcPr/>
                </a:tc>
                <a:extLst>
                  <a:ext uri="{0D108BD9-81ED-4DB2-BD59-A6C34878D82A}">
                    <a16:rowId xmlns:a16="http://schemas.microsoft.com/office/drawing/2014/main" val="3247430954"/>
                  </a:ext>
                </a:extLst>
              </a:tr>
              <a:tr h="0">
                <a:tc>
                  <a:txBody>
                    <a:bodyPr/>
                    <a:lstStyle/>
                    <a:p>
                      <a:r>
                        <a:rPr kumimoji="1" lang="en-US" altLang="ja-JP" sz="1000"/>
                        <a:t>Body</a:t>
                      </a:r>
                      <a:endParaRPr kumimoji="1" lang="ja-JP" altLang="en-US" sz="1000"/>
                    </a:p>
                  </a:txBody>
                  <a:tcPr/>
                </a:tc>
                <a:tc>
                  <a:txBody>
                    <a:bodyPr/>
                    <a:lstStyle/>
                    <a:p>
                      <a:r>
                        <a:rPr kumimoji="1" lang="en-US" altLang="ja-JP" sz="1000"/>
                        <a:t> {</a:t>
                      </a:r>
                    </a:p>
                    <a:p>
                      <a:r>
                        <a:rPr kumimoji="1" lang="en-US" altLang="ja-JP" sz="1000"/>
                        <a:t>  "no": 13,</a:t>
                      </a:r>
                    </a:p>
                    <a:p>
                      <a:r>
                        <a:rPr kumimoji="1" lang="en-US" altLang="ja-JP" sz="1000"/>
                        <a:t>  "name": "</a:t>
                      </a:r>
                      <a:r>
                        <a:rPr kumimoji="1" lang="ja-JP" altLang="en-US" sz="1000"/>
                        <a:t>おなまえ</a:t>
                      </a:r>
                      <a:r>
                        <a:rPr kumimoji="1" lang="en-US" altLang="ja-JP" sz="1000"/>
                        <a:t>",</a:t>
                      </a:r>
                    </a:p>
                    <a:p>
                      <a:r>
                        <a:rPr kumimoji="1" lang="en-US" altLang="ja-JP" sz="1000"/>
                        <a:t>  "yubin": "120-0000",</a:t>
                      </a:r>
                    </a:p>
                    <a:p>
                      <a:r>
                        <a:rPr kumimoji="1" lang="en-US" altLang="ja-JP" sz="1000"/>
                        <a:t>  "address1": "</a:t>
                      </a:r>
                      <a:r>
                        <a:rPr kumimoji="1" lang="ja-JP" altLang="en-US" sz="1000"/>
                        <a:t>群馬県</a:t>
                      </a:r>
                      <a:r>
                        <a:rPr kumimoji="1" lang="en-US" altLang="ja-JP" sz="1000"/>
                        <a:t>",</a:t>
                      </a:r>
                    </a:p>
                    <a:p>
                      <a:r>
                        <a:rPr kumimoji="1" lang="en-US" altLang="ja-JP" sz="1000"/>
                        <a:t>  "address2": "</a:t>
                      </a:r>
                      <a:r>
                        <a:rPr kumimoji="1" lang="ja-JP" altLang="en-US" sz="1000"/>
                        <a:t>魚沼群</a:t>
                      </a:r>
                      <a:r>
                        <a:rPr kumimoji="1" lang="en-US" altLang="ja-JP" sz="1000"/>
                        <a:t>",</a:t>
                      </a:r>
                    </a:p>
                    <a:p>
                      <a:r>
                        <a:rPr kumimoji="1" lang="en-US" altLang="ja-JP" sz="1000"/>
                        <a:t>  "tel": "089-111-2222"</a:t>
                      </a:r>
                    </a:p>
                    <a:p>
                      <a:r>
                        <a:rPr kumimoji="1" lang="en-US" altLang="ja-JP" sz="1000"/>
                        <a:t>}</a:t>
                      </a:r>
                      <a:endParaRPr kumimoji="1" lang="ja-JP" altLang="en-US" sz="1000"/>
                    </a:p>
                  </a:txBody>
                  <a:tcPr/>
                </a:tc>
                <a:extLst>
                  <a:ext uri="{0D108BD9-81ED-4DB2-BD59-A6C34878D82A}">
                    <a16:rowId xmlns:a16="http://schemas.microsoft.com/office/drawing/2014/main" val="3578463030"/>
                  </a:ext>
                </a:extLst>
              </a:tr>
            </a:tbl>
          </a:graphicData>
        </a:graphic>
      </p:graphicFrame>
    </p:spTree>
    <p:extLst>
      <p:ext uri="{BB962C8B-B14F-4D97-AF65-F5344CB8AC3E}">
        <p14:creationId xmlns:p14="http://schemas.microsoft.com/office/powerpoint/2010/main" val="348247390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105EA2F-E7F2-ACF7-0833-6B93C7286CEA}"/>
              </a:ext>
            </a:extLst>
          </p:cNvPr>
          <p:cNvSpPr>
            <a:spLocks noGrp="1"/>
          </p:cNvSpPr>
          <p:nvPr>
            <p:ph type="title"/>
          </p:nvPr>
        </p:nvSpPr>
        <p:spPr/>
        <p:txBody>
          <a:bodyPr/>
          <a:lstStyle/>
          <a:p>
            <a:r>
              <a:rPr kumimoji="1" lang="en-US" altLang="ja-JP"/>
              <a:t>3-1-5.</a:t>
            </a:r>
            <a:r>
              <a:rPr kumimoji="1" lang="ja-JP" altLang="en-US"/>
              <a:t>概要設計</a:t>
            </a:r>
          </a:p>
        </p:txBody>
      </p:sp>
      <p:sp>
        <p:nvSpPr>
          <p:cNvPr id="3" name="正方形/長方形 2">
            <a:extLst>
              <a:ext uri="{FF2B5EF4-FFF2-40B4-BE49-F238E27FC236}">
                <a16:creationId xmlns:a16="http://schemas.microsoft.com/office/drawing/2014/main" id="{A61BDB49-5AD6-91B0-B5A9-418E45F7F95A}"/>
              </a:ext>
            </a:extLst>
          </p:cNvPr>
          <p:cNvSpPr/>
          <p:nvPr/>
        </p:nvSpPr>
        <p:spPr>
          <a:xfrm>
            <a:off x="196106" y="824754"/>
            <a:ext cx="5810249" cy="548640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kumimoji="1" lang="en-US" altLang="ja-JP" sz="1400" b="0" i="0" u="none" strike="noStrike" kern="1200" cap="none" spc="0" normalizeH="0" baseline="0" noProof="0">
                <a:ln>
                  <a:noFill/>
                </a:ln>
                <a:solidFill>
                  <a:prstClr val="black"/>
                </a:solidFill>
                <a:effectLst/>
                <a:uLnTx/>
                <a:uFillTx/>
                <a:latin typeface="BIZ UDPゴシック"/>
                <a:ea typeface="BIZ UDPゴシック"/>
                <a:cs typeface="+mn-cs"/>
              </a:rPr>
              <a:t>6.</a:t>
            </a:r>
            <a:r>
              <a:rPr kumimoji="1" lang="ja-JP" altLang="en-US" sz="1400" b="0" i="0" u="none" strike="noStrike" kern="1200" cap="none" spc="0" normalizeH="0" baseline="0" noProof="0">
                <a:ln>
                  <a:noFill/>
                </a:ln>
                <a:solidFill>
                  <a:prstClr val="black"/>
                </a:solidFill>
                <a:effectLst/>
                <a:uLnTx/>
                <a:uFillTx/>
                <a:latin typeface="BIZ UDPゴシック"/>
                <a:ea typeface="BIZ UDPゴシック"/>
                <a:cs typeface="+mn-cs"/>
              </a:rPr>
              <a:t>データベース基本仕様</a:t>
            </a:r>
          </a:p>
          <a:p>
            <a:r>
              <a:rPr kumimoji="1" lang="ja-JP" altLang="en-US" sz="1400" b="0" i="0" u="none" strike="noStrike" kern="1200" cap="none" spc="0" normalizeH="0" baseline="0" noProof="0">
                <a:ln>
                  <a:noFill/>
                </a:ln>
                <a:solidFill>
                  <a:prstClr val="black"/>
                </a:solidFill>
                <a:effectLst/>
                <a:uLnTx/>
                <a:uFillTx/>
                <a:latin typeface="BIZ UDPゴシック"/>
                <a:ea typeface="BIZ UDPゴシック"/>
                <a:cs typeface="+mn-cs"/>
              </a:rPr>
              <a:t>　</a:t>
            </a:r>
            <a:r>
              <a:rPr kumimoji="1" lang="en-US" altLang="ja-JP" sz="1400" b="0" i="0" u="none" strike="noStrike" kern="1200" cap="none" spc="0" normalizeH="0" baseline="0" noProof="0">
                <a:ln>
                  <a:noFill/>
                </a:ln>
                <a:solidFill>
                  <a:prstClr val="black"/>
                </a:solidFill>
                <a:effectLst/>
                <a:uLnTx/>
                <a:uFillTx/>
                <a:latin typeface="BIZ UDPゴシック"/>
                <a:ea typeface="BIZ UDPゴシック"/>
                <a:cs typeface="+mn-cs"/>
              </a:rPr>
              <a:t>6-1.</a:t>
            </a:r>
            <a:r>
              <a:rPr kumimoji="1" lang="ja-JP" altLang="en-US" sz="1400" b="0" i="0" u="none" strike="noStrike" kern="1200" cap="none" spc="0" normalizeH="0" baseline="0" noProof="0">
                <a:ln>
                  <a:noFill/>
                </a:ln>
                <a:solidFill>
                  <a:prstClr val="black"/>
                </a:solidFill>
                <a:effectLst/>
                <a:uLnTx/>
                <a:uFillTx/>
                <a:latin typeface="BIZ UDPゴシック"/>
                <a:ea typeface="BIZ UDPゴシック"/>
                <a:cs typeface="+mn-cs"/>
              </a:rPr>
              <a:t>住所録テーブル</a:t>
            </a:r>
            <a:endParaRPr kumimoji="1" lang="en-US" altLang="ja-JP" sz="1400" b="0" i="0" u="none" strike="noStrike" kern="1200" cap="none" spc="0" normalizeH="0" baseline="0" noProof="0">
              <a:ln>
                <a:noFill/>
              </a:ln>
              <a:solidFill>
                <a:prstClr val="black"/>
              </a:solidFill>
              <a:effectLst/>
              <a:uLnTx/>
              <a:uFillTx/>
              <a:latin typeface="BIZ UDPゴシック"/>
              <a:ea typeface="BIZ UDPゴシック"/>
              <a:cs typeface="+mn-cs"/>
            </a:endParaRPr>
          </a:p>
          <a:p>
            <a:r>
              <a:rPr kumimoji="1" lang="ja-JP" altLang="en-US" sz="1400" b="0" i="0" u="none" strike="noStrike" kern="1200" cap="none" spc="0" normalizeH="0" baseline="0" noProof="0">
                <a:ln>
                  <a:noFill/>
                </a:ln>
                <a:solidFill>
                  <a:prstClr val="black"/>
                </a:solidFill>
                <a:effectLst/>
                <a:uLnTx/>
                <a:uFillTx/>
                <a:latin typeface="BIZ UDPゴシック"/>
                <a:ea typeface="BIZ UDPゴシック"/>
                <a:cs typeface="+mn-cs"/>
              </a:rPr>
              <a:t>　　　　住所録データを管理するためのデータベース</a:t>
            </a:r>
          </a:p>
        </p:txBody>
      </p:sp>
      <p:sp>
        <p:nvSpPr>
          <p:cNvPr id="4" name="正方形/長方形 3">
            <a:extLst>
              <a:ext uri="{FF2B5EF4-FFF2-40B4-BE49-F238E27FC236}">
                <a16:creationId xmlns:a16="http://schemas.microsoft.com/office/drawing/2014/main" id="{5C6A18A0-1464-4DC5-A14E-212AA29CF4BC}"/>
              </a:ext>
            </a:extLst>
          </p:cNvPr>
          <p:cNvSpPr/>
          <p:nvPr/>
        </p:nvSpPr>
        <p:spPr>
          <a:xfrm>
            <a:off x="6258210" y="824754"/>
            <a:ext cx="5810249" cy="548640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kumimoji="1" lang="ja-JP" altLang="en-US" sz="1400" b="0" i="0" u="none" strike="noStrike" kern="1200" cap="none" spc="0" normalizeH="0" baseline="0" noProof="0">
                <a:ln>
                  <a:noFill/>
                </a:ln>
                <a:solidFill>
                  <a:prstClr val="black"/>
                </a:solidFill>
                <a:effectLst/>
                <a:uLnTx/>
                <a:uFillTx/>
                <a:latin typeface="BIZ UDPゴシック"/>
                <a:ea typeface="BIZ UDPゴシック"/>
                <a:cs typeface="+mn-cs"/>
              </a:rPr>
              <a:t>　</a:t>
            </a:r>
            <a:r>
              <a:rPr kumimoji="1" lang="en-US" altLang="ja-JP" sz="1400" b="0" i="0" u="none" strike="noStrike" kern="1200" cap="none" spc="0" normalizeH="0" baseline="0" noProof="0">
                <a:ln>
                  <a:noFill/>
                </a:ln>
                <a:solidFill>
                  <a:prstClr val="black"/>
                </a:solidFill>
                <a:effectLst/>
                <a:uLnTx/>
                <a:uFillTx/>
                <a:latin typeface="BIZ UDPゴシック"/>
                <a:ea typeface="BIZ UDPゴシック"/>
                <a:cs typeface="+mn-cs"/>
              </a:rPr>
              <a:t>6-2.</a:t>
            </a:r>
            <a:r>
              <a:rPr kumimoji="1" lang="ja-JP" altLang="en-US" sz="1400" b="0" i="0" u="none" strike="noStrike" kern="1200" cap="none" spc="0" normalizeH="0" baseline="0" noProof="0">
                <a:ln>
                  <a:noFill/>
                </a:ln>
                <a:solidFill>
                  <a:prstClr val="black"/>
                </a:solidFill>
                <a:effectLst/>
                <a:uLnTx/>
                <a:uFillTx/>
                <a:latin typeface="BIZ UDPゴシック"/>
                <a:ea typeface="BIZ UDPゴシック"/>
                <a:cs typeface="+mn-cs"/>
              </a:rPr>
              <a:t>ビューテーブル</a:t>
            </a:r>
            <a:endParaRPr lang="en-US" altLang="ja-JP" sz="1400">
              <a:solidFill>
                <a:schemeClr val="tx1"/>
              </a:solidFill>
            </a:endParaRPr>
          </a:p>
          <a:p>
            <a:r>
              <a:rPr lang="ja-JP" altLang="en-US" sz="1400">
                <a:solidFill>
                  <a:schemeClr val="tx1"/>
                </a:solidFill>
              </a:rPr>
              <a:t>　　　　住所録データベースをトップページにリスト表示するためのビュ</a:t>
            </a:r>
            <a:endParaRPr lang="en-US" altLang="ja-JP" sz="1400">
              <a:solidFill>
                <a:schemeClr val="tx1"/>
              </a:solidFill>
            </a:endParaRPr>
          </a:p>
          <a:p>
            <a:r>
              <a:rPr lang="ja-JP" altLang="en-US" sz="1400">
                <a:solidFill>
                  <a:schemeClr val="tx1"/>
                </a:solidFill>
              </a:rPr>
              <a:t>　　　　ーテーブル。</a:t>
            </a:r>
            <a:endParaRPr lang="en-US" altLang="ja-JP" sz="1400">
              <a:solidFill>
                <a:schemeClr val="tx1"/>
              </a:solidFill>
            </a:endParaRPr>
          </a:p>
          <a:p>
            <a:endParaRPr lang="en-US" altLang="ja-JP" sz="1400">
              <a:solidFill>
                <a:schemeClr val="tx1"/>
              </a:solidFill>
            </a:endParaRPr>
          </a:p>
        </p:txBody>
      </p:sp>
      <p:graphicFrame>
        <p:nvGraphicFramePr>
          <p:cNvPr id="5" name="表 4">
            <a:extLst>
              <a:ext uri="{FF2B5EF4-FFF2-40B4-BE49-F238E27FC236}">
                <a16:creationId xmlns:a16="http://schemas.microsoft.com/office/drawing/2014/main" id="{057D355C-98CD-E8D2-7C78-C31561A57B84}"/>
              </a:ext>
            </a:extLst>
          </p:cNvPr>
          <p:cNvGraphicFramePr>
            <a:graphicFrameLocks noGrp="1"/>
          </p:cNvGraphicFramePr>
          <p:nvPr>
            <p:extLst>
              <p:ext uri="{D42A27DB-BD31-4B8C-83A1-F6EECF244321}">
                <p14:modId xmlns:p14="http://schemas.microsoft.com/office/powerpoint/2010/main" val="3748995363"/>
              </p:ext>
            </p:extLst>
          </p:nvPr>
        </p:nvGraphicFramePr>
        <p:xfrm>
          <a:off x="363071" y="3462861"/>
          <a:ext cx="5486400" cy="2377440"/>
        </p:xfrm>
        <a:graphic>
          <a:graphicData uri="http://schemas.openxmlformats.org/drawingml/2006/table">
            <a:tbl>
              <a:tblPr firstRow="1" bandRow="1">
                <a:tableStyleId>{5C22544A-7EE6-4342-B048-85BDC9FD1C3A}</a:tableStyleId>
              </a:tblPr>
              <a:tblGrid>
                <a:gridCol w="833717">
                  <a:extLst>
                    <a:ext uri="{9D8B030D-6E8A-4147-A177-3AD203B41FA5}">
                      <a16:colId xmlns:a16="http://schemas.microsoft.com/office/drawing/2014/main" val="2174987831"/>
                    </a:ext>
                  </a:extLst>
                </a:gridCol>
                <a:gridCol w="914400">
                  <a:extLst>
                    <a:ext uri="{9D8B030D-6E8A-4147-A177-3AD203B41FA5}">
                      <a16:colId xmlns:a16="http://schemas.microsoft.com/office/drawing/2014/main" val="3126837259"/>
                    </a:ext>
                  </a:extLst>
                </a:gridCol>
                <a:gridCol w="376518">
                  <a:extLst>
                    <a:ext uri="{9D8B030D-6E8A-4147-A177-3AD203B41FA5}">
                      <a16:colId xmlns:a16="http://schemas.microsoft.com/office/drawing/2014/main" val="2169705524"/>
                    </a:ext>
                  </a:extLst>
                </a:gridCol>
                <a:gridCol w="564776">
                  <a:extLst>
                    <a:ext uri="{9D8B030D-6E8A-4147-A177-3AD203B41FA5}">
                      <a16:colId xmlns:a16="http://schemas.microsoft.com/office/drawing/2014/main" val="2966042007"/>
                    </a:ext>
                  </a:extLst>
                </a:gridCol>
                <a:gridCol w="484094">
                  <a:extLst>
                    <a:ext uri="{9D8B030D-6E8A-4147-A177-3AD203B41FA5}">
                      <a16:colId xmlns:a16="http://schemas.microsoft.com/office/drawing/2014/main" val="4097411911"/>
                    </a:ext>
                  </a:extLst>
                </a:gridCol>
                <a:gridCol w="2312895">
                  <a:extLst>
                    <a:ext uri="{9D8B030D-6E8A-4147-A177-3AD203B41FA5}">
                      <a16:colId xmlns:a16="http://schemas.microsoft.com/office/drawing/2014/main" val="607666735"/>
                    </a:ext>
                  </a:extLst>
                </a:gridCol>
              </a:tblGrid>
              <a:tr h="0">
                <a:tc>
                  <a:txBody>
                    <a:bodyPr/>
                    <a:lstStyle/>
                    <a:p>
                      <a:r>
                        <a:rPr kumimoji="1" lang="ja-JP" altLang="en-US" sz="900"/>
                        <a:t>列名</a:t>
                      </a:r>
                    </a:p>
                  </a:txBody>
                  <a:tcPr/>
                </a:tc>
                <a:tc>
                  <a:txBody>
                    <a:bodyPr/>
                    <a:lstStyle/>
                    <a:p>
                      <a:r>
                        <a:rPr kumimoji="1" lang="ja-JP" altLang="en-US" sz="900"/>
                        <a:t>型</a:t>
                      </a:r>
                    </a:p>
                  </a:txBody>
                  <a:tcPr/>
                </a:tc>
                <a:tc>
                  <a:txBody>
                    <a:bodyPr/>
                    <a:lstStyle/>
                    <a:p>
                      <a:r>
                        <a:rPr kumimoji="1" lang="ja-JP" altLang="en-US" sz="900"/>
                        <a:t>長さ</a:t>
                      </a:r>
                    </a:p>
                  </a:txBody>
                  <a:tcPr/>
                </a:tc>
                <a:tc>
                  <a:txBody>
                    <a:bodyPr/>
                    <a:lstStyle/>
                    <a:p>
                      <a:r>
                        <a:rPr kumimoji="1" lang="en-US" altLang="ja-JP" sz="900"/>
                        <a:t>NOT</a:t>
                      </a:r>
                    </a:p>
                    <a:p>
                      <a:r>
                        <a:rPr kumimoji="1" lang="en-US" altLang="ja-JP" sz="900"/>
                        <a:t>NULL</a:t>
                      </a:r>
                      <a:endParaRPr kumimoji="1" lang="ja-JP" altLang="en-US" sz="900"/>
                    </a:p>
                  </a:txBody>
                  <a:tcPr/>
                </a:tc>
                <a:tc>
                  <a:txBody>
                    <a:bodyPr/>
                    <a:lstStyle/>
                    <a:p>
                      <a:r>
                        <a:rPr kumimoji="1" lang="ja-JP" altLang="en-US" sz="900"/>
                        <a:t>主キー</a:t>
                      </a:r>
                    </a:p>
                  </a:txBody>
                  <a:tcPr/>
                </a:tc>
                <a:tc>
                  <a:txBody>
                    <a:bodyPr/>
                    <a:lstStyle/>
                    <a:p>
                      <a:r>
                        <a:rPr kumimoji="1" lang="ja-JP" altLang="en-US" sz="900"/>
                        <a:t>既定</a:t>
                      </a:r>
                    </a:p>
                  </a:txBody>
                  <a:tcPr/>
                </a:tc>
                <a:extLst>
                  <a:ext uri="{0D108BD9-81ED-4DB2-BD59-A6C34878D82A}">
                    <a16:rowId xmlns:a16="http://schemas.microsoft.com/office/drawing/2014/main" val="1019338301"/>
                  </a:ext>
                </a:extLst>
              </a:tr>
              <a:tr h="0">
                <a:tc>
                  <a:txBody>
                    <a:bodyPr/>
                    <a:lstStyle/>
                    <a:p>
                      <a:r>
                        <a:rPr kumimoji="1" lang="en-US" altLang="ja-JP" sz="900"/>
                        <a:t>No</a:t>
                      </a:r>
                      <a:endParaRPr kumimoji="1" lang="ja-JP" altLang="en-US" sz="900"/>
                    </a:p>
                  </a:txBody>
                  <a:tcPr/>
                </a:tc>
                <a:tc>
                  <a:txBody>
                    <a:bodyPr/>
                    <a:lstStyle/>
                    <a:p>
                      <a:r>
                        <a:rPr kumimoji="1" lang="en-US" altLang="ja-JP" sz="900"/>
                        <a:t>integer</a:t>
                      </a:r>
                      <a:endParaRPr kumimoji="1" lang="ja-JP" altLang="en-US" sz="900"/>
                    </a:p>
                  </a:txBody>
                  <a:tcPr/>
                </a:tc>
                <a:tc>
                  <a:txBody>
                    <a:bodyPr/>
                    <a:lstStyle/>
                    <a:p>
                      <a:endParaRPr kumimoji="1" lang="ja-JP" altLang="en-US" sz="900"/>
                    </a:p>
                  </a:txBody>
                  <a:tcPr/>
                </a:tc>
                <a:tc>
                  <a:txBody>
                    <a:bodyPr/>
                    <a:lstStyle/>
                    <a:p>
                      <a:r>
                        <a:rPr kumimoji="1" lang="en-US" altLang="ja-JP" sz="900"/>
                        <a:t>ON</a:t>
                      </a:r>
                      <a:endParaRPr kumimoji="1" lang="ja-JP" altLang="en-US" sz="900"/>
                    </a:p>
                  </a:txBody>
                  <a:tcPr/>
                </a:tc>
                <a:tc>
                  <a:txBody>
                    <a:bodyPr/>
                    <a:lstStyle/>
                    <a:p>
                      <a:r>
                        <a:rPr kumimoji="1" lang="en-US" altLang="ja-JP" sz="900"/>
                        <a:t>ON</a:t>
                      </a:r>
                      <a:endParaRPr kumimoji="1" lang="ja-JP" altLang="en-US" sz="900"/>
                    </a:p>
                  </a:txBody>
                  <a:tcPr/>
                </a:tc>
                <a:tc>
                  <a:txBody>
                    <a:bodyPr/>
                    <a:lstStyle/>
                    <a:p>
                      <a:r>
                        <a:rPr kumimoji="1" lang="en-US" altLang="ja-JP" sz="900"/>
                        <a:t>nextval('"AddressBook_No_seq"'::regclass)</a:t>
                      </a:r>
                      <a:endParaRPr kumimoji="1" lang="ja-JP" altLang="en-US" sz="900"/>
                    </a:p>
                  </a:txBody>
                  <a:tcPr/>
                </a:tc>
                <a:extLst>
                  <a:ext uri="{0D108BD9-81ED-4DB2-BD59-A6C34878D82A}">
                    <a16:rowId xmlns:a16="http://schemas.microsoft.com/office/drawing/2014/main" val="3861792267"/>
                  </a:ext>
                </a:extLst>
              </a:tr>
              <a:tr h="0">
                <a:tc>
                  <a:txBody>
                    <a:bodyPr/>
                    <a:lstStyle/>
                    <a:p>
                      <a:r>
                        <a:rPr kumimoji="1" lang="en-US" altLang="ja-JP" sz="900"/>
                        <a:t>Name</a:t>
                      </a:r>
                      <a:endParaRPr kumimoji="1" lang="ja-JP" altLang="en-US" sz="900"/>
                    </a:p>
                  </a:txBody>
                  <a:tcPr/>
                </a:tc>
                <a:tc>
                  <a:txBody>
                    <a:bodyPr/>
                    <a:lstStyle/>
                    <a:p>
                      <a:r>
                        <a:rPr kumimoji="1" lang="en-US" altLang="ja-JP" sz="900"/>
                        <a:t>character</a:t>
                      </a:r>
                      <a:endParaRPr kumimoji="1" lang="ja-JP" altLang="en-US" sz="900"/>
                    </a:p>
                  </a:txBody>
                  <a:tcPr/>
                </a:tc>
                <a:tc>
                  <a:txBody>
                    <a:bodyPr/>
                    <a:lstStyle/>
                    <a:p>
                      <a:r>
                        <a:rPr kumimoji="1" lang="en-US" altLang="ja-JP" sz="900"/>
                        <a:t>20</a:t>
                      </a:r>
                      <a:endParaRPr kumimoji="1" lang="ja-JP" altLang="en-US" sz="900"/>
                    </a:p>
                  </a:txBody>
                  <a:tcPr/>
                </a:tc>
                <a:tc>
                  <a:txBody>
                    <a:bodyPr/>
                    <a:lstStyle/>
                    <a:p>
                      <a:r>
                        <a:rPr kumimoji="1" lang="en-US" altLang="ja-JP" sz="900"/>
                        <a:t>OFF</a:t>
                      </a:r>
                      <a:endParaRPr kumimoji="1" lang="ja-JP" altLang="en-US" sz="900"/>
                    </a:p>
                  </a:txBody>
                  <a:tcPr/>
                </a:tc>
                <a:tc>
                  <a:txBody>
                    <a:bodyPr/>
                    <a:lstStyle/>
                    <a:p>
                      <a:r>
                        <a:rPr kumimoji="1" lang="en-US" altLang="ja-JP" sz="900"/>
                        <a:t>OFF</a:t>
                      </a:r>
                      <a:endParaRPr kumimoji="1" lang="ja-JP" altLang="en-US" sz="900"/>
                    </a:p>
                  </a:txBody>
                  <a:tcPr/>
                </a:tc>
                <a:tc>
                  <a:txBody>
                    <a:bodyPr/>
                    <a:lstStyle/>
                    <a:p>
                      <a:endParaRPr kumimoji="1" lang="ja-JP" altLang="en-US" sz="900"/>
                    </a:p>
                  </a:txBody>
                  <a:tcPr/>
                </a:tc>
                <a:extLst>
                  <a:ext uri="{0D108BD9-81ED-4DB2-BD59-A6C34878D82A}">
                    <a16:rowId xmlns:a16="http://schemas.microsoft.com/office/drawing/2014/main" val="3399506286"/>
                  </a:ext>
                </a:extLst>
              </a:tr>
              <a:tr h="0">
                <a:tc>
                  <a:txBody>
                    <a:bodyPr/>
                    <a:lstStyle/>
                    <a:p>
                      <a:r>
                        <a:rPr kumimoji="1" lang="en-US" altLang="ja-JP" sz="900"/>
                        <a:t>Yubin</a:t>
                      </a:r>
                      <a:endParaRPr kumimoji="1" lang="ja-JP" altLang="en-US" sz="90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00"/>
                        <a:t>character</a:t>
                      </a:r>
                      <a:endParaRPr kumimoji="1" lang="ja-JP" altLang="en-US" sz="900"/>
                    </a:p>
                  </a:txBody>
                  <a:tcPr/>
                </a:tc>
                <a:tc>
                  <a:txBody>
                    <a:bodyPr/>
                    <a:lstStyle/>
                    <a:p>
                      <a:r>
                        <a:rPr kumimoji="1" lang="en-US" altLang="ja-JP" sz="900"/>
                        <a:t>15</a:t>
                      </a:r>
                      <a:endParaRPr kumimoji="1" lang="ja-JP" altLang="en-US" sz="900"/>
                    </a:p>
                  </a:txBody>
                  <a:tcPr/>
                </a:tc>
                <a:tc>
                  <a:txBody>
                    <a:bodyPr/>
                    <a:lstStyle/>
                    <a:p>
                      <a:r>
                        <a:rPr kumimoji="1" lang="en-US" altLang="ja-JP" sz="900"/>
                        <a:t>OFF</a:t>
                      </a:r>
                      <a:endParaRPr kumimoji="1" lang="ja-JP" altLang="en-US" sz="900"/>
                    </a:p>
                  </a:txBody>
                  <a:tcPr/>
                </a:tc>
                <a:tc>
                  <a:txBody>
                    <a:bodyPr/>
                    <a:lstStyle/>
                    <a:p>
                      <a:r>
                        <a:rPr kumimoji="1" lang="en-US" altLang="ja-JP" sz="900"/>
                        <a:t>OFF</a:t>
                      </a:r>
                      <a:endParaRPr kumimoji="1" lang="ja-JP" altLang="en-US" sz="900"/>
                    </a:p>
                  </a:txBody>
                  <a:tcPr/>
                </a:tc>
                <a:tc>
                  <a:txBody>
                    <a:bodyPr/>
                    <a:lstStyle/>
                    <a:p>
                      <a:endParaRPr kumimoji="1" lang="ja-JP" altLang="en-US" sz="900"/>
                    </a:p>
                  </a:txBody>
                  <a:tcPr/>
                </a:tc>
                <a:extLst>
                  <a:ext uri="{0D108BD9-81ED-4DB2-BD59-A6C34878D82A}">
                    <a16:rowId xmlns:a16="http://schemas.microsoft.com/office/drawing/2014/main" val="1778842264"/>
                  </a:ext>
                </a:extLst>
              </a:tr>
              <a:tr h="0">
                <a:tc>
                  <a:txBody>
                    <a:bodyPr/>
                    <a:lstStyle/>
                    <a:p>
                      <a:r>
                        <a:rPr kumimoji="1" lang="en-US" altLang="ja-JP" sz="900"/>
                        <a:t>Address1</a:t>
                      </a:r>
                      <a:endParaRPr kumimoji="1" lang="ja-JP" altLang="en-US" sz="90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00"/>
                        <a:t>character</a:t>
                      </a:r>
                      <a:endParaRPr kumimoji="1" lang="ja-JP" altLang="en-US" sz="900"/>
                    </a:p>
                  </a:txBody>
                  <a:tcPr/>
                </a:tc>
                <a:tc>
                  <a:txBody>
                    <a:bodyPr/>
                    <a:lstStyle/>
                    <a:p>
                      <a:r>
                        <a:rPr kumimoji="1" lang="en-US" altLang="ja-JP" sz="900"/>
                        <a:t>50</a:t>
                      </a:r>
                      <a:endParaRPr kumimoji="1" lang="ja-JP" altLang="en-US" sz="900"/>
                    </a:p>
                  </a:txBody>
                  <a:tcPr/>
                </a:tc>
                <a:tc>
                  <a:txBody>
                    <a:bodyPr/>
                    <a:lstStyle/>
                    <a:p>
                      <a:r>
                        <a:rPr kumimoji="1" lang="en-US" altLang="ja-JP" sz="900"/>
                        <a:t>OFF</a:t>
                      </a:r>
                      <a:endParaRPr kumimoji="1" lang="ja-JP" altLang="en-US" sz="900"/>
                    </a:p>
                  </a:txBody>
                  <a:tcPr/>
                </a:tc>
                <a:tc>
                  <a:txBody>
                    <a:bodyPr/>
                    <a:lstStyle/>
                    <a:p>
                      <a:r>
                        <a:rPr kumimoji="1" lang="en-US" altLang="ja-JP" sz="900"/>
                        <a:t>OFF</a:t>
                      </a:r>
                      <a:endParaRPr kumimoji="1" lang="ja-JP" altLang="en-US" sz="900"/>
                    </a:p>
                  </a:txBody>
                  <a:tcPr/>
                </a:tc>
                <a:tc>
                  <a:txBody>
                    <a:bodyPr/>
                    <a:lstStyle/>
                    <a:p>
                      <a:endParaRPr kumimoji="1" lang="ja-JP" altLang="en-US" sz="900"/>
                    </a:p>
                  </a:txBody>
                  <a:tcPr/>
                </a:tc>
                <a:extLst>
                  <a:ext uri="{0D108BD9-81ED-4DB2-BD59-A6C34878D82A}">
                    <a16:rowId xmlns:a16="http://schemas.microsoft.com/office/drawing/2014/main" val="740373358"/>
                  </a:ext>
                </a:extLst>
              </a:tr>
              <a:tr h="0">
                <a:tc>
                  <a:txBody>
                    <a:bodyPr/>
                    <a:lstStyle/>
                    <a:p>
                      <a:r>
                        <a:rPr kumimoji="1" lang="en-US" altLang="ja-JP" sz="900"/>
                        <a:t>Address2</a:t>
                      </a:r>
                      <a:endParaRPr kumimoji="1" lang="ja-JP" altLang="en-US" sz="90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00"/>
                        <a:t>character</a:t>
                      </a:r>
                      <a:endParaRPr kumimoji="1" lang="ja-JP" altLang="en-US" sz="900"/>
                    </a:p>
                  </a:txBody>
                  <a:tcPr/>
                </a:tc>
                <a:tc>
                  <a:txBody>
                    <a:bodyPr/>
                    <a:lstStyle/>
                    <a:p>
                      <a:r>
                        <a:rPr kumimoji="1" lang="en-US" altLang="ja-JP" sz="900"/>
                        <a:t>50</a:t>
                      </a:r>
                      <a:endParaRPr kumimoji="1" lang="ja-JP" altLang="en-US" sz="900"/>
                    </a:p>
                  </a:txBody>
                  <a:tcPr/>
                </a:tc>
                <a:tc>
                  <a:txBody>
                    <a:bodyPr/>
                    <a:lstStyle/>
                    <a:p>
                      <a:r>
                        <a:rPr kumimoji="1" lang="en-US" altLang="ja-JP" sz="900"/>
                        <a:t>OFF</a:t>
                      </a:r>
                      <a:endParaRPr kumimoji="1" lang="ja-JP" altLang="en-US" sz="900"/>
                    </a:p>
                  </a:txBody>
                  <a:tcPr/>
                </a:tc>
                <a:tc>
                  <a:txBody>
                    <a:bodyPr/>
                    <a:lstStyle/>
                    <a:p>
                      <a:r>
                        <a:rPr kumimoji="1" lang="en-US" altLang="ja-JP" sz="900"/>
                        <a:t>OFF</a:t>
                      </a:r>
                      <a:endParaRPr kumimoji="1" lang="ja-JP" altLang="en-US" sz="900"/>
                    </a:p>
                  </a:txBody>
                  <a:tcPr/>
                </a:tc>
                <a:tc>
                  <a:txBody>
                    <a:bodyPr/>
                    <a:lstStyle/>
                    <a:p>
                      <a:endParaRPr kumimoji="1" lang="ja-JP" altLang="en-US" sz="900"/>
                    </a:p>
                  </a:txBody>
                  <a:tcPr/>
                </a:tc>
                <a:extLst>
                  <a:ext uri="{0D108BD9-81ED-4DB2-BD59-A6C34878D82A}">
                    <a16:rowId xmlns:a16="http://schemas.microsoft.com/office/drawing/2014/main" val="2619821961"/>
                  </a:ext>
                </a:extLst>
              </a:tr>
              <a:tr h="0">
                <a:tc>
                  <a:txBody>
                    <a:bodyPr/>
                    <a:lstStyle/>
                    <a:p>
                      <a:r>
                        <a:rPr kumimoji="1" lang="en-US" altLang="ja-JP" sz="900"/>
                        <a:t>Tel</a:t>
                      </a:r>
                      <a:endParaRPr kumimoji="1" lang="ja-JP" altLang="en-US" sz="90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00"/>
                        <a:t>character</a:t>
                      </a:r>
                      <a:endParaRPr kumimoji="1" lang="ja-JP" altLang="en-US" sz="900"/>
                    </a:p>
                  </a:txBody>
                  <a:tcPr/>
                </a:tc>
                <a:tc>
                  <a:txBody>
                    <a:bodyPr/>
                    <a:lstStyle/>
                    <a:p>
                      <a:r>
                        <a:rPr kumimoji="1" lang="en-US" altLang="ja-JP" sz="900"/>
                        <a:t>20</a:t>
                      </a:r>
                      <a:endParaRPr kumimoji="1" lang="ja-JP" altLang="en-US" sz="900"/>
                    </a:p>
                  </a:txBody>
                  <a:tcPr/>
                </a:tc>
                <a:tc>
                  <a:txBody>
                    <a:bodyPr/>
                    <a:lstStyle/>
                    <a:p>
                      <a:r>
                        <a:rPr kumimoji="1" lang="en-US" altLang="ja-JP" sz="900"/>
                        <a:t>OFF</a:t>
                      </a:r>
                      <a:endParaRPr kumimoji="1" lang="ja-JP" altLang="en-US" sz="900"/>
                    </a:p>
                  </a:txBody>
                  <a:tcPr/>
                </a:tc>
                <a:tc>
                  <a:txBody>
                    <a:bodyPr/>
                    <a:lstStyle/>
                    <a:p>
                      <a:r>
                        <a:rPr kumimoji="1" lang="en-US" altLang="ja-JP" sz="900"/>
                        <a:t>OFF</a:t>
                      </a:r>
                      <a:endParaRPr kumimoji="1" lang="ja-JP" altLang="en-US" sz="900"/>
                    </a:p>
                  </a:txBody>
                  <a:tcPr/>
                </a:tc>
                <a:tc>
                  <a:txBody>
                    <a:bodyPr/>
                    <a:lstStyle/>
                    <a:p>
                      <a:endParaRPr kumimoji="1" lang="ja-JP" altLang="en-US" sz="900"/>
                    </a:p>
                  </a:txBody>
                  <a:tcPr/>
                </a:tc>
                <a:extLst>
                  <a:ext uri="{0D108BD9-81ED-4DB2-BD59-A6C34878D82A}">
                    <a16:rowId xmlns:a16="http://schemas.microsoft.com/office/drawing/2014/main" val="1935148629"/>
                  </a:ext>
                </a:extLst>
              </a:tr>
              <a:tr h="0">
                <a:tc>
                  <a:txBody>
                    <a:bodyPr/>
                    <a:lstStyle/>
                    <a:p>
                      <a:r>
                        <a:rPr kumimoji="1" lang="en-US" altLang="ja-JP" sz="900"/>
                        <a:t>SaveDate</a:t>
                      </a:r>
                      <a:endParaRPr kumimoji="1" lang="ja-JP" altLang="en-US" sz="900"/>
                    </a:p>
                  </a:txBody>
                  <a:tcPr/>
                </a:tc>
                <a:tc>
                  <a:txBody>
                    <a:bodyPr/>
                    <a:lstStyle/>
                    <a:p>
                      <a:r>
                        <a:rPr kumimoji="1" lang="en-US" altLang="ja-JP" sz="900"/>
                        <a:t>timestamp with  time zone</a:t>
                      </a:r>
                      <a:endParaRPr kumimoji="1" lang="ja-JP" altLang="en-US" sz="900"/>
                    </a:p>
                  </a:txBody>
                  <a:tcPr/>
                </a:tc>
                <a:tc>
                  <a:txBody>
                    <a:bodyPr/>
                    <a:lstStyle/>
                    <a:p>
                      <a:endParaRPr kumimoji="1" lang="ja-JP" altLang="en-US" sz="900"/>
                    </a:p>
                  </a:txBody>
                  <a:tcPr/>
                </a:tc>
                <a:tc>
                  <a:txBody>
                    <a:bodyPr/>
                    <a:lstStyle/>
                    <a:p>
                      <a:r>
                        <a:rPr kumimoji="1" lang="en-US" altLang="ja-JP" sz="900"/>
                        <a:t>OFF</a:t>
                      </a:r>
                      <a:endParaRPr kumimoji="1" lang="ja-JP" altLang="en-US" sz="900"/>
                    </a:p>
                  </a:txBody>
                  <a:tcPr/>
                </a:tc>
                <a:tc>
                  <a:txBody>
                    <a:bodyPr/>
                    <a:lstStyle/>
                    <a:p>
                      <a:r>
                        <a:rPr kumimoji="1" lang="en-US" altLang="ja-JP" sz="900"/>
                        <a:t>OFF</a:t>
                      </a:r>
                      <a:endParaRPr kumimoji="1" lang="ja-JP" altLang="en-US" sz="900"/>
                    </a:p>
                  </a:txBody>
                  <a:tcPr/>
                </a:tc>
                <a:tc>
                  <a:txBody>
                    <a:bodyPr/>
                    <a:lstStyle/>
                    <a:p>
                      <a:endParaRPr kumimoji="1" lang="ja-JP" altLang="en-US" sz="900"/>
                    </a:p>
                  </a:txBody>
                  <a:tcPr/>
                </a:tc>
                <a:extLst>
                  <a:ext uri="{0D108BD9-81ED-4DB2-BD59-A6C34878D82A}">
                    <a16:rowId xmlns:a16="http://schemas.microsoft.com/office/drawing/2014/main" val="53812188"/>
                  </a:ext>
                </a:extLst>
              </a:tr>
            </a:tbl>
          </a:graphicData>
        </a:graphic>
      </p:graphicFrame>
      <p:sp>
        <p:nvSpPr>
          <p:cNvPr id="7" name="テキスト ボックス 6">
            <a:extLst>
              <a:ext uri="{FF2B5EF4-FFF2-40B4-BE49-F238E27FC236}">
                <a16:creationId xmlns:a16="http://schemas.microsoft.com/office/drawing/2014/main" id="{35EAEB1E-AC0F-797C-7C38-9BA136A48139}"/>
              </a:ext>
            </a:extLst>
          </p:cNvPr>
          <p:cNvSpPr txBox="1"/>
          <p:nvPr/>
        </p:nvSpPr>
        <p:spPr>
          <a:xfrm>
            <a:off x="363071" y="3031424"/>
            <a:ext cx="5486400" cy="415498"/>
          </a:xfrm>
          <a:prstGeom prst="rect">
            <a:avLst/>
          </a:prstGeom>
          <a:noFill/>
        </p:spPr>
        <p:txBody>
          <a:bodyPr wrap="square" rtlCol="0">
            <a:spAutoFit/>
          </a:bodyPr>
          <a:lstStyle/>
          <a:p>
            <a:r>
              <a:rPr kumimoji="1" lang="ja-JP" altLang="en-US" sz="1050"/>
              <a:t>テーブル名　：　</a:t>
            </a:r>
            <a:r>
              <a:rPr kumimoji="1" lang="en-US" altLang="ja-JP" sz="1050"/>
              <a:t> AddressBook</a:t>
            </a:r>
          </a:p>
          <a:p>
            <a:r>
              <a:rPr kumimoji="1" lang="ja-JP" altLang="en-US" sz="1050"/>
              <a:t>主キー　：　　</a:t>
            </a:r>
            <a:r>
              <a:rPr kumimoji="1" lang="en-US" altLang="ja-JP" sz="1050"/>
              <a:t>AddressBook_pkey</a:t>
            </a:r>
            <a:endParaRPr kumimoji="1" lang="ja-JP" altLang="en-US" sz="1050"/>
          </a:p>
        </p:txBody>
      </p:sp>
      <p:graphicFrame>
        <p:nvGraphicFramePr>
          <p:cNvPr id="8" name="表 7">
            <a:extLst>
              <a:ext uri="{FF2B5EF4-FFF2-40B4-BE49-F238E27FC236}">
                <a16:creationId xmlns:a16="http://schemas.microsoft.com/office/drawing/2014/main" id="{2830894D-E87B-2AEC-3154-6AF241A3164C}"/>
              </a:ext>
            </a:extLst>
          </p:cNvPr>
          <p:cNvGraphicFramePr>
            <a:graphicFrameLocks noGrp="1"/>
          </p:cNvGraphicFramePr>
          <p:nvPr>
            <p:extLst>
              <p:ext uri="{D42A27DB-BD31-4B8C-83A1-F6EECF244321}">
                <p14:modId xmlns:p14="http://schemas.microsoft.com/office/powerpoint/2010/main" val="603080092"/>
              </p:ext>
            </p:extLst>
          </p:nvPr>
        </p:nvGraphicFramePr>
        <p:xfrm>
          <a:off x="6536765" y="3987294"/>
          <a:ext cx="5292164" cy="1828800"/>
        </p:xfrm>
        <a:graphic>
          <a:graphicData uri="http://schemas.openxmlformats.org/drawingml/2006/table">
            <a:tbl>
              <a:tblPr firstRow="1" bandRow="1">
                <a:tableStyleId>{5C22544A-7EE6-4342-B048-85BDC9FD1C3A}</a:tableStyleId>
              </a:tblPr>
              <a:tblGrid>
                <a:gridCol w="2445870">
                  <a:extLst>
                    <a:ext uri="{9D8B030D-6E8A-4147-A177-3AD203B41FA5}">
                      <a16:colId xmlns:a16="http://schemas.microsoft.com/office/drawing/2014/main" val="3498069385"/>
                    </a:ext>
                  </a:extLst>
                </a:gridCol>
                <a:gridCol w="2846294">
                  <a:extLst>
                    <a:ext uri="{9D8B030D-6E8A-4147-A177-3AD203B41FA5}">
                      <a16:colId xmlns:a16="http://schemas.microsoft.com/office/drawing/2014/main" val="3269370111"/>
                    </a:ext>
                  </a:extLst>
                </a:gridCol>
              </a:tblGrid>
              <a:tr h="0">
                <a:tc>
                  <a:txBody>
                    <a:bodyPr/>
                    <a:lstStyle/>
                    <a:p>
                      <a:r>
                        <a:rPr kumimoji="1" lang="ja-JP" altLang="en-US" sz="900"/>
                        <a:t>テーブル名</a:t>
                      </a:r>
                    </a:p>
                  </a:txBody>
                  <a:tcPr/>
                </a:tc>
                <a:tc>
                  <a:txBody>
                    <a:bodyPr/>
                    <a:lstStyle/>
                    <a:p>
                      <a:r>
                        <a:rPr kumimoji="1" lang="ja-JP" altLang="en-US" sz="900"/>
                        <a:t>列名</a:t>
                      </a:r>
                    </a:p>
                  </a:txBody>
                  <a:tcPr/>
                </a:tc>
                <a:extLst>
                  <a:ext uri="{0D108BD9-81ED-4DB2-BD59-A6C34878D82A}">
                    <a16:rowId xmlns:a16="http://schemas.microsoft.com/office/drawing/2014/main" val="1277640283"/>
                  </a:ext>
                </a:extLst>
              </a:tr>
              <a:tr h="0">
                <a:tc>
                  <a:txBody>
                    <a:bodyPr/>
                    <a:lstStyle/>
                    <a:p>
                      <a:r>
                        <a:rPr kumimoji="1" lang="en-US" altLang="ja-JP" sz="900"/>
                        <a:t>AddressBook</a:t>
                      </a:r>
                      <a:endParaRPr kumimoji="1" lang="ja-JP" altLang="en-US" sz="900"/>
                    </a:p>
                  </a:txBody>
                  <a:tcPr/>
                </a:tc>
                <a:tc>
                  <a:txBody>
                    <a:bodyPr/>
                    <a:lstStyle/>
                    <a:p>
                      <a:r>
                        <a:rPr kumimoji="1" lang="en-US" altLang="ja-JP" sz="900"/>
                        <a:t>NO</a:t>
                      </a:r>
                      <a:endParaRPr kumimoji="1" lang="ja-JP" altLang="en-US" sz="900"/>
                    </a:p>
                  </a:txBody>
                  <a:tcPr/>
                </a:tc>
                <a:extLst>
                  <a:ext uri="{0D108BD9-81ED-4DB2-BD59-A6C34878D82A}">
                    <a16:rowId xmlns:a16="http://schemas.microsoft.com/office/drawing/2014/main" val="4605632"/>
                  </a:ext>
                </a:extLst>
              </a:tr>
              <a:tr h="0">
                <a:tc>
                  <a:txBody>
                    <a:bodyPr/>
                    <a:lstStyle/>
                    <a:p>
                      <a:r>
                        <a:rPr kumimoji="1" lang="en-US" altLang="ja-JP" sz="900"/>
                        <a:t>AddressBook</a:t>
                      </a:r>
                      <a:endParaRPr kumimoji="1" lang="ja-JP" altLang="en-US" sz="900"/>
                    </a:p>
                  </a:txBody>
                  <a:tcPr/>
                </a:tc>
                <a:tc>
                  <a:txBody>
                    <a:bodyPr/>
                    <a:lstStyle/>
                    <a:p>
                      <a:r>
                        <a:rPr kumimoji="1" lang="en-US" altLang="ja-JP" sz="900"/>
                        <a:t>Name</a:t>
                      </a:r>
                      <a:endParaRPr kumimoji="1" lang="ja-JP" altLang="en-US" sz="900"/>
                    </a:p>
                  </a:txBody>
                  <a:tcPr/>
                </a:tc>
                <a:extLst>
                  <a:ext uri="{0D108BD9-81ED-4DB2-BD59-A6C34878D82A}">
                    <a16:rowId xmlns:a16="http://schemas.microsoft.com/office/drawing/2014/main" val="1414010289"/>
                  </a:ext>
                </a:extLst>
              </a:tr>
              <a:tr h="0">
                <a:tc>
                  <a:txBody>
                    <a:bodyPr/>
                    <a:lstStyle/>
                    <a:p>
                      <a:r>
                        <a:rPr kumimoji="1" lang="en-US" altLang="ja-JP" sz="900"/>
                        <a:t>AddressBook</a:t>
                      </a:r>
                      <a:endParaRPr kumimoji="1" lang="ja-JP" altLang="en-US" sz="900"/>
                    </a:p>
                  </a:txBody>
                  <a:tcPr/>
                </a:tc>
                <a:tc>
                  <a:txBody>
                    <a:bodyPr/>
                    <a:lstStyle/>
                    <a:p>
                      <a:r>
                        <a:rPr kumimoji="1" lang="en-US" altLang="ja-JP" sz="900"/>
                        <a:t>Yubin</a:t>
                      </a:r>
                      <a:endParaRPr kumimoji="1" lang="ja-JP" altLang="en-US" sz="900"/>
                    </a:p>
                  </a:txBody>
                  <a:tcPr/>
                </a:tc>
                <a:extLst>
                  <a:ext uri="{0D108BD9-81ED-4DB2-BD59-A6C34878D82A}">
                    <a16:rowId xmlns:a16="http://schemas.microsoft.com/office/drawing/2014/main" val="2485237637"/>
                  </a:ext>
                </a:extLst>
              </a:tr>
              <a:tr h="0">
                <a:tc>
                  <a:txBody>
                    <a:bodyPr/>
                    <a:lstStyle/>
                    <a:p>
                      <a:r>
                        <a:rPr kumimoji="1" lang="en-US" altLang="ja-JP" sz="900"/>
                        <a:t>AddressBook</a:t>
                      </a:r>
                      <a:endParaRPr kumimoji="1" lang="ja-JP" altLang="en-US" sz="900"/>
                    </a:p>
                  </a:txBody>
                  <a:tcPr/>
                </a:tc>
                <a:tc>
                  <a:txBody>
                    <a:bodyPr/>
                    <a:lstStyle/>
                    <a:p>
                      <a:r>
                        <a:rPr kumimoji="1" lang="en-US" altLang="ja-JP" sz="900"/>
                        <a:t>Address1</a:t>
                      </a:r>
                      <a:endParaRPr kumimoji="1" lang="ja-JP" altLang="en-US" sz="900"/>
                    </a:p>
                  </a:txBody>
                  <a:tcPr/>
                </a:tc>
                <a:extLst>
                  <a:ext uri="{0D108BD9-81ED-4DB2-BD59-A6C34878D82A}">
                    <a16:rowId xmlns:a16="http://schemas.microsoft.com/office/drawing/2014/main" val="187682596"/>
                  </a:ext>
                </a:extLst>
              </a:tr>
              <a:tr h="0">
                <a:tc>
                  <a:txBody>
                    <a:bodyPr/>
                    <a:lstStyle/>
                    <a:p>
                      <a:r>
                        <a:rPr kumimoji="1" lang="en-US" altLang="ja-JP" sz="900"/>
                        <a:t>AddressBook</a:t>
                      </a:r>
                      <a:endParaRPr kumimoji="1" lang="ja-JP" altLang="en-US" sz="900"/>
                    </a:p>
                  </a:txBody>
                  <a:tcPr/>
                </a:tc>
                <a:tc>
                  <a:txBody>
                    <a:bodyPr/>
                    <a:lstStyle/>
                    <a:p>
                      <a:r>
                        <a:rPr kumimoji="1" lang="en-US" altLang="ja-JP" sz="900"/>
                        <a:t>Address2</a:t>
                      </a:r>
                      <a:endParaRPr kumimoji="1" lang="ja-JP" altLang="en-US" sz="900"/>
                    </a:p>
                  </a:txBody>
                  <a:tcPr/>
                </a:tc>
                <a:extLst>
                  <a:ext uri="{0D108BD9-81ED-4DB2-BD59-A6C34878D82A}">
                    <a16:rowId xmlns:a16="http://schemas.microsoft.com/office/drawing/2014/main" val="4029293823"/>
                  </a:ext>
                </a:extLst>
              </a:tr>
              <a:tr h="0">
                <a:tc>
                  <a:txBody>
                    <a:bodyPr/>
                    <a:lstStyle/>
                    <a:p>
                      <a:r>
                        <a:rPr kumimoji="1" lang="en-US" altLang="ja-JP" sz="900"/>
                        <a:t>AddressBook</a:t>
                      </a:r>
                      <a:endParaRPr kumimoji="1" lang="ja-JP" altLang="en-US" sz="900"/>
                    </a:p>
                  </a:txBody>
                  <a:tcPr/>
                </a:tc>
                <a:tc>
                  <a:txBody>
                    <a:bodyPr/>
                    <a:lstStyle/>
                    <a:p>
                      <a:r>
                        <a:rPr kumimoji="1" lang="en-US" altLang="ja-JP" sz="900"/>
                        <a:t>Tel</a:t>
                      </a:r>
                      <a:endParaRPr kumimoji="1" lang="ja-JP" altLang="en-US" sz="900"/>
                    </a:p>
                  </a:txBody>
                  <a:tcPr/>
                </a:tc>
                <a:extLst>
                  <a:ext uri="{0D108BD9-81ED-4DB2-BD59-A6C34878D82A}">
                    <a16:rowId xmlns:a16="http://schemas.microsoft.com/office/drawing/2014/main" val="1716225553"/>
                  </a:ext>
                </a:extLst>
              </a:tr>
              <a:tr h="0">
                <a:tc>
                  <a:txBody>
                    <a:bodyPr/>
                    <a:lstStyle/>
                    <a:p>
                      <a:r>
                        <a:rPr kumimoji="1" lang="en-US" altLang="ja-JP" sz="900"/>
                        <a:t>AddressBook</a:t>
                      </a:r>
                      <a:endParaRPr kumimoji="1" lang="ja-JP" altLang="en-US" sz="900"/>
                    </a:p>
                  </a:txBody>
                  <a:tcPr/>
                </a:tc>
                <a:tc>
                  <a:txBody>
                    <a:bodyPr/>
                    <a:lstStyle/>
                    <a:p>
                      <a:r>
                        <a:rPr kumimoji="1" lang="en-US" altLang="ja-JP" sz="900"/>
                        <a:t>SaveDate</a:t>
                      </a:r>
                      <a:endParaRPr kumimoji="1" lang="ja-JP" altLang="en-US" sz="900"/>
                    </a:p>
                  </a:txBody>
                  <a:tcPr/>
                </a:tc>
                <a:extLst>
                  <a:ext uri="{0D108BD9-81ED-4DB2-BD59-A6C34878D82A}">
                    <a16:rowId xmlns:a16="http://schemas.microsoft.com/office/drawing/2014/main" val="2333777075"/>
                  </a:ext>
                </a:extLst>
              </a:tr>
            </a:tbl>
          </a:graphicData>
        </a:graphic>
      </p:graphicFrame>
      <p:sp>
        <p:nvSpPr>
          <p:cNvPr id="9" name="テキスト ボックス 8">
            <a:extLst>
              <a:ext uri="{FF2B5EF4-FFF2-40B4-BE49-F238E27FC236}">
                <a16:creationId xmlns:a16="http://schemas.microsoft.com/office/drawing/2014/main" id="{3104CEF0-9E1A-7D09-53FE-EF1012101EFC}"/>
              </a:ext>
            </a:extLst>
          </p:cNvPr>
          <p:cNvSpPr txBox="1"/>
          <p:nvPr/>
        </p:nvSpPr>
        <p:spPr>
          <a:xfrm>
            <a:off x="6509494" y="3680013"/>
            <a:ext cx="5319435" cy="253916"/>
          </a:xfrm>
          <a:prstGeom prst="rect">
            <a:avLst/>
          </a:prstGeom>
          <a:noFill/>
        </p:spPr>
        <p:txBody>
          <a:bodyPr wrap="square" rtlCol="0">
            <a:spAutoFit/>
          </a:bodyPr>
          <a:lstStyle/>
          <a:p>
            <a:r>
              <a:rPr kumimoji="1" lang="ja-JP" altLang="en-US" sz="1050"/>
              <a:t>テーブル名　：　</a:t>
            </a:r>
            <a:r>
              <a:rPr kumimoji="1" lang="en-US" altLang="ja-JP" sz="1050"/>
              <a:t> ViewAddressList</a:t>
            </a:r>
          </a:p>
        </p:txBody>
      </p:sp>
    </p:spTree>
    <p:extLst>
      <p:ext uri="{BB962C8B-B14F-4D97-AF65-F5344CB8AC3E}">
        <p14:creationId xmlns:p14="http://schemas.microsoft.com/office/powerpoint/2010/main" val="180938712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D219F39-EB5F-04E9-8398-8B5011754634}"/>
              </a:ext>
            </a:extLst>
          </p:cNvPr>
          <p:cNvSpPr>
            <a:spLocks noGrp="1"/>
          </p:cNvSpPr>
          <p:nvPr>
            <p:ph type="title"/>
          </p:nvPr>
        </p:nvSpPr>
        <p:spPr/>
        <p:txBody>
          <a:bodyPr/>
          <a:lstStyle/>
          <a:p>
            <a:r>
              <a:rPr kumimoji="1" lang="en-US" altLang="ja-JP"/>
              <a:t>3-1-5.</a:t>
            </a:r>
            <a:r>
              <a:rPr kumimoji="1" lang="ja-JP" altLang="en-US"/>
              <a:t>概要設計</a:t>
            </a:r>
          </a:p>
        </p:txBody>
      </p:sp>
      <p:sp>
        <p:nvSpPr>
          <p:cNvPr id="6" name="テキスト プレースホルダー 3">
            <a:extLst>
              <a:ext uri="{FF2B5EF4-FFF2-40B4-BE49-F238E27FC236}">
                <a16:creationId xmlns:a16="http://schemas.microsoft.com/office/drawing/2014/main" id="{BBA5C45E-35F1-FD73-3CC8-4133C017098A}"/>
              </a:ext>
            </a:extLst>
          </p:cNvPr>
          <p:cNvSpPr>
            <a:spLocks noGrp="1"/>
          </p:cNvSpPr>
          <p:nvPr>
            <p:ph type="body" sz="quarter" idx="14"/>
          </p:nvPr>
        </p:nvSpPr>
        <p:spPr>
          <a:xfrm>
            <a:off x="268288" y="929051"/>
            <a:ext cx="11637962" cy="373063"/>
          </a:xfrm>
        </p:spPr>
        <p:txBody>
          <a:bodyPr/>
          <a:lstStyle/>
          <a:p>
            <a:r>
              <a:rPr lang="ja-JP" altLang="en-US"/>
              <a:t>概要設計のポイント</a:t>
            </a:r>
            <a:endParaRPr kumimoji="1" lang="ja-JP" altLang="en-US"/>
          </a:p>
        </p:txBody>
      </p:sp>
      <p:sp>
        <p:nvSpPr>
          <p:cNvPr id="3" name="テキスト ボックス 2">
            <a:extLst>
              <a:ext uri="{FF2B5EF4-FFF2-40B4-BE49-F238E27FC236}">
                <a16:creationId xmlns:a16="http://schemas.microsoft.com/office/drawing/2014/main" id="{8DFB2DED-C486-9924-F80E-729BB6159049}"/>
              </a:ext>
            </a:extLst>
          </p:cNvPr>
          <p:cNvSpPr txBox="1"/>
          <p:nvPr/>
        </p:nvSpPr>
        <p:spPr>
          <a:xfrm>
            <a:off x="509429" y="1302114"/>
            <a:ext cx="11155680" cy="4778231"/>
          </a:xfrm>
          <a:prstGeom prst="rect">
            <a:avLst/>
          </a:prstGeom>
          <a:noFill/>
        </p:spPr>
        <p:txBody>
          <a:bodyPr wrap="square" rtlCol="0">
            <a:spAutoFit/>
          </a:bodyPr>
          <a:lstStyle/>
          <a:p>
            <a:r>
              <a:rPr kumimoji="1" lang="ja-JP" altLang="en-US" sz="1400"/>
              <a:t>・設計の前に、要件定義書を読み“合わせる”</a:t>
            </a:r>
          </a:p>
          <a:p>
            <a:r>
              <a:rPr kumimoji="1" lang="ja-JP" altLang="en-US" sz="1050"/>
              <a:t> 設計者が要件を正確に把握しているとは限らない</a:t>
            </a:r>
          </a:p>
          <a:p>
            <a:r>
              <a:rPr kumimoji="1" lang="ja-JP" altLang="en-US" sz="1050"/>
              <a:t> 要件定義書には書かれていない情報がある</a:t>
            </a:r>
          </a:p>
          <a:p>
            <a:r>
              <a:rPr kumimoji="1" lang="ja-JP" altLang="en-US" sz="1050"/>
              <a:t> 要件定義時点で発掘できなかった問題点も洗い出せる</a:t>
            </a:r>
          </a:p>
          <a:p>
            <a:r>
              <a:rPr kumimoji="1" lang="ja-JP" altLang="en-US" sz="1050"/>
              <a:t> 発注側の積極的な関与も欠かせない</a:t>
            </a:r>
          </a:p>
          <a:p>
            <a:r>
              <a:rPr kumimoji="1" lang="ja-JP" altLang="en-US" sz="1050"/>
              <a:t> リプレイスの場合は、既存システムの仕様や動作を調べる</a:t>
            </a:r>
          </a:p>
          <a:p>
            <a:endParaRPr kumimoji="1" lang="ja-JP" altLang="en-US" sz="1400"/>
          </a:p>
          <a:p>
            <a:r>
              <a:rPr kumimoji="1" lang="ja-JP" altLang="en-US" sz="1400"/>
              <a:t>・“手戻り”の影響を極小化するための方法＝業務担当者の時間確保を依頼する</a:t>
            </a:r>
          </a:p>
          <a:p>
            <a:r>
              <a:rPr kumimoji="1" lang="ja-JP" altLang="en-US" sz="1050"/>
              <a:t>業務担当者に迷惑は掛けたくないからこそ</a:t>
            </a:r>
          </a:p>
          <a:p>
            <a:r>
              <a:rPr kumimoji="1" lang="ja-JP" altLang="en-US" sz="1050"/>
              <a:t>発注側の情シスは、調整に積極的に協力しよう</a:t>
            </a:r>
          </a:p>
          <a:p>
            <a:endParaRPr kumimoji="1" lang="ja-JP" altLang="en-US" sz="1400"/>
          </a:p>
          <a:p>
            <a:r>
              <a:rPr kumimoji="1" lang="ja-JP" altLang="en-US" sz="1400"/>
              <a:t>・システム屋の腕の見せ所</a:t>
            </a:r>
            <a:r>
              <a:rPr kumimoji="1" lang="en-US" altLang="ja-JP" sz="1400"/>
              <a:t>――</a:t>
            </a:r>
            <a:r>
              <a:rPr kumimoji="1" lang="ja-JP" altLang="en-US" sz="1400"/>
              <a:t>データ構造を考え抜く</a:t>
            </a:r>
          </a:p>
          <a:p>
            <a:r>
              <a:rPr kumimoji="1" lang="en-US" altLang="ja-JP" sz="1050"/>
              <a:t>【1】</a:t>
            </a:r>
            <a:r>
              <a:rPr kumimoji="1" lang="ja-JP" altLang="en-US" sz="1050"/>
              <a:t>データモデルをテーブルに適用</a:t>
            </a:r>
          </a:p>
          <a:p>
            <a:r>
              <a:rPr kumimoji="1" lang="ja-JP" altLang="en-US" sz="1050"/>
              <a:t>データモデルを作らず、画面設計と並行してデータ構造を設計するなかれ</a:t>
            </a:r>
          </a:p>
          <a:p>
            <a:r>
              <a:rPr kumimoji="1" lang="ja-JP" altLang="en-US" sz="1050"/>
              <a:t>データ構造設計の責任者を一人立てる</a:t>
            </a:r>
          </a:p>
          <a:p>
            <a:endParaRPr kumimoji="1" lang="ja-JP" altLang="en-US" sz="1400"/>
          </a:p>
          <a:p>
            <a:r>
              <a:rPr kumimoji="1" lang="ja-JP" altLang="en-US" sz="1400"/>
              <a:t>・設計のゴールは各機能での</a:t>
            </a:r>
            <a:r>
              <a:rPr kumimoji="1" lang="en-US" altLang="ja-JP" sz="1400"/>
              <a:t>IPO</a:t>
            </a:r>
            <a:r>
              <a:rPr kumimoji="1" lang="ja-JP" altLang="en-US" sz="1400"/>
              <a:t>（</a:t>
            </a:r>
            <a:r>
              <a:rPr kumimoji="1" lang="en-US" altLang="ja-JP" sz="1400"/>
              <a:t>INPUT→PROCESS→OUTPUT</a:t>
            </a:r>
            <a:r>
              <a:rPr kumimoji="1" lang="ja-JP" altLang="en-US" sz="1400"/>
              <a:t>）の決定</a:t>
            </a:r>
          </a:p>
          <a:p>
            <a:r>
              <a:rPr kumimoji="1" lang="en-US" altLang="ja-JP" sz="1050"/>
              <a:t>INPUT</a:t>
            </a:r>
            <a:r>
              <a:rPr kumimoji="1" lang="ja-JP" altLang="en-US" sz="1050"/>
              <a:t>、</a:t>
            </a:r>
            <a:r>
              <a:rPr kumimoji="1" lang="en-US" altLang="ja-JP" sz="1050"/>
              <a:t>PROCESS</a:t>
            </a:r>
            <a:r>
              <a:rPr kumimoji="1" lang="ja-JP" altLang="en-US" sz="1050"/>
              <a:t>、</a:t>
            </a:r>
            <a:r>
              <a:rPr kumimoji="1" lang="en-US" altLang="ja-JP" sz="1050"/>
              <a:t>OUTPUT――</a:t>
            </a:r>
            <a:r>
              <a:rPr kumimoji="1" lang="ja-JP" altLang="en-US" sz="1050"/>
              <a:t>それぞれで決めるべき具体的な要素</a:t>
            </a:r>
          </a:p>
          <a:p>
            <a:r>
              <a:rPr kumimoji="1" lang="ja-JP" altLang="en-US" sz="1050"/>
              <a:t>“プログラムの文字おこし”にならないように</a:t>
            </a:r>
            <a:r>
              <a:rPr kumimoji="1" lang="en-US" altLang="ja-JP" sz="1050"/>
              <a:t>――PROCESS</a:t>
            </a:r>
            <a:r>
              <a:rPr kumimoji="1" lang="ja-JP" altLang="en-US" sz="1050"/>
              <a:t>の設計例</a:t>
            </a:r>
          </a:p>
          <a:p>
            <a:r>
              <a:rPr kumimoji="1" lang="ja-JP" altLang="en-US" sz="1050"/>
              <a:t>外部接続を忘れるなかれ</a:t>
            </a:r>
          </a:p>
          <a:p>
            <a:endParaRPr kumimoji="1" lang="ja-JP" altLang="en-US" sz="1400"/>
          </a:p>
          <a:p>
            <a:r>
              <a:rPr kumimoji="1" lang="ja-JP" altLang="en-US" sz="1400"/>
              <a:t>・この設計書で製造ができるのかを常に振り返る</a:t>
            </a:r>
          </a:p>
          <a:p>
            <a:r>
              <a:rPr kumimoji="1" lang="ja-JP" altLang="en-US" sz="1050"/>
              <a:t>設計工程を終えると、システムの詳細な仕様が決定する。画面や帳票のレイアウトとデータモデルがあれば、何となくシステムは作れる。しかし、データのチェック方法や、業務的な仕様は抜け落ちてしまう。求めるシステムをキッチリと構築するためにも</a:t>
            </a:r>
            <a:r>
              <a:rPr kumimoji="1" lang="en-US" altLang="ja-JP" sz="1050"/>
              <a:t>IPO</a:t>
            </a:r>
            <a:r>
              <a:rPr kumimoji="1" lang="ja-JP" altLang="en-US" sz="1050"/>
              <a:t>を必ず押さえておく。</a:t>
            </a:r>
          </a:p>
          <a:p>
            <a:r>
              <a:rPr kumimoji="1" lang="ja-JP" altLang="en-US" sz="1050"/>
              <a:t>　業務担当者とのコミュニケーションなしには設計を進められない。仕様が不明確だったり、漏れていたりすることが分かった場合は業務担当者への確認が必要だ。うまく協力を得られるよう段取りしておくことも設計をスムーズに進めるためのポイントである。常に設計書と向き合い、抜け漏れがないか開発プロジェクトマネジャーや発注側、業務担当者の皆で意識するべきである。</a:t>
            </a:r>
          </a:p>
        </p:txBody>
      </p:sp>
      <p:sp>
        <p:nvSpPr>
          <p:cNvPr id="5" name="テキスト ボックス 4">
            <a:extLst>
              <a:ext uri="{FF2B5EF4-FFF2-40B4-BE49-F238E27FC236}">
                <a16:creationId xmlns:a16="http://schemas.microsoft.com/office/drawing/2014/main" id="{2FD07769-21DC-F749-D153-7BD0827E08C9}"/>
              </a:ext>
            </a:extLst>
          </p:cNvPr>
          <p:cNvSpPr txBox="1"/>
          <p:nvPr/>
        </p:nvSpPr>
        <p:spPr>
          <a:xfrm>
            <a:off x="5566061" y="6453408"/>
            <a:ext cx="6099048" cy="276999"/>
          </a:xfrm>
          <a:prstGeom prst="rect">
            <a:avLst/>
          </a:prstGeom>
          <a:noFill/>
        </p:spPr>
        <p:txBody>
          <a:bodyPr wrap="square">
            <a:spAutoFit/>
          </a:bodyPr>
          <a:lstStyle/>
          <a:p>
            <a:r>
              <a:rPr lang="ja-JP" altLang="en-US" sz="1200"/>
              <a:t>https://atmarkit.itmedia.co.jp/ait/articles/1510/27/news012.html</a:t>
            </a:r>
          </a:p>
        </p:txBody>
      </p:sp>
    </p:spTree>
    <p:extLst>
      <p:ext uri="{BB962C8B-B14F-4D97-AF65-F5344CB8AC3E}">
        <p14:creationId xmlns:p14="http://schemas.microsoft.com/office/powerpoint/2010/main" val="265068539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a:extLst>
              <a:ext uri="{FF2B5EF4-FFF2-40B4-BE49-F238E27FC236}">
                <a16:creationId xmlns:a16="http://schemas.microsoft.com/office/drawing/2014/main" id="{D3578072-553C-1E04-82AF-684422C5586E}"/>
              </a:ext>
            </a:extLst>
          </p:cNvPr>
          <p:cNvSpPr>
            <a:spLocks noGrp="1"/>
          </p:cNvSpPr>
          <p:nvPr>
            <p:ph type="title"/>
          </p:nvPr>
        </p:nvSpPr>
        <p:spPr/>
        <p:txBody>
          <a:bodyPr>
            <a:normAutofit/>
          </a:bodyPr>
          <a:lstStyle/>
          <a:p>
            <a:r>
              <a:rPr kumimoji="1" lang="en-US" altLang="ja-JP"/>
              <a:t>3-1-</a:t>
            </a:r>
            <a:r>
              <a:rPr lang="en-US" altLang="ja-JP"/>
              <a:t>6</a:t>
            </a:r>
            <a:r>
              <a:rPr kumimoji="1" lang="en-US" altLang="ja-JP"/>
              <a:t>.</a:t>
            </a:r>
            <a:r>
              <a:rPr lang="ja-JP" altLang="en-US"/>
              <a:t>開発</a:t>
            </a:r>
            <a:endParaRPr kumimoji="1" lang="ja-JP" altLang="en-US" dirty="0"/>
          </a:p>
        </p:txBody>
      </p:sp>
      <p:sp>
        <p:nvSpPr>
          <p:cNvPr id="10" name="正方形/長方形 9">
            <a:extLst>
              <a:ext uri="{FF2B5EF4-FFF2-40B4-BE49-F238E27FC236}">
                <a16:creationId xmlns:a16="http://schemas.microsoft.com/office/drawing/2014/main" id="{71DBDC10-6418-DC00-C303-1428DD1A8093}"/>
              </a:ext>
            </a:extLst>
          </p:cNvPr>
          <p:cNvSpPr/>
          <p:nvPr/>
        </p:nvSpPr>
        <p:spPr>
          <a:xfrm>
            <a:off x="561861" y="922284"/>
            <a:ext cx="11344390" cy="1397019"/>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marL="285750" indent="-285750">
              <a:buFont typeface="Arial" panose="020B0604020202020204" pitchFamily="34" charset="0"/>
              <a:buChar char="•"/>
            </a:pPr>
            <a:r>
              <a:rPr lang="ja-JP" altLang="en-US"/>
              <a:t>詳細設計に従ってプログラミング（コーディング）を行う。</a:t>
            </a:r>
          </a:p>
          <a:p>
            <a:pPr marL="285750" indent="-285750">
              <a:buFont typeface="Arial" panose="020B0604020202020204" pitchFamily="34" charset="0"/>
              <a:buChar char="•"/>
            </a:pPr>
            <a:endParaRPr lang="en-US" altLang="ja-JP"/>
          </a:p>
          <a:p>
            <a:pPr marL="285750" indent="-285750">
              <a:buFont typeface="Arial" panose="020B0604020202020204" pitchFamily="34" charset="0"/>
              <a:buChar char="•"/>
            </a:pPr>
            <a:r>
              <a:rPr kumimoji="1" lang="ja-JP" altLang="en-US"/>
              <a:t>開発は、「３－３．</a:t>
            </a:r>
            <a:r>
              <a:rPr kumimoji="1" lang="en-US" altLang="ja-JP"/>
              <a:t>C#</a:t>
            </a:r>
            <a:r>
              <a:rPr kumimoji="1" lang="ja-JP" altLang="en-US"/>
              <a:t>言語、</a:t>
            </a:r>
            <a:r>
              <a:rPr kumimoji="1" lang="en-US" altLang="ja-JP"/>
              <a:t>JavaScript(Vue)</a:t>
            </a:r>
            <a:r>
              <a:rPr kumimoji="1" lang="ja-JP" altLang="en-US"/>
              <a:t>による</a:t>
            </a:r>
            <a:r>
              <a:rPr kumimoji="1" lang="en-US" altLang="ja-JP"/>
              <a:t>web</a:t>
            </a:r>
            <a:r>
              <a:rPr kumimoji="1" lang="ja-JP" altLang="en-US"/>
              <a:t>システムの開発」で解説します</a:t>
            </a:r>
            <a:endParaRPr kumimoji="1" lang="ja-JP" altLang="en-US" dirty="0"/>
          </a:p>
        </p:txBody>
      </p:sp>
    </p:spTree>
    <p:extLst>
      <p:ext uri="{BB962C8B-B14F-4D97-AF65-F5344CB8AC3E}">
        <p14:creationId xmlns:p14="http://schemas.microsoft.com/office/powerpoint/2010/main" val="16653957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正方形/長方形 7">
            <a:extLst>
              <a:ext uri="{FF2B5EF4-FFF2-40B4-BE49-F238E27FC236}">
                <a16:creationId xmlns:a16="http://schemas.microsoft.com/office/drawing/2014/main" id="{6EE70946-47EF-1CE1-554D-90E8AEAD12CA}"/>
              </a:ext>
            </a:extLst>
          </p:cNvPr>
          <p:cNvSpPr/>
          <p:nvPr/>
        </p:nvSpPr>
        <p:spPr>
          <a:xfrm>
            <a:off x="1119678" y="6323469"/>
            <a:ext cx="9927530" cy="354137"/>
          </a:xfrm>
          <a:prstGeom prst="rect">
            <a:avLst/>
          </a:prstGeom>
          <a:gradFill flip="none" rotWithShape="1">
            <a:gsLst>
              <a:gs pos="0">
                <a:schemeClr val="accent4">
                  <a:lumMod val="5000"/>
                  <a:lumOff val="9500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tileRect/>
          </a:gradFill>
          <a:ln>
            <a:no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
        <p:nvSpPr>
          <p:cNvPr id="16" name="タイトル 15">
            <a:extLst>
              <a:ext uri="{FF2B5EF4-FFF2-40B4-BE49-F238E27FC236}">
                <a16:creationId xmlns:a16="http://schemas.microsoft.com/office/drawing/2014/main" id="{A4968FCA-8ACD-11D6-EB55-0428C5B6195C}"/>
              </a:ext>
            </a:extLst>
          </p:cNvPr>
          <p:cNvSpPr>
            <a:spLocks noGrp="1"/>
          </p:cNvSpPr>
          <p:nvPr>
            <p:ph type="title"/>
          </p:nvPr>
        </p:nvSpPr>
        <p:spPr/>
        <p:txBody>
          <a:bodyPr/>
          <a:lstStyle/>
          <a:p>
            <a:r>
              <a:rPr lang="ja-JP" altLang="en-US"/>
              <a:t>実習目的と達成目標</a:t>
            </a:r>
            <a:endParaRPr lang="ja-JP" altLang="en-US" dirty="0"/>
          </a:p>
        </p:txBody>
      </p:sp>
      <p:sp>
        <p:nvSpPr>
          <p:cNvPr id="13" name="テキスト プレースホルダー 12">
            <a:extLst>
              <a:ext uri="{FF2B5EF4-FFF2-40B4-BE49-F238E27FC236}">
                <a16:creationId xmlns:a16="http://schemas.microsoft.com/office/drawing/2014/main" id="{7F3F545C-49A2-3830-1B43-80D36CAB57B6}"/>
              </a:ext>
            </a:extLst>
          </p:cNvPr>
          <p:cNvSpPr>
            <a:spLocks noGrp="1"/>
          </p:cNvSpPr>
          <p:nvPr>
            <p:ph type="body" sz="quarter" idx="14"/>
          </p:nvPr>
        </p:nvSpPr>
        <p:spPr>
          <a:xfrm>
            <a:off x="268288" y="893387"/>
            <a:ext cx="11637962" cy="373063"/>
          </a:xfrm>
        </p:spPr>
        <p:txBody>
          <a:bodyPr/>
          <a:lstStyle/>
          <a:p>
            <a:r>
              <a:rPr lang="ja-JP" altLang="en-US">
                <a:latin typeface="BIZ UDPゴシック" panose="020B0400000000000000" pitchFamily="50" charset="-128"/>
                <a:ea typeface="BIZ UDPゴシック" panose="020B0400000000000000" pitchFamily="50" charset="-128"/>
              </a:rPr>
              <a:t>各項目の目的と達成目標</a:t>
            </a:r>
            <a:endParaRPr lang="ja-JP" altLang="en-US" dirty="0"/>
          </a:p>
        </p:txBody>
      </p:sp>
      <p:graphicFrame>
        <p:nvGraphicFramePr>
          <p:cNvPr id="2" name="表 11">
            <a:extLst>
              <a:ext uri="{FF2B5EF4-FFF2-40B4-BE49-F238E27FC236}">
                <a16:creationId xmlns:a16="http://schemas.microsoft.com/office/drawing/2014/main" id="{815CEBE1-C0E4-04DB-D184-CD96C309C3C0}"/>
              </a:ext>
            </a:extLst>
          </p:cNvPr>
          <p:cNvGraphicFramePr>
            <a:graphicFrameLocks noGrp="1"/>
          </p:cNvGraphicFramePr>
          <p:nvPr>
            <p:extLst>
              <p:ext uri="{D42A27DB-BD31-4B8C-83A1-F6EECF244321}">
                <p14:modId xmlns:p14="http://schemas.microsoft.com/office/powerpoint/2010/main" val="2705434338"/>
              </p:ext>
            </p:extLst>
          </p:nvPr>
        </p:nvGraphicFramePr>
        <p:xfrm>
          <a:off x="694063" y="2289810"/>
          <a:ext cx="11127035" cy="3383280"/>
        </p:xfrm>
        <a:graphic>
          <a:graphicData uri="http://schemas.openxmlformats.org/drawingml/2006/table">
            <a:tbl>
              <a:tblPr firstRow="1" bandRow="1">
                <a:tableStyleId>{5C22544A-7EE6-4342-B048-85BDC9FD1C3A}</a:tableStyleId>
              </a:tblPr>
              <a:tblGrid>
                <a:gridCol w="2079997">
                  <a:extLst>
                    <a:ext uri="{9D8B030D-6E8A-4147-A177-3AD203B41FA5}">
                      <a16:colId xmlns:a16="http://schemas.microsoft.com/office/drawing/2014/main" val="1404619311"/>
                    </a:ext>
                  </a:extLst>
                </a:gridCol>
                <a:gridCol w="5674481">
                  <a:extLst>
                    <a:ext uri="{9D8B030D-6E8A-4147-A177-3AD203B41FA5}">
                      <a16:colId xmlns:a16="http://schemas.microsoft.com/office/drawing/2014/main" val="966735237"/>
                    </a:ext>
                  </a:extLst>
                </a:gridCol>
                <a:gridCol w="3372557">
                  <a:extLst>
                    <a:ext uri="{9D8B030D-6E8A-4147-A177-3AD203B41FA5}">
                      <a16:colId xmlns:a16="http://schemas.microsoft.com/office/drawing/2014/main" val="1374605348"/>
                    </a:ext>
                  </a:extLst>
                </a:gridCol>
              </a:tblGrid>
              <a:tr h="311525">
                <a:tc>
                  <a:txBody>
                    <a:bodyPr/>
                    <a:lstStyle/>
                    <a:p>
                      <a:pPr algn="ctr"/>
                      <a:r>
                        <a:rPr kumimoji="1" lang="ja-JP" altLang="en-US" dirty="0">
                          <a:latin typeface="BIZ UDPゴシック" panose="020B0400000000000000" pitchFamily="50" charset="-128"/>
                          <a:ea typeface="BIZ UDPゴシック" panose="020B0400000000000000" pitchFamily="50" charset="-128"/>
                        </a:rPr>
                        <a:t>項目</a:t>
                      </a:r>
                    </a:p>
                  </a:txBody>
                  <a:tcPr/>
                </a:tc>
                <a:tc>
                  <a:txBody>
                    <a:bodyPr/>
                    <a:lstStyle/>
                    <a:p>
                      <a:pPr algn="ctr"/>
                      <a:r>
                        <a:rPr kumimoji="1" lang="ja-JP" altLang="en-US">
                          <a:latin typeface="BIZ UDPゴシック" panose="020B0400000000000000" pitchFamily="50" charset="-128"/>
                          <a:ea typeface="BIZ UDPゴシック" panose="020B0400000000000000" pitchFamily="50" charset="-128"/>
                        </a:rPr>
                        <a:t>目的</a:t>
                      </a:r>
                      <a:endParaRPr kumimoji="1" lang="ja-JP" altLang="en-US" dirty="0">
                        <a:latin typeface="BIZ UDPゴシック" panose="020B0400000000000000" pitchFamily="50" charset="-128"/>
                        <a:ea typeface="BIZ UDPゴシック" panose="020B0400000000000000" pitchFamily="50" charset="-128"/>
                      </a:endParaRPr>
                    </a:p>
                  </a:txBody>
                  <a:tcPr/>
                </a:tc>
                <a:tc>
                  <a:txBody>
                    <a:bodyPr/>
                    <a:lstStyle/>
                    <a:p>
                      <a:pPr algn="ctr"/>
                      <a:r>
                        <a:rPr kumimoji="1" lang="ja-JP" altLang="en-US" dirty="0">
                          <a:latin typeface="BIZ UDPゴシック" panose="020B0400000000000000" pitchFamily="50" charset="-128"/>
                          <a:ea typeface="BIZ UDPゴシック" panose="020B0400000000000000" pitchFamily="50" charset="-128"/>
                        </a:rPr>
                        <a:t>達成目標</a:t>
                      </a:r>
                    </a:p>
                  </a:txBody>
                  <a:tcPr/>
                </a:tc>
                <a:extLst>
                  <a:ext uri="{0D108BD9-81ED-4DB2-BD59-A6C34878D82A}">
                    <a16:rowId xmlns:a16="http://schemas.microsoft.com/office/drawing/2014/main" val="1035063493"/>
                  </a:ext>
                </a:extLst>
              </a:tr>
              <a:tr h="5377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800" dirty="0">
                          <a:latin typeface="BIZ UDPゴシック" panose="020B0400000000000000" pitchFamily="50" charset="-128"/>
                          <a:ea typeface="BIZ UDPゴシック" panose="020B0400000000000000" pitchFamily="50" charset="-128"/>
                        </a:rPr>
                        <a:t>1.</a:t>
                      </a:r>
                      <a:r>
                        <a:rPr kumimoji="1" lang="ja-JP" altLang="en-US" sz="1800" dirty="0">
                          <a:latin typeface="BIZ UDPゴシック" panose="020B0400000000000000" pitchFamily="50" charset="-128"/>
                          <a:ea typeface="BIZ UDPゴシック" panose="020B0400000000000000" pitchFamily="50" charset="-128"/>
                        </a:rPr>
                        <a:t>座学実習（情報処理基本）</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latin typeface="BIZ UDPゴシック" panose="020B0400000000000000" pitchFamily="50" charset="-128"/>
                          <a:ea typeface="BIZ UDPゴシック" panose="020B0400000000000000" pitchFamily="50" charset="-128"/>
                        </a:rPr>
                        <a:t>基本的な技術について体系的に理解することで、各技術の関連性やつながりを理解する。</a:t>
                      </a:r>
                      <a:endParaRPr kumimoji="1" lang="en-US" altLang="ja-JP" dirty="0">
                        <a:latin typeface="BIZ UDPゴシック" panose="020B0400000000000000" pitchFamily="50" charset="-128"/>
                        <a:ea typeface="BIZ UDPゴシック" panose="020B0400000000000000"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a:latin typeface="BIZ UDPゴシック" panose="020B0400000000000000" pitchFamily="50" charset="-128"/>
                        <a:ea typeface="BIZ UDPゴシック" panose="020B0400000000000000" pitchFamily="50" charset="-128"/>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latin typeface="BIZ UDPゴシック" panose="020B0400000000000000" pitchFamily="50" charset="-128"/>
                          <a:ea typeface="BIZ UDPゴシック" panose="020B0400000000000000" pitchFamily="50" charset="-128"/>
                        </a:rPr>
                        <a:t>各技術の関連性やつながりを理解する。</a:t>
                      </a:r>
                      <a:endParaRPr kumimoji="1" lang="en-US" altLang="ja-JP" dirty="0">
                        <a:latin typeface="BIZ UDPゴシック" panose="020B0400000000000000" pitchFamily="50" charset="-128"/>
                        <a:ea typeface="BIZ UDPゴシック" panose="020B0400000000000000" pitchFamily="50" charset="-128"/>
                      </a:endParaRPr>
                    </a:p>
                  </a:txBody>
                  <a:tcPr/>
                </a:tc>
                <a:extLst>
                  <a:ext uri="{0D108BD9-81ED-4DB2-BD59-A6C34878D82A}">
                    <a16:rowId xmlns:a16="http://schemas.microsoft.com/office/drawing/2014/main" val="3498206687"/>
                  </a:ext>
                </a:extLst>
              </a:tr>
              <a:tr h="5377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800" dirty="0">
                          <a:latin typeface="BIZ UDPゴシック" panose="020B0400000000000000" pitchFamily="50" charset="-128"/>
                          <a:ea typeface="BIZ UDPゴシック" panose="020B0400000000000000" pitchFamily="50" charset="-128"/>
                        </a:rPr>
                        <a:t>2.</a:t>
                      </a:r>
                      <a:r>
                        <a:rPr kumimoji="1" lang="ja-JP" altLang="en-US" sz="1800" dirty="0">
                          <a:latin typeface="BIZ UDPゴシック" panose="020B0400000000000000" pitchFamily="50" charset="-128"/>
                          <a:ea typeface="BIZ UDPゴシック" panose="020B0400000000000000" pitchFamily="50" charset="-128"/>
                        </a:rPr>
                        <a:t>開発環境構築の実習</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latin typeface="BIZ UDPゴシック" panose="020B0400000000000000" pitchFamily="50" charset="-128"/>
                          <a:ea typeface="BIZ UDPゴシック" panose="020B0400000000000000" pitchFamily="50" charset="-128"/>
                        </a:rPr>
                        <a:t>動作環境、開発環境を自身で調べながら構築することにより、ハード、ＯＳ等の知識の必要性を理解する。</a:t>
                      </a:r>
                      <a:endParaRPr kumimoji="1" lang="en-US" altLang="ja-JP" dirty="0">
                        <a:latin typeface="BIZ UDPゴシック" panose="020B0400000000000000" pitchFamily="50" charset="-128"/>
                        <a:ea typeface="BIZ UDPゴシック" panose="020B0400000000000000"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a:latin typeface="BIZ UDPゴシック" panose="020B0400000000000000" pitchFamily="50" charset="-128"/>
                        <a:ea typeface="BIZ UDPゴシック" panose="020B0400000000000000" pitchFamily="50" charset="-128"/>
                      </a:endParaRPr>
                    </a:p>
                  </a:txBody>
                  <a:tcPr/>
                </a:tc>
                <a:tc>
                  <a:txBody>
                    <a:bodyPr/>
                    <a:lstStyle/>
                    <a:p>
                      <a:r>
                        <a:rPr kumimoji="1" lang="ja-JP" altLang="en-US" dirty="0">
                          <a:latin typeface="BIZ UDPゴシック" panose="020B0400000000000000" pitchFamily="50" charset="-128"/>
                          <a:ea typeface="BIZ UDPゴシック" panose="020B0400000000000000" pitchFamily="50" charset="-128"/>
                        </a:rPr>
                        <a:t>開発環境、動作環境の構築を一人称できる。</a:t>
                      </a:r>
                    </a:p>
                  </a:txBody>
                  <a:tcPr/>
                </a:tc>
                <a:extLst>
                  <a:ext uri="{0D108BD9-81ED-4DB2-BD59-A6C34878D82A}">
                    <a16:rowId xmlns:a16="http://schemas.microsoft.com/office/drawing/2014/main" val="910411385"/>
                  </a:ext>
                </a:extLst>
              </a:tr>
              <a:tr h="5377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800" dirty="0">
                          <a:latin typeface="BIZ UDPゴシック" panose="020B0400000000000000" pitchFamily="50" charset="-128"/>
                          <a:ea typeface="BIZ UDPゴシック" panose="020B0400000000000000" pitchFamily="50" charset="-128"/>
                        </a:rPr>
                        <a:t>3.web</a:t>
                      </a:r>
                      <a:r>
                        <a:rPr kumimoji="1" lang="ja-JP" altLang="en-US" sz="1800" dirty="0">
                          <a:latin typeface="BIZ UDPゴシック" panose="020B0400000000000000" pitchFamily="50" charset="-128"/>
                          <a:ea typeface="BIZ UDPゴシック" panose="020B0400000000000000" pitchFamily="50" charset="-128"/>
                        </a:rPr>
                        <a:t>システム開発の実習</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latin typeface="BIZ UDPゴシック" panose="020B0400000000000000" pitchFamily="50" charset="-128"/>
                          <a:ea typeface="BIZ UDPゴシック" panose="020B0400000000000000" pitchFamily="50" charset="-128"/>
                        </a:rPr>
                        <a:t>Web</a:t>
                      </a:r>
                      <a:r>
                        <a:rPr kumimoji="1" lang="ja-JP" altLang="en-US">
                          <a:latin typeface="BIZ UDPゴシック" panose="020B0400000000000000" pitchFamily="50" charset="-128"/>
                          <a:ea typeface="BIZ UDPゴシック" panose="020B0400000000000000" pitchFamily="50" charset="-128"/>
                        </a:rPr>
                        <a:t>システム開発を通して、理論やフレームワーク、ライブラリなど、多くの知識と経験が必要になることを理解する。</a:t>
                      </a:r>
                      <a:endParaRPr kumimoji="1" lang="en-US" altLang="ja-JP" dirty="0">
                        <a:latin typeface="BIZ UDPゴシック" panose="020B0400000000000000" pitchFamily="50" charset="-128"/>
                        <a:ea typeface="BIZ UDPゴシック" panose="020B0400000000000000"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a:latin typeface="BIZ UDPゴシック" panose="020B0400000000000000" pitchFamily="50" charset="-128"/>
                        <a:ea typeface="BIZ UDPゴシック" panose="020B0400000000000000" pitchFamily="50" charset="-128"/>
                      </a:endParaRPr>
                    </a:p>
                  </a:txBody>
                  <a:tcPr/>
                </a:tc>
                <a:tc>
                  <a:txBody>
                    <a:bodyPr/>
                    <a:lstStyle/>
                    <a:p>
                      <a:r>
                        <a:rPr kumimoji="1" lang="en-US" altLang="ja-JP" dirty="0">
                          <a:latin typeface="BIZ UDPゴシック" panose="020B0400000000000000" pitchFamily="50" charset="-128"/>
                          <a:ea typeface="BIZ UDPゴシック" panose="020B0400000000000000" pitchFamily="50" charset="-128"/>
                        </a:rPr>
                        <a:t>Web</a:t>
                      </a:r>
                      <a:r>
                        <a:rPr kumimoji="1" lang="ja-JP" altLang="en-US" dirty="0">
                          <a:latin typeface="BIZ UDPゴシック" panose="020B0400000000000000" pitchFamily="50" charset="-128"/>
                          <a:ea typeface="BIZ UDPゴシック" panose="020B0400000000000000" pitchFamily="50" charset="-128"/>
                        </a:rPr>
                        <a:t>システム開発を行い、動作環境で動かす。</a:t>
                      </a:r>
                    </a:p>
                  </a:txBody>
                  <a:tcPr/>
                </a:tc>
                <a:extLst>
                  <a:ext uri="{0D108BD9-81ED-4DB2-BD59-A6C34878D82A}">
                    <a16:rowId xmlns:a16="http://schemas.microsoft.com/office/drawing/2014/main" val="3039334088"/>
                  </a:ext>
                </a:extLst>
              </a:tr>
            </a:tbl>
          </a:graphicData>
        </a:graphic>
      </p:graphicFrame>
      <p:pic>
        <p:nvPicPr>
          <p:cNvPr id="5" name="Picture 2" descr="下矢印」の写真素材 | 4,720件の無料イラスト画像 | Adobe Stock">
            <a:extLst>
              <a:ext uri="{FF2B5EF4-FFF2-40B4-BE49-F238E27FC236}">
                <a16:creationId xmlns:a16="http://schemas.microsoft.com/office/drawing/2014/main" id="{061F53CD-664F-D6A2-F4EC-1AA83EE0ED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08123" y="5715557"/>
            <a:ext cx="1154017" cy="471141"/>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a:extLst>
              <a:ext uri="{FF2B5EF4-FFF2-40B4-BE49-F238E27FC236}">
                <a16:creationId xmlns:a16="http://schemas.microsoft.com/office/drawing/2014/main" id="{A6BA652A-97D9-9EA1-3749-9EF02B672703}"/>
              </a:ext>
            </a:extLst>
          </p:cNvPr>
          <p:cNvSpPr txBox="1"/>
          <p:nvPr/>
        </p:nvSpPr>
        <p:spPr>
          <a:xfrm>
            <a:off x="1546335" y="6254318"/>
            <a:ext cx="9469259" cy="400110"/>
          </a:xfrm>
          <a:prstGeom prst="rect">
            <a:avLst/>
          </a:prstGeom>
          <a:noFill/>
        </p:spPr>
        <p:txBody>
          <a:bodyPr wrap="none" rtlCol="0">
            <a:spAutoFit/>
          </a:bodyPr>
          <a:lstStyle/>
          <a:p>
            <a:r>
              <a:rPr kumimoji="1" lang="ja-JP" altLang="en-US" sz="2000" dirty="0">
                <a:solidFill>
                  <a:srgbClr val="FF0000"/>
                </a:solidFill>
                <a:latin typeface="BIZ UDPゴシック" panose="020B0400000000000000" pitchFamily="50" charset="-128"/>
                <a:ea typeface="BIZ UDPゴシック" panose="020B0400000000000000" pitchFamily="50" charset="-128"/>
              </a:rPr>
              <a:t>「</a:t>
            </a:r>
            <a:r>
              <a:rPr kumimoji="1" lang="en-US" altLang="ja-JP" sz="2000" dirty="0">
                <a:solidFill>
                  <a:srgbClr val="FF0000"/>
                </a:solidFill>
                <a:latin typeface="BIZ UDPゴシック" panose="020B0400000000000000" pitchFamily="50" charset="-128"/>
                <a:ea typeface="BIZ UDPゴシック" panose="020B0400000000000000" pitchFamily="50" charset="-128"/>
              </a:rPr>
              <a:t>IT</a:t>
            </a:r>
            <a:r>
              <a:rPr kumimoji="1" lang="ja-JP" altLang="en-US" sz="2000" dirty="0">
                <a:solidFill>
                  <a:srgbClr val="FF0000"/>
                </a:solidFill>
                <a:latin typeface="BIZ UDPゴシック" panose="020B0400000000000000" pitchFamily="50" charset="-128"/>
                <a:ea typeface="BIZ UDPゴシック" panose="020B0400000000000000" pitchFamily="50" charset="-128"/>
              </a:rPr>
              <a:t>技術者（プログラマー）として自律的に考え行動し、開発を進めることができる。」</a:t>
            </a:r>
          </a:p>
        </p:txBody>
      </p:sp>
      <p:sp>
        <p:nvSpPr>
          <p:cNvPr id="7" name="テキスト ボックス 6">
            <a:extLst>
              <a:ext uri="{FF2B5EF4-FFF2-40B4-BE49-F238E27FC236}">
                <a16:creationId xmlns:a16="http://schemas.microsoft.com/office/drawing/2014/main" id="{C5ACF661-E9E6-6C21-C6CF-474F1015E04C}"/>
              </a:ext>
            </a:extLst>
          </p:cNvPr>
          <p:cNvSpPr txBox="1"/>
          <p:nvPr/>
        </p:nvSpPr>
        <p:spPr>
          <a:xfrm>
            <a:off x="694063" y="1299165"/>
            <a:ext cx="11127036" cy="923330"/>
          </a:xfrm>
          <a:prstGeom prst="rect">
            <a:avLst/>
          </a:prstGeom>
          <a:noFill/>
        </p:spPr>
        <p:txBody>
          <a:bodyPr wrap="square" rtlCol="0">
            <a:spAutoFit/>
          </a:bodyPr>
          <a:lstStyle/>
          <a:p>
            <a:r>
              <a:rPr kumimoji="1" lang="ja-JP" altLang="en-US" dirty="0">
                <a:latin typeface="BIZ UDPゴシック" panose="020B0400000000000000" pitchFamily="50" charset="-128"/>
                <a:ea typeface="BIZ UDPゴシック" panose="020B0400000000000000" pitchFamily="50" charset="-128"/>
              </a:rPr>
              <a:t>実習では、単なる形式上の知識だけではない</a:t>
            </a:r>
            <a:r>
              <a:rPr kumimoji="1" lang="ja-JP" altLang="en-US" dirty="0">
                <a:solidFill>
                  <a:srgbClr val="FF0000"/>
                </a:solidFill>
                <a:latin typeface="BIZ UDPゴシック" panose="020B0400000000000000" pitchFamily="50" charset="-128"/>
                <a:ea typeface="BIZ UDPゴシック" panose="020B0400000000000000" pitchFamily="50" charset="-128"/>
              </a:rPr>
              <a:t>システム開発に必要な暗黙知（実務を通じてでしか伝承できない、簡単に言語化できない知識）</a:t>
            </a:r>
            <a:r>
              <a:rPr kumimoji="1" lang="ja-JP" altLang="en-US" dirty="0">
                <a:latin typeface="BIZ UDPゴシック" panose="020B0400000000000000" pitchFamily="50" charset="-128"/>
                <a:ea typeface="BIZ UDPゴシック" panose="020B0400000000000000" pitchFamily="50" charset="-128"/>
              </a:rPr>
              <a:t>を教えます。この実習を通じて、自律的に考え行動し、開発を進めることができる態度を身につけます。</a:t>
            </a:r>
          </a:p>
        </p:txBody>
      </p:sp>
      <p:sp>
        <p:nvSpPr>
          <p:cNvPr id="15" name="正方形/長方形 14">
            <a:extLst>
              <a:ext uri="{FF2B5EF4-FFF2-40B4-BE49-F238E27FC236}">
                <a16:creationId xmlns:a16="http://schemas.microsoft.com/office/drawing/2014/main" id="{221623EF-0F59-F3FC-9030-0C789B74B5ED}"/>
              </a:ext>
            </a:extLst>
          </p:cNvPr>
          <p:cNvSpPr/>
          <p:nvPr/>
        </p:nvSpPr>
        <p:spPr>
          <a:xfrm>
            <a:off x="694062" y="4503308"/>
            <a:ext cx="11127036" cy="1169781"/>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94567102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a:extLst>
              <a:ext uri="{FF2B5EF4-FFF2-40B4-BE49-F238E27FC236}">
                <a16:creationId xmlns:a16="http://schemas.microsoft.com/office/drawing/2014/main" id="{D3578072-553C-1E04-82AF-684422C5586E}"/>
              </a:ext>
            </a:extLst>
          </p:cNvPr>
          <p:cNvSpPr>
            <a:spLocks noGrp="1"/>
          </p:cNvSpPr>
          <p:nvPr>
            <p:ph type="title"/>
          </p:nvPr>
        </p:nvSpPr>
        <p:spPr/>
        <p:txBody>
          <a:bodyPr>
            <a:normAutofit/>
          </a:bodyPr>
          <a:lstStyle/>
          <a:p>
            <a:r>
              <a:rPr kumimoji="1" lang="en-US" altLang="ja-JP"/>
              <a:t>3-1-</a:t>
            </a:r>
            <a:r>
              <a:rPr lang="en-US" altLang="ja-JP"/>
              <a:t>7</a:t>
            </a:r>
            <a:r>
              <a:rPr kumimoji="1" lang="en-US" altLang="ja-JP"/>
              <a:t>.</a:t>
            </a:r>
            <a:r>
              <a:rPr kumimoji="1" lang="ja-JP" altLang="en-US"/>
              <a:t>動作確認（テスト）</a:t>
            </a:r>
            <a:endParaRPr kumimoji="1" lang="ja-JP" altLang="en-US" dirty="0"/>
          </a:p>
        </p:txBody>
      </p:sp>
      <p:sp>
        <p:nvSpPr>
          <p:cNvPr id="10" name="正方形/長方形 9">
            <a:extLst>
              <a:ext uri="{FF2B5EF4-FFF2-40B4-BE49-F238E27FC236}">
                <a16:creationId xmlns:a16="http://schemas.microsoft.com/office/drawing/2014/main" id="{71DBDC10-6418-DC00-C303-1428DD1A8093}"/>
              </a:ext>
            </a:extLst>
          </p:cNvPr>
          <p:cNvSpPr/>
          <p:nvPr/>
        </p:nvSpPr>
        <p:spPr>
          <a:xfrm>
            <a:off x="561861" y="922284"/>
            <a:ext cx="11344390" cy="1397019"/>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marL="285750" indent="-285750">
              <a:buFont typeface="Arial" panose="020B0604020202020204" pitchFamily="34" charset="0"/>
              <a:buChar char="•"/>
            </a:pPr>
            <a:r>
              <a:rPr kumimoji="1" lang="ja-JP" altLang="en-US"/>
              <a:t>モジュールの単体及び結合したソフトウェア全体が設計書通りか確認する。</a:t>
            </a:r>
          </a:p>
          <a:p>
            <a:pPr marL="285750" indent="-285750">
              <a:buFont typeface="Arial" panose="020B0604020202020204" pitchFamily="34" charset="0"/>
              <a:buChar char="•"/>
            </a:pPr>
            <a:endParaRPr kumimoji="1" lang="en-US" altLang="ja-JP"/>
          </a:p>
          <a:p>
            <a:pPr marL="285750" indent="-285750">
              <a:buFont typeface="Arial" panose="020B0604020202020204" pitchFamily="34" charset="0"/>
              <a:buChar char="•"/>
            </a:pPr>
            <a:r>
              <a:rPr lang="ja-JP" altLang="en-US"/>
              <a:t>テストを行った後、試験結果表を作成し、テストの妥当性やバグ収束曲線による評価を行う。</a:t>
            </a:r>
            <a:endParaRPr kumimoji="1" lang="ja-JP" altLang="en-US" dirty="0"/>
          </a:p>
        </p:txBody>
      </p:sp>
      <p:sp>
        <p:nvSpPr>
          <p:cNvPr id="2" name="テキスト ボックス 1">
            <a:extLst>
              <a:ext uri="{FF2B5EF4-FFF2-40B4-BE49-F238E27FC236}">
                <a16:creationId xmlns:a16="http://schemas.microsoft.com/office/drawing/2014/main" id="{8B93D18D-90E6-5E58-0242-B564656B5F7E}"/>
              </a:ext>
            </a:extLst>
          </p:cNvPr>
          <p:cNvSpPr txBox="1"/>
          <p:nvPr/>
        </p:nvSpPr>
        <p:spPr>
          <a:xfrm>
            <a:off x="561862" y="2760453"/>
            <a:ext cx="11344390" cy="1200329"/>
          </a:xfrm>
          <a:prstGeom prst="rect">
            <a:avLst/>
          </a:prstGeom>
          <a:noFill/>
        </p:spPr>
        <p:txBody>
          <a:bodyPr wrap="square" rtlCol="0">
            <a:spAutoFit/>
          </a:bodyPr>
          <a:lstStyle/>
          <a:p>
            <a:r>
              <a:rPr kumimoji="1" lang="ja-JP" altLang="en-US"/>
              <a:t>大規模開発になると、ＵＴ</a:t>
            </a:r>
            <a:r>
              <a:rPr kumimoji="1" lang="en-US" altLang="ja-JP"/>
              <a:t>(</a:t>
            </a:r>
            <a:r>
              <a:rPr kumimoji="1" lang="ja-JP" altLang="en-US"/>
              <a:t>ユニットテスト</a:t>
            </a:r>
            <a:r>
              <a:rPr kumimoji="1" lang="en-US" altLang="ja-JP"/>
              <a:t>)</a:t>
            </a:r>
            <a:r>
              <a:rPr kumimoji="1" lang="ja-JP" altLang="en-US"/>
              <a:t>、</a:t>
            </a:r>
            <a:r>
              <a:rPr kumimoji="1" lang="en-US" altLang="ja-JP"/>
              <a:t>ST(</a:t>
            </a:r>
            <a:r>
              <a:rPr kumimoji="1" lang="ja-JP" altLang="en-US"/>
              <a:t>結合テスト</a:t>
            </a:r>
            <a:r>
              <a:rPr kumimoji="1" lang="en-US" altLang="ja-JP"/>
              <a:t>)</a:t>
            </a:r>
            <a:r>
              <a:rPr kumimoji="1" lang="ja-JP" altLang="en-US"/>
              <a:t>のようにモジュール単位でＵＴを行い、全部のモジュールがそろった時点で、ＳＴを行います。</a:t>
            </a:r>
            <a:endParaRPr kumimoji="1" lang="en-US" altLang="ja-JP"/>
          </a:p>
          <a:p>
            <a:r>
              <a:rPr lang="ja-JP" altLang="en-US"/>
              <a:t>もちろん、ＵＴでもテストを行うだけでなく、試験結果表のようにテストの妥当性やバグ収束曲線による評価を行う必要があります。</a:t>
            </a:r>
            <a:endParaRPr kumimoji="1" lang="ja-JP" altLang="en-US"/>
          </a:p>
        </p:txBody>
      </p:sp>
      <p:sp>
        <p:nvSpPr>
          <p:cNvPr id="3" name="正方形/長方形 2">
            <a:extLst>
              <a:ext uri="{FF2B5EF4-FFF2-40B4-BE49-F238E27FC236}">
                <a16:creationId xmlns:a16="http://schemas.microsoft.com/office/drawing/2014/main" id="{2775FFD0-9F57-EFE2-7309-E87256E1770E}"/>
              </a:ext>
            </a:extLst>
          </p:cNvPr>
          <p:cNvSpPr/>
          <p:nvPr/>
        </p:nvSpPr>
        <p:spPr>
          <a:xfrm>
            <a:off x="561861" y="4165600"/>
            <a:ext cx="11344390" cy="1564096"/>
          </a:xfrm>
          <a:prstGeom prst="rect">
            <a:avLst/>
          </a:prstGeom>
          <a:solidFill>
            <a:srgbClr val="FFFF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rgbClr val="FF0000"/>
                </a:solidFill>
              </a:rPr>
              <a:t>バグはどんなにテストしても無くなることはありません。</a:t>
            </a:r>
            <a:endParaRPr kumimoji="1" lang="en-US" altLang="ja-JP">
              <a:solidFill>
                <a:srgbClr val="FF0000"/>
              </a:solidFill>
            </a:endParaRPr>
          </a:p>
          <a:p>
            <a:pPr algn="ctr"/>
            <a:r>
              <a:rPr lang="ja-JP" altLang="en-US">
                <a:solidFill>
                  <a:srgbClr val="FF0000"/>
                </a:solidFill>
              </a:rPr>
              <a:t>そのため、</a:t>
            </a:r>
            <a:endParaRPr lang="en-US" altLang="ja-JP">
              <a:solidFill>
                <a:srgbClr val="FF0000"/>
              </a:solidFill>
            </a:endParaRPr>
          </a:p>
          <a:p>
            <a:pPr algn="ctr"/>
            <a:r>
              <a:rPr kumimoji="1" lang="ja-JP" altLang="en-US">
                <a:solidFill>
                  <a:srgbClr val="FF0000"/>
                </a:solidFill>
              </a:rPr>
              <a:t>どのようにテストを行い、合格</a:t>
            </a:r>
            <a:r>
              <a:rPr lang="ja-JP" altLang="en-US">
                <a:solidFill>
                  <a:srgbClr val="FF0000"/>
                </a:solidFill>
              </a:rPr>
              <a:t>と認めたかが重要となります。</a:t>
            </a:r>
            <a:endParaRPr lang="en-US" altLang="ja-JP">
              <a:solidFill>
                <a:srgbClr val="FF0000"/>
              </a:solidFill>
            </a:endParaRPr>
          </a:p>
          <a:p>
            <a:pPr algn="ctr"/>
            <a:r>
              <a:rPr kumimoji="1" lang="en-US" altLang="ja-JP">
                <a:solidFill>
                  <a:srgbClr val="FF0000"/>
                </a:solidFill>
              </a:rPr>
              <a:t>(</a:t>
            </a:r>
            <a:r>
              <a:rPr kumimoji="1" lang="ja-JP" altLang="en-US">
                <a:solidFill>
                  <a:srgbClr val="FF0000"/>
                </a:solidFill>
              </a:rPr>
              <a:t>たくさんバグを出してたくさん改修することが製品品質を高めることにつながります。</a:t>
            </a:r>
            <a:r>
              <a:rPr kumimoji="1" lang="en-US" altLang="ja-JP">
                <a:solidFill>
                  <a:srgbClr val="FF0000"/>
                </a:solidFill>
              </a:rPr>
              <a:t>)</a:t>
            </a:r>
            <a:endParaRPr kumimoji="1" lang="ja-JP" altLang="en-US">
              <a:solidFill>
                <a:srgbClr val="FF0000"/>
              </a:solidFill>
            </a:endParaRPr>
          </a:p>
        </p:txBody>
      </p:sp>
      <p:sp>
        <p:nvSpPr>
          <p:cNvPr id="4" name="テキスト ボックス 3">
            <a:extLst>
              <a:ext uri="{FF2B5EF4-FFF2-40B4-BE49-F238E27FC236}">
                <a16:creationId xmlns:a16="http://schemas.microsoft.com/office/drawing/2014/main" id="{6D21F82B-F8E6-0F19-A476-33D6CDBC61BE}"/>
              </a:ext>
            </a:extLst>
          </p:cNvPr>
          <p:cNvSpPr txBox="1"/>
          <p:nvPr/>
        </p:nvSpPr>
        <p:spPr>
          <a:xfrm>
            <a:off x="2248830" y="5870979"/>
            <a:ext cx="7970452" cy="369332"/>
          </a:xfrm>
          <a:prstGeom prst="rect">
            <a:avLst/>
          </a:prstGeom>
          <a:noFill/>
        </p:spPr>
        <p:txBody>
          <a:bodyPr wrap="none" rtlCol="0">
            <a:spAutoFit/>
          </a:bodyPr>
          <a:lstStyle/>
          <a:p>
            <a:r>
              <a:rPr kumimoji="1" lang="ja-JP" altLang="en-US">
                <a:solidFill>
                  <a:srgbClr val="FF0000"/>
                </a:solidFill>
                <a:highlight>
                  <a:srgbClr val="FFFF00"/>
                </a:highlight>
              </a:rPr>
              <a:t>バグが出ないソースコードほど、危ない（内在している）ということになります。</a:t>
            </a:r>
          </a:p>
        </p:txBody>
      </p:sp>
    </p:spTree>
    <p:extLst>
      <p:ext uri="{BB962C8B-B14F-4D97-AF65-F5344CB8AC3E}">
        <p14:creationId xmlns:p14="http://schemas.microsoft.com/office/powerpoint/2010/main" val="165010019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105EA2F-E7F2-ACF7-0833-6B93C7286CEA}"/>
              </a:ext>
            </a:extLst>
          </p:cNvPr>
          <p:cNvSpPr>
            <a:spLocks noGrp="1"/>
          </p:cNvSpPr>
          <p:nvPr>
            <p:ph type="title"/>
          </p:nvPr>
        </p:nvSpPr>
        <p:spPr/>
        <p:txBody>
          <a:bodyPr/>
          <a:lstStyle/>
          <a:p>
            <a:r>
              <a:rPr kumimoji="1" lang="en-US" altLang="ja-JP"/>
              <a:t>3-1-</a:t>
            </a:r>
            <a:r>
              <a:rPr lang="en-US" altLang="ja-JP"/>
              <a:t>7</a:t>
            </a:r>
            <a:r>
              <a:rPr kumimoji="1" lang="en-US" altLang="ja-JP"/>
              <a:t>.</a:t>
            </a:r>
            <a:r>
              <a:rPr kumimoji="1" lang="ja-JP" altLang="en-US"/>
              <a:t>動作確認（テスト）</a:t>
            </a:r>
          </a:p>
        </p:txBody>
      </p:sp>
      <p:sp>
        <p:nvSpPr>
          <p:cNvPr id="5" name="正方形/長方形 4">
            <a:extLst>
              <a:ext uri="{FF2B5EF4-FFF2-40B4-BE49-F238E27FC236}">
                <a16:creationId xmlns:a16="http://schemas.microsoft.com/office/drawing/2014/main" id="{9D2A6C46-3413-ECE8-12F2-B7D6E77CB7A9}"/>
              </a:ext>
            </a:extLst>
          </p:cNvPr>
          <p:cNvSpPr/>
          <p:nvPr/>
        </p:nvSpPr>
        <p:spPr>
          <a:xfrm>
            <a:off x="196106" y="824754"/>
            <a:ext cx="5810249" cy="548640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400" b="0" i="0" u="none" strike="noStrike" kern="1200" cap="none" spc="0" normalizeH="0" baseline="0" noProof="0">
              <a:ln>
                <a:noFill/>
              </a:ln>
              <a:solidFill>
                <a:prstClr val="black"/>
              </a:solidFill>
              <a:effectLst/>
              <a:uLnTx/>
              <a:uFillTx/>
              <a:latin typeface="BIZ UDPゴシック"/>
              <a:ea typeface="BIZ UDPゴシック"/>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400">
              <a:solidFill>
                <a:prstClr val="black"/>
              </a:solidFill>
              <a:latin typeface="BIZ UDPゴシック"/>
              <a:ea typeface="BIZ UDPゴシック"/>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400" b="0" i="0" u="none" strike="noStrike" kern="1200" cap="none" spc="0" normalizeH="0" baseline="0" noProof="0">
              <a:ln>
                <a:noFill/>
              </a:ln>
              <a:solidFill>
                <a:prstClr val="black"/>
              </a:solidFill>
              <a:effectLst/>
              <a:uLnTx/>
              <a:uFillTx/>
              <a:latin typeface="BIZ UDPゴシック"/>
              <a:ea typeface="BIZ UDPゴシック"/>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400">
              <a:solidFill>
                <a:prstClr val="black"/>
              </a:solidFill>
              <a:latin typeface="BIZ UDPゴシック"/>
              <a:ea typeface="BIZ UDPゴシック"/>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400" b="0" i="0" u="none" strike="noStrike" kern="1200" cap="none" spc="0" normalizeH="0" baseline="0" noProof="0">
              <a:ln>
                <a:noFill/>
              </a:ln>
              <a:solidFill>
                <a:prstClr val="black"/>
              </a:solidFill>
              <a:effectLst/>
              <a:uLnTx/>
              <a:uFillTx/>
              <a:latin typeface="BIZ UDPゴシック"/>
              <a:ea typeface="BIZ UDPゴシック"/>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400">
              <a:solidFill>
                <a:prstClr val="black"/>
              </a:solidFill>
              <a:latin typeface="BIZ UDPゴシック"/>
              <a:ea typeface="BIZ UDPゴシック"/>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400" b="0" i="0" u="none" strike="noStrike" kern="1200" cap="none" spc="0" normalizeH="0" baseline="0" noProof="0">
              <a:ln>
                <a:noFill/>
              </a:ln>
              <a:solidFill>
                <a:prstClr val="black"/>
              </a:solidFill>
              <a:effectLst/>
              <a:uLnTx/>
              <a:uFillTx/>
              <a:latin typeface="BIZ UDPゴシック"/>
              <a:ea typeface="BIZ UDPゴシック"/>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400">
              <a:solidFill>
                <a:prstClr val="black"/>
              </a:solidFill>
              <a:latin typeface="BIZ UDPゴシック"/>
              <a:ea typeface="BIZ UDPゴシック"/>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400" b="0" i="0" u="none" strike="noStrike" kern="1200" cap="none" spc="0" normalizeH="0" baseline="0" noProof="0">
              <a:ln>
                <a:noFill/>
              </a:ln>
              <a:solidFill>
                <a:prstClr val="black"/>
              </a:solidFill>
              <a:effectLst/>
              <a:uLnTx/>
              <a:uFillTx/>
              <a:latin typeface="BIZ UDPゴシック"/>
              <a:ea typeface="BIZ UDPゴシック"/>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400">
              <a:solidFill>
                <a:prstClr val="black"/>
              </a:solidFill>
              <a:latin typeface="BIZ UDPゴシック"/>
              <a:ea typeface="BIZ UDPゴシック"/>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400" b="0" i="0" u="none" strike="noStrike" kern="1200" cap="none" spc="0" normalizeH="0" baseline="0" noProof="0">
              <a:ln>
                <a:noFill/>
              </a:ln>
              <a:solidFill>
                <a:prstClr val="black"/>
              </a:solidFill>
              <a:effectLst/>
              <a:uLnTx/>
              <a:uFillTx/>
              <a:latin typeface="BIZ UDPゴシック"/>
              <a:ea typeface="BIZ UDPゴシック"/>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3200">
                <a:solidFill>
                  <a:prstClr val="black"/>
                </a:solidFill>
                <a:latin typeface="BIZ UDPゴシック"/>
                <a:ea typeface="BIZ UDPゴシック"/>
              </a:rPr>
              <a:t>試験項目表</a:t>
            </a:r>
            <a:endParaRPr kumimoji="1" lang="en-US" altLang="ja-JP" sz="3200" b="0" i="0" u="none" strike="noStrike" kern="1200" cap="none" spc="0" normalizeH="0" baseline="0" noProof="0">
              <a:ln>
                <a:noFill/>
              </a:ln>
              <a:solidFill>
                <a:prstClr val="black"/>
              </a:solidFill>
              <a:effectLst/>
              <a:uLnTx/>
              <a:uFillTx/>
              <a:latin typeface="BIZ UDPゴシック"/>
              <a:ea typeface="BIZ UDPゴシック"/>
              <a:cs typeface="+mn-cs"/>
            </a:endParaRPr>
          </a:p>
        </p:txBody>
      </p:sp>
      <p:sp>
        <p:nvSpPr>
          <p:cNvPr id="7" name="正方形/長方形 6">
            <a:extLst>
              <a:ext uri="{FF2B5EF4-FFF2-40B4-BE49-F238E27FC236}">
                <a16:creationId xmlns:a16="http://schemas.microsoft.com/office/drawing/2014/main" id="{6FA3BC9C-E302-E096-5080-5E73352773AE}"/>
              </a:ext>
            </a:extLst>
          </p:cNvPr>
          <p:cNvSpPr/>
          <p:nvPr/>
        </p:nvSpPr>
        <p:spPr>
          <a:xfrm>
            <a:off x="6258210" y="824754"/>
            <a:ext cx="5810249" cy="548640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400">
                <a:solidFill>
                  <a:prstClr val="black"/>
                </a:solidFill>
                <a:latin typeface="BIZ UDPゴシック"/>
                <a:ea typeface="BIZ UDPゴシック"/>
              </a:rPr>
              <a:t>1.</a:t>
            </a:r>
            <a:r>
              <a:rPr lang="ja-JP" altLang="en-US" sz="1400">
                <a:solidFill>
                  <a:prstClr val="black"/>
                </a:solidFill>
                <a:latin typeface="BIZ UDPゴシック"/>
                <a:ea typeface="BIZ UDPゴシック"/>
              </a:rPr>
              <a:t>試験方針</a:t>
            </a:r>
            <a:endParaRPr lang="en-US" altLang="ja-JP" sz="1400">
              <a:solidFill>
                <a:prstClr val="black"/>
              </a:solidFill>
              <a:latin typeface="BIZ UDPゴシック"/>
              <a:ea typeface="BIZ UDPゴシック"/>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400">
                <a:solidFill>
                  <a:prstClr val="black"/>
                </a:solidFill>
                <a:latin typeface="BIZ UDPゴシック"/>
                <a:ea typeface="BIZ UDPゴシック"/>
              </a:rPr>
              <a:t>　・試験項目に付加された優先度「高」「中」「低」に従って、検証を進める。</a:t>
            </a:r>
            <a:endParaRPr lang="en-US" altLang="ja-JP" sz="1400">
              <a:solidFill>
                <a:prstClr val="black"/>
              </a:solidFill>
              <a:latin typeface="BIZ UDPゴシック"/>
              <a:ea typeface="BIZ UDPゴシック"/>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a:ln>
                  <a:noFill/>
                </a:ln>
                <a:solidFill>
                  <a:prstClr val="black"/>
                </a:solidFill>
                <a:effectLst/>
                <a:uLnTx/>
                <a:uFillTx/>
                <a:latin typeface="BIZ UDPゴシック"/>
                <a:ea typeface="BIZ UDPゴシック"/>
                <a:cs typeface="+mn-cs"/>
              </a:rPr>
              <a:t>　・</a:t>
            </a:r>
            <a:r>
              <a:rPr lang="ja-JP" altLang="en-US" sz="1400">
                <a:solidFill>
                  <a:prstClr val="black"/>
                </a:solidFill>
                <a:latin typeface="BIZ UDPゴシック"/>
                <a:ea typeface="BIZ UDPゴシック"/>
              </a:rPr>
              <a:t>検証実施エビデンスとして、ログ及び画面コピーを証跡として残す。</a:t>
            </a:r>
            <a:endParaRPr kumimoji="1" lang="en-US" altLang="ja-JP" sz="1400" b="0" i="0" u="none" strike="noStrike" kern="1200" cap="none" spc="0" normalizeH="0" baseline="0" noProof="0">
              <a:ln>
                <a:noFill/>
              </a:ln>
              <a:solidFill>
                <a:prstClr val="black"/>
              </a:solidFill>
              <a:effectLst/>
              <a:uLnTx/>
              <a:uFillTx/>
              <a:latin typeface="BIZ UDPゴシック"/>
              <a:ea typeface="BIZ UDPゴシック"/>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400">
                <a:solidFill>
                  <a:prstClr val="black"/>
                </a:solidFill>
                <a:latin typeface="BIZ UDPゴシック"/>
                <a:ea typeface="BIZ UDPゴシック"/>
              </a:rPr>
              <a:t>　</a:t>
            </a:r>
            <a:endParaRPr lang="en-US" altLang="ja-JP" sz="1400">
              <a:solidFill>
                <a:prstClr val="black"/>
              </a:solidFill>
              <a:latin typeface="BIZ UDPゴシック"/>
              <a:ea typeface="BIZ UDPゴシック"/>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400" b="0" i="0" u="none" strike="noStrike" kern="1200" cap="none" spc="0" normalizeH="0" baseline="0" noProof="0">
              <a:ln>
                <a:noFill/>
              </a:ln>
              <a:solidFill>
                <a:prstClr val="black"/>
              </a:solidFill>
              <a:effectLst/>
              <a:uLnTx/>
              <a:uFillTx/>
              <a:latin typeface="BIZ UDPゴシック"/>
              <a:ea typeface="BIZ UDPゴシック"/>
              <a:cs typeface="+mn-cs"/>
            </a:endParaRPr>
          </a:p>
        </p:txBody>
      </p:sp>
    </p:spTree>
    <p:extLst>
      <p:ext uri="{BB962C8B-B14F-4D97-AF65-F5344CB8AC3E}">
        <p14:creationId xmlns:p14="http://schemas.microsoft.com/office/powerpoint/2010/main" val="135112512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105EA2F-E7F2-ACF7-0833-6B93C7286CEA}"/>
              </a:ext>
            </a:extLst>
          </p:cNvPr>
          <p:cNvSpPr>
            <a:spLocks noGrp="1"/>
          </p:cNvSpPr>
          <p:nvPr>
            <p:ph type="title"/>
          </p:nvPr>
        </p:nvSpPr>
        <p:spPr/>
        <p:txBody>
          <a:bodyPr/>
          <a:lstStyle/>
          <a:p>
            <a:r>
              <a:rPr kumimoji="1" lang="en-US" altLang="ja-JP"/>
              <a:t>3-1-</a:t>
            </a:r>
            <a:r>
              <a:rPr lang="en-US" altLang="ja-JP"/>
              <a:t>7</a:t>
            </a:r>
            <a:r>
              <a:rPr kumimoji="1" lang="en-US" altLang="ja-JP"/>
              <a:t>.</a:t>
            </a:r>
            <a:r>
              <a:rPr kumimoji="1" lang="ja-JP" altLang="en-US"/>
              <a:t>動作確認（テスト）</a:t>
            </a:r>
          </a:p>
        </p:txBody>
      </p:sp>
      <p:graphicFrame>
        <p:nvGraphicFramePr>
          <p:cNvPr id="6" name="表 5">
            <a:extLst>
              <a:ext uri="{FF2B5EF4-FFF2-40B4-BE49-F238E27FC236}">
                <a16:creationId xmlns:a16="http://schemas.microsoft.com/office/drawing/2014/main" id="{B9DCA7D3-2E0B-2E48-670F-CF5A0FC841E4}"/>
              </a:ext>
            </a:extLst>
          </p:cNvPr>
          <p:cNvGraphicFramePr>
            <a:graphicFrameLocks noGrp="1"/>
          </p:cNvGraphicFramePr>
          <p:nvPr>
            <p:extLst>
              <p:ext uri="{D42A27DB-BD31-4B8C-83A1-F6EECF244321}">
                <p14:modId xmlns:p14="http://schemas.microsoft.com/office/powerpoint/2010/main" val="2085608969"/>
              </p:ext>
            </p:extLst>
          </p:nvPr>
        </p:nvGraphicFramePr>
        <p:xfrm>
          <a:off x="344487" y="847415"/>
          <a:ext cx="11503025" cy="5554980"/>
        </p:xfrm>
        <a:graphic>
          <a:graphicData uri="http://schemas.openxmlformats.org/drawingml/2006/table">
            <a:tbl>
              <a:tblPr firstRow="1" bandRow="1">
                <a:tableStyleId>{5C22544A-7EE6-4342-B048-85BDC9FD1C3A}</a:tableStyleId>
              </a:tblPr>
              <a:tblGrid>
                <a:gridCol w="1150471">
                  <a:extLst>
                    <a:ext uri="{9D8B030D-6E8A-4147-A177-3AD203B41FA5}">
                      <a16:colId xmlns:a16="http://schemas.microsoft.com/office/drawing/2014/main" val="307577288"/>
                    </a:ext>
                  </a:extLst>
                </a:gridCol>
                <a:gridCol w="1183341">
                  <a:extLst>
                    <a:ext uri="{9D8B030D-6E8A-4147-A177-3AD203B41FA5}">
                      <a16:colId xmlns:a16="http://schemas.microsoft.com/office/drawing/2014/main" val="3990253959"/>
                    </a:ext>
                  </a:extLst>
                </a:gridCol>
                <a:gridCol w="1210235">
                  <a:extLst>
                    <a:ext uri="{9D8B030D-6E8A-4147-A177-3AD203B41FA5}">
                      <a16:colId xmlns:a16="http://schemas.microsoft.com/office/drawing/2014/main" val="3957456942"/>
                    </a:ext>
                  </a:extLst>
                </a:gridCol>
                <a:gridCol w="1546412">
                  <a:extLst>
                    <a:ext uri="{9D8B030D-6E8A-4147-A177-3AD203B41FA5}">
                      <a16:colId xmlns:a16="http://schemas.microsoft.com/office/drawing/2014/main" val="2036949305"/>
                    </a:ext>
                  </a:extLst>
                </a:gridCol>
                <a:gridCol w="2312894">
                  <a:extLst>
                    <a:ext uri="{9D8B030D-6E8A-4147-A177-3AD203B41FA5}">
                      <a16:colId xmlns:a16="http://schemas.microsoft.com/office/drawing/2014/main" val="379031742"/>
                    </a:ext>
                  </a:extLst>
                </a:gridCol>
                <a:gridCol w="753035">
                  <a:extLst>
                    <a:ext uri="{9D8B030D-6E8A-4147-A177-3AD203B41FA5}">
                      <a16:colId xmlns:a16="http://schemas.microsoft.com/office/drawing/2014/main" val="2638391542"/>
                    </a:ext>
                  </a:extLst>
                </a:gridCol>
                <a:gridCol w="1519518">
                  <a:extLst>
                    <a:ext uri="{9D8B030D-6E8A-4147-A177-3AD203B41FA5}">
                      <a16:colId xmlns:a16="http://schemas.microsoft.com/office/drawing/2014/main" val="3170558945"/>
                    </a:ext>
                  </a:extLst>
                </a:gridCol>
                <a:gridCol w="847165">
                  <a:extLst>
                    <a:ext uri="{9D8B030D-6E8A-4147-A177-3AD203B41FA5}">
                      <a16:colId xmlns:a16="http://schemas.microsoft.com/office/drawing/2014/main" val="616623393"/>
                    </a:ext>
                  </a:extLst>
                </a:gridCol>
                <a:gridCol w="979954">
                  <a:extLst>
                    <a:ext uri="{9D8B030D-6E8A-4147-A177-3AD203B41FA5}">
                      <a16:colId xmlns:a16="http://schemas.microsoft.com/office/drawing/2014/main" val="1388367949"/>
                    </a:ext>
                  </a:extLst>
                </a:gridCol>
              </a:tblGrid>
              <a:tr h="0">
                <a:tc>
                  <a:txBody>
                    <a:bodyPr/>
                    <a:lstStyle/>
                    <a:p>
                      <a:r>
                        <a:rPr kumimoji="1" lang="ja-JP" altLang="en-US" sz="1050"/>
                        <a:t>大分類</a:t>
                      </a:r>
                    </a:p>
                  </a:txBody>
                  <a:tcPr/>
                </a:tc>
                <a:tc>
                  <a:txBody>
                    <a:bodyPr/>
                    <a:lstStyle/>
                    <a:p>
                      <a:r>
                        <a:rPr kumimoji="1" lang="ja-JP" altLang="en-US" sz="1050"/>
                        <a:t>中分類</a:t>
                      </a:r>
                    </a:p>
                  </a:txBody>
                  <a:tcPr/>
                </a:tc>
                <a:tc>
                  <a:txBody>
                    <a:bodyPr/>
                    <a:lstStyle/>
                    <a:p>
                      <a:r>
                        <a:rPr kumimoji="1" lang="ja-JP" altLang="en-US" sz="1050"/>
                        <a:t>小分類</a:t>
                      </a:r>
                    </a:p>
                  </a:txBody>
                  <a:tcPr/>
                </a:tc>
                <a:tc>
                  <a:txBody>
                    <a:bodyPr/>
                    <a:lstStyle/>
                    <a:p>
                      <a:r>
                        <a:rPr kumimoji="1" lang="ja-JP" altLang="en-US" sz="1050"/>
                        <a:t>項目</a:t>
                      </a:r>
                    </a:p>
                  </a:txBody>
                  <a:tcPr/>
                </a:tc>
                <a:tc>
                  <a:txBody>
                    <a:bodyPr/>
                    <a:lstStyle/>
                    <a:p>
                      <a:r>
                        <a:rPr kumimoji="1" lang="ja-JP" altLang="en-US" sz="1050"/>
                        <a:t>手順（期待値）</a:t>
                      </a:r>
                    </a:p>
                  </a:txBody>
                  <a:tcPr/>
                </a:tc>
                <a:tc>
                  <a:txBody>
                    <a:bodyPr/>
                    <a:lstStyle/>
                    <a:p>
                      <a:r>
                        <a:rPr kumimoji="1" lang="ja-JP" altLang="en-US" sz="1050"/>
                        <a:t>実施日</a:t>
                      </a:r>
                    </a:p>
                  </a:txBody>
                  <a:tcPr/>
                </a:tc>
                <a:tc>
                  <a:txBody>
                    <a:bodyPr/>
                    <a:lstStyle/>
                    <a:p>
                      <a:r>
                        <a:rPr kumimoji="1" lang="ja-JP" altLang="en-US" sz="1050"/>
                        <a:t>担当者</a:t>
                      </a:r>
                    </a:p>
                  </a:txBody>
                  <a:tcPr/>
                </a:tc>
                <a:tc>
                  <a:txBody>
                    <a:bodyPr/>
                    <a:lstStyle/>
                    <a:p>
                      <a:r>
                        <a:rPr kumimoji="1" lang="ja-JP" altLang="en-US" sz="1050"/>
                        <a:t>結果</a:t>
                      </a:r>
                    </a:p>
                  </a:txBody>
                  <a:tcPr/>
                </a:tc>
                <a:tc>
                  <a:txBody>
                    <a:bodyPr/>
                    <a:lstStyle/>
                    <a:p>
                      <a:r>
                        <a:rPr kumimoji="1" lang="ja-JP" altLang="en-US" sz="1050"/>
                        <a:t>備考</a:t>
                      </a:r>
                    </a:p>
                  </a:txBody>
                  <a:tcPr/>
                </a:tc>
                <a:extLst>
                  <a:ext uri="{0D108BD9-81ED-4DB2-BD59-A6C34878D82A}">
                    <a16:rowId xmlns:a16="http://schemas.microsoft.com/office/drawing/2014/main" val="845233569"/>
                  </a:ext>
                </a:extLst>
              </a:tr>
              <a:tr h="0">
                <a:tc>
                  <a:txBody>
                    <a:bodyPr/>
                    <a:lstStyle/>
                    <a:p>
                      <a:r>
                        <a:rPr kumimoji="1" lang="ja-JP" altLang="en-US" sz="900"/>
                        <a:t>機能</a:t>
                      </a:r>
                    </a:p>
                  </a:txBody>
                  <a:tcPr/>
                </a:tc>
                <a:tc>
                  <a:txBody>
                    <a:bodyPr/>
                    <a:lstStyle/>
                    <a:p>
                      <a:r>
                        <a:rPr kumimoji="1" lang="ja-JP" altLang="en-US" sz="900"/>
                        <a:t>表示</a:t>
                      </a:r>
                    </a:p>
                  </a:txBody>
                  <a:tcPr/>
                </a:tc>
                <a:tc>
                  <a:txBody>
                    <a:bodyPr/>
                    <a:lstStyle/>
                    <a:p>
                      <a:r>
                        <a:rPr kumimoji="1" lang="ja-JP" altLang="en-US" sz="900"/>
                        <a:t>画面下部</a:t>
                      </a:r>
                    </a:p>
                  </a:txBody>
                  <a:tcPr/>
                </a:tc>
                <a:tc>
                  <a:txBody>
                    <a:bodyPr/>
                    <a:lstStyle/>
                    <a:p>
                      <a:r>
                        <a:rPr kumimoji="1" lang="ja-JP" altLang="en-US" sz="900"/>
                        <a:t>画面下部に住所録リストが表示されているか</a:t>
                      </a:r>
                    </a:p>
                  </a:txBody>
                  <a:tcPr/>
                </a:tc>
                <a:tc>
                  <a:txBody>
                    <a:bodyPr/>
                    <a:lstStyle/>
                    <a:p>
                      <a:r>
                        <a:rPr kumimoji="1" lang="ja-JP" altLang="en-US" sz="900"/>
                        <a:t>既存に</a:t>
                      </a:r>
                      <a:r>
                        <a:rPr kumimoji="1" lang="en-US" altLang="ja-JP" sz="900"/>
                        <a:t>DB</a:t>
                      </a:r>
                      <a:r>
                        <a:rPr kumimoji="1" lang="ja-JP" altLang="en-US" sz="900"/>
                        <a:t>へ登録したデータが表示される。</a:t>
                      </a:r>
                      <a:endParaRPr kumimoji="1" lang="en-US" altLang="ja-JP" sz="900"/>
                    </a:p>
                    <a:p>
                      <a:r>
                        <a:rPr kumimoji="1" lang="ja-JP" altLang="en-US" sz="900"/>
                        <a:t>表示される列項目</a:t>
                      </a:r>
                      <a:endParaRPr kumimoji="1" lang="en-US" altLang="ja-JP" sz="900"/>
                    </a:p>
                    <a:p>
                      <a:r>
                        <a:rPr kumimoji="1" lang="ja-JP" altLang="en-US" sz="900"/>
                        <a:t>・管理番号</a:t>
                      </a:r>
                      <a:endParaRPr kumimoji="1" lang="en-US" altLang="ja-JP" sz="900"/>
                    </a:p>
                    <a:p>
                      <a:r>
                        <a:rPr kumimoji="1" lang="ja-JP" altLang="en-US" sz="900"/>
                        <a:t>・名前　　・郵便番号　・住所１　・住所２</a:t>
                      </a:r>
                      <a:endParaRPr kumimoji="1" lang="en-US" altLang="ja-JP" sz="900"/>
                    </a:p>
                    <a:p>
                      <a:r>
                        <a:rPr kumimoji="1" lang="ja-JP" altLang="en-US" sz="900"/>
                        <a:t>・ＴＥＬ</a:t>
                      </a:r>
                    </a:p>
                  </a:txBody>
                  <a:tcPr/>
                </a:tc>
                <a:tc>
                  <a:txBody>
                    <a:bodyPr/>
                    <a:lstStyle/>
                    <a:p>
                      <a:endParaRPr kumimoji="1" lang="ja-JP" altLang="en-US" sz="900"/>
                    </a:p>
                  </a:txBody>
                  <a:tcPr/>
                </a:tc>
                <a:tc>
                  <a:txBody>
                    <a:bodyPr/>
                    <a:lstStyle/>
                    <a:p>
                      <a:endParaRPr kumimoji="1" lang="ja-JP" altLang="en-US" sz="900"/>
                    </a:p>
                  </a:txBody>
                  <a:tcPr/>
                </a:tc>
                <a:tc>
                  <a:txBody>
                    <a:bodyPr/>
                    <a:lstStyle/>
                    <a:p>
                      <a:endParaRPr kumimoji="1" lang="ja-JP" altLang="en-US" sz="900"/>
                    </a:p>
                  </a:txBody>
                  <a:tcPr/>
                </a:tc>
                <a:tc>
                  <a:txBody>
                    <a:bodyPr/>
                    <a:lstStyle/>
                    <a:p>
                      <a:endParaRPr kumimoji="1" lang="ja-JP" altLang="en-US" sz="900"/>
                    </a:p>
                  </a:txBody>
                  <a:tcPr/>
                </a:tc>
                <a:extLst>
                  <a:ext uri="{0D108BD9-81ED-4DB2-BD59-A6C34878D82A}">
                    <a16:rowId xmlns:a16="http://schemas.microsoft.com/office/drawing/2014/main" val="2971914145"/>
                  </a:ext>
                </a:extLst>
              </a:tr>
              <a:tr h="0">
                <a:tc>
                  <a:txBody>
                    <a:bodyPr/>
                    <a:lstStyle/>
                    <a:p>
                      <a:endParaRPr kumimoji="1" lang="ja-JP" altLang="en-US" sz="900"/>
                    </a:p>
                  </a:txBody>
                  <a:tcPr/>
                </a:tc>
                <a:tc>
                  <a:txBody>
                    <a:bodyPr/>
                    <a:lstStyle/>
                    <a:p>
                      <a:endParaRPr kumimoji="1" lang="ja-JP" altLang="en-US" sz="900"/>
                    </a:p>
                  </a:txBody>
                  <a:tcPr/>
                </a:tc>
                <a:tc>
                  <a:txBody>
                    <a:bodyPr/>
                    <a:lstStyle/>
                    <a:p>
                      <a:r>
                        <a:rPr kumimoji="1" lang="ja-JP" altLang="en-US" sz="900"/>
                        <a:t>画面上部</a:t>
                      </a:r>
                    </a:p>
                  </a:txBody>
                  <a:tcPr/>
                </a:tc>
                <a:tc>
                  <a:txBody>
                    <a:bodyPr/>
                    <a:lstStyle/>
                    <a:p>
                      <a:r>
                        <a:rPr kumimoji="1" lang="ja-JP" altLang="en-US" sz="900"/>
                        <a:t>画面上部に入力ボックスが表示されているか</a:t>
                      </a:r>
                    </a:p>
                  </a:txBody>
                  <a:tcPr/>
                </a:tc>
                <a:tc>
                  <a:txBody>
                    <a:bodyPr/>
                    <a:lstStyle/>
                    <a:p>
                      <a:r>
                        <a:rPr kumimoji="1" lang="ja-JP" altLang="en-US" sz="900"/>
                        <a:t>表示される項目</a:t>
                      </a:r>
                      <a:endParaRPr kumimoji="1" lang="en-US" altLang="ja-JP" sz="900"/>
                    </a:p>
                    <a:p>
                      <a:r>
                        <a:rPr kumimoji="1" lang="ja-JP" altLang="en-US" sz="900"/>
                        <a:t>・管理番号</a:t>
                      </a:r>
                      <a:r>
                        <a:rPr kumimoji="1" lang="en-US" altLang="ja-JP" sz="900"/>
                        <a:t>(</a:t>
                      </a:r>
                      <a:r>
                        <a:rPr kumimoji="1" lang="ja-JP" altLang="en-US" sz="900"/>
                        <a:t>手入力不可</a:t>
                      </a:r>
                      <a:r>
                        <a:rPr kumimoji="1" lang="en-US" altLang="ja-JP" sz="900"/>
                        <a:t>)</a:t>
                      </a:r>
                    </a:p>
                    <a:p>
                      <a:r>
                        <a:rPr kumimoji="1" lang="ja-JP" altLang="en-US" sz="900"/>
                        <a:t>・名前　　・郵便番号　・住所１　・住所２</a:t>
                      </a:r>
                      <a:endParaRPr kumimoji="1" lang="en-US" altLang="ja-JP" sz="900"/>
                    </a:p>
                    <a:p>
                      <a:r>
                        <a:rPr kumimoji="1" lang="ja-JP" altLang="en-US" sz="900"/>
                        <a:t>・ＴＥＬ</a:t>
                      </a:r>
                    </a:p>
                  </a:txBody>
                  <a:tcPr/>
                </a:tc>
                <a:tc>
                  <a:txBody>
                    <a:bodyPr/>
                    <a:lstStyle/>
                    <a:p>
                      <a:endParaRPr kumimoji="1" lang="ja-JP" altLang="en-US" sz="900"/>
                    </a:p>
                  </a:txBody>
                  <a:tcPr/>
                </a:tc>
                <a:tc>
                  <a:txBody>
                    <a:bodyPr/>
                    <a:lstStyle/>
                    <a:p>
                      <a:endParaRPr kumimoji="1" lang="ja-JP" altLang="en-US" sz="900"/>
                    </a:p>
                  </a:txBody>
                  <a:tcPr/>
                </a:tc>
                <a:tc>
                  <a:txBody>
                    <a:bodyPr/>
                    <a:lstStyle/>
                    <a:p>
                      <a:endParaRPr kumimoji="1" lang="ja-JP" altLang="en-US" sz="900"/>
                    </a:p>
                  </a:txBody>
                  <a:tcPr/>
                </a:tc>
                <a:tc>
                  <a:txBody>
                    <a:bodyPr/>
                    <a:lstStyle/>
                    <a:p>
                      <a:endParaRPr kumimoji="1" lang="ja-JP" altLang="en-US" sz="900"/>
                    </a:p>
                  </a:txBody>
                  <a:tcPr/>
                </a:tc>
                <a:extLst>
                  <a:ext uri="{0D108BD9-81ED-4DB2-BD59-A6C34878D82A}">
                    <a16:rowId xmlns:a16="http://schemas.microsoft.com/office/drawing/2014/main" val="2372814672"/>
                  </a:ext>
                </a:extLst>
              </a:tr>
              <a:tr h="0">
                <a:tc>
                  <a:txBody>
                    <a:bodyPr/>
                    <a:lstStyle/>
                    <a:p>
                      <a:endParaRPr kumimoji="1" lang="ja-JP" altLang="en-US" sz="900"/>
                    </a:p>
                  </a:txBody>
                  <a:tcPr/>
                </a:tc>
                <a:tc>
                  <a:txBody>
                    <a:bodyPr/>
                    <a:lstStyle/>
                    <a:p>
                      <a:endParaRPr kumimoji="1" lang="ja-JP" altLang="en-US" sz="900"/>
                    </a:p>
                  </a:txBody>
                  <a:tcPr/>
                </a:tc>
                <a:tc>
                  <a:txBody>
                    <a:bodyPr/>
                    <a:lstStyle/>
                    <a:p>
                      <a:endParaRPr kumimoji="1" lang="ja-JP" altLang="en-US" sz="900"/>
                    </a:p>
                  </a:txBody>
                  <a:tcPr/>
                </a:tc>
                <a:tc>
                  <a:txBody>
                    <a:bodyPr/>
                    <a:lstStyle/>
                    <a:p>
                      <a:endParaRPr kumimoji="1" lang="ja-JP" altLang="en-US" sz="900"/>
                    </a:p>
                  </a:txBody>
                  <a:tcPr/>
                </a:tc>
                <a:tc>
                  <a:txBody>
                    <a:bodyPr/>
                    <a:lstStyle/>
                    <a:p>
                      <a:endParaRPr kumimoji="1" lang="ja-JP" altLang="en-US" sz="900"/>
                    </a:p>
                  </a:txBody>
                  <a:tcPr/>
                </a:tc>
                <a:tc>
                  <a:txBody>
                    <a:bodyPr/>
                    <a:lstStyle/>
                    <a:p>
                      <a:endParaRPr kumimoji="1" lang="ja-JP" altLang="en-US" sz="900"/>
                    </a:p>
                  </a:txBody>
                  <a:tcPr/>
                </a:tc>
                <a:tc>
                  <a:txBody>
                    <a:bodyPr/>
                    <a:lstStyle/>
                    <a:p>
                      <a:endParaRPr kumimoji="1" lang="ja-JP" altLang="en-US" sz="900"/>
                    </a:p>
                  </a:txBody>
                  <a:tcPr/>
                </a:tc>
                <a:tc>
                  <a:txBody>
                    <a:bodyPr/>
                    <a:lstStyle/>
                    <a:p>
                      <a:endParaRPr kumimoji="1" lang="ja-JP" altLang="en-US" sz="900"/>
                    </a:p>
                  </a:txBody>
                  <a:tcPr/>
                </a:tc>
                <a:tc>
                  <a:txBody>
                    <a:bodyPr/>
                    <a:lstStyle/>
                    <a:p>
                      <a:endParaRPr kumimoji="1" lang="ja-JP" altLang="en-US" sz="900"/>
                    </a:p>
                  </a:txBody>
                  <a:tcPr/>
                </a:tc>
                <a:extLst>
                  <a:ext uri="{0D108BD9-81ED-4DB2-BD59-A6C34878D82A}">
                    <a16:rowId xmlns:a16="http://schemas.microsoft.com/office/drawing/2014/main" val="3190120410"/>
                  </a:ext>
                </a:extLst>
              </a:tr>
              <a:tr h="0">
                <a:tc>
                  <a:txBody>
                    <a:bodyPr/>
                    <a:lstStyle/>
                    <a:p>
                      <a:endParaRPr kumimoji="1" lang="ja-JP" altLang="en-US" sz="900"/>
                    </a:p>
                  </a:txBody>
                  <a:tcPr/>
                </a:tc>
                <a:tc>
                  <a:txBody>
                    <a:bodyPr/>
                    <a:lstStyle/>
                    <a:p>
                      <a:r>
                        <a:rPr kumimoji="1" lang="ja-JP" altLang="en-US" sz="900"/>
                        <a:t>選択機能</a:t>
                      </a:r>
                    </a:p>
                  </a:txBody>
                  <a:tcPr/>
                </a:tc>
                <a:tc>
                  <a:txBody>
                    <a:bodyPr/>
                    <a:lstStyle/>
                    <a:p>
                      <a:r>
                        <a:rPr kumimoji="1" lang="ja-JP" altLang="en-US" sz="900"/>
                        <a:t>住所データ選択</a:t>
                      </a:r>
                    </a:p>
                  </a:txBody>
                  <a:tcPr/>
                </a:tc>
                <a:tc>
                  <a:txBody>
                    <a:bodyPr/>
                    <a:lstStyle/>
                    <a:p>
                      <a:endParaRPr kumimoji="1" lang="ja-JP" altLang="en-US" sz="900"/>
                    </a:p>
                  </a:txBody>
                  <a:tcPr/>
                </a:tc>
                <a:tc>
                  <a:txBody>
                    <a:bodyPr/>
                    <a:lstStyle/>
                    <a:p>
                      <a:r>
                        <a:rPr kumimoji="1" lang="ja-JP" altLang="en-US" sz="900"/>
                        <a:t>・住所録リストの行をクリック</a:t>
                      </a:r>
                      <a:endParaRPr kumimoji="1" lang="en-US" altLang="ja-JP" sz="900"/>
                    </a:p>
                    <a:p>
                      <a:r>
                        <a:rPr kumimoji="1" lang="ja-JP" altLang="en-US" sz="900"/>
                        <a:t>・選択された行のデータを入力ボックスへ複写</a:t>
                      </a:r>
                      <a:endParaRPr kumimoji="1" lang="en-US" altLang="ja-JP" sz="900"/>
                    </a:p>
                    <a:p>
                      <a:r>
                        <a:rPr kumimoji="1" lang="ja-JP" altLang="en-US" sz="900"/>
                        <a:t>・管理番号欄へ番号を複写</a:t>
                      </a:r>
                      <a:r>
                        <a:rPr kumimoji="1" lang="en-US" altLang="ja-JP" sz="900"/>
                        <a:t>(</a:t>
                      </a:r>
                      <a:r>
                        <a:rPr kumimoji="1" lang="ja-JP" altLang="en-US" sz="900"/>
                        <a:t>手入力不可</a:t>
                      </a:r>
                      <a:r>
                        <a:rPr kumimoji="1" lang="en-US" altLang="ja-JP" sz="900"/>
                        <a:t>)</a:t>
                      </a:r>
                      <a:endParaRPr kumimoji="1" lang="ja-JP" altLang="en-US" sz="900"/>
                    </a:p>
                  </a:txBody>
                  <a:tcPr/>
                </a:tc>
                <a:tc>
                  <a:txBody>
                    <a:bodyPr/>
                    <a:lstStyle/>
                    <a:p>
                      <a:endParaRPr kumimoji="1" lang="ja-JP" altLang="en-US" sz="900"/>
                    </a:p>
                  </a:txBody>
                  <a:tcPr/>
                </a:tc>
                <a:tc>
                  <a:txBody>
                    <a:bodyPr/>
                    <a:lstStyle/>
                    <a:p>
                      <a:endParaRPr kumimoji="1" lang="ja-JP" altLang="en-US" sz="900"/>
                    </a:p>
                  </a:txBody>
                  <a:tcPr/>
                </a:tc>
                <a:tc>
                  <a:txBody>
                    <a:bodyPr/>
                    <a:lstStyle/>
                    <a:p>
                      <a:endParaRPr kumimoji="1" lang="ja-JP" altLang="en-US" sz="900"/>
                    </a:p>
                  </a:txBody>
                  <a:tcPr/>
                </a:tc>
                <a:tc>
                  <a:txBody>
                    <a:bodyPr/>
                    <a:lstStyle/>
                    <a:p>
                      <a:endParaRPr kumimoji="1" lang="ja-JP" altLang="en-US" sz="900"/>
                    </a:p>
                  </a:txBody>
                  <a:tcPr/>
                </a:tc>
                <a:extLst>
                  <a:ext uri="{0D108BD9-81ED-4DB2-BD59-A6C34878D82A}">
                    <a16:rowId xmlns:a16="http://schemas.microsoft.com/office/drawing/2014/main" val="3041245826"/>
                  </a:ext>
                </a:extLst>
              </a:tr>
              <a:tr h="0">
                <a:tc>
                  <a:txBody>
                    <a:bodyPr/>
                    <a:lstStyle/>
                    <a:p>
                      <a:endParaRPr kumimoji="1" lang="ja-JP" altLang="en-US" sz="900"/>
                    </a:p>
                  </a:txBody>
                  <a:tcPr/>
                </a:tc>
                <a:tc>
                  <a:txBody>
                    <a:bodyPr/>
                    <a:lstStyle/>
                    <a:p>
                      <a:endParaRPr kumimoji="1" lang="ja-JP" altLang="en-US" sz="900"/>
                    </a:p>
                  </a:txBody>
                  <a:tcPr/>
                </a:tc>
                <a:tc>
                  <a:txBody>
                    <a:bodyPr/>
                    <a:lstStyle/>
                    <a:p>
                      <a:endParaRPr kumimoji="1" lang="ja-JP" altLang="en-US" sz="900"/>
                    </a:p>
                  </a:txBody>
                  <a:tcPr/>
                </a:tc>
                <a:tc>
                  <a:txBody>
                    <a:bodyPr/>
                    <a:lstStyle/>
                    <a:p>
                      <a:endParaRPr kumimoji="1" lang="ja-JP" altLang="en-US" sz="900"/>
                    </a:p>
                  </a:txBody>
                  <a:tcPr/>
                </a:tc>
                <a:tc>
                  <a:txBody>
                    <a:bodyPr/>
                    <a:lstStyle/>
                    <a:p>
                      <a:endParaRPr kumimoji="1" lang="ja-JP" altLang="en-US" sz="900"/>
                    </a:p>
                  </a:txBody>
                  <a:tcPr/>
                </a:tc>
                <a:tc>
                  <a:txBody>
                    <a:bodyPr/>
                    <a:lstStyle/>
                    <a:p>
                      <a:endParaRPr kumimoji="1" lang="ja-JP" altLang="en-US" sz="900"/>
                    </a:p>
                  </a:txBody>
                  <a:tcPr/>
                </a:tc>
                <a:tc>
                  <a:txBody>
                    <a:bodyPr/>
                    <a:lstStyle/>
                    <a:p>
                      <a:endParaRPr kumimoji="1" lang="ja-JP" altLang="en-US" sz="900"/>
                    </a:p>
                  </a:txBody>
                  <a:tcPr/>
                </a:tc>
                <a:tc>
                  <a:txBody>
                    <a:bodyPr/>
                    <a:lstStyle/>
                    <a:p>
                      <a:endParaRPr kumimoji="1" lang="ja-JP" altLang="en-US" sz="900"/>
                    </a:p>
                  </a:txBody>
                  <a:tcPr/>
                </a:tc>
                <a:tc>
                  <a:txBody>
                    <a:bodyPr/>
                    <a:lstStyle/>
                    <a:p>
                      <a:endParaRPr kumimoji="1" lang="ja-JP" altLang="en-US" sz="900"/>
                    </a:p>
                  </a:txBody>
                  <a:tcPr/>
                </a:tc>
                <a:extLst>
                  <a:ext uri="{0D108BD9-81ED-4DB2-BD59-A6C34878D82A}">
                    <a16:rowId xmlns:a16="http://schemas.microsoft.com/office/drawing/2014/main" val="2063059241"/>
                  </a:ext>
                </a:extLst>
              </a:tr>
              <a:tr h="0">
                <a:tc>
                  <a:txBody>
                    <a:bodyPr/>
                    <a:lstStyle/>
                    <a:p>
                      <a:endParaRPr kumimoji="1" lang="ja-JP" altLang="en-US" sz="900"/>
                    </a:p>
                  </a:txBody>
                  <a:tcPr/>
                </a:tc>
                <a:tc>
                  <a:txBody>
                    <a:bodyPr/>
                    <a:lstStyle/>
                    <a:p>
                      <a:r>
                        <a:rPr kumimoji="1" lang="ja-JP" altLang="en-US" sz="900"/>
                        <a:t>新規登録機能</a:t>
                      </a:r>
                    </a:p>
                  </a:txBody>
                  <a:tcPr/>
                </a:tc>
                <a:tc>
                  <a:txBody>
                    <a:bodyPr/>
                    <a:lstStyle/>
                    <a:p>
                      <a:r>
                        <a:rPr kumimoji="1" lang="ja-JP" altLang="en-US" sz="900"/>
                        <a:t>登録処理</a:t>
                      </a:r>
                    </a:p>
                  </a:txBody>
                  <a:tcPr/>
                </a:tc>
                <a:tc>
                  <a:txBody>
                    <a:bodyPr/>
                    <a:lstStyle/>
                    <a:p>
                      <a:r>
                        <a:rPr kumimoji="1" lang="ja-JP" altLang="en-US" sz="900"/>
                        <a:t>登録</a:t>
                      </a:r>
                    </a:p>
                  </a:txBody>
                  <a:tcPr/>
                </a:tc>
                <a:tc>
                  <a:txBody>
                    <a:bodyPr/>
                    <a:lstStyle/>
                    <a:p>
                      <a:r>
                        <a:rPr kumimoji="1" lang="ja-JP" altLang="en-US" sz="900"/>
                        <a:t>・各項目を入力</a:t>
                      </a:r>
                      <a:endParaRPr kumimoji="1" lang="en-US" altLang="ja-JP" sz="900"/>
                    </a:p>
                    <a:p>
                      <a:r>
                        <a:rPr kumimoji="1" lang="ja-JP" altLang="en-US" sz="900"/>
                        <a:t>・「新規登録」ボタンクリック</a:t>
                      </a:r>
                      <a:endParaRPr kumimoji="1" lang="en-US" altLang="ja-JP" sz="900"/>
                    </a:p>
                    <a:p>
                      <a:r>
                        <a:rPr kumimoji="1" lang="ja-JP" altLang="en-US" sz="900"/>
                        <a:t>・</a:t>
                      </a:r>
                      <a:r>
                        <a:rPr kumimoji="1" lang="en-US" altLang="ja-JP" sz="900"/>
                        <a:t>DB</a:t>
                      </a:r>
                      <a:r>
                        <a:rPr kumimoji="1" lang="ja-JP" altLang="en-US" sz="900"/>
                        <a:t>へ登録</a:t>
                      </a:r>
                      <a:endParaRPr kumimoji="1" lang="en-US" altLang="ja-JP" sz="900"/>
                    </a:p>
                    <a:p>
                      <a:r>
                        <a:rPr kumimoji="1" lang="ja-JP" altLang="en-US" sz="900"/>
                        <a:t>・住所録リスト更新（）</a:t>
                      </a:r>
                    </a:p>
                  </a:txBody>
                  <a:tcPr/>
                </a:tc>
                <a:tc>
                  <a:txBody>
                    <a:bodyPr/>
                    <a:lstStyle/>
                    <a:p>
                      <a:endParaRPr kumimoji="1" lang="ja-JP" altLang="en-US" sz="900"/>
                    </a:p>
                  </a:txBody>
                  <a:tcPr/>
                </a:tc>
                <a:tc>
                  <a:txBody>
                    <a:bodyPr/>
                    <a:lstStyle/>
                    <a:p>
                      <a:endParaRPr kumimoji="1" lang="ja-JP" altLang="en-US" sz="900"/>
                    </a:p>
                  </a:txBody>
                  <a:tcPr/>
                </a:tc>
                <a:tc>
                  <a:txBody>
                    <a:bodyPr/>
                    <a:lstStyle/>
                    <a:p>
                      <a:endParaRPr kumimoji="1" lang="ja-JP" altLang="en-US" sz="900"/>
                    </a:p>
                  </a:txBody>
                  <a:tcPr/>
                </a:tc>
                <a:tc>
                  <a:txBody>
                    <a:bodyPr/>
                    <a:lstStyle/>
                    <a:p>
                      <a:endParaRPr kumimoji="1" lang="ja-JP" altLang="en-US" sz="900"/>
                    </a:p>
                  </a:txBody>
                  <a:tcPr/>
                </a:tc>
                <a:extLst>
                  <a:ext uri="{0D108BD9-81ED-4DB2-BD59-A6C34878D82A}">
                    <a16:rowId xmlns:a16="http://schemas.microsoft.com/office/drawing/2014/main" val="3853382455"/>
                  </a:ext>
                </a:extLst>
              </a:tr>
              <a:tr h="0">
                <a:tc>
                  <a:txBody>
                    <a:bodyPr/>
                    <a:lstStyle/>
                    <a:p>
                      <a:endParaRPr kumimoji="1" lang="ja-JP" altLang="en-US" sz="900"/>
                    </a:p>
                  </a:txBody>
                  <a:tcPr/>
                </a:tc>
                <a:tc>
                  <a:txBody>
                    <a:bodyPr/>
                    <a:lstStyle/>
                    <a:p>
                      <a:endParaRPr kumimoji="1" lang="ja-JP" altLang="en-US" sz="900"/>
                    </a:p>
                  </a:txBody>
                  <a:tcPr/>
                </a:tc>
                <a:tc>
                  <a:txBody>
                    <a:bodyPr/>
                    <a:lstStyle/>
                    <a:p>
                      <a:endParaRPr kumimoji="1" lang="ja-JP" altLang="en-US" sz="900"/>
                    </a:p>
                  </a:txBody>
                  <a:tcPr/>
                </a:tc>
                <a:tc>
                  <a:txBody>
                    <a:bodyPr/>
                    <a:lstStyle/>
                    <a:p>
                      <a:endParaRPr kumimoji="1" lang="ja-JP" altLang="en-US" sz="900"/>
                    </a:p>
                  </a:txBody>
                  <a:tcPr/>
                </a:tc>
                <a:tc>
                  <a:txBody>
                    <a:bodyPr/>
                    <a:lstStyle/>
                    <a:p>
                      <a:endParaRPr kumimoji="1" lang="ja-JP" altLang="en-US" sz="900"/>
                    </a:p>
                  </a:txBody>
                  <a:tcPr/>
                </a:tc>
                <a:tc>
                  <a:txBody>
                    <a:bodyPr/>
                    <a:lstStyle/>
                    <a:p>
                      <a:endParaRPr kumimoji="1" lang="ja-JP" altLang="en-US" sz="900"/>
                    </a:p>
                  </a:txBody>
                  <a:tcPr/>
                </a:tc>
                <a:tc>
                  <a:txBody>
                    <a:bodyPr/>
                    <a:lstStyle/>
                    <a:p>
                      <a:endParaRPr kumimoji="1" lang="ja-JP" altLang="en-US" sz="900"/>
                    </a:p>
                  </a:txBody>
                  <a:tcPr/>
                </a:tc>
                <a:tc>
                  <a:txBody>
                    <a:bodyPr/>
                    <a:lstStyle/>
                    <a:p>
                      <a:endParaRPr kumimoji="1" lang="ja-JP" altLang="en-US" sz="900"/>
                    </a:p>
                  </a:txBody>
                  <a:tcPr/>
                </a:tc>
                <a:tc>
                  <a:txBody>
                    <a:bodyPr/>
                    <a:lstStyle/>
                    <a:p>
                      <a:endParaRPr kumimoji="1" lang="ja-JP" altLang="en-US" sz="900"/>
                    </a:p>
                  </a:txBody>
                  <a:tcPr/>
                </a:tc>
                <a:extLst>
                  <a:ext uri="{0D108BD9-81ED-4DB2-BD59-A6C34878D82A}">
                    <a16:rowId xmlns:a16="http://schemas.microsoft.com/office/drawing/2014/main" val="550520642"/>
                  </a:ext>
                </a:extLst>
              </a:tr>
              <a:tr h="0">
                <a:tc>
                  <a:txBody>
                    <a:bodyPr/>
                    <a:lstStyle/>
                    <a:p>
                      <a:endParaRPr kumimoji="1" lang="ja-JP" altLang="en-US" sz="900"/>
                    </a:p>
                  </a:txBody>
                  <a:tcPr/>
                </a:tc>
                <a:tc>
                  <a:txBody>
                    <a:bodyPr/>
                    <a:lstStyle/>
                    <a:p>
                      <a:r>
                        <a:rPr kumimoji="1" lang="ja-JP" altLang="en-US" sz="900"/>
                        <a:t>更新機能</a:t>
                      </a:r>
                    </a:p>
                  </a:txBody>
                  <a:tcPr/>
                </a:tc>
                <a:tc>
                  <a:txBody>
                    <a:bodyPr/>
                    <a:lstStyle/>
                    <a:p>
                      <a:r>
                        <a:rPr kumimoji="1" lang="ja-JP" altLang="en-US" sz="900"/>
                        <a:t>上書き処理</a:t>
                      </a:r>
                    </a:p>
                  </a:txBody>
                  <a:tcPr/>
                </a:tc>
                <a:tc>
                  <a:txBody>
                    <a:bodyPr/>
                    <a:lstStyle/>
                    <a:p>
                      <a:r>
                        <a:rPr kumimoji="1" lang="ja-JP" altLang="en-US" sz="900"/>
                        <a:t>更新</a:t>
                      </a:r>
                    </a:p>
                  </a:txBody>
                  <a:tcPr/>
                </a:tc>
                <a:tc>
                  <a:txBody>
                    <a:bodyPr/>
                    <a:lstStyle/>
                    <a:p>
                      <a:r>
                        <a:rPr kumimoji="1" lang="ja-JP" altLang="en-US" sz="900"/>
                        <a:t>・住所録リストから変更する行を選択</a:t>
                      </a:r>
                      <a:endParaRPr kumimoji="1" lang="en-US" altLang="ja-JP" sz="900"/>
                    </a:p>
                    <a:p>
                      <a:r>
                        <a:rPr kumimoji="1" lang="ja-JP" altLang="en-US" sz="900"/>
                        <a:t>・入力ボックスにデータが入る</a:t>
                      </a:r>
                      <a:endParaRPr kumimoji="1" lang="en-US" altLang="ja-JP" sz="900"/>
                    </a:p>
                    <a:p>
                      <a:r>
                        <a:rPr kumimoji="1" lang="ja-JP" altLang="en-US" sz="900"/>
                        <a:t>・編集する</a:t>
                      </a:r>
                      <a:endParaRPr kumimoji="1" lang="en-US" altLang="ja-JP" sz="900"/>
                    </a:p>
                    <a:p>
                      <a:r>
                        <a:rPr kumimoji="1" lang="ja-JP" altLang="en-US" sz="900"/>
                        <a:t>・「更新」ボタンクリック</a:t>
                      </a:r>
                      <a:endParaRPr kumimoji="1" lang="en-US" altLang="ja-JP" sz="900"/>
                    </a:p>
                    <a:p>
                      <a:r>
                        <a:rPr kumimoji="1" lang="ja-JP" altLang="en-US" sz="900"/>
                        <a:t>・</a:t>
                      </a:r>
                      <a:r>
                        <a:rPr kumimoji="1" lang="en-US" altLang="ja-JP" sz="900"/>
                        <a:t>DB</a:t>
                      </a:r>
                      <a:r>
                        <a:rPr kumimoji="1" lang="ja-JP" altLang="en-US" sz="900"/>
                        <a:t>上のデータ更新</a:t>
                      </a:r>
                      <a:endParaRPr kumimoji="1" lang="en-US" altLang="ja-JP" sz="900"/>
                    </a:p>
                    <a:p>
                      <a:r>
                        <a:rPr kumimoji="1" lang="ja-JP" altLang="en-US" sz="900"/>
                        <a:t>・住所録リスト更新（変更後のリスト表示）</a:t>
                      </a:r>
                    </a:p>
                  </a:txBody>
                  <a:tcPr/>
                </a:tc>
                <a:tc>
                  <a:txBody>
                    <a:bodyPr/>
                    <a:lstStyle/>
                    <a:p>
                      <a:endParaRPr kumimoji="1" lang="ja-JP" altLang="en-US" sz="900"/>
                    </a:p>
                  </a:txBody>
                  <a:tcPr/>
                </a:tc>
                <a:tc>
                  <a:txBody>
                    <a:bodyPr/>
                    <a:lstStyle/>
                    <a:p>
                      <a:endParaRPr kumimoji="1" lang="ja-JP" altLang="en-US" sz="900"/>
                    </a:p>
                  </a:txBody>
                  <a:tcPr/>
                </a:tc>
                <a:tc>
                  <a:txBody>
                    <a:bodyPr/>
                    <a:lstStyle/>
                    <a:p>
                      <a:endParaRPr kumimoji="1" lang="ja-JP" altLang="en-US" sz="900"/>
                    </a:p>
                  </a:txBody>
                  <a:tcPr/>
                </a:tc>
                <a:tc>
                  <a:txBody>
                    <a:bodyPr/>
                    <a:lstStyle/>
                    <a:p>
                      <a:endParaRPr kumimoji="1" lang="ja-JP" altLang="en-US" sz="900"/>
                    </a:p>
                  </a:txBody>
                  <a:tcPr/>
                </a:tc>
                <a:extLst>
                  <a:ext uri="{0D108BD9-81ED-4DB2-BD59-A6C34878D82A}">
                    <a16:rowId xmlns:a16="http://schemas.microsoft.com/office/drawing/2014/main" val="3665889040"/>
                  </a:ext>
                </a:extLst>
              </a:tr>
              <a:tr h="0">
                <a:tc>
                  <a:txBody>
                    <a:bodyPr/>
                    <a:lstStyle/>
                    <a:p>
                      <a:endParaRPr kumimoji="1" lang="ja-JP" altLang="en-US" sz="900"/>
                    </a:p>
                  </a:txBody>
                  <a:tcPr/>
                </a:tc>
                <a:tc>
                  <a:txBody>
                    <a:bodyPr/>
                    <a:lstStyle/>
                    <a:p>
                      <a:endParaRPr kumimoji="1" lang="ja-JP" altLang="en-US" sz="900"/>
                    </a:p>
                  </a:txBody>
                  <a:tcPr/>
                </a:tc>
                <a:tc>
                  <a:txBody>
                    <a:bodyPr/>
                    <a:lstStyle/>
                    <a:p>
                      <a:endParaRPr kumimoji="1" lang="ja-JP" altLang="en-US" sz="900"/>
                    </a:p>
                  </a:txBody>
                  <a:tcPr/>
                </a:tc>
                <a:tc>
                  <a:txBody>
                    <a:bodyPr/>
                    <a:lstStyle/>
                    <a:p>
                      <a:endParaRPr kumimoji="1" lang="ja-JP" altLang="en-US" sz="900"/>
                    </a:p>
                  </a:txBody>
                  <a:tcPr/>
                </a:tc>
                <a:tc>
                  <a:txBody>
                    <a:bodyPr/>
                    <a:lstStyle/>
                    <a:p>
                      <a:endParaRPr kumimoji="1" lang="ja-JP" altLang="en-US" sz="900"/>
                    </a:p>
                  </a:txBody>
                  <a:tcPr/>
                </a:tc>
                <a:tc>
                  <a:txBody>
                    <a:bodyPr/>
                    <a:lstStyle/>
                    <a:p>
                      <a:endParaRPr kumimoji="1" lang="ja-JP" altLang="en-US" sz="900"/>
                    </a:p>
                  </a:txBody>
                  <a:tcPr/>
                </a:tc>
                <a:tc>
                  <a:txBody>
                    <a:bodyPr/>
                    <a:lstStyle/>
                    <a:p>
                      <a:endParaRPr kumimoji="1" lang="ja-JP" altLang="en-US" sz="900"/>
                    </a:p>
                  </a:txBody>
                  <a:tcPr/>
                </a:tc>
                <a:tc>
                  <a:txBody>
                    <a:bodyPr/>
                    <a:lstStyle/>
                    <a:p>
                      <a:endParaRPr kumimoji="1" lang="ja-JP" altLang="en-US" sz="900"/>
                    </a:p>
                  </a:txBody>
                  <a:tcPr/>
                </a:tc>
                <a:tc>
                  <a:txBody>
                    <a:bodyPr/>
                    <a:lstStyle/>
                    <a:p>
                      <a:endParaRPr kumimoji="1" lang="ja-JP" altLang="en-US" sz="900"/>
                    </a:p>
                  </a:txBody>
                  <a:tcPr/>
                </a:tc>
                <a:extLst>
                  <a:ext uri="{0D108BD9-81ED-4DB2-BD59-A6C34878D82A}">
                    <a16:rowId xmlns:a16="http://schemas.microsoft.com/office/drawing/2014/main" val="2686219689"/>
                  </a:ext>
                </a:extLst>
              </a:tr>
              <a:tr h="0">
                <a:tc>
                  <a:txBody>
                    <a:bodyPr/>
                    <a:lstStyle/>
                    <a:p>
                      <a:endParaRPr kumimoji="1" lang="ja-JP" altLang="en-US" sz="900"/>
                    </a:p>
                  </a:txBody>
                  <a:tcPr/>
                </a:tc>
                <a:tc>
                  <a:txBody>
                    <a:bodyPr/>
                    <a:lstStyle/>
                    <a:p>
                      <a:r>
                        <a:rPr kumimoji="1" lang="ja-JP" altLang="en-US" sz="900"/>
                        <a:t>削除機能</a:t>
                      </a:r>
                    </a:p>
                  </a:txBody>
                  <a:tcPr/>
                </a:tc>
                <a:tc>
                  <a:txBody>
                    <a:bodyPr/>
                    <a:lstStyle/>
                    <a:p>
                      <a:r>
                        <a:rPr kumimoji="1" lang="ja-JP" altLang="en-US" sz="900"/>
                        <a:t>削除処理</a:t>
                      </a:r>
                    </a:p>
                  </a:txBody>
                  <a:tcPr/>
                </a:tc>
                <a:tc>
                  <a:txBody>
                    <a:bodyPr/>
                    <a:lstStyle/>
                    <a:p>
                      <a:r>
                        <a:rPr kumimoji="1" lang="ja-JP" altLang="en-US" sz="900"/>
                        <a:t>削除</a:t>
                      </a:r>
                    </a:p>
                  </a:txBody>
                  <a:tcPr/>
                </a:tc>
                <a:tc>
                  <a:txBody>
                    <a:bodyPr/>
                    <a:lstStyle/>
                    <a:p>
                      <a:r>
                        <a:rPr kumimoji="1" lang="ja-JP" altLang="en-US" sz="900"/>
                        <a:t>・住所録リストから変更する行を選択</a:t>
                      </a:r>
                      <a:endParaRPr kumimoji="1" lang="en-US" altLang="ja-JP" sz="900"/>
                    </a:p>
                    <a:p>
                      <a:r>
                        <a:rPr kumimoji="1" lang="ja-JP" altLang="en-US" sz="900"/>
                        <a:t>・入力ボックスにデータが入る</a:t>
                      </a:r>
                      <a:endParaRPr kumimoji="1" lang="en-US" altLang="ja-JP" sz="900"/>
                    </a:p>
                    <a:p>
                      <a:r>
                        <a:rPr kumimoji="1" lang="ja-JP" altLang="en-US" sz="900"/>
                        <a:t>・「削除」ボタンクリック</a:t>
                      </a:r>
                      <a:endParaRPr kumimoji="1" lang="en-US" altLang="ja-JP" sz="900"/>
                    </a:p>
                    <a:p>
                      <a:r>
                        <a:rPr kumimoji="1" lang="ja-JP" altLang="en-US" sz="900"/>
                        <a:t>・</a:t>
                      </a:r>
                      <a:r>
                        <a:rPr kumimoji="1" lang="en-US" altLang="ja-JP" sz="900"/>
                        <a:t>DB</a:t>
                      </a:r>
                      <a:r>
                        <a:rPr kumimoji="1" lang="ja-JP" altLang="en-US" sz="900"/>
                        <a:t>上のデータ削除</a:t>
                      </a:r>
                      <a:endParaRPr kumimoji="1" lang="en-US" altLang="ja-JP" sz="900"/>
                    </a:p>
                    <a:p>
                      <a:r>
                        <a:rPr kumimoji="1" lang="ja-JP" altLang="en-US" sz="900"/>
                        <a:t>・住所録リスト更新</a:t>
                      </a:r>
                      <a:r>
                        <a:rPr kumimoji="1" lang="en-US" altLang="ja-JP" sz="900"/>
                        <a:t>(</a:t>
                      </a:r>
                      <a:r>
                        <a:rPr kumimoji="1" lang="ja-JP" altLang="en-US" sz="900"/>
                        <a:t>削除後のリスト表示</a:t>
                      </a:r>
                      <a:r>
                        <a:rPr kumimoji="1" lang="en-US" altLang="ja-JP" sz="900"/>
                        <a:t>)</a:t>
                      </a:r>
                      <a:endParaRPr kumimoji="1" lang="ja-JP" altLang="en-US" sz="900"/>
                    </a:p>
                  </a:txBody>
                  <a:tcPr/>
                </a:tc>
                <a:tc>
                  <a:txBody>
                    <a:bodyPr/>
                    <a:lstStyle/>
                    <a:p>
                      <a:endParaRPr kumimoji="1" lang="ja-JP" altLang="en-US" sz="900"/>
                    </a:p>
                  </a:txBody>
                  <a:tcPr/>
                </a:tc>
                <a:tc>
                  <a:txBody>
                    <a:bodyPr/>
                    <a:lstStyle/>
                    <a:p>
                      <a:endParaRPr kumimoji="1" lang="ja-JP" altLang="en-US" sz="900"/>
                    </a:p>
                  </a:txBody>
                  <a:tcPr/>
                </a:tc>
                <a:tc>
                  <a:txBody>
                    <a:bodyPr/>
                    <a:lstStyle/>
                    <a:p>
                      <a:endParaRPr kumimoji="1" lang="ja-JP" altLang="en-US" sz="900"/>
                    </a:p>
                  </a:txBody>
                  <a:tcPr/>
                </a:tc>
                <a:tc>
                  <a:txBody>
                    <a:bodyPr/>
                    <a:lstStyle/>
                    <a:p>
                      <a:endParaRPr kumimoji="1" lang="ja-JP" altLang="en-US" sz="900"/>
                    </a:p>
                  </a:txBody>
                  <a:tcPr/>
                </a:tc>
                <a:extLst>
                  <a:ext uri="{0D108BD9-81ED-4DB2-BD59-A6C34878D82A}">
                    <a16:rowId xmlns:a16="http://schemas.microsoft.com/office/drawing/2014/main" val="1413806883"/>
                  </a:ext>
                </a:extLst>
              </a:tr>
            </a:tbl>
          </a:graphicData>
        </a:graphic>
      </p:graphicFrame>
    </p:spTree>
    <p:extLst>
      <p:ext uri="{BB962C8B-B14F-4D97-AF65-F5344CB8AC3E}">
        <p14:creationId xmlns:p14="http://schemas.microsoft.com/office/powerpoint/2010/main" val="139570225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105EA2F-E7F2-ACF7-0833-6B93C7286CEA}"/>
              </a:ext>
            </a:extLst>
          </p:cNvPr>
          <p:cNvSpPr>
            <a:spLocks noGrp="1"/>
          </p:cNvSpPr>
          <p:nvPr>
            <p:ph type="title"/>
          </p:nvPr>
        </p:nvSpPr>
        <p:spPr/>
        <p:txBody>
          <a:bodyPr/>
          <a:lstStyle/>
          <a:p>
            <a:r>
              <a:rPr kumimoji="1" lang="en-US" altLang="ja-JP"/>
              <a:t>3-1-</a:t>
            </a:r>
            <a:r>
              <a:rPr lang="en-US" altLang="ja-JP"/>
              <a:t>7</a:t>
            </a:r>
            <a:r>
              <a:rPr kumimoji="1" lang="en-US" altLang="ja-JP"/>
              <a:t>.</a:t>
            </a:r>
            <a:r>
              <a:rPr kumimoji="1" lang="ja-JP" altLang="en-US"/>
              <a:t>動作確認（テスト）</a:t>
            </a:r>
          </a:p>
        </p:txBody>
      </p:sp>
      <p:graphicFrame>
        <p:nvGraphicFramePr>
          <p:cNvPr id="6" name="表 5">
            <a:extLst>
              <a:ext uri="{FF2B5EF4-FFF2-40B4-BE49-F238E27FC236}">
                <a16:creationId xmlns:a16="http://schemas.microsoft.com/office/drawing/2014/main" id="{B9DCA7D3-2E0B-2E48-670F-CF5A0FC841E4}"/>
              </a:ext>
            </a:extLst>
          </p:cNvPr>
          <p:cNvGraphicFramePr>
            <a:graphicFrameLocks noGrp="1"/>
          </p:cNvGraphicFramePr>
          <p:nvPr>
            <p:extLst>
              <p:ext uri="{D42A27DB-BD31-4B8C-83A1-F6EECF244321}">
                <p14:modId xmlns:p14="http://schemas.microsoft.com/office/powerpoint/2010/main" val="34567295"/>
              </p:ext>
            </p:extLst>
          </p:nvPr>
        </p:nvGraphicFramePr>
        <p:xfrm>
          <a:off x="344487" y="847415"/>
          <a:ext cx="11503025" cy="4526280"/>
        </p:xfrm>
        <a:graphic>
          <a:graphicData uri="http://schemas.openxmlformats.org/drawingml/2006/table">
            <a:tbl>
              <a:tblPr firstRow="1" bandRow="1">
                <a:tableStyleId>{5C22544A-7EE6-4342-B048-85BDC9FD1C3A}</a:tableStyleId>
              </a:tblPr>
              <a:tblGrid>
                <a:gridCol w="1150471">
                  <a:extLst>
                    <a:ext uri="{9D8B030D-6E8A-4147-A177-3AD203B41FA5}">
                      <a16:colId xmlns:a16="http://schemas.microsoft.com/office/drawing/2014/main" val="307577288"/>
                    </a:ext>
                  </a:extLst>
                </a:gridCol>
                <a:gridCol w="1183341">
                  <a:extLst>
                    <a:ext uri="{9D8B030D-6E8A-4147-A177-3AD203B41FA5}">
                      <a16:colId xmlns:a16="http://schemas.microsoft.com/office/drawing/2014/main" val="3990253959"/>
                    </a:ext>
                  </a:extLst>
                </a:gridCol>
                <a:gridCol w="1210235">
                  <a:extLst>
                    <a:ext uri="{9D8B030D-6E8A-4147-A177-3AD203B41FA5}">
                      <a16:colId xmlns:a16="http://schemas.microsoft.com/office/drawing/2014/main" val="3957456942"/>
                    </a:ext>
                  </a:extLst>
                </a:gridCol>
                <a:gridCol w="1546412">
                  <a:extLst>
                    <a:ext uri="{9D8B030D-6E8A-4147-A177-3AD203B41FA5}">
                      <a16:colId xmlns:a16="http://schemas.microsoft.com/office/drawing/2014/main" val="2036949305"/>
                    </a:ext>
                  </a:extLst>
                </a:gridCol>
                <a:gridCol w="2312894">
                  <a:extLst>
                    <a:ext uri="{9D8B030D-6E8A-4147-A177-3AD203B41FA5}">
                      <a16:colId xmlns:a16="http://schemas.microsoft.com/office/drawing/2014/main" val="379031742"/>
                    </a:ext>
                  </a:extLst>
                </a:gridCol>
                <a:gridCol w="753035">
                  <a:extLst>
                    <a:ext uri="{9D8B030D-6E8A-4147-A177-3AD203B41FA5}">
                      <a16:colId xmlns:a16="http://schemas.microsoft.com/office/drawing/2014/main" val="2638391542"/>
                    </a:ext>
                  </a:extLst>
                </a:gridCol>
                <a:gridCol w="1519518">
                  <a:extLst>
                    <a:ext uri="{9D8B030D-6E8A-4147-A177-3AD203B41FA5}">
                      <a16:colId xmlns:a16="http://schemas.microsoft.com/office/drawing/2014/main" val="3170558945"/>
                    </a:ext>
                  </a:extLst>
                </a:gridCol>
                <a:gridCol w="847165">
                  <a:extLst>
                    <a:ext uri="{9D8B030D-6E8A-4147-A177-3AD203B41FA5}">
                      <a16:colId xmlns:a16="http://schemas.microsoft.com/office/drawing/2014/main" val="616623393"/>
                    </a:ext>
                  </a:extLst>
                </a:gridCol>
                <a:gridCol w="979954">
                  <a:extLst>
                    <a:ext uri="{9D8B030D-6E8A-4147-A177-3AD203B41FA5}">
                      <a16:colId xmlns:a16="http://schemas.microsoft.com/office/drawing/2014/main" val="1388367949"/>
                    </a:ext>
                  </a:extLst>
                </a:gridCol>
              </a:tblGrid>
              <a:tr h="0">
                <a:tc>
                  <a:txBody>
                    <a:bodyPr/>
                    <a:lstStyle/>
                    <a:p>
                      <a:r>
                        <a:rPr kumimoji="1" lang="ja-JP" altLang="en-US" sz="1050"/>
                        <a:t>大分類</a:t>
                      </a:r>
                    </a:p>
                  </a:txBody>
                  <a:tcPr/>
                </a:tc>
                <a:tc>
                  <a:txBody>
                    <a:bodyPr/>
                    <a:lstStyle/>
                    <a:p>
                      <a:r>
                        <a:rPr kumimoji="1" lang="ja-JP" altLang="en-US" sz="1050"/>
                        <a:t>中分類</a:t>
                      </a:r>
                    </a:p>
                  </a:txBody>
                  <a:tcPr/>
                </a:tc>
                <a:tc>
                  <a:txBody>
                    <a:bodyPr/>
                    <a:lstStyle/>
                    <a:p>
                      <a:r>
                        <a:rPr kumimoji="1" lang="ja-JP" altLang="en-US" sz="1050"/>
                        <a:t>小分類</a:t>
                      </a:r>
                    </a:p>
                  </a:txBody>
                  <a:tcPr/>
                </a:tc>
                <a:tc>
                  <a:txBody>
                    <a:bodyPr/>
                    <a:lstStyle/>
                    <a:p>
                      <a:r>
                        <a:rPr kumimoji="1" lang="ja-JP" altLang="en-US" sz="1050"/>
                        <a:t>項目</a:t>
                      </a:r>
                    </a:p>
                  </a:txBody>
                  <a:tcPr/>
                </a:tc>
                <a:tc>
                  <a:txBody>
                    <a:bodyPr/>
                    <a:lstStyle/>
                    <a:p>
                      <a:r>
                        <a:rPr kumimoji="1" lang="ja-JP" altLang="en-US" sz="1050"/>
                        <a:t>手順（期待値）</a:t>
                      </a:r>
                    </a:p>
                  </a:txBody>
                  <a:tcPr/>
                </a:tc>
                <a:tc>
                  <a:txBody>
                    <a:bodyPr/>
                    <a:lstStyle/>
                    <a:p>
                      <a:r>
                        <a:rPr kumimoji="1" lang="ja-JP" altLang="en-US" sz="1050"/>
                        <a:t>実施日</a:t>
                      </a:r>
                    </a:p>
                  </a:txBody>
                  <a:tcPr/>
                </a:tc>
                <a:tc>
                  <a:txBody>
                    <a:bodyPr/>
                    <a:lstStyle/>
                    <a:p>
                      <a:r>
                        <a:rPr kumimoji="1" lang="ja-JP" altLang="en-US" sz="1050"/>
                        <a:t>担当者</a:t>
                      </a:r>
                    </a:p>
                  </a:txBody>
                  <a:tcPr/>
                </a:tc>
                <a:tc>
                  <a:txBody>
                    <a:bodyPr/>
                    <a:lstStyle/>
                    <a:p>
                      <a:r>
                        <a:rPr kumimoji="1" lang="ja-JP" altLang="en-US" sz="1050"/>
                        <a:t>結果</a:t>
                      </a:r>
                    </a:p>
                  </a:txBody>
                  <a:tcPr/>
                </a:tc>
                <a:tc>
                  <a:txBody>
                    <a:bodyPr/>
                    <a:lstStyle/>
                    <a:p>
                      <a:r>
                        <a:rPr kumimoji="1" lang="ja-JP" altLang="en-US" sz="1050"/>
                        <a:t>備考</a:t>
                      </a:r>
                    </a:p>
                  </a:txBody>
                  <a:tcPr/>
                </a:tc>
                <a:extLst>
                  <a:ext uri="{0D108BD9-81ED-4DB2-BD59-A6C34878D82A}">
                    <a16:rowId xmlns:a16="http://schemas.microsoft.com/office/drawing/2014/main" val="845233569"/>
                  </a:ext>
                </a:extLst>
              </a:tr>
              <a:tr h="0">
                <a:tc>
                  <a:txBody>
                    <a:bodyPr/>
                    <a:lstStyle/>
                    <a:p>
                      <a:r>
                        <a:rPr kumimoji="1" lang="ja-JP" altLang="en-US" sz="1050"/>
                        <a:t>非機能</a:t>
                      </a:r>
                    </a:p>
                  </a:txBody>
                  <a:tcPr/>
                </a:tc>
                <a:tc>
                  <a:txBody>
                    <a:bodyPr/>
                    <a:lstStyle/>
                    <a:p>
                      <a:r>
                        <a:rPr kumimoji="1" lang="ja-JP" altLang="en-US" sz="1050"/>
                        <a:t>可用性</a:t>
                      </a:r>
                    </a:p>
                  </a:txBody>
                  <a:tcPr/>
                </a:tc>
                <a:tc>
                  <a:txBody>
                    <a:bodyPr/>
                    <a:lstStyle/>
                    <a:p>
                      <a:endParaRPr kumimoji="1" lang="ja-JP" altLang="en-US" sz="1050"/>
                    </a:p>
                  </a:txBody>
                  <a:tcPr/>
                </a:tc>
                <a:tc>
                  <a:txBody>
                    <a:bodyPr/>
                    <a:lstStyle/>
                    <a:p>
                      <a:endParaRPr kumimoji="1" lang="ja-JP" altLang="en-US" sz="1050"/>
                    </a:p>
                  </a:txBody>
                  <a:tcPr/>
                </a:tc>
                <a:tc>
                  <a:txBody>
                    <a:bodyPr/>
                    <a:lstStyle/>
                    <a:p>
                      <a:endParaRPr kumimoji="1" lang="ja-JP" altLang="en-US" sz="1050"/>
                    </a:p>
                  </a:txBody>
                  <a:tcPr/>
                </a:tc>
                <a:tc>
                  <a:txBody>
                    <a:bodyPr/>
                    <a:lstStyle/>
                    <a:p>
                      <a:endParaRPr kumimoji="1" lang="ja-JP" altLang="en-US" sz="1050"/>
                    </a:p>
                  </a:txBody>
                  <a:tcPr/>
                </a:tc>
                <a:tc>
                  <a:txBody>
                    <a:bodyPr/>
                    <a:lstStyle/>
                    <a:p>
                      <a:endParaRPr kumimoji="1" lang="ja-JP" altLang="en-US" sz="1050"/>
                    </a:p>
                  </a:txBody>
                  <a:tcPr/>
                </a:tc>
                <a:tc>
                  <a:txBody>
                    <a:bodyPr/>
                    <a:lstStyle/>
                    <a:p>
                      <a:endParaRPr kumimoji="1" lang="ja-JP" altLang="en-US" sz="1050"/>
                    </a:p>
                  </a:txBody>
                  <a:tcPr/>
                </a:tc>
                <a:tc>
                  <a:txBody>
                    <a:bodyPr/>
                    <a:lstStyle/>
                    <a:p>
                      <a:endParaRPr kumimoji="1" lang="ja-JP" altLang="en-US" sz="1050"/>
                    </a:p>
                  </a:txBody>
                  <a:tcPr/>
                </a:tc>
                <a:extLst>
                  <a:ext uri="{0D108BD9-81ED-4DB2-BD59-A6C34878D82A}">
                    <a16:rowId xmlns:a16="http://schemas.microsoft.com/office/drawing/2014/main" val="2971914145"/>
                  </a:ext>
                </a:extLst>
              </a:tr>
              <a:tr h="0">
                <a:tc>
                  <a:txBody>
                    <a:bodyPr/>
                    <a:lstStyle/>
                    <a:p>
                      <a:endParaRPr kumimoji="1" lang="ja-JP" altLang="en-US" sz="1050"/>
                    </a:p>
                  </a:txBody>
                  <a:tcPr/>
                </a:tc>
                <a:tc>
                  <a:txBody>
                    <a:bodyPr/>
                    <a:lstStyle/>
                    <a:p>
                      <a:endParaRPr kumimoji="1" lang="ja-JP" altLang="en-US" sz="1050"/>
                    </a:p>
                  </a:txBody>
                  <a:tcPr/>
                </a:tc>
                <a:tc>
                  <a:txBody>
                    <a:bodyPr/>
                    <a:lstStyle/>
                    <a:p>
                      <a:endParaRPr kumimoji="1" lang="ja-JP" altLang="en-US" sz="1050"/>
                    </a:p>
                  </a:txBody>
                  <a:tcPr/>
                </a:tc>
                <a:tc>
                  <a:txBody>
                    <a:bodyPr/>
                    <a:lstStyle/>
                    <a:p>
                      <a:endParaRPr kumimoji="1" lang="ja-JP" altLang="en-US" sz="1050"/>
                    </a:p>
                  </a:txBody>
                  <a:tcPr/>
                </a:tc>
                <a:tc>
                  <a:txBody>
                    <a:bodyPr/>
                    <a:lstStyle/>
                    <a:p>
                      <a:endParaRPr kumimoji="1" lang="ja-JP" altLang="en-US" sz="1050"/>
                    </a:p>
                  </a:txBody>
                  <a:tcPr/>
                </a:tc>
                <a:tc>
                  <a:txBody>
                    <a:bodyPr/>
                    <a:lstStyle/>
                    <a:p>
                      <a:endParaRPr kumimoji="1" lang="ja-JP" altLang="en-US" sz="1050"/>
                    </a:p>
                  </a:txBody>
                  <a:tcPr/>
                </a:tc>
                <a:tc>
                  <a:txBody>
                    <a:bodyPr/>
                    <a:lstStyle/>
                    <a:p>
                      <a:endParaRPr kumimoji="1" lang="ja-JP" altLang="en-US" sz="1050"/>
                    </a:p>
                  </a:txBody>
                  <a:tcPr/>
                </a:tc>
                <a:tc>
                  <a:txBody>
                    <a:bodyPr/>
                    <a:lstStyle/>
                    <a:p>
                      <a:endParaRPr kumimoji="1" lang="ja-JP" altLang="en-US" sz="1050"/>
                    </a:p>
                  </a:txBody>
                  <a:tcPr/>
                </a:tc>
                <a:tc>
                  <a:txBody>
                    <a:bodyPr/>
                    <a:lstStyle/>
                    <a:p>
                      <a:endParaRPr kumimoji="1" lang="ja-JP" altLang="en-US" sz="1050"/>
                    </a:p>
                  </a:txBody>
                  <a:tcPr/>
                </a:tc>
                <a:extLst>
                  <a:ext uri="{0D108BD9-81ED-4DB2-BD59-A6C34878D82A}">
                    <a16:rowId xmlns:a16="http://schemas.microsoft.com/office/drawing/2014/main" val="2372814672"/>
                  </a:ext>
                </a:extLst>
              </a:tr>
              <a:tr h="0">
                <a:tc>
                  <a:txBody>
                    <a:bodyPr/>
                    <a:lstStyle/>
                    <a:p>
                      <a:endParaRPr kumimoji="1" lang="ja-JP" altLang="en-US" sz="1050"/>
                    </a:p>
                  </a:txBody>
                  <a:tcPr/>
                </a:tc>
                <a:tc>
                  <a:txBody>
                    <a:bodyPr/>
                    <a:lstStyle/>
                    <a:p>
                      <a:r>
                        <a:rPr kumimoji="1" lang="ja-JP" altLang="en-US" sz="1050"/>
                        <a:t>性能・拡張性</a:t>
                      </a:r>
                    </a:p>
                  </a:txBody>
                  <a:tcPr/>
                </a:tc>
                <a:tc>
                  <a:txBody>
                    <a:bodyPr/>
                    <a:lstStyle/>
                    <a:p>
                      <a:endParaRPr kumimoji="1" lang="ja-JP" altLang="en-US" sz="1050"/>
                    </a:p>
                  </a:txBody>
                  <a:tcPr/>
                </a:tc>
                <a:tc>
                  <a:txBody>
                    <a:bodyPr/>
                    <a:lstStyle/>
                    <a:p>
                      <a:endParaRPr kumimoji="1" lang="ja-JP" altLang="en-US" sz="1050"/>
                    </a:p>
                  </a:txBody>
                  <a:tcPr/>
                </a:tc>
                <a:tc>
                  <a:txBody>
                    <a:bodyPr/>
                    <a:lstStyle/>
                    <a:p>
                      <a:endParaRPr kumimoji="1" lang="ja-JP" altLang="en-US" sz="1050"/>
                    </a:p>
                  </a:txBody>
                  <a:tcPr/>
                </a:tc>
                <a:tc>
                  <a:txBody>
                    <a:bodyPr/>
                    <a:lstStyle/>
                    <a:p>
                      <a:endParaRPr kumimoji="1" lang="ja-JP" altLang="en-US" sz="1050"/>
                    </a:p>
                  </a:txBody>
                  <a:tcPr/>
                </a:tc>
                <a:tc>
                  <a:txBody>
                    <a:bodyPr/>
                    <a:lstStyle/>
                    <a:p>
                      <a:endParaRPr kumimoji="1" lang="ja-JP" altLang="en-US" sz="1050"/>
                    </a:p>
                  </a:txBody>
                  <a:tcPr/>
                </a:tc>
                <a:tc>
                  <a:txBody>
                    <a:bodyPr/>
                    <a:lstStyle/>
                    <a:p>
                      <a:endParaRPr kumimoji="1" lang="ja-JP" altLang="en-US" sz="1050"/>
                    </a:p>
                  </a:txBody>
                  <a:tcPr/>
                </a:tc>
                <a:tc>
                  <a:txBody>
                    <a:bodyPr/>
                    <a:lstStyle/>
                    <a:p>
                      <a:endParaRPr kumimoji="1" lang="ja-JP" altLang="en-US" sz="1050"/>
                    </a:p>
                  </a:txBody>
                  <a:tcPr/>
                </a:tc>
                <a:extLst>
                  <a:ext uri="{0D108BD9-81ED-4DB2-BD59-A6C34878D82A}">
                    <a16:rowId xmlns:a16="http://schemas.microsoft.com/office/drawing/2014/main" val="3190120410"/>
                  </a:ext>
                </a:extLst>
              </a:tr>
              <a:tr h="0">
                <a:tc>
                  <a:txBody>
                    <a:bodyPr/>
                    <a:lstStyle/>
                    <a:p>
                      <a:endParaRPr kumimoji="1" lang="ja-JP" altLang="en-US" sz="1050"/>
                    </a:p>
                  </a:txBody>
                  <a:tcPr/>
                </a:tc>
                <a:tc>
                  <a:txBody>
                    <a:bodyPr/>
                    <a:lstStyle/>
                    <a:p>
                      <a:endParaRPr kumimoji="1" lang="ja-JP" altLang="en-US" sz="1050"/>
                    </a:p>
                  </a:txBody>
                  <a:tcPr/>
                </a:tc>
                <a:tc>
                  <a:txBody>
                    <a:bodyPr/>
                    <a:lstStyle/>
                    <a:p>
                      <a:endParaRPr kumimoji="1" lang="ja-JP" altLang="en-US" sz="1050"/>
                    </a:p>
                  </a:txBody>
                  <a:tcPr/>
                </a:tc>
                <a:tc>
                  <a:txBody>
                    <a:bodyPr/>
                    <a:lstStyle/>
                    <a:p>
                      <a:endParaRPr kumimoji="1" lang="ja-JP" altLang="en-US" sz="1050"/>
                    </a:p>
                  </a:txBody>
                  <a:tcPr/>
                </a:tc>
                <a:tc>
                  <a:txBody>
                    <a:bodyPr/>
                    <a:lstStyle/>
                    <a:p>
                      <a:endParaRPr kumimoji="1" lang="ja-JP" altLang="en-US" sz="1050"/>
                    </a:p>
                  </a:txBody>
                  <a:tcPr/>
                </a:tc>
                <a:tc>
                  <a:txBody>
                    <a:bodyPr/>
                    <a:lstStyle/>
                    <a:p>
                      <a:endParaRPr kumimoji="1" lang="ja-JP" altLang="en-US" sz="1050"/>
                    </a:p>
                  </a:txBody>
                  <a:tcPr/>
                </a:tc>
                <a:tc>
                  <a:txBody>
                    <a:bodyPr/>
                    <a:lstStyle/>
                    <a:p>
                      <a:endParaRPr kumimoji="1" lang="ja-JP" altLang="en-US" sz="1050"/>
                    </a:p>
                  </a:txBody>
                  <a:tcPr/>
                </a:tc>
                <a:tc>
                  <a:txBody>
                    <a:bodyPr/>
                    <a:lstStyle/>
                    <a:p>
                      <a:endParaRPr kumimoji="1" lang="ja-JP" altLang="en-US" sz="1050"/>
                    </a:p>
                  </a:txBody>
                  <a:tcPr/>
                </a:tc>
                <a:tc>
                  <a:txBody>
                    <a:bodyPr/>
                    <a:lstStyle/>
                    <a:p>
                      <a:endParaRPr kumimoji="1" lang="ja-JP" altLang="en-US" sz="1050"/>
                    </a:p>
                  </a:txBody>
                  <a:tcPr/>
                </a:tc>
                <a:extLst>
                  <a:ext uri="{0D108BD9-81ED-4DB2-BD59-A6C34878D82A}">
                    <a16:rowId xmlns:a16="http://schemas.microsoft.com/office/drawing/2014/main" val="3041245826"/>
                  </a:ext>
                </a:extLst>
              </a:tr>
              <a:tr h="0">
                <a:tc>
                  <a:txBody>
                    <a:bodyPr/>
                    <a:lstStyle/>
                    <a:p>
                      <a:endParaRPr kumimoji="1" lang="ja-JP" altLang="en-US" sz="1050"/>
                    </a:p>
                  </a:txBody>
                  <a:tcPr/>
                </a:tc>
                <a:tc>
                  <a:txBody>
                    <a:bodyPr/>
                    <a:lstStyle/>
                    <a:p>
                      <a:r>
                        <a:rPr kumimoji="1" lang="ja-JP" altLang="en-US" sz="1050"/>
                        <a:t>運用・保守性</a:t>
                      </a:r>
                    </a:p>
                  </a:txBody>
                  <a:tcPr/>
                </a:tc>
                <a:tc>
                  <a:txBody>
                    <a:bodyPr/>
                    <a:lstStyle/>
                    <a:p>
                      <a:endParaRPr kumimoji="1" lang="ja-JP" altLang="en-US" sz="1050"/>
                    </a:p>
                  </a:txBody>
                  <a:tcPr/>
                </a:tc>
                <a:tc>
                  <a:txBody>
                    <a:bodyPr/>
                    <a:lstStyle/>
                    <a:p>
                      <a:endParaRPr kumimoji="1" lang="ja-JP" altLang="en-US" sz="1050"/>
                    </a:p>
                  </a:txBody>
                  <a:tcPr/>
                </a:tc>
                <a:tc>
                  <a:txBody>
                    <a:bodyPr/>
                    <a:lstStyle/>
                    <a:p>
                      <a:endParaRPr kumimoji="1" lang="ja-JP" altLang="en-US" sz="1050"/>
                    </a:p>
                  </a:txBody>
                  <a:tcPr/>
                </a:tc>
                <a:tc>
                  <a:txBody>
                    <a:bodyPr/>
                    <a:lstStyle/>
                    <a:p>
                      <a:endParaRPr kumimoji="1" lang="ja-JP" altLang="en-US" sz="1050"/>
                    </a:p>
                  </a:txBody>
                  <a:tcPr/>
                </a:tc>
                <a:tc>
                  <a:txBody>
                    <a:bodyPr/>
                    <a:lstStyle/>
                    <a:p>
                      <a:endParaRPr kumimoji="1" lang="ja-JP" altLang="en-US" sz="1050"/>
                    </a:p>
                  </a:txBody>
                  <a:tcPr/>
                </a:tc>
                <a:tc>
                  <a:txBody>
                    <a:bodyPr/>
                    <a:lstStyle/>
                    <a:p>
                      <a:endParaRPr kumimoji="1" lang="ja-JP" altLang="en-US" sz="1050"/>
                    </a:p>
                  </a:txBody>
                  <a:tcPr/>
                </a:tc>
                <a:tc>
                  <a:txBody>
                    <a:bodyPr/>
                    <a:lstStyle/>
                    <a:p>
                      <a:endParaRPr kumimoji="1" lang="ja-JP" altLang="en-US" sz="1050"/>
                    </a:p>
                  </a:txBody>
                  <a:tcPr/>
                </a:tc>
                <a:extLst>
                  <a:ext uri="{0D108BD9-81ED-4DB2-BD59-A6C34878D82A}">
                    <a16:rowId xmlns:a16="http://schemas.microsoft.com/office/drawing/2014/main" val="2063059241"/>
                  </a:ext>
                </a:extLst>
              </a:tr>
              <a:tr h="0">
                <a:tc>
                  <a:txBody>
                    <a:bodyPr/>
                    <a:lstStyle/>
                    <a:p>
                      <a:endParaRPr kumimoji="1" lang="ja-JP" altLang="en-US" sz="1050"/>
                    </a:p>
                  </a:txBody>
                  <a:tcPr/>
                </a:tc>
                <a:tc>
                  <a:txBody>
                    <a:bodyPr/>
                    <a:lstStyle/>
                    <a:p>
                      <a:endParaRPr kumimoji="1" lang="ja-JP" altLang="en-US" sz="1050"/>
                    </a:p>
                  </a:txBody>
                  <a:tcPr/>
                </a:tc>
                <a:tc>
                  <a:txBody>
                    <a:bodyPr/>
                    <a:lstStyle/>
                    <a:p>
                      <a:endParaRPr kumimoji="1" lang="ja-JP" altLang="en-US" sz="1050"/>
                    </a:p>
                  </a:txBody>
                  <a:tcPr/>
                </a:tc>
                <a:tc>
                  <a:txBody>
                    <a:bodyPr/>
                    <a:lstStyle/>
                    <a:p>
                      <a:endParaRPr kumimoji="1" lang="ja-JP" altLang="en-US" sz="1050"/>
                    </a:p>
                  </a:txBody>
                  <a:tcPr/>
                </a:tc>
                <a:tc>
                  <a:txBody>
                    <a:bodyPr/>
                    <a:lstStyle/>
                    <a:p>
                      <a:endParaRPr kumimoji="1" lang="ja-JP" altLang="en-US" sz="1050"/>
                    </a:p>
                  </a:txBody>
                  <a:tcPr/>
                </a:tc>
                <a:tc>
                  <a:txBody>
                    <a:bodyPr/>
                    <a:lstStyle/>
                    <a:p>
                      <a:endParaRPr kumimoji="1" lang="ja-JP" altLang="en-US" sz="1050"/>
                    </a:p>
                  </a:txBody>
                  <a:tcPr/>
                </a:tc>
                <a:tc>
                  <a:txBody>
                    <a:bodyPr/>
                    <a:lstStyle/>
                    <a:p>
                      <a:endParaRPr kumimoji="1" lang="ja-JP" altLang="en-US" sz="1050"/>
                    </a:p>
                  </a:txBody>
                  <a:tcPr/>
                </a:tc>
                <a:tc>
                  <a:txBody>
                    <a:bodyPr/>
                    <a:lstStyle/>
                    <a:p>
                      <a:endParaRPr kumimoji="1" lang="ja-JP" altLang="en-US" sz="1050"/>
                    </a:p>
                  </a:txBody>
                  <a:tcPr/>
                </a:tc>
                <a:tc>
                  <a:txBody>
                    <a:bodyPr/>
                    <a:lstStyle/>
                    <a:p>
                      <a:endParaRPr kumimoji="1" lang="ja-JP" altLang="en-US" sz="1050"/>
                    </a:p>
                  </a:txBody>
                  <a:tcPr/>
                </a:tc>
                <a:extLst>
                  <a:ext uri="{0D108BD9-81ED-4DB2-BD59-A6C34878D82A}">
                    <a16:rowId xmlns:a16="http://schemas.microsoft.com/office/drawing/2014/main" val="3853382455"/>
                  </a:ext>
                </a:extLst>
              </a:tr>
              <a:tr h="0">
                <a:tc>
                  <a:txBody>
                    <a:bodyPr/>
                    <a:lstStyle/>
                    <a:p>
                      <a:endParaRPr kumimoji="1" lang="ja-JP" altLang="en-US" sz="1050"/>
                    </a:p>
                  </a:txBody>
                  <a:tcPr/>
                </a:tc>
                <a:tc>
                  <a:txBody>
                    <a:bodyPr/>
                    <a:lstStyle/>
                    <a:p>
                      <a:r>
                        <a:rPr kumimoji="1" lang="ja-JP" altLang="en-US" sz="1050"/>
                        <a:t>移行性</a:t>
                      </a:r>
                    </a:p>
                  </a:txBody>
                  <a:tcPr/>
                </a:tc>
                <a:tc>
                  <a:txBody>
                    <a:bodyPr/>
                    <a:lstStyle/>
                    <a:p>
                      <a:r>
                        <a:rPr kumimoji="1" lang="ja-JP" altLang="en-US" sz="1050"/>
                        <a:t>移行期間</a:t>
                      </a:r>
                    </a:p>
                  </a:txBody>
                  <a:tcPr/>
                </a:tc>
                <a:tc>
                  <a:txBody>
                    <a:bodyPr/>
                    <a:lstStyle/>
                    <a:p>
                      <a:endParaRPr kumimoji="1" lang="ja-JP" altLang="en-US" sz="1050"/>
                    </a:p>
                  </a:txBody>
                  <a:tcPr/>
                </a:tc>
                <a:tc>
                  <a:txBody>
                    <a:bodyPr/>
                    <a:lstStyle/>
                    <a:p>
                      <a:endParaRPr kumimoji="1" lang="ja-JP" altLang="en-US" sz="1050"/>
                    </a:p>
                  </a:txBody>
                  <a:tcPr/>
                </a:tc>
                <a:tc>
                  <a:txBody>
                    <a:bodyPr/>
                    <a:lstStyle/>
                    <a:p>
                      <a:endParaRPr kumimoji="1" lang="ja-JP" altLang="en-US" sz="1050"/>
                    </a:p>
                  </a:txBody>
                  <a:tcPr/>
                </a:tc>
                <a:tc>
                  <a:txBody>
                    <a:bodyPr/>
                    <a:lstStyle/>
                    <a:p>
                      <a:endParaRPr kumimoji="1" lang="ja-JP" altLang="en-US" sz="1050"/>
                    </a:p>
                  </a:txBody>
                  <a:tcPr/>
                </a:tc>
                <a:tc>
                  <a:txBody>
                    <a:bodyPr/>
                    <a:lstStyle/>
                    <a:p>
                      <a:endParaRPr kumimoji="1" lang="ja-JP" altLang="en-US" sz="1050"/>
                    </a:p>
                  </a:txBody>
                  <a:tcPr/>
                </a:tc>
                <a:tc>
                  <a:txBody>
                    <a:bodyPr/>
                    <a:lstStyle/>
                    <a:p>
                      <a:endParaRPr kumimoji="1" lang="ja-JP" altLang="en-US" sz="1050"/>
                    </a:p>
                  </a:txBody>
                  <a:tcPr/>
                </a:tc>
                <a:extLst>
                  <a:ext uri="{0D108BD9-81ED-4DB2-BD59-A6C34878D82A}">
                    <a16:rowId xmlns:a16="http://schemas.microsoft.com/office/drawing/2014/main" val="550520642"/>
                  </a:ext>
                </a:extLst>
              </a:tr>
              <a:tr h="0">
                <a:tc>
                  <a:txBody>
                    <a:bodyPr/>
                    <a:lstStyle/>
                    <a:p>
                      <a:endParaRPr kumimoji="1" lang="ja-JP" altLang="en-US" sz="1050"/>
                    </a:p>
                  </a:txBody>
                  <a:tcPr/>
                </a:tc>
                <a:tc>
                  <a:txBody>
                    <a:bodyPr/>
                    <a:lstStyle/>
                    <a:p>
                      <a:endParaRPr kumimoji="1" lang="ja-JP" altLang="en-US" sz="1050"/>
                    </a:p>
                  </a:txBody>
                  <a:tcPr/>
                </a:tc>
                <a:tc>
                  <a:txBody>
                    <a:bodyPr/>
                    <a:lstStyle/>
                    <a:p>
                      <a:r>
                        <a:rPr kumimoji="1" lang="ja-JP" altLang="en-US" sz="1050"/>
                        <a:t>データ量</a:t>
                      </a:r>
                    </a:p>
                  </a:txBody>
                  <a:tcPr/>
                </a:tc>
                <a:tc>
                  <a:txBody>
                    <a:bodyPr/>
                    <a:lstStyle/>
                    <a:p>
                      <a:endParaRPr kumimoji="1" lang="ja-JP" altLang="en-US" sz="1050"/>
                    </a:p>
                  </a:txBody>
                  <a:tcPr/>
                </a:tc>
                <a:tc>
                  <a:txBody>
                    <a:bodyPr/>
                    <a:lstStyle/>
                    <a:p>
                      <a:endParaRPr kumimoji="1" lang="ja-JP" altLang="en-US" sz="1050"/>
                    </a:p>
                  </a:txBody>
                  <a:tcPr/>
                </a:tc>
                <a:tc>
                  <a:txBody>
                    <a:bodyPr/>
                    <a:lstStyle/>
                    <a:p>
                      <a:endParaRPr kumimoji="1" lang="ja-JP" altLang="en-US" sz="1050"/>
                    </a:p>
                  </a:txBody>
                  <a:tcPr/>
                </a:tc>
                <a:tc>
                  <a:txBody>
                    <a:bodyPr/>
                    <a:lstStyle/>
                    <a:p>
                      <a:endParaRPr kumimoji="1" lang="ja-JP" altLang="en-US" sz="1050"/>
                    </a:p>
                  </a:txBody>
                  <a:tcPr/>
                </a:tc>
                <a:tc>
                  <a:txBody>
                    <a:bodyPr/>
                    <a:lstStyle/>
                    <a:p>
                      <a:endParaRPr kumimoji="1" lang="ja-JP" altLang="en-US" sz="1050"/>
                    </a:p>
                  </a:txBody>
                  <a:tcPr/>
                </a:tc>
                <a:tc>
                  <a:txBody>
                    <a:bodyPr/>
                    <a:lstStyle/>
                    <a:p>
                      <a:endParaRPr kumimoji="1" lang="ja-JP" altLang="en-US" sz="1050"/>
                    </a:p>
                  </a:txBody>
                  <a:tcPr/>
                </a:tc>
                <a:extLst>
                  <a:ext uri="{0D108BD9-81ED-4DB2-BD59-A6C34878D82A}">
                    <a16:rowId xmlns:a16="http://schemas.microsoft.com/office/drawing/2014/main" val="3665889040"/>
                  </a:ext>
                </a:extLst>
              </a:tr>
              <a:tr h="0">
                <a:tc>
                  <a:txBody>
                    <a:bodyPr/>
                    <a:lstStyle/>
                    <a:p>
                      <a:endParaRPr kumimoji="1" lang="ja-JP" altLang="en-US" sz="1050"/>
                    </a:p>
                  </a:txBody>
                  <a:tcPr/>
                </a:tc>
                <a:tc>
                  <a:txBody>
                    <a:bodyPr/>
                    <a:lstStyle/>
                    <a:p>
                      <a:endParaRPr kumimoji="1" lang="ja-JP" altLang="en-US" sz="1050"/>
                    </a:p>
                  </a:txBody>
                  <a:tcPr/>
                </a:tc>
                <a:tc>
                  <a:txBody>
                    <a:bodyPr/>
                    <a:lstStyle/>
                    <a:p>
                      <a:endParaRPr kumimoji="1" lang="ja-JP" altLang="en-US" sz="1050"/>
                    </a:p>
                  </a:txBody>
                  <a:tcPr/>
                </a:tc>
                <a:tc>
                  <a:txBody>
                    <a:bodyPr/>
                    <a:lstStyle/>
                    <a:p>
                      <a:endParaRPr kumimoji="1" lang="ja-JP" altLang="en-US" sz="1050"/>
                    </a:p>
                  </a:txBody>
                  <a:tcPr/>
                </a:tc>
                <a:tc>
                  <a:txBody>
                    <a:bodyPr/>
                    <a:lstStyle/>
                    <a:p>
                      <a:endParaRPr kumimoji="1" lang="ja-JP" altLang="en-US" sz="1050"/>
                    </a:p>
                  </a:txBody>
                  <a:tcPr/>
                </a:tc>
                <a:tc>
                  <a:txBody>
                    <a:bodyPr/>
                    <a:lstStyle/>
                    <a:p>
                      <a:endParaRPr kumimoji="1" lang="ja-JP" altLang="en-US" sz="1050"/>
                    </a:p>
                  </a:txBody>
                  <a:tcPr/>
                </a:tc>
                <a:tc>
                  <a:txBody>
                    <a:bodyPr/>
                    <a:lstStyle/>
                    <a:p>
                      <a:endParaRPr kumimoji="1" lang="ja-JP" altLang="en-US" sz="1050"/>
                    </a:p>
                  </a:txBody>
                  <a:tcPr/>
                </a:tc>
                <a:tc>
                  <a:txBody>
                    <a:bodyPr/>
                    <a:lstStyle/>
                    <a:p>
                      <a:endParaRPr kumimoji="1" lang="ja-JP" altLang="en-US" sz="1050"/>
                    </a:p>
                  </a:txBody>
                  <a:tcPr/>
                </a:tc>
                <a:tc>
                  <a:txBody>
                    <a:bodyPr/>
                    <a:lstStyle/>
                    <a:p>
                      <a:endParaRPr kumimoji="1" lang="ja-JP" altLang="en-US" sz="1050"/>
                    </a:p>
                  </a:txBody>
                  <a:tcPr/>
                </a:tc>
                <a:extLst>
                  <a:ext uri="{0D108BD9-81ED-4DB2-BD59-A6C34878D82A}">
                    <a16:rowId xmlns:a16="http://schemas.microsoft.com/office/drawing/2014/main" val="358107210"/>
                  </a:ext>
                </a:extLst>
              </a:tr>
              <a:tr h="0">
                <a:tc>
                  <a:txBody>
                    <a:bodyPr/>
                    <a:lstStyle/>
                    <a:p>
                      <a:endParaRPr kumimoji="1" lang="ja-JP" altLang="en-US" sz="1050"/>
                    </a:p>
                  </a:txBody>
                  <a:tcPr/>
                </a:tc>
                <a:tc>
                  <a:txBody>
                    <a:bodyPr/>
                    <a:lstStyle/>
                    <a:p>
                      <a:r>
                        <a:rPr kumimoji="1" lang="ja-JP" altLang="en-US" sz="1050"/>
                        <a:t>セキュリティ</a:t>
                      </a:r>
                    </a:p>
                  </a:txBody>
                  <a:tcPr/>
                </a:tc>
                <a:tc>
                  <a:txBody>
                    <a:bodyPr/>
                    <a:lstStyle/>
                    <a:p>
                      <a:r>
                        <a:rPr kumimoji="1" lang="ja-JP" altLang="en-US" sz="1050"/>
                        <a:t>サイトアクセス</a:t>
                      </a:r>
                    </a:p>
                  </a:txBody>
                  <a:tcPr/>
                </a:tc>
                <a:tc>
                  <a:txBody>
                    <a:bodyPr/>
                    <a:lstStyle/>
                    <a:p>
                      <a:r>
                        <a:rPr kumimoji="1" lang="ja-JP" altLang="en-US" sz="1050"/>
                        <a:t>認証</a:t>
                      </a:r>
                    </a:p>
                  </a:txBody>
                  <a:tcPr/>
                </a:tc>
                <a:tc>
                  <a:txBody>
                    <a:bodyPr/>
                    <a:lstStyle/>
                    <a:p>
                      <a:endParaRPr kumimoji="1" lang="ja-JP" altLang="en-US" sz="1050"/>
                    </a:p>
                  </a:txBody>
                  <a:tcPr/>
                </a:tc>
                <a:tc>
                  <a:txBody>
                    <a:bodyPr/>
                    <a:lstStyle/>
                    <a:p>
                      <a:endParaRPr kumimoji="1" lang="ja-JP" altLang="en-US" sz="1050"/>
                    </a:p>
                  </a:txBody>
                  <a:tcPr/>
                </a:tc>
                <a:tc>
                  <a:txBody>
                    <a:bodyPr/>
                    <a:lstStyle/>
                    <a:p>
                      <a:endParaRPr kumimoji="1" lang="ja-JP" altLang="en-US" sz="1050"/>
                    </a:p>
                  </a:txBody>
                  <a:tcPr/>
                </a:tc>
                <a:tc>
                  <a:txBody>
                    <a:bodyPr/>
                    <a:lstStyle/>
                    <a:p>
                      <a:endParaRPr kumimoji="1" lang="ja-JP" altLang="en-US" sz="1050"/>
                    </a:p>
                  </a:txBody>
                  <a:tcPr/>
                </a:tc>
                <a:tc>
                  <a:txBody>
                    <a:bodyPr/>
                    <a:lstStyle/>
                    <a:p>
                      <a:endParaRPr kumimoji="1" lang="ja-JP" altLang="en-US" sz="1050"/>
                    </a:p>
                  </a:txBody>
                  <a:tcPr/>
                </a:tc>
                <a:extLst>
                  <a:ext uri="{0D108BD9-81ED-4DB2-BD59-A6C34878D82A}">
                    <a16:rowId xmlns:a16="http://schemas.microsoft.com/office/drawing/2014/main" val="2686219689"/>
                  </a:ext>
                </a:extLst>
              </a:tr>
              <a:tr h="0">
                <a:tc>
                  <a:txBody>
                    <a:bodyPr/>
                    <a:lstStyle/>
                    <a:p>
                      <a:endParaRPr kumimoji="1" lang="ja-JP" altLang="en-US" sz="1050"/>
                    </a:p>
                  </a:txBody>
                  <a:tcPr/>
                </a:tc>
                <a:tc>
                  <a:txBody>
                    <a:bodyPr/>
                    <a:lstStyle/>
                    <a:p>
                      <a:endParaRPr kumimoji="1" lang="ja-JP" altLang="en-US" sz="1050"/>
                    </a:p>
                  </a:txBody>
                  <a:tcPr/>
                </a:tc>
                <a:tc>
                  <a:txBody>
                    <a:bodyPr/>
                    <a:lstStyle/>
                    <a:p>
                      <a:endParaRPr kumimoji="1" lang="ja-JP" altLang="en-US" sz="1050"/>
                    </a:p>
                  </a:txBody>
                  <a:tcPr/>
                </a:tc>
                <a:tc>
                  <a:txBody>
                    <a:bodyPr/>
                    <a:lstStyle/>
                    <a:p>
                      <a:r>
                        <a:rPr kumimoji="1" lang="ja-JP" altLang="en-US" sz="1050"/>
                        <a:t>認可</a:t>
                      </a:r>
                    </a:p>
                  </a:txBody>
                  <a:tcPr/>
                </a:tc>
                <a:tc>
                  <a:txBody>
                    <a:bodyPr/>
                    <a:lstStyle/>
                    <a:p>
                      <a:endParaRPr kumimoji="1" lang="ja-JP" altLang="en-US" sz="1050"/>
                    </a:p>
                  </a:txBody>
                  <a:tcPr/>
                </a:tc>
                <a:tc>
                  <a:txBody>
                    <a:bodyPr/>
                    <a:lstStyle/>
                    <a:p>
                      <a:endParaRPr kumimoji="1" lang="ja-JP" altLang="en-US" sz="1050"/>
                    </a:p>
                  </a:txBody>
                  <a:tcPr/>
                </a:tc>
                <a:tc>
                  <a:txBody>
                    <a:bodyPr/>
                    <a:lstStyle/>
                    <a:p>
                      <a:endParaRPr kumimoji="1" lang="ja-JP" altLang="en-US" sz="1050"/>
                    </a:p>
                  </a:txBody>
                  <a:tcPr/>
                </a:tc>
                <a:tc>
                  <a:txBody>
                    <a:bodyPr/>
                    <a:lstStyle/>
                    <a:p>
                      <a:endParaRPr kumimoji="1" lang="ja-JP" altLang="en-US" sz="1050"/>
                    </a:p>
                  </a:txBody>
                  <a:tcPr/>
                </a:tc>
                <a:tc>
                  <a:txBody>
                    <a:bodyPr/>
                    <a:lstStyle/>
                    <a:p>
                      <a:endParaRPr kumimoji="1" lang="ja-JP" altLang="en-US" sz="1050"/>
                    </a:p>
                  </a:txBody>
                  <a:tcPr/>
                </a:tc>
                <a:extLst>
                  <a:ext uri="{0D108BD9-81ED-4DB2-BD59-A6C34878D82A}">
                    <a16:rowId xmlns:a16="http://schemas.microsoft.com/office/drawing/2014/main" val="1413806883"/>
                  </a:ext>
                </a:extLst>
              </a:tr>
              <a:tr h="0">
                <a:tc>
                  <a:txBody>
                    <a:bodyPr/>
                    <a:lstStyle/>
                    <a:p>
                      <a:endParaRPr kumimoji="1" lang="ja-JP" altLang="en-US" sz="1050"/>
                    </a:p>
                  </a:txBody>
                  <a:tcPr/>
                </a:tc>
                <a:tc>
                  <a:txBody>
                    <a:bodyPr/>
                    <a:lstStyle/>
                    <a:p>
                      <a:endParaRPr kumimoji="1" lang="ja-JP" altLang="en-US" sz="1050"/>
                    </a:p>
                  </a:txBody>
                  <a:tcPr/>
                </a:tc>
                <a:tc>
                  <a:txBody>
                    <a:bodyPr/>
                    <a:lstStyle/>
                    <a:p>
                      <a:endParaRPr kumimoji="1" lang="ja-JP" altLang="en-US" sz="1050"/>
                    </a:p>
                  </a:txBody>
                  <a:tcPr/>
                </a:tc>
                <a:tc>
                  <a:txBody>
                    <a:bodyPr/>
                    <a:lstStyle/>
                    <a:p>
                      <a:r>
                        <a:rPr kumimoji="1" lang="ja-JP" altLang="en-US" sz="1050"/>
                        <a:t>不正アクセス診断</a:t>
                      </a:r>
                    </a:p>
                  </a:txBody>
                  <a:tcPr/>
                </a:tc>
                <a:tc>
                  <a:txBody>
                    <a:bodyPr/>
                    <a:lstStyle/>
                    <a:p>
                      <a:endParaRPr kumimoji="1" lang="ja-JP" altLang="en-US" sz="1050"/>
                    </a:p>
                  </a:txBody>
                  <a:tcPr/>
                </a:tc>
                <a:tc>
                  <a:txBody>
                    <a:bodyPr/>
                    <a:lstStyle/>
                    <a:p>
                      <a:endParaRPr kumimoji="1" lang="ja-JP" altLang="en-US" sz="1050"/>
                    </a:p>
                  </a:txBody>
                  <a:tcPr/>
                </a:tc>
                <a:tc>
                  <a:txBody>
                    <a:bodyPr/>
                    <a:lstStyle/>
                    <a:p>
                      <a:endParaRPr kumimoji="1" lang="ja-JP" altLang="en-US" sz="1050"/>
                    </a:p>
                  </a:txBody>
                  <a:tcPr/>
                </a:tc>
                <a:tc>
                  <a:txBody>
                    <a:bodyPr/>
                    <a:lstStyle/>
                    <a:p>
                      <a:endParaRPr kumimoji="1" lang="ja-JP" altLang="en-US" sz="1050"/>
                    </a:p>
                  </a:txBody>
                  <a:tcPr/>
                </a:tc>
                <a:tc>
                  <a:txBody>
                    <a:bodyPr/>
                    <a:lstStyle/>
                    <a:p>
                      <a:endParaRPr kumimoji="1" lang="ja-JP" altLang="en-US" sz="1050"/>
                    </a:p>
                  </a:txBody>
                  <a:tcPr/>
                </a:tc>
                <a:extLst>
                  <a:ext uri="{0D108BD9-81ED-4DB2-BD59-A6C34878D82A}">
                    <a16:rowId xmlns:a16="http://schemas.microsoft.com/office/drawing/2014/main" val="3604776627"/>
                  </a:ext>
                </a:extLst>
              </a:tr>
              <a:tr h="0">
                <a:tc>
                  <a:txBody>
                    <a:bodyPr/>
                    <a:lstStyle/>
                    <a:p>
                      <a:endParaRPr kumimoji="1" lang="ja-JP" altLang="en-US" sz="1050"/>
                    </a:p>
                  </a:txBody>
                  <a:tcPr/>
                </a:tc>
                <a:tc>
                  <a:txBody>
                    <a:bodyPr/>
                    <a:lstStyle/>
                    <a:p>
                      <a:r>
                        <a:rPr kumimoji="1" lang="ja-JP" altLang="en-US" sz="1050"/>
                        <a:t>システム環境</a:t>
                      </a:r>
                    </a:p>
                  </a:txBody>
                  <a:tcPr/>
                </a:tc>
                <a:tc>
                  <a:txBody>
                    <a:bodyPr/>
                    <a:lstStyle/>
                    <a:p>
                      <a:r>
                        <a:rPr kumimoji="1" lang="ja-JP" altLang="en-US" sz="1050"/>
                        <a:t>サーバ設置場所</a:t>
                      </a:r>
                    </a:p>
                  </a:txBody>
                  <a:tcPr/>
                </a:tc>
                <a:tc>
                  <a:txBody>
                    <a:bodyPr/>
                    <a:lstStyle/>
                    <a:p>
                      <a:r>
                        <a:rPr kumimoji="1" lang="ja-JP" altLang="en-US" sz="1050"/>
                        <a:t>耐震・面神</a:t>
                      </a:r>
                    </a:p>
                  </a:txBody>
                  <a:tcPr/>
                </a:tc>
                <a:tc>
                  <a:txBody>
                    <a:bodyPr/>
                    <a:lstStyle/>
                    <a:p>
                      <a:endParaRPr kumimoji="1" lang="ja-JP" altLang="en-US" sz="1050"/>
                    </a:p>
                  </a:txBody>
                  <a:tcPr/>
                </a:tc>
                <a:tc>
                  <a:txBody>
                    <a:bodyPr/>
                    <a:lstStyle/>
                    <a:p>
                      <a:endParaRPr kumimoji="1" lang="ja-JP" altLang="en-US" sz="1050"/>
                    </a:p>
                  </a:txBody>
                  <a:tcPr/>
                </a:tc>
                <a:tc>
                  <a:txBody>
                    <a:bodyPr/>
                    <a:lstStyle/>
                    <a:p>
                      <a:endParaRPr kumimoji="1" lang="ja-JP" altLang="en-US" sz="1050"/>
                    </a:p>
                  </a:txBody>
                  <a:tcPr/>
                </a:tc>
                <a:tc>
                  <a:txBody>
                    <a:bodyPr/>
                    <a:lstStyle/>
                    <a:p>
                      <a:endParaRPr kumimoji="1" lang="ja-JP" altLang="en-US" sz="1050"/>
                    </a:p>
                  </a:txBody>
                  <a:tcPr/>
                </a:tc>
                <a:tc>
                  <a:txBody>
                    <a:bodyPr/>
                    <a:lstStyle/>
                    <a:p>
                      <a:endParaRPr kumimoji="1" lang="ja-JP" altLang="en-US" sz="1050"/>
                    </a:p>
                  </a:txBody>
                  <a:tcPr/>
                </a:tc>
                <a:extLst>
                  <a:ext uri="{0D108BD9-81ED-4DB2-BD59-A6C34878D82A}">
                    <a16:rowId xmlns:a16="http://schemas.microsoft.com/office/drawing/2014/main" val="3753167482"/>
                  </a:ext>
                </a:extLst>
              </a:tr>
              <a:tr h="0">
                <a:tc>
                  <a:txBody>
                    <a:bodyPr/>
                    <a:lstStyle/>
                    <a:p>
                      <a:endParaRPr kumimoji="1" lang="ja-JP" altLang="en-US" sz="1050"/>
                    </a:p>
                  </a:txBody>
                  <a:tcPr/>
                </a:tc>
                <a:tc>
                  <a:txBody>
                    <a:bodyPr/>
                    <a:lstStyle/>
                    <a:p>
                      <a:endParaRPr kumimoji="1" lang="ja-JP" altLang="en-US" sz="1050"/>
                    </a:p>
                  </a:txBody>
                  <a:tcPr/>
                </a:tc>
                <a:tc>
                  <a:txBody>
                    <a:bodyPr/>
                    <a:lstStyle/>
                    <a:p>
                      <a:endParaRPr kumimoji="1" lang="ja-JP" altLang="en-US" sz="1050"/>
                    </a:p>
                  </a:txBody>
                  <a:tcPr/>
                </a:tc>
                <a:tc>
                  <a:txBody>
                    <a:bodyPr/>
                    <a:lstStyle/>
                    <a:p>
                      <a:r>
                        <a:rPr kumimoji="1" lang="ja-JP" altLang="en-US" sz="1050"/>
                        <a:t>温度・湿度管理</a:t>
                      </a:r>
                    </a:p>
                  </a:txBody>
                  <a:tcPr/>
                </a:tc>
                <a:tc>
                  <a:txBody>
                    <a:bodyPr/>
                    <a:lstStyle/>
                    <a:p>
                      <a:endParaRPr kumimoji="1" lang="ja-JP" altLang="en-US" sz="1050"/>
                    </a:p>
                  </a:txBody>
                  <a:tcPr/>
                </a:tc>
                <a:tc>
                  <a:txBody>
                    <a:bodyPr/>
                    <a:lstStyle/>
                    <a:p>
                      <a:endParaRPr kumimoji="1" lang="ja-JP" altLang="en-US" sz="1050"/>
                    </a:p>
                  </a:txBody>
                  <a:tcPr/>
                </a:tc>
                <a:tc>
                  <a:txBody>
                    <a:bodyPr/>
                    <a:lstStyle/>
                    <a:p>
                      <a:endParaRPr kumimoji="1" lang="ja-JP" altLang="en-US" sz="1050"/>
                    </a:p>
                  </a:txBody>
                  <a:tcPr/>
                </a:tc>
                <a:tc>
                  <a:txBody>
                    <a:bodyPr/>
                    <a:lstStyle/>
                    <a:p>
                      <a:endParaRPr kumimoji="1" lang="ja-JP" altLang="en-US" sz="1050"/>
                    </a:p>
                  </a:txBody>
                  <a:tcPr/>
                </a:tc>
                <a:tc>
                  <a:txBody>
                    <a:bodyPr/>
                    <a:lstStyle/>
                    <a:p>
                      <a:endParaRPr kumimoji="1" lang="ja-JP" altLang="en-US" sz="1050"/>
                    </a:p>
                  </a:txBody>
                  <a:tcPr/>
                </a:tc>
                <a:extLst>
                  <a:ext uri="{0D108BD9-81ED-4DB2-BD59-A6C34878D82A}">
                    <a16:rowId xmlns:a16="http://schemas.microsoft.com/office/drawing/2014/main" val="35900949"/>
                  </a:ext>
                </a:extLst>
              </a:tr>
              <a:tr h="0">
                <a:tc>
                  <a:txBody>
                    <a:bodyPr/>
                    <a:lstStyle/>
                    <a:p>
                      <a:endParaRPr kumimoji="1" lang="ja-JP" altLang="en-US" sz="1050"/>
                    </a:p>
                  </a:txBody>
                  <a:tcPr/>
                </a:tc>
                <a:tc>
                  <a:txBody>
                    <a:bodyPr/>
                    <a:lstStyle/>
                    <a:p>
                      <a:endParaRPr kumimoji="1" lang="ja-JP" altLang="en-US" sz="1050"/>
                    </a:p>
                  </a:txBody>
                  <a:tcPr/>
                </a:tc>
                <a:tc>
                  <a:txBody>
                    <a:bodyPr/>
                    <a:lstStyle/>
                    <a:p>
                      <a:endParaRPr kumimoji="1" lang="ja-JP" altLang="en-US" sz="1050"/>
                    </a:p>
                  </a:txBody>
                  <a:tcPr/>
                </a:tc>
                <a:tc>
                  <a:txBody>
                    <a:bodyPr/>
                    <a:lstStyle/>
                    <a:p>
                      <a:r>
                        <a:rPr kumimoji="1" lang="ja-JP" altLang="en-US" sz="1050"/>
                        <a:t>スペース</a:t>
                      </a:r>
                    </a:p>
                  </a:txBody>
                  <a:tcPr/>
                </a:tc>
                <a:tc>
                  <a:txBody>
                    <a:bodyPr/>
                    <a:lstStyle/>
                    <a:p>
                      <a:endParaRPr kumimoji="1" lang="ja-JP" altLang="en-US" sz="1050"/>
                    </a:p>
                  </a:txBody>
                  <a:tcPr/>
                </a:tc>
                <a:tc>
                  <a:txBody>
                    <a:bodyPr/>
                    <a:lstStyle/>
                    <a:p>
                      <a:endParaRPr kumimoji="1" lang="ja-JP" altLang="en-US" sz="1050"/>
                    </a:p>
                  </a:txBody>
                  <a:tcPr/>
                </a:tc>
                <a:tc>
                  <a:txBody>
                    <a:bodyPr/>
                    <a:lstStyle/>
                    <a:p>
                      <a:endParaRPr kumimoji="1" lang="ja-JP" altLang="en-US" sz="1050"/>
                    </a:p>
                  </a:txBody>
                  <a:tcPr/>
                </a:tc>
                <a:tc>
                  <a:txBody>
                    <a:bodyPr/>
                    <a:lstStyle/>
                    <a:p>
                      <a:endParaRPr kumimoji="1" lang="ja-JP" altLang="en-US" sz="1050"/>
                    </a:p>
                  </a:txBody>
                  <a:tcPr/>
                </a:tc>
                <a:tc>
                  <a:txBody>
                    <a:bodyPr/>
                    <a:lstStyle/>
                    <a:p>
                      <a:endParaRPr kumimoji="1" lang="ja-JP" altLang="en-US" sz="1050"/>
                    </a:p>
                  </a:txBody>
                  <a:tcPr/>
                </a:tc>
                <a:extLst>
                  <a:ext uri="{0D108BD9-81ED-4DB2-BD59-A6C34878D82A}">
                    <a16:rowId xmlns:a16="http://schemas.microsoft.com/office/drawing/2014/main" val="3303205491"/>
                  </a:ext>
                </a:extLst>
              </a:tr>
              <a:tr h="0">
                <a:tc>
                  <a:txBody>
                    <a:bodyPr/>
                    <a:lstStyle/>
                    <a:p>
                      <a:endParaRPr kumimoji="1" lang="ja-JP" altLang="en-US" sz="1050"/>
                    </a:p>
                  </a:txBody>
                  <a:tcPr/>
                </a:tc>
                <a:tc>
                  <a:txBody>
                    <a:bodyPr/>
                    <a:lstStyle/>
                    <a:p>
                      <a:endParaRPr kumimoji="1" lang="ja-JP" altLang="en-US" sz="1050"/>
                    </a:p>
                  </a:txBody>
                  <a:tcPr/>
                </a:tc>
                <a:tc>
                  <a:txBody>
                    <a:bodyPr/>
                    <a:lstStyle/>
                    <a:p>
                      <a:endParaRPr kumimoji="1" lang="ja-JP" altLang="en-US" sz="1050"/>
                    </a:p>
                  </a:txBody>
                  <a:tcPr/>
                </a:tc>
                <a:tc>
                  <a:txBody>
                    <a:bodyPr/>
                    <a:lstStyle/>
                    <a:p>
                      <a:r>
                        <a:rPr kumimoji="1" lang="ja-JP" altLang="en-US" sz="1050"/>
                        <a:t>電圧</a:t>
                      </a:r>
                    </a:p>
                  </a:txBody>
                  <a:tcPr/>
                </a:tc>
                <a:tc>
                  <a:txBody>
                    <a:bodyPr/>
                    <a:lstStyle/>
                    <a:p>
                      <a:endParaRPr kumimoji="1" lang="ja-JP" altLang="en-US" sz="1050"/>
                    </a:p>
                  </a:txBody>
                  <a:tcPr/>
                </a:tc>
                <a:tc>
                  <a:txBody>
                    <a:bodyPr/>
                    <a:lstStyle/>
                    <a:p>
                      <a:endParaRPr kumimoji="1" lang="ja-JP" altLang="en-US" sz="1050"/>
                    </a:p>
                  </a:txBody>
                  <a:tcPr/>
                </a:tc>
                <a:tc>
                  <a:txBody>
                    <a:bodyPr/>
                    <a:lstStyle/>
                    <a:p>
                      <a:endParaRPr kumimoji="1" lang="ja-JP" altLang="en-US" sz="1050"/>
                    </a:p>
                  </a:txBody>
                  <a:tcPr/>
                </a:tc>
                <a:tc>
                  <a:txBody>
                    <a:bodyPr/>
                    <a:lstStyle/>
                    <a:p>
                      <a:endParaRPr kumimoji="1" lang="ja-JP" altLang="en-US" sz="1050"/>
                    </a:p>
                  </a:txBody>
                  <a:tcPr/>
                </a:tc>
                <a:tc>
                  <a:txBody>
                    <a:bodyPr/>
                    <a:lstStyle/>
                    <a:p>
                      <a:endParaRPr kumimoji="1" lang="ja-JP" altLang="en-US" sz="1050"/>
                    </a:p>
                  </a:txBody>
                  <a:tcPr/>
                </a:tc>
                <a:extLst>
                  <a:ext uri="{0D108BD9-81ED-4DB2-BD59-A6C34878D82A}">
                    <a16:rowId xmlns:a16="http://schemas.microsoft.com/office/drawing/2014/main" val="3121078336"/>
                  </a:ext>
                </a:extLst>
              </a:tr>
              <a:tr h="0">
                <a:tc>
                  <a:txBody>
                    <a:bodyPr/>
                    <a:lstStyle/>
                    <a:p>
                      <a:endParaRPr kumimoji="1" lang="ja-JP" altLang="en-US" sz="1050"/>
                    </a:p>
                  </a:txBody>
                  <a:tcPr/>
                </a:tc>
                <a:tc>
                  <a:txBody>
                    <a:bodyPr/>
                    <a:lstStyle/>
                    <a:p>
                      <a:endParaRPr kumimoji="1" lang="ja-JP" altLang="en-US" sz="1050"/>
                    </a:p>
                  </a:txBody>
                  <a:tcPr/>
                </a:tc>
                <a:tc>
                  <a:txBody>
                    <a:bodyPr/>
                    <a:lstStyle/>
                    <a:p>
                      <a:endParaRPr kumimoji="1" lang="ja-JP" altLang="en-US" sz="1050"/>
                    </a:p>
                  </a:txBody>
                  <a:tcPr/>
                </a:tc>
                <a:tc>
                  <a:txBody>
                    <a:bodyPr/>
                    <a:lstStyle/>
                    <a:p>
                      <a:endParaRPr kumimoji="1" lang="ja-JP" altLang="en-US" sz="1050"/>
                    </a:p>
                  </a:txBody>
                  <a:tcPr/>
                </a:tc>
                <a:tc>
                  <a:txBody>
                    <a:bodyPr/>
                    <a:lstStyle/>
                    <a:p>
                      <a:endParaRPr kumimoji="1" lang="ja-JP" altLang="en-US" sz="1050"/>
                    </a:p>
                  </a:txBody>
                  <a:tcPr/>
                </a:tc>
                <a:tc>
                  <a:txBody>
                    <a:bodyPr/>
                    <a:lstStyle/>
                    <a:p>
                      <a:endParaRPr kumimoji="1" lang="ja-JP" altLang="en-US" sz="1050"/>
                    </a:p>
                  </a:txBody>
                  <a:tcPr/>
                </a:tc>
                <a:tc>
                  <a:txBody>
                    <a:bodyPr/>
                    <a:lstStyle/>
                    <a:p>
                      <a:endParaRPr kumimoji="1" lang="ja-JP" altLang="en-US" sz="1050"/>
                    </a:p>
                  </a:txBody>
                  <a:tcPr/>
                </a:tc>
                <a:tc>
                  <a:txBody>
                    <a:bodyPr/>
                    <a:lstStyle/>
                    <a:p>
                      <a:endParaRPr kumimoji="1" lang="ja-JP" altLang="en-US" sz="1050"/>
                    </a:p>
                  </a:txBody>
                  <a:tcPr/>
                </a:tc>
                <a:tc>
                  <a:txBody>
                    <a:bodyPr/>
                    <a:lstStyle/>
                    <a:p>
                      <a:endParaRPr kumimoji="1" lang="ja-JP" altLang="en-US" sz="1050"/>
                    </a:p>
                  </a:txBody>
                  <a:tcPr/>
                </a:tc>
                <a:extLst>
                  <a:ext uri="{0D108BD9-81ED-4DB2-BD59-A6C34878D82A}">
                    <a16:rowId xmlns:a16="http://schemas.microsoft.com/office/drawing/2014/main" val="988464197"/>
                  </a:ext>
                </a:extLst>
              </a:tr>
            </a:tbl>
          </a:graphicData>
        </a:graphic>
      </p:graphicFrame>
    </p:spTree>
    <p:extLst>
      <p:ext uri="{BB962C8B-B14F-4D97-AF65-F5344CB8AC3E}">
        <p14:creationId xmlns:p14="http://schemas.microsoft.com/office/powerpoint/2010/main" val="361507596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105EA2F-E7F2-ACF7-0833-6B93C7286CEA}"/>
              </a:ext>
            </a:extLst>
          </p:cNvPr>
          <p:cNvSpPr>
            <a:spLocks noGrp="1"/>
          </p:cNvSpPr>
          <p:nvPr>
            <p:ph type="title"/>
          </p:nvPr>
        </p:nvSpPr>
        <p:spPr/>
        <p:txBody>
          <a:bodyPr/>
          <a:lstStyle/>
          <a:p>
            <a:r>
              <a:rPr kumimoji="1" lang="en-US" altLang="ja-JP"/>
              <a:t>3-1-</a:t>
            </a:r>
            <a:r>
              <a:rPr lang="en-US" altLang="ja-JP"/>
              <a:t>7</a:t>
            </a:r>
            <a:r>
              <a:rPr kumimoji="1" lang="en-US" altLang="ja-JP"/>
              <a:t>.</a:t>
            </a:r>
            <a:r>
              <a:rPr kumimoji="1" lang="ja-JP" altLang="en-US"/>
              <a:t>動作確認（テスト）</a:t>
            </a:r>
          </a:p>
        </p:txBody>
      </p:sp>
      <p:sp>
        <p:nvSpPr>
          <p:cNvPr id="5" name="正方形/長方形 4">
            <a:extLst>
              <a:ext uri="{FF2B5EF4-FFF2-40B4-BE49-F238E27FC236}">
                <a16:creationId xmlns:a16="http://schemas.microsoft.com/office/drawing/2014/main" id="{9D2A6C46-3413-ECE8-12F2-B7D6E77CB7A9}"/>
              </a:ext>
            </a:extLst>
          </p:cNvPr>
          <p:cNvSpPr/>
          <p:nvPr/>
        </p:nvSpPr>
        <p:spPr>
          <a:xfrm>
            <a:off x="196106" y="824754"/>
            <a:ext cx="5810249" cy="548640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400" b="0" i="0" u="none" strike="noStrike" kern="1200" cap="none" spc="0" normalizeH="0" baseline="0" noProof="0">
              <a:ln>
                <a:noFill/>
              </a:ln>
              <a:solidFill>
                <a:prstClr val="black"/>
              </a:solidFill>
              <a:effectLst/>
              <a:uLnTx/>
              <a:uFillTx/>
              <a:latin typeface="BIZ UDPゴシック"/>
              <a:ea typeface="BIZ UDPゴシック"/>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400">
              <a:solidFill>
                <a:prstClr val="black"/>
              </a:solidFill>
              <a:latin typeface="BIZ UDPゴシック"/>
              <a:ea typeface="BIZ UDPゴシック"/>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400" b="0" i="0" u="none" strike="noStrike" kern="1200" cap="none" spc="0" normalizeH="0" baseline="0" noProof="0">
              <a:ln>
                <a:noFill/>
              </a:ln>
              <a:solidFill>
                <a:prstClr val="black"/>
              </a:solidFill>
              <a:effectLst/>
              <a:uLnTx/>
              <a:uFillTx/>
              <a:latin typeface="BIZ UDPゴシック"/>
              <a:ea typeface="BIZ UDPゴシック"/>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400">
              <a:solidFill>
                <a:prstClr val="black"/>
              </a:solidFill>
              <a:latin typeface="BIZ UDPゴシック"/>
              <a:ea typeface="BIZ UDPゴシック"/>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400" b="0" i="0" u="none" strike="noStrike" kern="1200" cap="none" spc="0" normalizeH="0" baseline="0" noProof="0">
              <a:ln>
                <a:noFill/>
              </a:ln>
              <a:solidFill>
                <a:prstClr val="black"/>
              </a:solidFill>
              <a:effectLst/>
              <a:uLnTx/>
              <a:uFillTx/>
              <a:latin typeface="BIZ UDPゴシック"/>
              <a:ea typeface="BIZ UDPゴシック"/>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400">
              <a:solidFill>
                <a:prstClr val="black"/>
              </a:solidFill>
              <a:latin typeface="BIZ UDPゴシック"/>
              <a:ea typeface="BIZ UDPゴシック"/>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400" b="0" i="0" u="none" strike="noStrike" kern="1200" cap="none" spc="0" normalizeH="0" baseline="0" noProof="0">
              <a:ln>
                <a:noFill/>
              </a:ln>
              <a:solidFill>
                <a:prstClr val="black"/>
              </a:solidFill>
              <a:effectLst/>
              <a:uLnTx/>
              <a:uFillTx/>
              <a:latin typeface="BIZ UDPゴシック"/>
              <a:ea typeface="BIZ UDPゴシック"/>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400">
              <a:solidFill>
                <a:prstClr val="black"/>
              </a:solidFill>
              <a:latin typeface="BIZ UDPゴシック"/>
              <a:ea typeface="BIZ UDPゴシック"/>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400" b="0" i="0" u="none" strike="noStrike" kern="1200" cap="none" spc="0" normalizeH="0" baseline="0" noProof="0">
              <a:ln>
                <a:noFill/>
              </a:ln>
              <a:solidFill>
                <a:prstClr val="black"/>
              </a:solidFill>
              <a:effectLst/>
              <a:uLnTx/>
              <a:uFillTx/>
              <a:latin typeface="BIZ UDPゴシック"/>
              <a:ea typeface="BIZ UDPゴシック"/>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400">
              <a:solidFill>
                <a:prstClr val="black"/>
              </a:solidFill>
              <a:latin typeface="BIZ UDPゴシック"/>
              <a:ea typeface="BIZ UDPゴシック"/>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400" b="0" i="0" u="none" strike="noStrike" kern="1200" cap="none" spc="0" normalizeH="0" baseline="0" noProof="0">
              <a:ln>
                <a:noFill/>
              </a:ln>
              <a:solidFill>
                <a:prstClr val="black"/>
              </a:solidFill>
              <a:effectLst/>
              <a:uLnTx/>
              <a:uFillTx/>
              <a:latin typeface="BIZ UDPゴシック"/>
              <a:ea typeface="BIZ UDPゴシック"/>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3200">
                <a:solidFill>
                  <a:prstClr val="black"/>
                </a:solidFill>
                <a:latin typeface="BIZ UDPゴシック"/>
                <a:ea typeface="BIZ UDPゴシック"/>
              </a:rPr>
              <a:t>試験結果表</a:t>
            </a:r>
            <a:endParaRPr kumimoji="1" lang="en-US" altLang="ja-JP" sz="3200" b="0" i="0" u="none" strike="noStrike" kern="1200" cap="none" spc="0" normalizeH="0" baseline="0" noProof="0">
              <a:ln>
                <a:noFill/>
              </a:ln>
              <a:solidFill>
                <a:prstClr val="black"/>
              </a:solidFill>
              <a:effectLst/>
              <a:uLnTx/>
              <a:uFillTx/>
              <a:latin typeface="BIZ UDPゴシック"/>
              <a:ea typeface="BIZ UDPゴシック"/>
              <a:cs typeface="+mn-cs"/>
            </a:endParaRPr>
          </a:p>
        </p:txBody>
      </p:sp>
      <p:sp>
        <p:nvSpPr>
          <p:cNvPr id="7" name="正方形/長方形 6">
            <a:extLst>
              <a:ext uri="{FF2B5EF4-FFF2-40B4-BE49-F238E27FC236}">
                <a16:creationId xmlns:a16="http://schemas.microsoft.com/office/drawing/2014/main" id="{6FA3BC9C-E302-E096-5080-5E73352773AE}"/>
              </a:ext>
            </a:extLst>
          </p:cNvPr>
          <p:cNvSpPr/>
          <p:nvPr/>
        </p:nvSpPr>
        <p:spPr>
          <a:xfrm>
            <a:off x="6258210" y="824753"/>
            <a:ext cx="5810249" cy="548639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400">
                <a:solidFill>
                  <a:prstClr val="black"/>
                </a:solidFill>
                <a:latin typeface="BIZ UDPゴシック"/>
                <a:ea typeface="BIZ UDPゴシック"/>
              </a:rPr>
              <a:t>1.</a:t>
            </a:r>
            <a:r>
              <a:rPr lang="ja-JP" altLang="en-US" sz="1400">
                <a:solidFill>
                  <a:prstClr val="black"/>
                </a:solidFill>
                <a:latin typeface="BIZ UDPゴシック"/>
                <a:ea typeface="BIZ UDPゴシック"/>
              </a:rPr>
              <a:t>目的</a:t>
            </a:r>
            <a:endParaRPr lang="en-US" altLang="ja-JP" sz="1400">
              <a:solidFill>
                <a:prstClr val="black"/>
              </a:solidFill>
              <a:latin typeface="BIZ UDPゴシック"/>
              <a:ea typeface="BIZ UDPゴシック"/>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400">
                <a:solidFill>
                  <a:prstClr val="black"/>
                </a:solidFill>
                <a:latin typeface="BIZ UDPゴシック"/>
                <a:ea typeface="BIZ UDPゴシック"/>
              </a:rPr>
              <a:t>　本システムのテストを実施し、テストの妥当性と評価を行います。</a:t>
            </a:r>
            <a:endParaRPr lang="en-US" altLang="ja-JP" sz="1400">
              <a:solidFill>
                <a:prstClr val="black"/>
              </a:solidFill>
              <a:latin typeface="BIZ UDPゴシック"/>
              <a:ea typeface="BIZ UDPゴシック"/>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400">
              <a:solidFill>
                <a:prstClr val="black"/>
              </a:solidFill>
              <a:latin typeface="BIZ UDPゴシック"/>
              <a:ea typeface="BIZ UDPゴシック"/>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400">
              <a:solidFill>
                <a:prstClr val="black"/>
              </a:solidFill>
              <a:latin typeface="BIZ UDPゴシック"/>
              <a:ea typeface="BIZ UDPゴシック"/>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400">
              <a:solidFill>
                <a:prstClr val="black"/>
              </a:solidFill>
              <a:latin typeface="BIZ UDPゴシック"/>
              <a:ea typeface="BIZ UDPゴシック"/>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400">
              <a:solidFill>
                <a:prstClr val="black"/>
              </a:solidFill>
              <a:latin typeface="BIZ UDPゴシック"/>
              <a:ea typeface="BIZ UDPゴシック"/>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400">
              <a:solidFill>
                <a:prstClr val="black"/>
              </a:solidFill>
              <a:latin typeface="BIZ UDPゴシック"/>
              <a:ea typeface="BIZ UDPゴシック"/>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400">
              <a:solidFill>
                <a:prstClr val="black"/>
              </a:solidFill>
              <a:latin typeface="BIZ UDPゴシック"/>
              <a:ea typeface="BIZ UDPゴシック"/>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400">
              <a:solidFill>
                <a:prstClr val="black"/>
              </a:solidFill>
              <a:latin typeface="BIZ UDPゴシック"/>
              <a:ea typeface="BIZ UDPゴシック"/>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400">
              <a:solidFill>
                <a:prstClr val="black"/>
              </a:solidFill>
              <a:latin typeface="BIZ UDPゴシック"/>
              <a:ea typeface="BIZ UDPゴシック"/>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400">
                <a:solidFill>
                  <a:prstClr val="black"/>
                </a:solidFill>
                <a:latin typeface="BIZ UDPゴシック"/>
                <a:ea typeface="BIZ UDPゴシック"/>
              </a:rPr>
              <a:t>2.</a:t>
            </a:r>
            <a:r>
              <a:rPr lang="ja-JP" altLang="en-US" sz="1400">
                <a:solidFill>
                  <a:prstClr val="black"/>
                </a:solidFill>
                <a:latin typeface="BIZ UDPゴシック"/>
                <a:ea typeface="BIZ UDPゴシック"/>
              </a:rPr>
              <a:t>テスト結果全体サマリ</a:t>
            </a:r>
            <a:endParaRPr lang="en-US" altLang="ja-JP" sz="1400">
              <a:solidFill>
                <a:prstClr val="black"/>
              </a:solidFill>
              <a:latin typeface="BIZ UDPゴシック"/>
              <a:ea typeface="BIZ UDPゴシック"/>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400">
              <a:solidFill>
                <a:prstClr val="black"/>
              </a:solidFill>
              <a:latin typeface="BIZ UDPゴシック"/>
              <a:ea typeface="BIZ UDPゴシック"/>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400">
              <a:solidFill>
                <a:prstClr val="black"/>
              </a:solidFill>
              <a:latin typeface="BIZ UDPゴシック"/>
              <a:ea typeface="BIZ UDPゴシック"/>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400">
              <a:solidFill>
                <a:prstClr val="black"/>
              </a:solidFill>
              <a:latin typeface="BIZ UDPゴシック"/>
              <a:ea typeface="BIZ UDPゴシック"/>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400">
              <a:solidFill>
                <a:prstClr val="black"/>
              </a:solidFill>
              <a:latin typeface="BIZ UDPゴシック"/>
              <a:ea typeface="BIZ UDPゴシック"/>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400">
              <a:solidFill>
                <a:prstClr val="black"/>
              </a:solidFill>
              <a:latin typeface="BIZ UDPゴシック"/>
              <a:ea typeface="BIZ UDPゴシック"/>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400">
              <a:solidFill>
                <a:prstClr val="black"/>
              </a:solidFill>
              <a:latin typeface="BIZ UDPゴシック"/>
              <a:ea typeface="BIZ UDPゴシック"/>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400">
              <a:solidFill>
                <a:prstClr val="black"/>
              </a:solidFill>
              <a:latin typeface="BIZ UDPゴシック"/>
              <a:ea typeface="BIZ UDPゴシック"/>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400">
              <a:solidFill>
                <a:prstClr val="black"/>
              </a:solidFill>
              <a:latin typeface="BIZ UDPゴシック"/>
              <a:ea typeface="BIZ UDPゴシック"/>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400">
              <a:solidFill>
                <a:prstClr val="black"/>
              </a:solidFill>
              <a:latin typeface="BIZ UDPゴシック"/>
              <a:ea typeface="BIZ UDPゴシック"/>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400">
              <a:solidFill>
                <a:prstClr val="black"/>
              </a:solidFill>
              <a:latin typeface="BIZ UDPゴシック"/>
              <a:ea typeface="BIZ UDPゴシック"/>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400">
              <a:solidFill>
                <a:prstClr val="black"/>
              </a:solidFill>
              <a:latin typeface="BIZ UDPゴシック"/>
              <a:ea typeface="BIZ UDPゴシック"/>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400">
              <a:solidFill>
                <a:prstClr val="black"/>
              </a:solidFill>
              <a:latin typeface="BIZ UDPゴシック"/>
              <a:ea typeface="BIZ UDPゴシック"/>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400">
              <a:solidFill>
                <a:prstClr val="black"/>
              </a:solidFill>
              <a:latin typeface="BIZ UDPゴシック"/>
              <a:ea typeface="BIZ UDPゴシック"/>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400">
              <a:solidFill>
                <a:prstClr val="black"/>
              </a:solidFill>
              <a:latin typeface="BIZ UDPゴシック"/>
              <a:ea typeface="BIZ UDPゴシック"/>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400">
              <a:solidFill>
                <a:prstClr val="black"/>
              </a:solidFill>
              <a:latin typeface="BIZ UDPゴシック"/>
              <a:ea typeface="BIZ UDPゴシック"/>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400">
                <a:solidFill>
                  <a:prstClr val="black"/>
                </a:solidFill>
                <a:latin typeface="BIZ UDPゴシック"/>
                <a:ea typeface="BIZ UDPゴシック"/>
              </a:rPr>
              <a:t>　</a:t>
            </a:r>
            <a:endParaRPr lang="en-US" altLang="ja-JP" sz="1400">
              <a:solidFill>
                <a:prstClr val="black"/>
              </a:solidFill>
              <a:latin typeface="BIZ UDPゴシック"/>
              <a:ea typeface="BIZ UDPゴシック"/>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400">
              <a:solidFill>
                <a:prstClr val="black"/>
              </a:solidFill>
              <a:latin typeface="BIZ UDPゴシック"/>
              <a:ea typeface="BIZ UDPゴシック"/>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400">
              <a:solidFill>
                <a:prstClr val="black"/>
              </a:solidFill>
              <a:latin typeface="BIZ UDPゴシック"/>
              <a:ea typeface="BIZ UDPゴシック"/>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400">
              <a:solidFill>
                <a:prstClr val="black"/>
              </a:solidFill>
              <a:latin typeface="BIZ UDPゴシック"/>
              <a:ea typeface="BIZ UDPゴシック"/>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400">
              <a:solidFill>
                <a:prstClr val="black"/>
              </a:solidFill>
              <a:latin typeface="BIZ UDPゴシック"/>
              <a:ea typeface="BIZ UDPゴシック"/>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400">
              <a:solidFill>
                <a:prstClr val="black"/>
              </a:solidFill>
              <a:latin typeface="BIZ UDPゴシック"/>
              <a:ea typeface="BIZ UDPゴシック"/>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400">
              <a:solidFill>
                <a:prstClr val="black"/>
              </a:solidFill>
              <a:latin typeface="BIZ UDPゴシック"/>
              <a:ea typeface="BIZ UDPゴシック"/>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400">
              <a:solidFill>
                <a:prstClr val="black"/>
              </a:solidFill>
              <a:latin typeface="BIZ UDPゴシック"/>
              <a:ea typeface="BIZ UDPゴシック"/>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400">
              <a:solidFill>
                <a:prstClr val="black"/>
              </a:solidFill>
              <a:latin typeface="BIZ UDPゴシック"/>
              <a:ea typeface="BIZ UDPゴシック"/>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400">
                <a:solidFill>
                  <a:prstClr val="black"/>
                </a:solidFill>
                <a:latin typeface="BIZ UDPゴシック"/>
                <a:ea typeface="BIZ UDPゴシック"/>
              </a:rPr>
              <a:t>・</a:t>
            </a:r>
            <a:endParaRPr lang="en-US" altLang="ja-JP" sz="1400">
              <a:solidFill>
                <a:prstClr val="black"/>
              </a:solidFill>
              <a:latin typeface="BIZ UDPゴシック"/>
              <a:ea typeface="BIZ UDPゴシック"/>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a:ln>
                  <a:noFill/>
                </a:ln>
                <a:solidFill>
                  <a:prstClr val="black"/>
                </a:solidFill>
                <a:effectLst/>
                <a:uLnTx/>
                <a:uFillTx/>
                <a:latin typeface="BIZ UDPゴシック"/>
                <a:ea typeface="BIZ UDPゴシック"/>
                <a:cs typeface="+mn-cs"/>
              </a:rPr>
              <a:t>　・</a:t>
            </a:r>
            <a:endParaRPr kumimoji="1" lang="en-US" altLang="ja-JP" sz="1400" b="0" i="0" u="none" strike="noStrike" kern="1200" cap="none" spc="0" normalizeH="0" baseline="0" noProof="0">
              <a:ln>
                <a:noFill/>
              </a:ln>
              <a:solidFill>
                <a:prstClr val="black"/>
              </a:solidFill>
              <a:effectLst/>
              <a:uLnTx/>
              <a:uFillTx/>
              <a:latin typeface="BIZ UDPゴシック"/>
              <a:ea typeface="BIZ UDPゴシック"/>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400">
                <a:solidFill>
                  <a:prstClr val="black"/>
                </a:solidFill>
                <a:latin typeface="BIZ UDPゴシック"/>
                <a:ea typeface="BIZ UDPゴシック"/>
              </a:rPr>
              <a:t>　・</a:t>
            </a:r>
            <a:endParaRPr lang="en-US" altLang="ja-JP" sz="1400">
              <a:solidFill>
                <a:prstClr val="black"/>
              </a:solidFill>
              <a:latin typeface="BIZ UDPゴシック"/>
              <a:ea typeface="BIZ UDPゴシック"/>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a:ln>
                  <a:noFill/>
                </a:ln>
                <a:solidFill>
                  <a:prstClr val="black"/>
                </a:solidFill>
                <a:effectLst/>
                <a:uLnTx/>
                <a:uFillTx/>
                <a:latin typeface="BIZ UDPゴシック"/>
                <a:ea typeface="BIZ UDPゴシック"/>
                <a:cs typeface="+mn-cs"/>
              </a:rPr>
              <a:t>　・</a:t>
            </a:r>
            <a:endParaRPr kumimoji="1" lang="en-US" altLang="ja-JP" sz="1400" b="0" i="0" u="none" strike="noStrike" kern="1200" cap="none" spc="0" normalizeH="0" baseline="0" noProof="0">
              <a:ln>
                <a:noFill/>
              </a:ln>
              <a:solidFill>
                <a:prstClr val="black"/>
              </a:solidFill>
              <a:effectLst/>
              <a:uLnTx/>
              <a:uFillTx/>
              <a:latin typeface="BIZ UDPゴシック"/>
              <a:ea typeface="BIZ UDPゴシック"/>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400">
                <a:solidFill>
                  <a:prstClr val="black"/>
                </a:solidFill>
                <a:latin typeface="BIZ UDPゴシック"/>
                <a:ea typeface="BIZ UDPゴシック"/>
              </a:rPr>
              <a:t>　・</a:t>
            </a:r>
            <a:endParaRPr lang="en-US" altLang="ja-JP" sz="1400">
              <a:solidFill>
                <a:prstClr val="black"/>
              </a:solidFill>
              <a:latin typeface="BIZ UDPゴシック"/>
              <a:ea typeface="BIZ UDPゴシック"/>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a:ln>
                  <a:noFill/>
                </a:ln>
                <a:solidFill>
                  <a:prstClr val="black"/>
                </a:solidFill>
                <a:effectLst/>
                <a:uLnTx/>
                <a:uFillTx/>
                <a:latin typeface="BIZ UDPゴシック"/>
                <a:ea typeface="BIZ UDPゴシック"/>
                <a:cs typeface="+mn-cs"/>
              </a:rPr>
              <a:t>　・</a:t>
            </a:r>
            <a:endParaRPr kumimoji="1" lang="en-US" altLang="ja-JP" sz="1400" b="0" i="0" u="none" strike="noStrike" kern="1200" cap="none" spc="0" normalizeH="0" baseline="0" noProof="0">
              <a:ln>
                <a:noFill/>
              </a:ln>
              <a:solidFill>
                <a:prstClr val="black"/>
              </a:solidFill>
              <a:effectLst/>
              <a:uLnTx/>
              <a:uFillTx/>
              <a:latin typeface="BIZ UDPゴシック"/>
              <a:ea typeface="BIZ UDPゴシック"/>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400">
                <a:solidFill>
                  <a:prstClr val="black"/>
                </a:solidFill>
                <a:latin typeface="BIZ UDPゴシック"/>
                <a:ea typeface="BIZ UDPゴシック"/>
              </a:rPr>
              <a:t>　・</a:t>
            </a:r>
            <a:endParaRPr lang="en-US" altLang="ja-JP" sz="1400">
              <a:solidFill>
                <a:prstClr val="black"/>
              </a:solidFill>
              <a:latin typeface="BIZ UDPゴシック"/>
              <a:ea typeface="BIZ UDPゴシック"/>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a:ln>
                  <a:noFill/>
                </a:ln>
                <a:solidFill>
                  <a:prstClr val="black"/>
                </a:solidFill>
                <a:effectLst/>
                <a:uLnTx/>
                <a:uFillTx/>
                <a:latin typeface="BIZ UDPゴシック"/>
                <a:ea typeface="BIZ UDPゴシック"/>
                <a:cs typeface="+mn-cs"/>
              </a:rPr>
              <a:t>　・</a:t>
            </a:r>
            <a:endParaRPr kumimoji="1" lang="en-US" altLang="ja-JP" sz="1400" b="0" i="0" u="none" strike="noStrike" kern="1200" cap="none" spc="0" normalizeH="0" baseline="0" noProof="0">
              <a:ln>
                <a:noFill/>
              </a:ln>
              <a:solidFill>
                <a:prstClr val="black"/>
              </a:solidFill>
              <a:effectLst/>
              <a:uLnTx/>
              <a:uFillTx/>
              <a:latin typeface="BIZ UDPゴシック"/>
              <a:ea typeface="BIZ UDPゴシック"/>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400">
              <a:solidFill>
                <a:prstClr val="black"/>
              </a:solidFill>
              <a:latin typeface="BIZ UDPゴシック"/>
              <a:ea typeface="BIZ UDPゴシック"/>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400" b="0" i="0" u="none" strike="noStrike" kern="1200" cap="none" spc="0" normalizeH="0" baseline="0" noProof="0">
              <a:ln>
                <a:noFill/>
              </a:ln>
              <a:solidFill>
                <a:prstClr val="black"/>
              </a:solidFill>
              <a:effectLst/>
              <a:uLnTx/>
              <a:uFillTx/>
              <a:latin typeface="BIZ UDPゴシック"/>
              <a:ea typeface="BIZ UDPゴシック"/>
              <a:cs typeface="+mn-cs"/>
            </a:endParaRPr>
          </a:p>
        </p:txBody>
      </p:sp>
      <p:pic>
        <p:nvPicPr>
          <p:cNvPr id="4" name="図 3">
            <a:extLst>
              <a:ext uri="{FF2B5EF4-FFF2-40B4-BE49-F238E27FC236}">
                <a16:creationId xmlns:a16="http://schemas.microsoft.com/office/drawing/2014/main" id="{3AC72933-F428-59C7-1D33-79C23CB15AB6}"/>
              </a:ext>
            </a:extLst>
          </p:cNvPr>
          <p:cNvPicPr>
            <a:picLocks noChangeAspect="1"/>
          </p:cNvPicPr>
          <p:nvPr/>
        </p:nvPicPr>
        <p:blipFill>
          <a:blip r:embed="rId2"/>
          <a:stretch>
            <a:fillRect/>
          </a:stretch>
        </p:blipFill>
        <p:spPr>
          <a:xfrm>
            <a:off x="6457430" y="3622202"/>
            <a:ext cx="5375982" cy="2411046"/>
          </a:xfrm>
          <a:prstGeom prst="rect">
            <a:avLst/>
          </a:prstGeom>
        </p:spPr>
      </p:pic>
      <p:sp>
        <p:nvSpPr>
          <p:cNvPr id="6" name="テキスト ボックス 5">
            <a:extLst>
              <a:ext uri="{FF2B5EF4-FFF2-40B4-BE49-F238E27FC236}">
                <a16:creationId xmlns:a16="http://schemas.microsoft.com/office/drawing/2014/main" id="{038031C7-9211-E351-57C9-6E7A342A14F5}"/>
              </a:ext>
            </a:extLst>
          </p:cNvPr>
          <p:cNvSpPr txBox="1"/>
          <p:nvPr/>
        </p:nvSpPr>
        <p:spPr>
          <a:xfrm>
            <a:off x="4590208" y="927847"/>
            <a:ext cx="1338828" cy="369332"/>
          </a:xfrm>
          <a:prstGeom prst="rect">
            <a:avLst/>
          </a:prstGeom>
          <a:noFill/>
        </p:spPr>
        <p:txBody>
          <a:bodyPr wrap="none" rtlCol="0">
            <a:spAutoFit/>
          </a:bodyPr>
          <a:lstStyle/>
          <a:p>
            <a:r>
              <a:rPr lang="en-US" altLang="ja-JP">
                <a:solidFill>
                  <a:srgbClr val="FF0000"/>
                </a:solidFill>
              </a:rPr>
              <a:t>【</a:t>
            </a:r>
            <a:r>
              <a:rPr lang="ja-JP" altLang="en-US">
                <a:solidFill>
                  <a:srgbClr val="FF0000"/>
                </a:solidFill>
              </a:rPr>
              <a:t>参考資料</a:t>
            </a:r>
            <a:r>
              <a:rPr lang="en-US" altLang="ja-JP">
                <a:solidFill>
                  <a:srgbClr val="FF0000"/>
                </a:solidFill>
              </a:rPr>
              <a:t>】</a:t>
            </a:r>
            <a:endParaRPr kumimoji="1" lang="ja-JP" altLang="en-US">
              <a:solidFill>
                <a:srgbClr val="FF0000"/>
              </a:solidFill>
            </a:endParaRPr>
          </a:p>
        </p:txBody>
      </p:sp>
    </p:spTree>
    <p:extLst>
      <p:ext uri="{BB962C8B-B14F-4D97-AF65-F5344CB8AC3E}">
        <p14:creationId xmlns:p14="http://schemas.microsoft.com/office/powerpoint/2010/main" val="419590872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105EA2F-E7F2-ACF7-0833-6B93C7286CEA}"/>
              </a:ext>
            </a:extLst>
          </p:cNvPr>
          <p:cNvSpPr>
            <a:spLocks noGrp="1"/>
          </p:cNvSpPr>
          <p:nvPr>
            <p:ph type="title"/>
          </p:nvPr>
        </p:nvSpPr>
        <p:spPr/>
        <p:txBody>
          <a:bodyPr/>
          <a:lstStyle/>
          <a:p>
            <a:r>
              <a:rPr kumimoji="1" lang="en-US" altLang="ja-JP"/>
              <a:t>3-1-</a:t>
            </a:r>
            <a:r>
              <a:rPr lang="en-US" altLang="ja-JP"/>
              <a:t>7</a:t>
            </a:r>
            <a:r>
              <a:rPr kumimoji="1" lang="en-US" altLang="ja-JP"/>
              <a:t>.</a:t>
            </a:r>
            <a:r>
              <a:rPr kumimoji="1" lang="ja-JP" altLang="en-US"/>
              <a:t>動作確認（テスト）</a:t>
            </a:r>
          </a:p>
        </p:txBody>
      </p:sp>
      <p:sp>
        <p:nvSpPr>
          <p:cNvPr id="7" name="正方形/長方形 6">
            <a:extLst>
              <a:ext uri="{FF2B5EF4-FFF2-40B4-BE49-F238E27FC236}">
                <a16:creationId xmlns:a16="http://schemas.microsoft.com/office/drawing/2014/main" id="{6FA3BC9C-E302-E096-5080-5E73352773AE}"/>
              </a:ext>
            </a:extLst>
          </p:cNvPr>
          <p:cNvSpPr/>
          <p:nvPr/>
        </p:nvSpPr>
        <p:spPr>
          <a:xfrm>
            <a:off x="220477" y="824753"/>
            <a:ext cx="5810249" cy="548639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defRPr/>
            </a:pPr>
            <a:r>
              <a:rPr lang="en-US" altLang="ja-JP" sz="1400">
                <a:solidFill>
                  <a:prstClr val="black"/>
                </a:solidFill>
                <a:latin typeface="BIZ UDPゴシック"/>
                <a:ea typeface="BIZ UDPゴシック"/>
              </a:rPr>
              <a:t>3.</a:t>
            </a:r>
            <a:r>
              <a:rPr lang="ja-JP" altLang="en-US" sz="1400">
                <a:solidFill>
                  <a:prstClr val="black"/>
                </a:solidFill>
                <a:latin typeface="BIZ UDPゴシック"/>
                <a:ea typeface="BIZ UDPゴシック"/>
              </a:rPr>
              <a:t>機能テスト：単体テスト結果サマリ</a:t>
            </a:r>
            <a:endParaRPr lang="en-US" altLang="ja-JP" sz="1400">
              <a:solidFill>
                <a:prstClr val="black"/>
              </a:solidFill>
              <a:latin typeface="BIZ UDPゴシック"/>
              <a:ea typeface="BIZ UDPゴシック"/>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400">
              <a:solidFill>
                <a:prstClr val="black"/>
              </a:solidFill>
              <a:latin typeface="BIZ UDPゴシック"/>
              <a:ea typeface="BIZ UDPゴシック"/>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400">
              <a:solidFill>
                <a:prstClr val="black"/>
              </a:solidFill>
              <a:latin typeface="BIZ UDPゴシック"/>
              <a:ea typeface="BIZ UDPゴシック"/>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400">
              <a:solidFill>
                <a:prstClr val="black"/>
              </a:solidFill>
              <a:latin typeface="BIZ UDPゴシック"/>
              <a:ea typeface="BIZ UDPゴシック"/>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400">
              <a:solidFill>
                <a:prstClr val="black"/>
              </a:solidFill>
              <a:latin typeface="BIZ UDPゴシック"/>
              <a:ea typeface="BIZ UDPゴシック"/>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400">
              <a:solidFill>
                <a:prstClr val="black"/>
              </a:solidFill>
              <a:latin typeface="BIZ UDPゴシック"/>
              <a:ea typeface="BIZ UDPゴシック"/>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400">
              <a:solidFill>
                <a:prstClr val="black"/>
              </a:solidFill>
              <a:latin typeface="BIZ UDPゴシック"/>
              <a:ea typeface="BIZ UDPゴシック"/>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400">
              <a:solidFill>
                <a:prstClr val="black"/>
              </a:solidFill>
              <a:latin typeface="BIZ UDPゴシック"/>
              <a:ea typeface="BIZ UDPゴシック"/>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400">
              <a:solidFill>
                <a:prstClr val="black"/>
              </a:solidFill>
              <a:latin typeface="BIZ UDPゴシック"/>
              <a:ea typeface="BIZ UDPゴシック"/>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400">
              <a:solidFill>
                <a:prstClr val="black"/>
              </a:solidFill>
              <a:latin typeface="BIZ UDPゴシック"/>
              <a:ea typeface="BIZ UDPゴシック"/>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400">
              <a:solidFill>
                <a:prstClr val="black"/>
              </a:solidFill>
              <a:latin typeface="BIZ UDPゴシック"/>
              <a:ea typeface="BIZ UDPゴシック"/>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400">
              <a:solidFill>
                <a:prstClr val="black"/>
              </a:solidFill>
              <a:latin typeface="BIZ UDPゴシック"/>
              <a:ea typeface="BIZ UDPゴシック"/>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400">
                <a:solidFill>
                  <a:prstClr val="black"/>
                </a:solidFill>
                <a:latin typeface="BIZ UDPゴシック"/>
                <a:ea typeface="BIZ UDPゴシック"/>
              </a:rPr>
              <a:t>4.</a:t>
            </a:r>
            <a:r>
              <a:rPr lang="ja-JP" altLang="en-US" sz="1400">
                <a:solidFill>
                  <a:prstClr val="black"/>
                </a:solidFill>
                <a:latin typeface="BIZ UDPゴシック"/>
                <a:ea typeface="BIZ UDPゴシック"/>
              </a:rPr>
              <a:t>機能テスト：結合テスト結果サマリ</a:t>
            </a:r>
            <a:endParaRPr lang="en-US" altLang="ja-JP" sz="1400">
              <a:solidFill>
                <a:prstClr val="black"/>
              </a:solidFill>
              <a:latin typeface="BIZ UDPゴシック"/>
              <a:ea typeface="BIZ UDPゴシック"/>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400">
              <a:solidFill>
                <a:prstClr val="black"/>
              </a:solidFill>
              <a:latin typeface="BIZ UDPゴシック"/>
              <a:ea typeface="BIZ UDPゴシック"/>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400">
              <a:solidFill>
                <a:prstClr val="black"/>
              </a:solidFill>
              <a:latin typeface="BIZ UDPゴシック"/>
              <a:ea typeface="BIZ UDPゴシック"/>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400">
              <a:solidFill>
                <a:prstClr val="black"/>
              </a:solidFill>
              <a:latin typeface="BIZ UDPゴシック"/>
              <a:ea typeface="BIZ UDPゴシック"/>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400" b="0" i="0" u="none" strike="noStrike" kern="1200" cap="none" spc="0" normalizeH="0" baseline="0" noProof="0">
              <a:ln>
                <a:noFill/>
              </a:ln>
              <a:solidFill>
                <a:prstClr val="black"/>
              </a:solidFill>
              <a:effectLst/>
              <a:uLnTx/>
              <a:uFillTx/>
              <a:latin typeface="BIZ UDPゴシック"/>
              <a:ea typeface="BIZ UDPゴシック"/>
              <a:cs typeface="+mn-cs"/>
            </a:endParaRPr>
          </a:p>
        </p:txBody>
      </p:sp>
      <p:sp>
        <p:nvSpPr>
          <p:cNvPr id="3" name="正方形/長方形 2">
            <a:extLst>
              <a:ext uri="{FF2B5EF4-FFF2-40B4-BE49-F238E27FC236}">
                <a16:creationId xmlns:a16="http://schemas.microsoft.com/office/drawing/2014/main" id="{37479293-A0DF-2629-0797-C9971D7EA731}"/>
              </a:ext>
            </a:extLst>
          </p:cNvPr>
          <p:cNvSpPr/>
          <p:nvPr/>
        </p:nvSpPr>
        <p:spPr>
          <a:xfrm>
            <a:off x="6249248" y="815789"/>
            <a:ext cx="5810249" cy="548639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defRPr/>
            </a:pPr>
            <a:r>
              <a:rPr lang="en-US" altLang="ja-JP" sz="1400">
                <a:solidFill>
                  <a:prstClr val="black"/>
                </a:solidFill>
                <a:latin typeface="BIZ UDPゴシック"/>
                <a:ea typeface="BIZ UDPゴシック"/>
              </a:rPr>
              <a:t>5.</a:t>
            </a:r>
            <a:r>
              <a:rPr lang="ja-JP" altLang="en-US" sz="1400">
                <a:solidFill>
                  <a:prstClr val="black"/>
                </a:solidFill>
                <a:latin typeface="BIZ UDPゴシック"/>
                <a:ea typeface="BIZ UDPゴシック"/>
              </a:rPr>
              <a:t>非機能テスト：全体サマリ</a:t>
            </a:r>
            <a:endParaRPr lang="en-US" altLang="ja-JP" sz="1400">
              <a:solidFill>
                <a:prstClr val="black"/>
              </a:solidFill>
              <a:latin typeface="BIZ UDPゴシック"/>
              <a:ea typeface="BIZ UDPゴシック"/>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400">
              <a:solidFill>
                <a:prstClr val="black"/>
              </a:solidFill>
              <a:latin typeface="BIZ UDPゴシック"/>
              <a:ea typeface="BIZ UDPゴシック"/>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400">
              <a:solidFill>
                <a:prstClr val="black"/>
              </a:solidFill>
              <a:latin typeface="BIZ UDPゴシック"/>
              <a:ea typeface="BIZ UDPゴシック"/>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400">
              <a:solidFill>
                <a:prstClr val="black"/>
              </a:solidFill>
              <a:latin typeface="BIZ UDPゴシック"/>
              <a:ea typeface="BIZ UDPゴシック"/>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400">
              <a:solidFill>
                <a:prstClr val="black"/>
              </a:solidFill>
              <a:latin typeface="BIZ UDPゴシック"/>
              <a:ea typeface="BIZ UDPゴシック"/>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400">
              <a:solidFill>
                <a:prstClr val="black"/>
              </a:solidFill>
              <a:latin typeface="BIZ UDPゴシック"/>
              <a:ea typeface="BIZ UDPゴシック"/>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400">
              <a:solidFill>
                <a:prstClr val="black"/>
              </a:solidFill>
              <a:latin typeface="BIZ UDPゴシック"/>
              <a:ea typeface="BIZ UDPゴシック"/>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400">
              <a:solidFill>
                <a:prstClr val="black"/>
              </a:solidFill>
              <a:latin typeface="BIZ UDPゴシック"/>
              <a:ea typeface="BIZ UDPゴシック"/>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400">
              <a:solidFill>
                <a:prstClr val="black"/>
              </a:solidFill>
              <a:latin typeface="BIZ UDPゴシック"/>
              <a:ea typeface="BIZ UDPゴシック"/>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400">
              <a:solidFill>
                <a:prstClr val="black"/>
              </a:solidFill>
              <a:latin typeface="BIZ UDPゴシック"/>
              <a:ea typeface="BIZ UDPゴシック"/>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400">
              <a:solidFill>
                <a:prstClr val="black"/>
              </a:solidFill>
              <a:latin typeface="BIZ UDPゴシック"/>
              <a:ea typeface="BIZ UDPゴシック"/>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400">
              <a:solidFill>
                <a:prstClr val="black"/>
              </a:solidFill>
              <a:latin typeface="BIZ UDPゴシック"/>
              <a:ea typeface="BIZ UDPゴシック"/>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400">
                <a:solidFill>
                  <a:prstClr val="black"/>
                </a:solidFill>
                <a:latin typeface="BIZ UDPゴシック"/>
                <a:ea typeface="BIZ UDPゴシック"/>
              </a:rPr>
              <a:t>6.</a:t>
            </a:r>
            <a:r>
              <a:rPr lang="ja-JP" altLang="en-US" sz="1400">
                <a:solidFill>
                  <a:prstClr val="black"/>
                </a:solidFill>
                <a:latin typeface="BIZ UDPゴシック"/>
                <a:ea typeface="BIZ UDPゴシック"/>
              </a:rPr>
              <a:t>評価：バグ収束曲線</a:t>
            </a:r>
            <a:endParaRPr lang="en-US" altLang="ja-JP" sz="1400">
              <a:solidFill>
                <a:prstClr val="black"/>
              </a:solidFill>
              <a:latin typeface="BIZ UDPゴシック"/>
              <a:ea typeface="BIZ UDPゴシック"/>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400">
                <a:solidFill>
                  <a:prstClr val="black"/>
                </a:solidFill>
                <a:latin typeface="BIZ UDPゴシック"/>
                <a:ea typeface="BIZ UDPゴシック"/>
              </a:rPr>
              <a:t>以下の曲線が示すように、テスト回数を経て、バグが減少し、収束に向かっています。品質が向上しているといえる。</a:t>
            </a:r>
            <a:endParaRPr lang="en-US" altLang="ja-JP" sz="1400">
              <a:solidFill>
                <a:prstClr val="black"/>
              </a:solidFill>
              <a:latin typeface="BIZ UDPゴシック"/>
              <a:ea typeface="BIZ UDPゴシック"/>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400">
              <a:solidFill>
                <a:prstClr val="black"/>
              </a:solidFill>
              <a:latin typeface="BIZ UDPゴシック"/>
              <a:ea typeface="BIZ UDPゴシック"/>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400">
              <a:solidFill>
                <a:prstClr val="black"/>
              </a:solidFill>
              <a:latin typeface="BIZ UDPゴシック"/>
              <a:ea typeface="BIZ UDPゴシック"/>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400">
              <a:solidFill>
                <a:prstClr val="black"/>
              </a:solidFill>
              <a:latin typeface="BIZ UDPゴシック"/>
              <a:ea typeface="BIZ UDPゴシック"/>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400">
              <a:solidFill>
                <a:prstClr val="black"/>
              </a:solidFill>
              <a:latin typeface="BIZ UDPゴシック"/>
              <a:ea typeface="BIZ UDPゴシック"/>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400">
              <a:solidFill>
                <a:prstClr val="black"/>
              </a:solidFill>
              <a:latin typeface="BIZ UDPゴシック"/>
              <a:ea typeface="BIZ UDPゴシック"/>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400">
              <a:solidFill>
                <a:prstClr val="black"/>
              </a:solidFill>
              <a:latin typeface="BIZ UDPゴシック"/>
              <a:ea typeface="BIZ UDPゴシック"/>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400">
              <a:solidFill>
                <a:prstClr val="black"/>
              </a:solidFill>
              <a:latin typeface="BIZ UDPゴシック"/>
              <a:ea typeface="BIZ UDPゴシック"/>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400" b="0" i="0" u="none" strike="noStrike" kern="1200" cap="none" spc="0" normalizeH="0" baseline="0" noProof="0">
              <a:ln>
                <a:noFill/>
              </a:ln>
              <a:solidFill>
                <a:prstClr val="black"/>
              </a:solidFill>
              <a:effectLst/>
              <a:uLnTx/>
              <a:uFillTx/>
              <a:latin typeface="BIZ UDPゴシック"/>
              <a:ea typeface="BIZ UDPゴシック"/>
              <a:cs typeface="+mn-cs"/>
            </a:endParaRPr>
          </a:p>
        </p:txBody>
      </p:sp>
      <p:pic>
        <p:nvPicPr>
          <p:cNvPr id="6" name="図 5">
            <a:extLst>
              <a:ext uri="{FF2B5EF4-FFF2-40B4-BE49-F238E27FC236}">
                <a16:creationId xmlns:a16="http://schemas.microsoft.com/office/drawing/2014/main" id="{743F6498-CB89-6F25-33EC-2EF6649CC2A5}"/>
              </a:ext>
            </a:extLst>
          </p:cNvPr>
          <p:cNvPicPr>
            <a:picLocks noChangeAspect="1"/>
          </p:cNvPicPr>
          <p:nvPr/>
        </p:nvPicPr>
        <p:blipFill>
          <a:blip r:embed="rId2"/>
          <a:stretch>
            <a:fillRect/>
          </a:stretch>
        </p:blipFill>
        <p:spPr>
          <a:xfrm>
            <a:off x="732294" y="1075119"/>
            <a:ext cx="4883957" cy="2242293"/>
          </a:xfrm>
          <a:prstGeom prst="rect">
            <a:avLst/>
          </a:prstGeom>
        </p:spPr>
      </p:pic>
      <p:pic>
        <p:nvPicPr>
          <p:cNvPr id="9" name="図 8">
            <a:extLst>
              <a:ext uri="{FF2B5EF4-FFF2-40B4-BE49-F238E27FC236}">
                <a16:creationId xmlns:a16="http://schemas.microsoft.com/office/drawing/2014/main" id="{E23B14C7-B8A1-6BA5-8CFA-CEC01DE27942}"/>
              </a:ext>
            </a:extLst>
          </p:cNvPr>
          <p:cNvPicPr>
            <a:picLocks noChangeAspect="1"/>
          </p:cNvPicPr>
          <p:nvPr/>
        </p:nvPicPr>
        <p:blipFill>
          <a:blip r:embed="rId3"/>
          <a:stretch>
            <a:fillRect/>
          </a:stretch>
        </p:blipFill>
        <p:spPr>
          <a:xfrm>
            <a:off x="794910" y="3693135"/>
            <a:ext cx="4821341" cy="2242293"/>
          </a:xfrm>
          <a:prstGeom prst="rect">
            <a:avLst/>
          </a:prstGeom>
        </p:spPr>
      </p:pic>
      <p:pic>
        <p:nvPicPr>
          <p:cNvPr id="11" name="図 10">
            <a:extLst>
              <a:ext uri="{FF2B5EF4-FFF2-40B4-BE49-F238E27FC236}">
                <a16:creationId xmlns:a16="http://schemas.microsoft.com/office/drawing/2014/main" id="{EDE49F49-6351-871C-D3EC-B15314E451FA}"/>
              </a:ext>
            </a:extLst>
          </p:cNvPr>
          <p:cNvPicPr>
            <a:picLocks noChangeAspect="1"/>
          </p:cNvPicPr>
          <p:nvPr/>
        </p:nvPicPr>
        <p:blipFill>
          <a:blip r:embed="rId4"/>
          <a:stretch>
            <a:fillRect/>
          </a:stretch>
        </p:blipFill>
        <p:spPr>
          <a:xfrm>
            <a:off x="6396847" y="1249931"/>
            <a:ext cx="5370299" cy="1802552"/>
          </a:xfrm>
          <a:prstGeom prst="rect">
            <a:avLst/>
          </a:prstGeom>
        </p:spPr>
      </p:pic>
      <p:pic>
        <p:nvPicPr>
          <p:cNvPr id="1026" name="Picture 2">
            <a:extLst>
              <a:ext uri="{FF2B5EF4-FFF2-40B4-BE49-F238E27FC236}">
                <a16:creationId xmlns:a16="http://schemas.microsoft.com/office/drawing/2014/main" id="{D9F519DF-5097-8973-4B5C-2EF8C0980F6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45404" y="4352040"/>
            <a:ext cx="5321742" cy="18154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333212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105EA2F-E7F2-ACF7-0833-6B93C7286CEA}"/>
              </a:ext>
            </a:extLst>
          </p:cNvPr>
          <p:cNvSpPr>
            <a:spLocks noGrp="1"/>
          </p:cNvSpPr>
          <p:nvPr>
            <p:ph type="title"/>
          </p:nvPr>
        </p:nvSpPr>
        <p:spPr/>
        <p:txBody>
          <a:bodyPr/>
          <a:lstStyle/>
          <a:p>
            <a:r>
              <a:rPr kumimoji="1" lang="en-US" altLang="ja-JP"/>
              <a:t>3-1-</a:t>
            </a:r>
            <a:r>
              <a:rPr lang="en-US" altLang="ja-JP"/>
              <a:t>7</a:t>
            </a:r>
            <a:r>
              <a:rPr kumimoji="1" lang="en-US" altLang="ja-JP"/>
              <a:t>.</a:t>
            </a:r>
            <a:r>
              <a:rPr kumimoji="1" lang="ja-JP" altLang="en-US"/>
              <a:t>動作確認（テスト）</a:t>
            </a:r>
          </a:p>
        </p:txBody>
      </p:sp>
      <p:sp>
        <p:nvSpPr>
          <p:cNvPr id="7" name="正方形/長方形 6">
            <a:extLst>
              <a:ext uri="{FF2B5EF4-FFF2-40B4-BE49-F238E27FC236}">
                <a16:creationId xmlns:a16="http://schemas.microsoft.com/office/drawing/2014/main" id="{6FA3BC9C-E302-E096-5080-5E73352773AE}"/>
              </a:ext>
            </a:extLst>
          </p:cNvPr>
          <p:cNvSpPr/>
          <p:nvPr/>
        </p:nvSpPr>
        <p:spPr>
          <a:xfrm>
            <a:off x="220477" y="824753"/>
            <a:ext cx="5810249" cy="548639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400">
                <a:solidFill>
                  <a:prstClr val="black"/>
                </a:solidFill>
                <a:latin typeface="BIZ UDPゴシック"/>
                <a:ea typeface="BIZ UDPゴシック"/>
              </a:rPr>
              <a:t>7.</a:t>
            </a:r>
            <a:r>
              <a:rPr lang="ja-JP" altLang="en-US" sz="1400">
                <a:solidFill>
                  <a:prstClr val="black"/>
                </a:solidFill>
                <a:latin typeface="BIZ UDPゴシック"/>
                <a:ea typeface="BIZ UDPゴシック"/>
              </a:rPr>
              <a:t>参考資料</a:t>
            </a:r>
            <a:endParaRPr lang="en-US" altLang="ja-JP" sz="1400">
              <a:solidFill>
                <a:prstClr val="black"/>
              </a:solidFill>
              <a:latin typeface="BIZ UDPゴシック"/>
              <a:ea typeface="BIZ UDPゴシック"/>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400">
                <a:solidFill>
                  <a:prstClr val="black"/>
                </a:solidFill>
                <a:latin typeface="BIZ UDPゴシック"/>
                <a:ea typeface="BIZ UDPゴシック"/>
              </a:rPr>
              <a:t>　各テスト結果エビデンスを記載する。</a:t>
            </a:r>
            <a:endParaRPr lang="en-US" altLang="ja-JP" sz="1400">
              <a:solidFill>
                <a:prstClr val="black"/>
              </a:solidFill>
              <a:latin typeface="BIZ UDPゴシック"/>
              <a:ea typeface="BIZ UDPゴシック"/>
            </a:endParaRPr>
          </a:p>
          <a:p>
            <a:pPr>
              <a:defRPr/>
            </a:pPr>
            <a:endParaRPr lang="en-US" altLang="ja-JP" sz="1400">
              <a:solidFill>
                <a:prstClr val="black"/>
              </a:solidFill>
              <a:latin typeface="BIZ UDPゴシック"/>
              <a:ea typeface="BIZ UDPゴシック"/>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400">
                <a:solidFill>
                  <a:prstClr val="black"/>
                </a:solidFill>
                <a:latin typeface="BIZ UDPゴシック"/>
                <a:ea typeface="BIZ UDPゴシック"/>
              </a:rPr>
              <a:t>（機能テスト：単体テスト）</a:t>
            </a: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400">
                <a:solidFill>
                  <a:prstClr val="black"/>
                </a:solidFill>
                <a:latin typeface="BIZ UDPゴシック"/>
                <a:ea typeface="BIZ UDPゴシック"/>
              </a:rPr>
              <a:t>テストツールが吐くログをキャプチャ。</a:t>
            </a:r>
            <a:endParaRPr lang="en-US" altLang="ja-JP" sz="1400">
              <a:solidFill>
                <a:prstClr val="black"/>
              </a:solidFill>
              <a:latin typeface="BIZ UDPゴシック"/>
              <a:ea typeface="BIZ UDPゴシック"/>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400">
              <a:solidFill>
                <a:prstClr val="black"/>
              </a:solidFill>
              <a:latin typeface="BIZ UDPゴシック"/>
              <a:ea typeface="BIZ UDPゴシック"/>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400">
              <a:solidFill>
                <a:prstClr val="black"/>
              </a:solidFill>
              <a:latin typeface="BIZ UDPゴシック"/>
              <a:ea typeface="BIZ UDPゴシック"/>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400">
              <a:solidFill>
                <a:prstClr val="black"/>
              </a:solidFill>
              <a:latin typeface="BIZ UDPゴシック"/>
              <a:ea typeface="BIZ UDPゴシック"/>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400">
              <a:solidFill>
                <a:prstClr val="black"/>
              </a:solidFill>
              <a:latin typeface="BIZ UDPゴシック"/>
              <a:ea typeface="BIZ UDPゴシック"/>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400">
              <a:solidFill>
                <a:prstClr val="black"/>
              </a:solidFill>
              <a:latin typeface="BIZ UDPゴシック"/>
              <a:ea typeface="BIZ UDPゴシック"/>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400">
              <a:solidFill>
                <a:prstClr val="black"/>
              </a:solidFill>
              <a:latin typeface="BIZ UDPゴシック"/>
              <a:ea typeface="BIZ UDPゴシック"/>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400">
              <a:solidFill>
                <a:prstClr val="black"/>
              </a:solidFill>
              <a:latin typeface="BIZ UDPゴシック"/>
              <a:ea typeface="BIZ UDPゴシック"/>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400">
              <a:solidFill>
                <a:prstClr val="black"/>
              </a:solidFill>
              <a:latin typeface="BIZ UDPゴシック"/>
              <a:ea typeface="BIZ UDPゴシック"/>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400">
              <a:solidFill>
                <a:prstClr val="black"/>
              </a:solidFill>
              <a:latin typeface="BIZ UDPゴシック"/>
              <a:ea typeface="BIZ UDPゴシック"/>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400">
              <a:solidFill>
                <a:prstClr val="black"/>
              </a:solidFill>
              <a:latin typeface="BIZ UDPゴシック"/>
              <a:ea typeface="BIZ UDPゴシック"/>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400">
                <a:solidFill>
                  <a:prstClr val="black"/>
                </a:solidFill>
                <a:latin typeface="BIZ UDPゴシック"/>
                <a:ea typeface="BIZ UDPゴシック"/>
              </a:rPr>
              <a:t>（機能テスト：結合テスト）</a:t>
            </a: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400">
                <a:solidFill>
                  <a:prstClr val="black"/>
                </a:solidFill>
                <a:latin typeface="BIZ UDPゴシック"/>
                <a:ea typeface="BIZ UDPゴシック"/>
              </a:rPr>
              <a:t>テストツールが吐くログをキャプチャ</a:t>
            </a:r>
            <a:endParaRPr lang="en-US" altLang="ja-JP" sz="1400">
              <a:solidFill>
                <a:prstClr val="black"/>
              </a:solidFill>
              <a:latin typeface="BIZ UDPゴシック"/>
              <a:ea typeface="BIZ UDPゴシック"/>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400">
              <a:solidFill>
                <a:prstClr val="black"/>
              </a:solidFill>
              <a:latin typeface="BIZ UDPゴシック"/>
              <a:ea typeface="BIZ UDPゴシック"/>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400">
              <a:solidFill>
                <a:prstClr val="black"/>
              </a:solidFill>
              <a:latin typeface="BIZ UDPゴシック"/>
              <a:ea typeface="BIZ UDPゴシック"/>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400" b="0" i="0" u="none" strike="noStrike" kern="1200" cap="none" spc="0" normalizeH="0" baseline="0" noProof="0">
              <a:ln>
                <a:noFill/>
              </a:ln>
              <a:solidFill>
                <a:prstClr val="black"/>
              </a:solidFill>
              <a:effectLst/>
              <a:uLnTx/>
              <a:uFillTx/>
              <a:latin typeface="BIZ UDPゴシック"/>
              <a:ea typeface="BIZ UDPゴシック"/>
              <a:cs typeface="+mn-cs"/>
            </a:endParaRPr>
          </a:p>
        </p:txBody>
      </p:sp>
      <p:sp>
        <p:nvSpPr>
          <p:cNvPr id="3" name="正方形/長方形 2">
            <a:extLst>
              <a:ext uri="{FF2B5EF4-FFF2-40B4-BE49-F238E27FC236}">
                <a16:creationId xmlns:a16="http://schemas.microsoft.com/office/drawing/2014/main" id="{37479293-A0DF-2629-0797-C9971D7EA731}"/>
              </a:ext>
            </a:extLst>
          </p:cNvPr>
          <p:cNvSpPr/>
          <p:nvPr/>
        </p:nvSpPr>
        <p:spPr>
          <a:xfrm>
            <a:off x="6249248" y="815789"/>
            <a:ext cx="5810249" cy="548639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400">
                <a:solidFill>
                  <a:prstClr val="black"/>
                </a:solidFill>
                <a:latin typeface="BIZ UDPゴシック"/>
                <a:ea typeface="BIZ UDPゴシック"/>
              </a:rPr>
              <a:t>（非機能テスト：可用性テスト）</a:t>
            </a: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400">
                <a:solidFill>
                  <a:prstClr val="black"/>
                </a:solidFill>
                <a:latin typeface="BIZ UDPゴシック"/>
                <a:ea typeface="BIZ UDPゴシック"/>
              </a:rPr>
              <a:t>クラウドサービスの可用性のみ確認。</a:t>
            </a:r>
            <a:endParaRPr lang="en-US" altLang="ja-JP" sz="1400">
              <a:solidFill>
                <a:prstClr val="black"/>
              </a:solidFill>
              <a:latin typeface="BIZ UDPゴシック"/>
              <a:ea typeface="BIZ UDPゴシック"/>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400">
              <a:solidFill>
                <a:prstClr val="black"/>
              </a:solidFill>
              <a:latin typeface="BIZ UDPゴシック"/>
              <a:ea typeface="BIZ UDPゴシック"/>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400">
              <a:solidFill>
                <a:prstClr val="black"/>
              </a:solidFill>
              <a:latin typeface="BIZ UDPゴシック"/>
              <a:ea typeface="BIZ UDPゴシック"/>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400">
              <a:solidFill>
                <a:prstClr val="black"/>
              </a:solidFill>
              <a:latin typeface="BIZ UDPゴシック"/>
              <a:ea typeface="BIZ UDPゴシック"/>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400">
              <a:solidFill>
                <a:prstClr val="black"/>
              </a:solidFill>
              <a:latin typeface="BIZ UDPゴシック"/>
              <a:ea typeface="BIZ UDPゴシック"/>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400">
              <a:solidFill>
                <a:prstClr val="black"/>
              </a:solidFill>
              <a:latin typeface="BIZ UDPゴシック"/>
              <a:ea typeface="BIZ UDPゴシック"/>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400">
              <a:solidFill>
                <a:prstClr val="black"/>
              </a:solidFill>
              <a:latin typeface="BIZ UDPゴシック"/>
              <a:ea typeface="BIZ UDPゴシック"/>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400">
              <a:solidFill>
                <a:prstClr val="black"/>
              </a:solidFill>
              <a:latin typeface="BIZ UDPゴシック"/>
              <a:ea typeface="BIZ UDPゴシック"/>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400">
              <a:solidFill>
                <a:prstClr val="black"/>
              </a:solidFill>
              <a:latin typeface="BIZ UDPゴシック"/>
              <a:ea typeface="BIZ UDPゴシック"/>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400" b="0" i="0" u="none" strike="noStrike" kern="1200" cap="none" spc="0" normalizeH="0" baseline="0" noProof="0">
              <a:ln>
                <a:noFill/>
              </a:ln>
              <a:solidFill>
                <a:prstClr val="black"/>
              </a:solidFill>
              <a:effectLst/>
              <a:uLnTx/>
              <a:uFillTx/>
              <a:latin typeface="BIZ UDPゴシック"/>
              <a:ea typeface="BIZ UDPゴシック"/>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400">
              <a:solidFill>
                <a:prstClr val="black"/>
              </a:solidFill>
              <a:latin typeface="BIZ UDPゴシック"/>
              <a:ea typeface="BIZ UDPゴシック"/>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400" b="0" i="0" u="none" strike="noStrike" kern="1200" cap="none" spc="0" normalizeH="0" baseline="0" noProof="0">
              <a:ln>
                <a:noFill/>
              </a:ln>
              <a:solidFill>
                <a:prstClr val="black"/>
              </a:solidFill>
              <a:effectLst/>
              <a:uLnTx/>
              <a:uFillTx/>
              <a:latin typeface="BIZ UDPゴシック"/>
              <a:ea typeface="BIZ UDPゴシック"/>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400" b="0" i="0" u="none" strike="noStrike" kern="1200" cap="none" spc="0" normalizeH="0" baseline="0" noProof="0">
              <a:ln>
                <a:noFill/>
              </a:ln>
              <a:solidFill>
                <a:prstClr val="black"/>
              </a:solidFill>
              <a:effectLst/>
              <a:uLnTx/>
              <a:uFillTx/>
              <a:latin typeface="BIZ UDPゴシック"/>
              <a:ea typeface="BIZ UDPゴシック"/>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400">
                <a:solidFill>
                  <a:prstClr val="black"/>
                </a:solidFill>
                <a:latin typeface="BIZ UDPゴシック"/>
                <a:ea typeface="BIZ UDPゴシック"/>
              </a:rPr>
              <a:t>（非機能テスト：セキュリティーテスト）</a:t>
            </a: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400">
                <a:solidFill>
                  <a:prstClr val="black"/>
                </a:solidFill>
                <a:latin typeface="BIZ UDPゴシック"/>
                <a:ea typeface="BIZ UDPゴシック"/>
              </a:rPr>
              <a:t>テストツールが吐くログをキャプチャ。</a:t>
            </a:r>
            <a:endParaRPr lang="en-US" altLang="ja-JP" sz="1400">
              <a:solidFill>
                <a:prstClr val="black"/>
              </a:solidFill>
              <a:latin typeface="BIZ UDPゴシック"/>
              <a:ea typeface="BIZ UDPゴシック"/>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400" b="0" i="0" u="none" strike="noStrike" kern="1200" cap="none" spc="0" normalizeH="0" baseline="0" noProof="0">
              <a:ln>
                <a:noFill/>
              </a:ln>
              <a:solidFill>
                <a:prstClr val="black"/>
              </a:solidFill>
              <a:effectLst/>
              <a:uLnTx/>
              <a:uFillTx/>
              <a:latin typeface="BIZ UDPゴシック"/>
              <a:ea typeface="BIZ UDPゴシック"/>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400">
              <a:solidFill>
                <a:prstClr val="black"/>
              </a:solidFill>
              <a:latin typeface="BIZ UDPゴシック"/>
              <a:ea typeface="BIZ UDPゴシック"/>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400" b="0" i="0" u="none" strike="noStrike" kern="1200" cap="none" spc="0" normalizeH="0" baseline="0" noProof="0">
              <a:ln>
                <a:noFill/>
              </a:ln>
              <a:solidFill>
                <a:prstClr val="black"/>
              </a:solidFill>
              <a:effectLst/>
              <a:uLnTx/>
              <a:uFillTx/>
              <a:latin typeface="BIZ UDPゴシック"/>
              <a:ea typeface="BIZ UDPゴシック"/>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400" b="0" i="0" u="none" strike="noStrike" kern="1200" cap="none" spc="0" normalizeH="0" baseline="0" noProof="0">
              <a:ln>
                <a:noFill/>
              </a:ln>
              <a:solidFill>
                <a:prstClr val="black"/>
              </a:solidFill>
              <a:effectLst/>
              <a:uLnTx/>
              <a:uFillTx/>
              <a:latin typeface="BIZ UDPゴシック"/>
              <a:ea typeface="BIZ UDPゴシック"/>
              <a:cs typeface="+mn-cs"/>
            </a:endParaRPr>
          </a:p>
        </p:txBody>
      </p:sp>
      <p:pic>
        <p:nvPicPr>
          <p:cNvPr id="13" name="図 12">
            <a:extLst>
              <a:ext uri="{FF2B5EF4-FFF2-40B4-BE49-F238E27FC236}">
                <a16:creationId xmlns:a16="http://schemas.microsoft.com/office/drawing/2014/main" id="{821BFE06-572B-5139-2FD1-3823B34A4AC2}"/>
              </a:ext>
            </a:extLst>
          </p:cNvPr>
          <p:cNvPicPr>
            <a:picLocks noChangeAspect="1"/>
          </p:cNvPicPr>
          <p:nvPr/>
        </p:nvPicPr>
        <p:blipFill>
          <a:blip r:embed="rId2"/>
          <a:stretch>
            <a:fillRect/>
          </a:stretch>
        </p:blipFill>
        <p:spPr>
          <a:xfrm>
            <a:off x="348676" y="2061285"/>
            <a:ext cx="5553850" cy="1924319"/>
          </a:xfrm>
          <a:prstGeom prst="rect">
            <a:avLst/>
          </a:prstGeom>
        </p:spPr>
      </p:pic>
      <p:pic>
        <p:nvPicPr>
          <p:cNvPr id="5" name="図 4">
            <a:extLst>
              <a:ext uri="{FF2B5EF4-FFF2-40B4-BE49-F238E27FC236}">
                <a16:creationId xmlns:a16="http://schemas.microsoft.com/office/drawing/2014/main" id="{19306C65-8D3D-AF8D-57FA-80DE1A9EFB8C}"/>
              </a:ext>
            </a:extLst>
          </p:cNvPr>
          <p:cNvPicPr>
            <a:picLocks noChangeAspect="1"/>
          </p:cNvPicPr>
          <p:nvPr/>
        </p:nvPicPr>
        <p:blipFill>
          <a:blip r:embed="rId3"/>
          <a:stretch>
            <a:fillRect/>
          </a:stretch>
        </p:blipFill>
        <p:spPr>
          <a:xfrm>
            <a:off x="410757" y="4575947"/>
            <a:ext cx="4732397" cy="1555912"/>
          </a:xfrm>
          <a:prstGeom prst="rect">
            <a:avLst/>
          </a:prstGeom>
        </p:spPr>
      </p:pic>
      <p:pic>
        <p:nvPicPr>
          <p:cNvPr id="10" name="図 9">
            <a:extLst>
              <a:ext uri="{FF2B5EF4-FFF2-40B4-BE49-F238E27FC236}">
                <a16:creationId xmlns:a16="http://schemas.microsoft.com/office/drawing/2014/main" id="{B0D53989-3F03-32F1-835B-1D6654FD3598}"/>
              </a:ext>
            </a:extLst>
          </p:cNvPr>
          <p:cNvPicPr>
            <a:picLocks noChangeAspect="1"/>
          </p:cNvPicPr>
          <p:nvPr/>
        </p:nvPicPr>
        <p:blipFill>
          <a:blip r:embed="rId4"/>
          <a:stretch>
            <a:fillRect/>
          </a:stretch>
        </p:blipFill>
        <p:spPr>
          <a:xfrm>
            <a:off x="6602506" y="1511514"/>
            <a:ext cx="4727401" cy="2190142"/>
          </a:xfrm>
          <a:prstGeom prst="rect">
            <a:avLst/>
          </a:prstGeom>
        </p:spPr>
      </p:pic>
      <p:pic>
        <p:nvPicPr>
          <p:cNvPr id="14" name="図 13">
            <a:extLst>
              <a:ext uri="{FF2B5EF4-FFF2-40B4-BE49-F238E27FC236}">
                <a16:creationId xmlns:a16="http://schemas.microsoft.com/office/drawing/2014/main" id="{E02F6BD9-B463-26DE-10C9-8B97E47E0592}"/>
              </a:ext>
            </a:extLst>
          </p:cNvPr>
          <p:cNvPicPr>
            <a:picLocks noChangeAspect="1"/>
          </p:cNvPicPr>
          <p:nvPr/>
        </p:nvPicPr>
        <p:blipFill>
          <a:blip r:embed="rId5"/>
          <a:stretch>
            <a:fillRect/>
          </a:stretch>
        </p:blipFill>
        <p:spPr>
          <a:xfrm>
            <a:off x="6831105" y="4397381"/>
            <a:ext cx="3845859" cy="1829291"/>
          </a:xfrm>
          <a:prstGeom prst="rect">
            <a:avLst/>
          </a:prstGeom>
        </p:spPr>
      </p:pic>
    </p:spTree>
    <p:extLst>
      <p:ext uri="{BB962C8B-B14F-4D97-AF65-F5344CB8AC3E}">
        <p14:creationId xmlns:p14="http://schemas.microsoft.com/office/powerpoint/2010/main" val="378691006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a:extLst>
              <a:ext uri="{FF2B5EF4-FFF2-40B4-BE49-F238E27FC236}">
                <a16:creationId xmlns:a16="http://schemas.microsoft.com/office/drawing/2014/main" id="{D3578072-553C-1E04-82AF-684422C5586E}"/>
              </a:ext>
            </a:extLst>
          </p:cNvPr>
          <p:cNvSpPr>
            <a:spLocks noGrp="1"/>
          </p:cNvSpPr>
          <p:nvPr>
            <p:ph type="title"/>
          </p:nvPr>
        </p:nvSpPr>
        <p:spPr/>
        <p:txBody>
          <a:bodyPr>
            <a:normAutofit/>
          </a:bodyPr>
          <a:lstStyle/>
          <a:p>
            <a:r>
              <a:rPr kumimoji="1" lang="en-US" altLang="ja-JP"/>
              <a:t>3-1-</a:t>
            </a:r>
            <a:r>
              <a:rPr lang="en-US" altLang="ja-JP"/>
              <a:t>7</a:t>
            </a:r>
            <a:r>
              <a:rPr kumimoji="1" lang="en-US" altLang="ja-JP"/>
              <a:t>.</a:t>
            </a:r>
            <a:r>
              <a:rPr kumimoji="1" lang="ja-JP" altLang="en-US"/>
              <a:t>動作確認（テスト）</a:t>
            </a:r>
            <a:endParaRPr kumimoji="1" lang="ja-JP" altLang="en-US" dirty="0"/>
          </a:p>
        </p:txBody>
      </p:sp>
      <p:sp>
        <p:nvSpPr>
          <p:cNvPr id="5" name="テキスト ボックス 4">
            <a:extLst>
              <a:ext uri="{FF2B5EF4-FFF2-40B4-BE49-F238E27FC236}">
                <a16:creationId xmlns:a16="http://schemas.microsoft.com/office/drawing/2014/main" id="{5F8339C1-FD27-A973-861A-7D51748DBA08}"/>
              </a:ext>
            </a:extLst>
          </p:cNvPr>
          <p:cNvSpPr txBox="1"/>
          <p:nvPr/>
        </p:nvSpPr>
        <p:spPr>
          <a:xfrm>
            <a:off x="657604" y="1302114"/>
            <a:ext cx="11174731" cy="3554819"/>
          </a:xfrm>
          <a:prstGeom prst="rect">
            <a:avLst/>
          </a:prstGeom>
          <a:noFill/>
        </p:spPr>
        <p:txBody>
          <a:bodyPr wrap="square" rtlCol="0">
            <a:spAutoFit/>
          </a:bodyPr>
          <a:lstStyle/>
          <a:p>
            <a:r>
              <a:rPr lang="ja-JP" altLang="en-US" sz="1400"/>
              <a:t>・テストレベルの完了基準</a:t>
            </a:r>
          </a:p>
          <a:p>
            <a:r>
              <a:rPr lang="ja-JP" altLang="en-US" sz="1050"/>
              <a:t>ウォーターフォール型開発モデルでは、コンポーネントテスト、統合テスト、システムテスト、受入テストのように、時間軸の工程としてテストが分類されていました。この分類は非常に有用なのですが、保守開発やアジャイル開発の場合は、明確に区切られた工程がありません。そこで、テストの内容を表す言葉として「テストレベル」を導入して、コンポーネントテストレベル、統合テストレベル、システムテストレベル、受入テストレベル、という名前でテストを分類するようになりました。さらに細分化して、コンポーネントテストを単体テストとモジュールテスト、統合テストを内部結合と外部結合に分解することもあります。</a:t>
            </a:r>
          </a:p>
          <a:p>
            <a:endParaRPr lang="ja-JP" altLang="en-US" sz="1400"/>
          </a:p>
          <a:p>
            <a:r>
              <a:rPr lang="ja-JP" altLang="en-US" sz="1400"/>
              <a:t>・テストの重複排除</a:t>
            </a:r>
          </a:p>
          <a:p>
            <a:r>
              <a:rPr lang="ja-JP" altLang="en-US" sz="1050"/>
              <a:t>それぞれのテストレベルで確認する観点を明確にすることが重要です。コンポーネントテストでは、ソースコードやモジュールの単位で部品としての動作を確認し、統合テストでは、システムがきちんと組み立てられているかどうかを確認します。システムテストではシステムとしての利用が問題ないかを確認し、受入テストでは業務のなかにシステムが収まることを確認します。観点が異なるため、テストの目的は異なるはずです。もし同じような確認をしていたらテストが重複していることになるため排除が必要です。</a:t>
            </a:r>
          </a:p>
          <a:p>
            <a:endParaRPr lang="ja-JP" altLang="en-US" sz="1400"/>
          </a:p>
          <a:p>
            <a:r>
              <a:rPr lang="ja-JP" altLang="en-US" sz="1400"/>
              <a:t>・テスト手順の明確化</a:t>
            </a:r>
          </a:p>
          <a:p>
            <a:r>
              <a:rPr lang="ja-JP" altLang="en-US" sz="1050"/>
              <a:t>テストの内容を表示したり記録したりするウィンドウと、テスト対象のシステムを見て操作するウィンドウを切り替えながらする作業はムダな動作です。デュアルディスプレイを使うことはもちろんですが、重要なのは、テストケースの書き方です。書き方が粗いため実行手順がよくわからない、確認項目が曖昧で判断に迷うなど、このような状況が発生すると一気にテスト実行の効率が下がります。最悪の場合、仕様書通りという書き方をされると、テストの途中に仕様書を見て、合っているかどうかを確認するという、動作のムダが発生します。</a:t>
            </a:r>
          </a:p>
          <a:p>
            <a:endParaRPr lang="ja-JP" altLang="en-US" sz="1400"/>
          </a:p>
          <a:p>
            <a:r>
              <a:rPr lang="ja-JP" altLang="en-US" sz="1400"/>
              <a:t>・機能の重要度評価</a:t>
            </a:r>
          </a:p>
          <a:p>
            <a:r>
              <a:rPr lang="ja-JP" altLang="en-US" sz="1050"/>
              <a:t>機能あたりのテストケース数はどのように決めていますか？テスト設計で作った数、仕様書のページ数、ファンクションポイント、ソースコードの行数など、さまざまだと思います。</a:t>
            </a:r>
          </a:p>
          <a:p>
            <a:r>
              <a:rPr lang="ja-JP" altLang="en-US" sz="1050"/>
              <a:t>システムの機能には重要度に差があります。</a:t>
            </a:r>
            <a:endParaRPr kumimoji="1" lang="ja-JP" altLang="en-US" sz="1050"/>
          </a:p>
        </p:txBody>
      </p:sp>
      <p:sp>
        <p:nvSpPr>
          <p:cNvPr id="6" name="テキスト プレースホルダー 3">
            <a:extLst>
              <a:ext uri="{FF2B5EF4-FFF2-40B4-BE49-F238E27FC236}">
                <a16:creationId xmlns:a16="http://schemas.microsoft.com/office/drawing/2014/main" id="{C2024093-CC4D-4D3C-55C6-45F3629109FC}"/>
              </a:ext>
            </a:extLst>
          </p:cNvPr>
          <p:cNvSpPr>
            <a:spLocks noGrp="1"/>
          </p:cNvSpPr>
          <p:nvPr>
            <p:ph type="body" sz="quarter" idx="14"/>
          </p:nvPr>
        </p:nvSpPr>
        <p:spPr>
          <a:xfrm>
            <a:off x="268288" y="929051"/>
            <a:ext cx="11637962" cy="373063"/>
          </a:xfrm>
        </p:spPr>
        <p:txBody>
          <a:bodyPr/>
          <a:lstStyle/>
          <a:p>
            <a:r>
              <a:rPr lang="ja-JP" altLang="en-US"/>
              <a:t>動作確認のポイント</a:t>
            </a:r>
            <a:endParaRPr kumimoji="1" lang="ja-JP" altLang="en-US"/>
          </a:p>
        </p:txBody>
      </p:sp>
      <p:sp>
        <p:nvSpPr>
          <p:cNvPr id="2" name="テキスト ボックス 1">
            <a:extLst>
              <a:ext uri="{FF2B5EF4-FFF2-40B4-BE49-F238E27FC236}">
                <a16:creationId xmlns:a16="http://schemas.microsoft.com/office/drawing/2014/main" id="{4D0C2B0A-3CD7-FBDC-67F9-AD9B3C587993}"/>
              </a:ext>
            </a:extLst>
          </p:cNvPr>
          <p:cNvSpPr txBox="1"/>
          <p:nvPr/>
        </p:nvSpPr>
        <p:spPr>
          <a:xfrm>
            <a:off x="1042416" y="5669280"/>
            <a:ext cx="10636245" cy="369332"/>
          </a:xfrm>
          <a:prstGeom prst="rect">
            <a:avLst/>
          </a:prstGeom>
          <a:noFill/>
        </p:spPr>
        <p:txBody>
          <a:bodyPr wrap="none" rtlCol="0">
            <a:spAutoFit/>
          </a:bodyPr>
          <a:lstStyle/>
          <a:p>
            <a:r>
              <a:rPr kumimoji="1" lang="ja-JP" altLang="en-US">
                <a:solidFill>
                  <a:srgbClr val="FF0000"/>
                </a:solidFill>
                <a:highlight>
                  <a:srgbClr val="FFFF00"/>
                </a:highlight>
              </a:rPr>
              <a:t>テスト後に再度コンパイルした場合は、コードが同じであってもテストは基本的にやり直しになります。</a:t>
            </a:r>
          </a:p>
        </p:txBody>
      </p:sp>
    </p:spTree>
    <p:extLst>
      <p:ext uri="{BB962C8B-B14F-4D97-AF65-F5344CB8AC3E}">
        <p14:creationId xmlns:p14="http://schemas.microsoft.com/office/powerpoint/2010/main" val="283084424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a:extLst>
              <a:ext uri="{FF2B5EF4-FFF2-40B4-BE49-F238E27FC236}">
                <a16:creationId xmlns:a16="http://schemas.microsoft.com/office/drawing/2014/main" id="{D3578072-553C-1E04-82AF-684422C5586E}"/>
              </a:ext>
            </a:extLst>
          </p:cNvPr>
          <p:cNvSpPr>
            <a:spLocks noGrp="1"/>
          </p:cNvSpPr>
          <p:nvPr>
            <p:ph type="title"/>
          </p:nvPr>
        </p:nvSpPr>
        <p:spPr/>
        <p:txBody>
          <a:bodyPr>
            <a:normAutofit/>
          </a:bodyPr>
          <a:lstStyle/>
          <a:p>
            <a:r>
              <a:rPr kumimoji="1" lang="en-US" altLang="ja-JP"/>
              <a:t>3-1-</a:t>
            </a:r>
            <a:r>
              <a:rPr lang="en-US" altLang="ja-JP"/>
              <a:t>7</a:t>
            </a:r>
            <a:r>
              <a:rPr kumimoji="1" lang="en-US" altLang="ja-JP"/>
              <a:t>.</a:t>
            </a:r>
            <a:r>
              <a:rPr kumimoji="1" lang="ja-JP" altLang="en-US"/>
              <a:t>動作確認（テスト）</a:t>
            </a:r>
            <a:endParaRPr kumimoji="1" lang="ja-JP" altLang="en-US" dirty="0"/>
          </a:p>
        </p:txBody>
      </p:sp>
      <p:sp>
        <p:nvSpPr>
          <p:cNvPr id="5" name="テキスト ボックス 4">
            <a:extLst>
              <a:ext uri="{FF2B5EF4-FFF2-40B4-BE49-F238E27FC236}">
                <a16:creationId xmlns:a16="http://schemas.microsoft.com/office/drawing/2014/main" id="{5F8339C1-FD27-A973-861A-7D51748DBA08}"/>
              </a:ext>
            </a:extLst>
          </p:cNvPr>
          <p:cNvSpPr txBox="1"/>
          <p:nvPr/>
        </p:nvSpPr>
        <p:spPr>
          <a:xfrm>
            <a:off x="675628" y="1416033"/>
            <a:ext cx="10859328" cy="4524315"/>
          </a:xfrm>
          <a:prstGeom prst="rect">
            <a:avLst/>
          </a:prstGeom>
          <a:noFill/>
        </p:spPr>
        <p:txBody>
          <a:bodyPr wrap="square" rtlCol="0">
            <a:spAutoFit/>
          </a:bodyPr>
          <a:lstStyle/>
          <a:p>
            <a:r>
              <a:rPr kumimoji="1" lang="ja-JP" altLang="en-US" sz="1200"/>
              <a:t>デジタル社会推進標準ガイドライン</a:t>
            </a:r>
            <a:endParaRPr kumimoji="1" lang="en-US" altLang="ja-JP" sz="1200"/>
          </a:p>
          <a:p>
            <a:r>
              <a:rPr lang="en-US" altLang="ja-JP" sz="1200"/>
              <a:t>https://www.digital.go.jp/resources/standard_guidelines/</a:t>
            </a:r>
          </a:p>
          <a:p>
            <a:endParaRPr lang="en-US" altLang="ja-JP" sz="1200"/>
          </a:p>
          <a:p>
            <a:r>
              <a:rPr lang="en-US" altLang="ja-JP" sz="1200"/>
              <a:t>DS-120 </a:t>
            </a:r>
            <a:r>
              <a:rPr lang="ja-JP" altLang="en-US" sz="1200"/>
              <a:t>デジタル・ガバメント推進標準ガイドライン実践ガイドブック　各種テンプレート</a:t>
            </a:r>
            <a:endParaRPr lang="en-US" altLang="ja-JP" sz="1200"/>
          </a:p>
          <a:p>
            <a:r>
              <a:rPr lang="en-US" altLang="ja-JP" sz="1200"/>
              <a:t>https://www.digital.go.jp/assets/contents/node/basic_page/field_ref_resources/e2a06143-ed29-4f1d-9c31-0f06fca67afc/ec6f6641/20220422_resources_standard_guidelines_guideline_09.zip</a:t>
            </a:r>
          </a:p>
          <a:p>
            <a:endParaRPr kumimoji="1" lang="en-US" altLang="ja-JP" sz="1200"/>
          </a:p>
          <a:p>
            <a:r>
              <a:rPr kumimoji="1" lang="ja-JP" altLang="en-US" sz="1200"/>
              <a:t>テスト消化曲線とバグ発生曲線の</a:t>
            </a:r>
            <a:r>
              <a:rPr kumimoji="1" lang="en-US" altLang="ja-JP" sz="1200"/>
              <a:t>7</a:t>
            </a:r>
            <a:r>
              <a:rPr kumimoji="1" lang="ja-JP" altLang="en-US" sz="1200"/>
              <a:t>パターン診断</a:t>
            </a:r>
          </a:p>
          <a:p>
            <a:r>
              <a:rPr kumimoji="1" lang="en-US" altLang="ja-JP" sz="1200"/>
              <a:t>https://monoist.itmedia.co.jp/mn/articles/1002/18/news101.html</a:t>
            </a:r>
          </a:p>
          <a:p>
            <a:endParaRPr kumimoji="1" lang="en-US" altLang="ja-JP" sz="1200"/>
          </a:p>
          <a:p>
            <a:r>
              <a:rPr kumimoji="1" lang="ja-JP" altLang="en-US" sz="1200"/>
              <a:t>ソフトウエア開発における定量品質管理の実践方法</a:t>
            </a:r>
          </a:p>
          <a:p>
            <a:r>
              <a:rPr kumimoji="1" lang="en-US" altLang="ja-JP" sz="1200"/>
              <a:t>https://www.ipa.go.jp/archive/files/000005503.pdf</a:t>
            </a:r>
          </a:p>
          <a:p>
            <a:endParaRPr kumimoji="1" lang="en-US" altLang="ja-JP" sz="1200"/>
          </a:p>
          <a:p>
            <a:r>
              <a:rPr kumimoji="1" lang="ja-JP" altLang="en-US" sz="1200"/>
              <a:t>なぜバグ曲線は収束するのか</a:t>
            </a:r>
          </a:p>
          <a:p>
            <a:r>
              <a:rPr kumimoji="1" lang="en-US" altLang="ja-JP" sz="1200"/>
              <a:t>https://www.jasst.jp/symposium/jasst13tokyo/pdf/C5-3.pdf</a:t>
            </a:r>
          </a:p>
          <a:p>
            <a:endParaRPr kumimoji="1" lang="en-US" altLang="ja-JP" sz="1200"/>
          </a:p>
          <a:p>
            <a:r>
              <a:rPr kumimoji="1" lang="ja-JP" altLang="en-US" sz="1200"/>
              <a:t>組込みソフトウェア開発における品質向上の勧め</a:t>
            </a:r>
          </a:p>
          <a:p>
            <a:r>
              <a:rPr kumimoji="1" lang="en-US" altLang="ja-JP" sz="1200"/>
              <a:t>https://www.ipa.go.jp/archive/publish/qv6pgp00000010b6-att/000027629.pdf</a:t>
            </a:r>
          </a:p>
          <a:p>
            <a:endParaRPr kumimoji="1" lang="en-US" altLang="ja-JP" sz="1200"/>
          </a:p>
          <a:p>
            <a:r>
              <a:rPr kumimoji="1" lang="ja-JP" altLang="en-US" sz="1200"/>
              <a:t>新任</a:t>
            </a:r>
            <a:r>
              <a:rPr kumimoji="1" lang="en-US" altLang="ja-JP" sz="1200"/>
              <a:t>PMO</a:t>
            </a:r>
            <a:r>
              <a:rPr kumimoji="1" lang="ja-JP" altLang="en-US" sz="1200"/>
              <a:t>が知っておくべき品質管理のポイント</a:t>
            </a:r>
          </a:p>
          <a:p>
            <a:r>
              <a:rPr kumimoji="1" lang="en-US" altLang="ja-JP" sz="1200"/>
              <a:t>https://products.sint.co.jp/obpm/blog/quality-management</a:t>
            </a:r>
          </a:p>
          <a:p>
            <a:endParaRPr kumimoji="1" lang="en-US" altLang="ja-JP" sz="1200"/>
          </a:p>
          <a:p>
            <a:r>
              <a:rPr kumimoji="1" lang="ja-JP" altLang="en-US" sz="1200"/>
              <a:t>残存バグ数を予測する、「</a:t>
            </a:r>
            <a:r>
              <a:rPr kumimoji="1" lang="en-US" altLang="ja-JP" sz="1200"/>
              <a:t>Gompertz</a:t>
            </a:r>
            <a:r>
              <a:rPr kumimoji="1" lang="ja-JP" altLang="en-US" sz="1200"/>
              <a:t>曲線」による推定法とは？</a:t>
            </a:r>
          </a:p>
          <a:p>
            <a:r>
              <a:rPr kumimoji="1" lang="en-US" altLang="ja-JP" sz="1200"/>
              <a:t>https://monoist.itmedia.co.jp/mn/articles/1301/16/news016.html</a:t>
            </a:r>
          </a:p>
        </p:txBody>
      </p:sp>
      <p:sp>
        <p:nvSpPr>
          <p:cNvPr id="6" name="テキスト プレースホルダー 3">
            <a:extLst>
              <a:ext uri="{FF2B5EF4-FFF2-40B4-BE49-F238E27FC236}">
                <a16:creationId xmlns:a16="http://schemas.microsoft.com/office/drawing/2014/main" id="{C2024093-CC4D-4D3C-55C6-45F3629109FC}"/>
              </a:ext>
            </a:extLst>
          </p:cNvPr>
          <p:cNvSpPr>
            <a:spLocks noGrp="1"/>
          </p:cNvSpPr>
          <p:nvPr>
            <p:ph type="body" sz="quarter" idx="14"/>
          </p:nvPr>
        </p:nvSpPr>
        <p:spPr>
          <a:xfrm>
            <a:off x="268288" y="929051"/>
            <a:ext cx="11637962" cy="373063"/>
          </a:xfrm>
        </p:spPr>
        <p:txBody>
          <a:bodyPr/>
          <a:lstStyle/>
          <a:p>
            <a:r>
              <a:rPr lang="ja-JP" altLang="en-US"/>
              <a:t>参考リンク</a:t>
            </a:r>
            <a:endParaRPr kumimoji="1" lang="ja-JP" altLang="en-US"/>
          </a:p>
        </p:txBody>
      </p:sp>
    </p:spTree>
    <p:extLst>
      <p:ext uri="{BB962C8B-B14F-4D97-AF65-F5344CB8AC3E}">
        <p14:creationId xmlns:p14="http://schemas.microsoft.com/office/powerpoint/2010/main" val="203668365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タイトル 15">
            <a:extLst>
              <a:ext uri="{FF2B5EF4-FFF2-40B4-BE49-F238E27FC236}">
                <a16:creationId xmlns:a16="http://schemas.microsoft.com/office/drawing/2014/main" id="{A4968FCA-8ACD-11D6-EB55-0428C5B6195C}"/>
              </a:ext>
            </a:extLst>
          </p:cNvPr>
          <p:cNvSpPr>
            <a:spLocks noGrp="1"/>
          </p:cNvSpPr>
          <p:nvPr>
            <p:ph type="title"/>
          </p:nvPr>
        </p:nvSpPr>
        <p:spPr/>
        <p:txBody>
          <a:bodyPr/>
          <a:lstStyle/>
          <a:p>
            <a:r>
              <a:rPr lang="ja-JP" altLang="en-US"/>
              <a:t>３</a:t>
            </a:r>
            <a:r>
              <a:rPr lang="en-US" altLang="ja-JP"/>
              <a:t>-</a:t>
            </a:r>
            <a:r>
              <a:rPr lang="ja-JP" altLang="en-US"/>
              <a:t>２</a:t>
            </a:r>
            <a:r>
              <a:rPr lang="ja-JP" altLang="en-US" dirty="0"/>
              <a:t>．</a:t>
            </a:r>
            <a:r>
              <a:rPr lang="en-US" altLang="ja-JP" dirty="0"/>
              <a:t>PostgreSQL</a:t>
            </a:r>
            <a:r>
              <a:rPr lang="ja-JP" altLang="en-US" dirty="0"/>
              <a:t>データベース操作</a:t>
            </a:r>
          </a:p>
        </p:txBody>
      </p:sp>
      <p:sp>
        <p:nvSpPr>
          <p:cNvPr id="9" name="テキスト プレースホルダー 8">
            <a:extLst>
              <a:ext uri="{FF2B5EF4-FFF2-40B4-BE49-F238E27FC236}">
                <a16:creationId xmlns:a16="http://schemas.microsoft.com/office/drawing/2014/main" id="{679CC0FF-5E8F-3E75-A71B-D2A88F83C861}"/>
              </a:ext>
            </a:extLst>
          </p:cNvPr>
          <p:cNvSpPr>
            <a:spLocks noGrp="1"/>
          </p:cNvSpPr>
          <p:nvPr>
            <p:ph type="body" sz="quarter" idx="13"/>
          </p:nvPr>
        </p:nvSpPr>
        <p:spPr/>
        <p:txBody>
          <a:bodyPr/>
          <a:lstStyle/>
          <a:p>
            <a:r>
              <a:rPr kumimoji="1" lang="en-US" altLang="ja-JP" sz="1800">
                <a:latin typeface="BIZ UDPゴシック" panose="020B0400000000000000" pitchFamily="50" charset="-128"/>
                <a:ea typeface="BIZ UDPゴシック" panose="020B0400000000000000" pitchFamily="50" charset="-128"/>
              </a:rPr>
              <a:t>(</a:t>
            </a:r>
            <a:r>
              <a:rPr kumimoji="1" lang="ja-JP" altLang="en-US" sz="1800">
                <a:latin typeface="BIZ UDPゴシック" panose="020B0400000000000000" pitchFamily="50" charset="-128"/>
                <a:ea typeface="BIZ UDPゴシック" panose="020B0400000000000000" pitchFamily="50" charset="-128"/>
              </a:rPr>
              <a:t>実習、座学</a:t>
            </a:r>
            <a:r>
              <a:rPr kumimoji="1" lang="en-US" altLang="ja-JP" sz="1800">
                <a:latin typeface="BIZ UDPゴシック" panose="020B0400000000000000" pitchFamily="50" charset="-128"/>
                <a:ea typeface="BIZ UDPゴシック" panose="020B0400000000000000" pitchFamily="50" charset="-128"/>
              </a:rPr>
              <a:t>)VisualStudio</a:t>
            </a:r>
            <a:r>
              <a:rPr kumimoji="1" lang="ja-JP" altLang="en-US" sz="1800">
                <a:latin typeface="BIZ UDPゴシック" panose="020B0400000000000000" pitchFamily="50" charset="-128"/>
                <a:ea typeface="BIZ UDPゴシック" panose="020B0400000000000000" pitchFamily="50" charset="-128"/>
              </a:rPr>
              <a:t>からデータベースにアクセスするためのライブラリやツールの操作、</a:t>
            </a:r>
            <a:r>
              <a:rPr kumimoji="1" lang="en-US" altLang="ja-JP" sz="1800">
                <a:latin typeface="BIZ UDPゴシック" panose="020B0400000000000000" pitchFamily="50" charset="-128"/>
                <a:ea typeface="BIZ UDPゴシック" panose="020B0400000000000000" pitchFamily="50" charset="-128"/>
              </a:rPr>
              <a:t>C#</a:t>
            </a:r>
            <a:r>
              <a:rPr kumimoji="1" lang="ja-JP" altLang="en-US" sz="1800">
                <a:latin typeface="BIZ UDPゴシック" panose="020B0400000000000000" pitchFamily="50" charset="-128"/>
                <a:ea typeface="BIZ UDPゴシック" panose="020B0400000000000000" pitchFamily="50" charset="-128"/>
              </a:rPr>
              <a:t>言語からデータを扱うための</a:t>
            </a:r>
            <a:r>
              <a:rPr kumimoji="1" lang="en-US" altLang="ja-JP" sz="1800">
                <a:latin typeface="BIZ UDPゴシック" panose="020B0400000000000000" pitchFamily="50" charset="-128"/>
                <a:ea typeface="BIZ UDPゴシック" panose="020B0400000000000000" pitchFamily="50" charset="-128"/>
              </a:rPr>
              <a:t>Model</a:t>
            </a:r>
            <a:r>
              <a:rPr kumimoji="1" lang="ja-JP" altLang="en-US" sz="1800">
                <a:latin typeface="BIZ UDPゴシック" panose="020B0400000000000000" pitchFamily="50" charset="-128"/>
                <a:ea typeface="BIZ UDPゴシック" panose="020B0400000000000000" pitchFamily="50" charset="-128"/>
              </a:rPr>
              <a:t>作成を行います。</a:t>
            </a:r>
            <a:r>
              <a:rPr kumimoji="1" lang="en-US" altLang="ja-JP" sz="1800">
                <a:latin typeface="BIZ UDPゴシック" panose="020B0400000000000000" pitchFamily="50" charset="-128"/>
                <a:ea typeface="BIZ UDPゴシック" panose="020B0400000000000000" pitchFamily="50" charset="-128"/>
              </a:rPr>
              <a:t>(SQL</a:t>
            </a:r>
            <a:r>
              <a:rPr kumimoji="1" lang="ja-JP" altLang="en-US" sz="1800">
                <a:latin typeface="BIZ UDPゴシック" panose="020B0400000000000000" pitchFamily="50" charset="-128"/>
                <a:ea typeface="BIZ UDPゴシック" panose="020B0400000000000000" pitchFamily="50" charset="-128"/>
              </a:rPr>
              <a:t>での操作や機能、関数についても習熟します。</a:t>
            </a:r>
            <a:r>
              <a:rPr kumimoji="1" lang="en-US" altLang="ja-JP" sz="1800">
                <a:latin typeface="BIZ UDPゴシック" panose="020B0400000000000000" pitchFamily="50" charset="-128"/>
                <a:ea typeface="BIZ UDPゴシック" panose="020B0400000000000000" pitchFamily="50" charset="-128"/>
              </a:rPr>
              <a:t>)</a:t>
            </a:r>
            <a:endParaRPr kumimoji="1" lang="en-US" altLang="ja-JP" sz="1800" dirty="0">
              <a:latin typeface="BIZ UDPゴシック" panose="020B0400000000000000" pitchFamily="50" charset="-128"/>
              <a:ea typeface="BIZ UDPゴシック" panose="020B0400000000000000" pitchFamily="50" charset="-128"/>
            </a:endParaRPr>
          </a:p>
        </p:txBody>
      </p:sp>
      <p:sp>
        <p:nvSpPr>
          <p:cNvPr id="13" name="テキスト プレースホルダー 12">
            <a:extLst>
              <a:ext uri="{FF2B5EF4-FFF2-40B4-BE49-F238E27FC236}">
                <a16:creationId xmlns:a16="http://schemas.microsoft.com/office/drawing/2014/main" id="{7F3F545C-49A2-3830-1B43-80D36CAB57B6}"/>
              </a:ext>
            </a:extLst>
          </p:cNvPr>
          <p:cNvSpPr>
            <a:spLocks noGrp="1"/>
          </p:cNvSpPr>
          <p:nvPr>
            <p:ph type="body" sz="quarter" idx="14"/>
          </p:nvPr>
        </p:nvSpPr>
        <p:spPr>
          <a:xfrm>
            <a:off x="268288" y="3409877"/>
            <a:ext cx="11637962" cy="373063"/>
          </a:xfrm>
        </p:spPr>
        <p:txBody>
          <a:bodyPr/>
          <a:lstStyle/>
          <a:p>
            <a:r>
              <a:rPr lang="ja-JP" altLang="en-US"/>
              <a:t>目次</a:t>
            </a:r>
            <a:endParaRPr lang="ja-JP" altLang="en-US" dirty="0"/>
          </a:p>
        </p:txBody>
      </p:sp>
      <p:sp>
        <p:nvSpPr>
          <p:cNvPr id="3" name="テキスト ボックス 2">
            <a:extLst>
              <a:ext uri="{FF2B5EF4-FFF2-40B4-BE49-F238E27FC236}">
                <a16:creationId xmlns:a16="http://schemas.microsoft.com/office/drawing/2014/main" id="{A9246D22-0DCD-AA6F-D08D-1DE90F1E65A6}"/>
              </a:ext>
            </a:extLst>
          </p:cNvPr>
          <p:cNvSpPr txBox="1"/>
          <p:nvPr/>
        </p:nvSpPr>
        <p:spPr>
          <a:xfrm>
            <a:off x="360218" y="4032286"/>
            <a:ext cx="8858250" cy="2031325"/>
          </a:xfrm>
          <a:prstGeom prst="rect">
            <a:avLst/>
          </a:prstGeom>
          <a:noFill/>
        </p:spPr>
        <p:txBody>
          <a:bodyPr wrap="square">
            <a:spAutoFit/>
          </a:bodyPr>
          <a:lstStyle/>
          <a:p>
            <a:r>
              <a:rPr lang="en-US" altLang="ja-JP"/>
              <a:t>3-2-1.PostgreSQL</a:t>
            </a:r>
            <a:r>
              <a:rPr lang="ja-JP" altLang="en-US"/>
              <a:t>とは、</a:t>
            </a:r>
            <a:r>
              <a:rPr lang="en-US" altLang="ja-JP"/>
              <a:t>(</a:t>
            </a:r>
            <a:r>
              <a:rPr lang="ja-JP" altLang="en-US"/>
              <a:t>アーキテクチャ</a:t>
            </a:r>
            <a:r>
              <a:rPr lang="en-US" altLang="ja-JP"/>
              <a:t>)</a:t>
            </a:r>
          </a:p>
          <a:p>
            <a:r>
              <a:rPr lang="en-US" altLang="ja-JP"/>
              <a:t>3-2-2.</a:t>
            </a:r>
            <a:r>
              <a:rPr lang="ja-JP" altLang="en-US"/>
              <a:t>標準</a:t>
            </a:r>
            <a:r>
              <a:rPr lang="en-US" altLang="ja-JP"/>
              <a:t>SQL-92</a:t>
            </a:r>
            <a:r>
              <a:rPr lang="ja-JP" altLang="en-US"/>
              <a:t>と</a:t>
            </a:r>
            <a:r>
              <a:rPr lang="en-US" altLang="ja-JP"/>
              <a:t>SQL:1999(SQL</a:t>
            </a:r>
            <a:r>
              <a:rPr lang="ja-JP" altLang="en-US"/>
              <a:t>操作</a:t>
            </a:r>
            <a:r>
              <a:rPr lang="en-US" altLang="ja-JP"/>
              <a:t>)</a:t>
            </a:r>
          </a:p>
          <a:p>
            <a:r>
              <a:rPr lang="en-US" altLang="ja-JP"/>
              <a:t>3-2-3.</a:t>
            </a:r>
            <a:r>
              <a:rPr lang="ja-JP" altLang="en-US"/>
              <a:t>その他のデータベース</a:t>
            </a:r>
            <a:r>
              <a:rPr lang="en-US" altLang="ja-JP"/>
              <a:t>(Mysql</a:t>
            </a:r>
            <a:r>
              <a:rPr lang="ja-JP" altLang="en-US"/>
              <a:t>、</a:t>
            </a:r>
            <a:r>
              <a:rPr lang="en-US" altLang="ja-JP"/>
              <a:t>Openseaarch</a:t>
            </a:r>
            <a:r>
              <a:rPr lang="ja-JP" altLang="en-US"/>
              <a:t>、</a:t>
            </a:r>
            <a:r>
              <a:rPr lang="en-US" altLang="ja-JP"/>
              <a:t>Redis)</a:t>
            </a:r>
          </a:p>
          <a:p>
            <a:r>
              <a:rPr lang="en-US" altLang="ja-JP"/>
              <a:t>3-2-4.pgAdmin</a:t>
            </a:r>
            <a:r>
              <a:rPr lang="ja-JP" altLang="en-US"/>
              <a:t>ツールからデータベースに接続する方法</a:t>
            </a:r>
          </a:p>
          <a:p>
            <a:r>
              <a:rPr lang="en-US" altLang="ja-JP"/>
              <a:t>3-2-4.pgAdmin</a:t>
            </a:r>
            <a:r>
              <a:rPr lang="ja-JP" altLang="en-US"/>
              <a:t>ツールの操作</a:t>
            </a:r>
          </a:p>
          <a:p>
            <a:r>
              <a:rPr lang="en-US" altLang="ja-JP"/>
              <a:t>3-2-4.EXCEL/ACCESS</a:t>
            </a:r>
            <a:r>
              <a:rPr lang="ja-JP" altLang="en-US"/>
              <a:t>から操作</a:t>
            </a:r>
          </a:p>
          <a:p>
            <a:r>
              <a:rPr lang="en-US" altLang="ja-JP"/>
              <a:t>3-2-5.C#(Npgsql)</a:t>
            </a:r>
            <a:r>
              <a:rPr lang="ja-JP" altLang="en-US"/>
              <a:t>からデータベースに接続する方法</a:t>
            </a:r>
            <a:r>
              <a:rPr lang="en-US" altLang="ja-JP"/>
              <a:t>(Model)</a:t>
            </a:r>
            <a:r>
              <a:rPr lang="ja-JP" altLang="en-US"/>
              <a:t>操作</a:t>
            </a:r>
            <a:endParaRPr lang="en-US" altLang="ja-JP" dirty="0"/>
          </a:p>
        </p:txBody>
      </p:sp>
    </p:spTree>
    <p:extLst>
      <p:ext uri="{BB962C8B-B14F-4D97-AF65-F5344CB8AC3E}">
        <p14:creationId xmlns:p14="http://schemas.microsoft.com/office/powerpoint/2010/main" val="5496789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タイトル 14">
            <a:extLst>
              <a:ext uri="{FF2B5EF4-FFF2-40B4-BE49-F238E27FC236}">
                <a16:creationId xmlns:a16="http://schemas.microsoft.com/office/drawing/2014/main" id="{9CA272DE-C91F-1EC3-E20B-AE341A2DDF8D}"/>
              </a:ext>
            </a:extLst>
          </p:cNvPr>
          <p:cNvSpPr>
            <a:spLocks noGrp="1"/>
          </p:cNvSpPr>
          <p:nvPr>
            <p:ph type="title"/>
          </p:nvPr>
        </p:nvSpPr>
        <p:spPr/>
        <p:txBody>
          <a:bodyPr/>
          <a:lstStyle/>
          <a:p>
            <a:r>
              <a:rPr lang="ja-JP" altLang="en-US" dirty="0"/>
              <a:t>目次</a:t>
            </a:r>
          </a:p>
        </p:txBody>
      </p:sp>
      <p:sp>
        <p:nvSpPr>
          <p:cNvPr id="2" name="テキスト ボックス 1">
            <a:extLst>
              <a:ext uri="{FF2B5EF4-FFF2-40B4-BE49-F238E27FC236}">
                <a16:creationId xmlns:a16="http://schemas.microsoft.com/office/drawing/2014/main" id="{0DC3EABF-50BC-4545-9914-CAE4A72364DC}"/>
              </a:ext>
            </a:extLst>
          </p:cNvPr>
          <p:cNvSpPr txBox="1"/>
          <p:nvPr/>
        </p:nvSpPr>
        <p:spPr>
          <a:xfrm>
            <a:off x="363556" y="987280"/>
            <a:ext cx="10785513" cy="4801314"/>
          </a:xfrm>
          <a:prstGeom prst="rect">
            <a:avLst/>
          </a:prstGeom>
          <a:noFill/>
        </p:spPr>
        <p:txBody>
          <a:bodyPr wrap="square" rtlCol="0">
            <a:spAutoFit/>
          </a:bodyPr>
          <a:lstStyle/>
          <a:p>
            <a:r>
              <a:rPr lang="ja-JP" altLang="en-US" dirty="0"/>
              <a:t>３－１．開発する</a:t>
            </a:r>
            <a:r>
              <a:rPr lang="en-US" altLang="ja-JP" dirty="0"/>
              <a:t>web</a:t>
            </a:r>
            <a:r>
              <a:rPr lang="ja-JP" altLang="en-US" dirty="0"/>
              <a:t>システムの説明　　　・・・・・・・・・・・・・・・・・・・・・・・・・・・・・・・・・・・・・・・・・・・・・・・・・・・・</a:t>
            </a:r>
            <a:endParaRPr lang="en-US" altLang="ja-JP" dirty="0"/>
          </a:p>
          <a:p>
            <a:r>
              <a:rPr kumimoji="1" lang="ja-JP" altLang="en-US" dirty="0"/>
              <a:t>　　　　</a:t>
            </a:r>
            <a:r>
              <a:rPr kumimoji="1" lang="en-US" altLang="ja-JP" dirty="0"/>
              <a:t>3-1-1.</a:t>
            </a:r>
            <a:r>
              <a:rPr kumimoji="1" lang="ja-JP" altLang="en-US" dirty="0"/>
              <a:t>開発環境の確認</a:t>
            </a:r>
          </a:p>
          <a:p>
            <a:r>
              <a:rPr kumimoji="1" lang="ja-JP" altLang="en-US"/>
              <a:t>　　　　</a:t>
            </a:r>
            <a:r>
              <a:rPr kumimoji="1" lang="en-US" altLang="ja-JP" dirty="0"/>
              <a:t>3-1-2.</a:t>
            </a:r>
            <a:r>
              <a:rPr kumimoji="1" lang="ja-JP" altLang="en-US" dirty="0"/>
              <a:t>全体概要</a:t>
            </a:r>
          </a:p>
          <a:p>
            <a:r>
              <a:rPr kumimoji="1" lang="ja-JP" altLang="en-US"/>
              <a:t>　　　　</a:t>
            </a:r>
            <a:r>
              <a:rPr kumimoji="1" lang="en-US" altLang="ja-JP"/>
              <a:t>3-1-</a:t>
            </a:r>
            <a:r>
              <a:rPr lang="ja-JP" altLang="en-US"/>
              <a:t>３</a:t>
            </a:r>
            <a:r>
              <a:rPr kumimoji="1" lang="en-US" altLang="ja-JP"/>
              <a:t>.</a:t>
            </a:r>
            <a:r>
              <a:rPr kumimoji="1" lang="ja-JP" altLang="en-US"/>
              <a:t>開発手順</a:t>
            </a:r>
          </a:p>
          <a:p>
            <a:r>
              <a:rPr kumimoji="1" lang="ja-JP" altLang="en-US"/>
              <a:t>　　　　</a:t>
            </a:r>
            <a:r>
              <a:rPr kumimoji="1" lang="en-US" altLang="ja-JP"/>
              <a:t>3-1-</a:t>
            </a:r>
            <a:r>
              <a:rPr kumimoji="1" lang="ja-JP" altLang="en-US"/>
              <a:t>４</a:t>
            </a:r>
            <a:r>
              <a:rPr kumimoji="1" lang="en-US" altLang="ja-JP"/>
              <a:t>.</a:t>
            </a:r>
            <a:r>
              <a:rPr kumimoji="1" lang="ja-JP" altLang="en-US"/>
              <a:t>要件定義</a:t>
            </a:r>
          </a:p>
          <a:p>
            <a:r>
              <a:rPr kumimoji="1" lang="ja-JP" altLang="en-US"/>
              <a:t>　　　　</a:t>
            </a:r>
            <a:r>
              <a:rPr kumimoji="1" lang="en-US" altLang="ja-JP"/>
              <a:t>3-1-</a:t>
            </a:r>
            <a:r>
              <a:rPr kumimoji="1" lang="ja-JP" altLang="en-US"/>
              <a:t>５</a:t>
            </a:r>
            <a:r>
              <a:rPr kumimoji="1" lang="en-US" altLang="ja-JP"/>
              <a:t>.</a:t>
            </a:r>
            <a:r>
              <a:rPr kumimoji="1" lang="ja-JP" altLang="en-US" dirty="0"/>
              <a:t>概要設計</a:t>
            </a:r>
          </a:p>
          <a:p>
            <a:r>
              <a:rPr lang="ja-JP" altLang="en-US"/>
              <a:t>　　　　</a:t>
            </a:r>
            <a:r>
              <a:rPr lang="en-US" altLang="ja-JP" dirty="0"/>
              <a:t>3-1-6.</a:t>
            </a:r>
            <a:r>
              <a:rPr lang="ja-JP" altLang="en-US"/>
              <a:t>開発</a:t>
            </a:r>
            <a:endParaRPr kumimoji="1" lang="ja-JP" altLang="en-US" dirty="0"/>
          </a:p>
          <a:p>
            <a:r>
              <a:rPr kumimoji="1" lang="ja-JP" altLang="en-US"/>
              <a:t>　　　　</a:t>
            </a:r>
            <a:r>
              <a:rPr kumimoji="1" lang="en-US" altLang="ja-JP" dirty="0"/>
              <a:t>3-1-7.</a:t>
            </a:r>
            <a:r>
              <a:rPr kumimoji="1" lang="ja-JP" altLang="en-US" dirty="0"/>
              <a:t>動作確認（テスト）</a:t>
            </a:r>
            <a:endParaRPr kumimoji="1" lang="en-US" altLang="ja-JP" dirty="0"/>
          </a:p>
          <a:p>
            <a:endParaRPr kumimoji="1" lang="en-US" altLang="ja-JP" dirty="0"/>
          </a:p>
          <a:p>
            <a:r>
              <a:rPr lang="ja-JP" altLang="en-US" dirty="0"/>
              <a:t>３－２．</a:t>
            </a:r>
            <a:r>
              <a:rPr lang="en-US" altLang="ja-JP" dirty="0"/>
              <a:t>PostgreSQL</a:t>
            </a:r>
            <a:r>
              <a:rPr lang="ja-JP" altLang="en-US" dirty="0"/>
              <a:t>データベース操作　　　・・・・・・・・・・・・・・・・・・・・・・・・・・・・・・・・・・・・・・・・・・・・・・・・・</a:t>
            </a:r>
            <a:endParaRPr lang="en-US" altLang="ja-JP" dirty="0"/>
          </a:p>
          <a:p>
            <a:r>
              <a:rPr lang="ja-JP" altLang="en-US" dirty="0"/>
              <a:t>　　　　</a:t>
            </a:r>
            <a:r>
              <a:rPr lang="en-US" altLang="ja-JP" dirty="0"/>
              <a:t>3-2-1.PostgreSQL</a:t>
            </a:r>
            <a:r>
              <a:rPr lang="ja-JP" altLang="en-US" dirty="0"/>
              <a:t>とは、</a:t>
            </a:r>
            <a:r>
              <a:rPr lang="en-US" altLang="ja-JP" dirty="0"/>
              <a:t>(</a:t>
            </a:r>
            <a:r>
              <a:rPr lang="ja-JP" altLang="en-US" dirty="0"/>
              <a:t>アーキテクチャ</a:t>
            </a:r>
            <a:r>
              <a:rPr lang="en-US" altLang="ja-JP" dirty="0"/>
              <a:t>)</a:t>
            </a:r>
          </a:p>
          <a:p>
            <a:r>
              <a:rPr lang="ja-JP" altLang="en-US" dirty="0"/>
              <a:t>　　　　</a:t>
            </a:r>
            <a:r>
              <a:rPr lang="en-US" altLang="ja-JP" dirty="0"/>
              <a:t>3-2-2.</a:t>
            </a:r>
            <a:r>
              <a:rPr lang="ja-JP" altLang="en-US" dirty="0"/>
              <a:t>標準</a:t>
            </a:r>
            <a:r>
              <a:rPr lang="en-US" altLang="ja-JP" dirty="0"/>
              <a:t>SQL-92</a:t>
            </a:r>
            <a:r>
              <a:rPr lang="ja-JP" altLang="en-US" dirty="0"/>
              <a:t>と</a:t>
            </a:r>
            <a:r>
              <a:rPr lang="en-US" altLang="ja-JP" dirty="0"/>
              <a:t>SQL:1999(SQL</a:t>
            </a:r>
            <a:r>
              <a:rPr lang="ja-JP" altLang="en-US" dirty="0"/>
              <a:t>操作</a:t>
            </a:r>
            <a:r>
              <a:rPr lang="en-US" altLang="ja-JP" dirty="0"/>
              <a:t>)</a:t>
            </a:r>
          </a:p>
          <a:p>
            <a:r>
              <a:rPr lang="ja-JP" altLang="en-US" dirty="0"/>
              <a:t>　　　　</a:t>
            </a:r>
            <a:r>
              <a:rPr lang="en-US" altLang="ja-JP" dirty="0"/>
              <a:t>3-2-3.</a:t>
            </a:r>
            <a:r>
              <a:rPr lang="ja-JP" altLang="en-US" dirty="0"/>
              <a:t>その他のデータベース</a:t>
            </a:r>
            <a:r>
              <a:rPr lang="en-US" altLang="ja-JP" dirty="0"/>
              <a:t>(</a:t>
            </a:r>
            <a:r>
              <a:rPr lang="en-US" altLang="ja-JP" dirty="0" err="1"/>
              <a:t>Mysql</a:t>
            </a:r>
            <a:r>
              <a:rPr lang="ja-JP" altLang="en-US" dirty="0"/>
              <a:t>、</a:t>
            </a:r>
            <a:r>
              <a:rPr lang="en-US" altLang="ja-JP" dirty="0" err="1"/>
              <a:t>Openseaarch</a:t>
            </a:r>
            <a:r>
              <a:rPr lang="ja-JP" altLang="en-US" dirty="0"/>
              <a:t>、</a:t>
            </a:r>
            <a:r>
              <a:rPr lang="en-US" altLang="ja-JP" dirty="0"/>
              <a:t>Redis)</a:t>
            </a:r>
          </a:p>
          <a:p>
            <a:r>
              <a:rPr lang="ja-JP" altLang="en-US"/>
              <a:t>　　　　</a:t>
            </a:r>
            <a:r>
              <a:rPr lang="en-US" altLang="ja-JP"/>
              <a:t>3-2-4.</a:t>
            </a:r>
            <a:r>
              <a:rPr lang="en-US" altLang="ja-JP" dirty="0"/>
              <a:t>pgAdmin</a:t>
            </a:r>
            <a:r>
              <a:rPr lang="ja-JP" altLang="en-US" dirty="0"/>
              <a:t>ツールの操作</a:t>
            </a:r>
          </a:p>
          <a:p>
            <a:r>
              <a:rPr lang="ja-JP" altLang="en-US"/>
              <a:t>　　　　</a:t>
            </a:r>
            <a:r>
              <a:rPr lang="en-US" altLang="ja-JP"/>
              <a:t>3-2-5.</a:t>
            </a:r>
            <a:r>
              <a:rPr lang="en-US" altLang="ja-JP" dirty="0"/>
              <a:t>EXCEL/ACCESS</a:t>
            </a:r>
            <a:r>
              <a:rPr lang="ja-JP" altLang="en-US" dirty="0"/>
              <a:t>から操作</a:t>
            </a:r>
          </a:p>
          <a:p>
            <a:r>
              <a:rPr lang="ja-JP" altLang="en-US"/>
              <a:t>　　　　</a:t>
            </a:r>
            <a:r>
              <a:rPr lang="en-US" altLang="ja-JP"/>
              <a:t>3-2-6.</a:t>
            </a:r>
            <a:r>
              <a:rPr lang="en-US" altLang="ja-JP" dirty="0"/>
              <a:t>C#(</a:t>
            </a:r>
            <a:r>
              <a:rPr lang="en-US" altLang="ja-JP" dirty="0" err="1"/>
              <a:t>Npgsql</a:t>
            </a:r>
            <a:r>
              <a:rPr lang="en-US" altLang="ja-JP" dirty="0"/>
              <a:t>)</a:t>
            </a:r>
            <a:r>
              <a:rPr lang="ja-JP" altLang="en-US" dirty="0"/>
              <a:t>からデータベースに接続する方法</a:t>
            </a:r>
            <a:r>
              <a:rPr lang="en-US" altLang="ja-JP" dirty="0"/>
              <a:t>(Model</a:t>
            </a:r>
            <a:r>
              <a:rPr lang="en-US" altLang="ja-JP"/>
              <a:t>)</a:t>
            </a:r>
            <a:r>
              <a:rPr lang="ja-JP" altLang="en-US"/>
              <a:t>操作</a:t>
            </a:r>
            <a:endParaRPr lang="en-US" altLang="ja-JP"/>
          </a:p>
          <a:p>
            <a:r>
              <a:rPr lang="ja-JP" altLang="en-US"/>
              <a:t>　　　　</a:t>
            </a:r>
            <a:r>
              <a:rPr lang="en-US" altLang="ja-JP"/>
              <a:t>3-2-7.web</a:t>
            </a:r>
            <a:r>
              <a:rPr lang="ja-JP" altLang="en-US"/>
              <a:t>開発用のデータベース準備</a:t>
            </a:r>
            <a:endParaRPr lang="en-US" altLang="ja-JP" dirty="0"/>
          </a:p>
        </p:txBody>
      </p:sp>
      <p:sp>
        <p:nvSpPr>
          <p:cNvPr id="3" name="テキスト ボックス 2">
            <a:extLst>
              <a:ext uri="{FF2B5EF4-FFF2-40B4-BE49-F238E27FC236}">
                <a16:creationId xmlns:a16="http://schemas.microsoft.com/office/drawing/2014/main" id="{97B5C290-197A-CDCA-6932-39F831B60FDC}"/>
              </a:ext>
            </a:extLst>
          </p:cNvPr>
          <p:cNvSpPr txBox="1"/>
          <p:nvPr/>
        </p:nvSpPr>
        <p:spPr>
          <a:xfrm>
            <a:off x="10442602" y="1043557"/>
            <a:ext cx="728501" cy="4801314"/>
          </a:xfrm>
          <a:prstGeom prst="rect">
            <a:avLst/>
          </a:prstGeom>
          <a:noFill/>
        </p:spPr>
        <p:txBody>
          <a:bodyPr wrap="square" rtlCol="0">
            <a:spAutoFit/>
          </a:bodyPr>
          <a:lstStyle/>
          <a:p>
            <a:pPr algn="r"/>
            <a:r>
              <a:rPr lang="en-US" altLang="ja-JP"/>
              <a:t>7</a:t>
            </a:r>
            <a:endParaRPr lang="en-US" altLang="ja-JP" dirty="0"/>
          </a:p>
          <a:p>
            <a:pPr algn="r"/>
            <a:r>
              <a:rPr lang="en-US" altLang="ja-JP"/>
              <a:t>8</a:t>
            </a:r>
            <a:endParaRPr lang="en-US" altLang="ja-JP" dirty="0"/>
          </a:p>
          <a:p>
            <a:pPr algn="r"/>
            <a:r>
              <a:rPr lang="ja-JP" altLang="en-US"/>
              <a:t>１</a:t>
            </a:r>
            <a:r>
              <a:rPr lang="en-US" altLang="ja-JP"/>
              <a:t>2</a:t>
            </a:r>
            <a:endParaRPr lang="en-US" altLang="ja-JP" dirty="0"/>
          </a:p>
          <a:p>
            <a:pPr algn="r"/>
            <a:r>
              <a:rPr lang="ja-JP" altLang="en-US"/>
              <a:t>１</a:t>
            </a:r>
            <a:r>
              <a:rPr lang="en-US" altLang="ja-JP"/>
              <a:t>5</a:t>
            </a:r>
            <a:endParaRPr lang="en-US" altLang="ja-JP" dirty="0"/>
          </a:p>
          <a:p>
            <a:pPr algn="r"/>
            <a:r>
              <a:rPr lang="ja-JP" altLang="en-US"/>
              <a:t>１</a:t>
            </a:r>
            <a:r>
              <a:rPr lang="en-US" altLang="ja-JP"/>
              <a:t>6</a:t>
            </a:r>
            <a:endParaRPr lang="en-US" altLang="ja-JP" dirty="0"/>
          </a:p>
          <a:p>
            <a:pPr algn="r"/>
            <a:r>
              <a:rPr lang="en-US" altLang="ja-JP"/>
              <a:t>29</a:t>
            </a:r>
            <a:endParaRPr lang="en-US" altLang="ja-JP" dirty="0"/>
          </a:p>
          <a:p>
            <a:pPr algn="r"/>
            <a:r>
              <a:rPr lang="en-US" altLang="ja-JP"/>
              <a:t>39</a:t>
            </a:r>
            <a:endParaRPr lang="en-US" altLang="ja-JP" dirty="0"/>
          </a:p>
          <a:p>
            <a:pPr algn="r"/>
            <a:r>
              <a:rPr lang="en-US" altLang="ja-JP"/>
              <a:t>40</a:t>
            </a:r>
            <a:endParaRPr lang="en-US" altLang="ja-JP" dirty="0"/>
          </a:p>
          <a:p>
            <a:pPr algn="r"/>
            <a:endParaRPr lang="en-US" altLang="ja-JP"/>
          </a:p>
          <a:p>
            <a:pPr algn="r"/>
            <a:r>
              <a:rPr lang="en-US" altLang="ja-JP"/>
              <a:t>49</a:t>
            </a:r>
            <a:endParaRPr lang="en-US" altLang="ja-JP" dirty="0"/>
          </a:p>
          <a:p>
            <a:pPr algn="r"/>
            <a:r>
              <a:rPr lang="en-US" altLang="ja-JP"/>
              <a:t>50</a:t>
            </a:r>
            <a:endParaRPr lang="en-US" altLang="ja-JP" dirty="0"/>
          </a:p>
          <a:p>
            <a:pPr algn="r"/>
            <a:r>
              <a:rPr lang="en-US" altLang="ja-JP"/>
              <a:t>61</a:t>
            </a:r>
            <a:endParaRPr lang="en-US" altLang="ja-JP" dirty="0"/>
          </a:p>
          <a:p>
            <a:pPr algn="r"/>
            <a:r>
              <a:rPr lang="en-US" altLang="ja-JP"/>
              <a:t>88</a:t>
            </a:r>
            <a:endParaRPr lang="en-US" altLang="ja-JP" dirty="0"/>
          </a:p>
          <a:p>
            <a:pPr algn="r"/>
            <a:r>
              <a:rPr lang="en-US" altLang="ja-JP"/>
              <a:t>95</a:t>
            </a:r>
            <a:endParaRPr lang="en-US" altLang="ja-JP" dirty="0"/>
          </a:p>
          <a:p>
            <a:pPr algn="r"/>
            <a:r>
              <a:rPr lang="ja-JP" altLang="en-US"/>
              <a:t>１</a:t>
            </a:r>
            <a:r>
              <a:rPr lang="en-US" altLang="ja-JP"/>
              <a:t>15</a:t>
            </a:r>
            <a:endParaRPr lang="en-US" altLang="ja-JP" dirty="0"/>
          </a:p>
          <a:p>
            <a:pPr algn="r"/>
            <a:r>
              <a:rPr lang="ja-JP" altLang="en-US"/>
              <a:t>１</a:t>
            </a:r>
            <a:r>
              <a:rPr lang="en-US" altLang="ja-JP"/>
              <a:t>24</a:t>
            </a:r>
            <a:endParaRPr lang="en-US" altLang="ja-JP" dirty="0"/>
          </a:p>
          <a:p>
            <a:pPr algn="r"/>
            <a:r>
              <a:rPr lang="ja-JP" altLang="en-US"/>
              <a:t>１</a:t>
            </a:r>
            <a:r>
              <a:rPr lang="en-US" altLang="ja-JP"/>
              <a:t>31</a:t>
            </a:r>
            <a:endParaRPr lang="en-US" altLang="ja-JP" dirty="0"/>
          </a:p>
        </p:txBody>
      </p:sp>
    </p:spTree>
    <p:extLst>
      <p:ext uri="{BB962C8B-B14F-4D97-AF65-F5344CB8AC3E}">
        <p14:creationId xmlns:p14="http://schemas.microsoft.com/office/powerpoint/2010/main" val="321717555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1EFB5C1-BAA1-FA12-E904-197C88CDBEA8}"/>
              </a:ext>
            </a:extLst>
          </p:cNvPr>
          <p:cNvSpPr>
            <a:spLocks noGrp="1"/>
          </p:cNvSpPr>
          <p:nvPr>
            <p:ph type="title"/>
          </p:nvPr>
        </p:nvSpPr>
        <p:spPr/>
        <p:txBody>
          <a:bodyPr/>
          <a:lstStyle/>
          <a:p>
            <a:r>
              <a:rPr kumimoji="1" lang="en-US" altLang="ja-JP"/>
              <a:t>3-2-1.PostgreSQL</a:t>
            </a:r>
            <a:r>
              <a:rPr kumimoji="1" lang="ja-JP" altLang="en-US"/>
              <a:t>とは、</a:t>
            </a:r>
            <a:r>
              <a:rPr kumimoji="1" lang="en-US" altLang="ja-JP"/>
              <a:t>(</a:t>
            </a:r>
            <a:r>
              <a:rPr kumimoji="1" lang="ja-JP" altLang="en-US"/>
              <a:t>アーキテクチャ</a:t>
            </a:r>
            <a:r>
              <a:rPr kumimoji="1" lang="en-US" altLang="ja-JP"/>
              <a:t>)</a:t>
            </a:r>
            <a:endParaRPr kumimoji="1" lang="ja-JP" altLang="en-US"/>
          </a:p>
        </p:txBody>
      </p:sp>
      <p:sp>
        <p:nvSpPr>
          <p:cNvPr id="4" name="テキスト プレースホルダー 3">
            <a:extLst>
              <a:ext uri="{FF2B5EF4-FFF2-40B4-BE49-F238E27FC236}">
                <a16:creationId xmlns:a16="http://schemas.microsoft.com/office/drawing/2014/main" id="{397E2107-5E89-CE12-4CAB-CEFB0B2ECB06}"/>
              </a:ext>
            </a:extLst>
          </p:cNvPr>
          <p:cNvSpPr>
            <a:spLocks noGrp="1"/>
          </p:cNvSpPr>
          <p:nvPr>
            <p:ph type="body" sz="quarter" idx="14"/>
          </p:nvPr>
        </p:nvSpPr>
        <p:spPr/>
        <p:txBody>
          <a:bodyPr/>
          <a:lstStyle/>
          <a:p>
            <a:r>
              <a:rPr lang="en-US" altLang="ja-JP"/>
              <a:t>PostgreSQL</a:t>
            </a:r>
            <a:r>
              <a:rPr lang="ja-JP" altLang="en-US"/>
              <a:t>とは</a:t>
            </a:r>
            <a:endParaRPr kumimoji="1" lang="ja-JP" altLang="en-US"/>
          </a:p>
        </p:txBody>
      </p:sp>
      <p:sp>
        <p:nvSpPr>
          <p:cNvPr id="5" name="正方形/長方形 4">
            <a:extLst>
              <a:ext uri="{FF2B5EF4-FFF2-40B4-BE49-F238E27FC236}">
                <a16:creationId xmlns:a16="http://schemas.microsoft.com/office/drawing/2014/main" id="{B94EFC86-F6CB-0BA1-53B3-0E81480FCF24}"/>
              </a:ext>
            </a:extLst>
          </p:cNvPr>
          <p:cNvSpPr/>
          <p:nvPr/>
        </p:nvSpPr>
        <p:spPr>
          <a:xfrm>
            <a:off x="561861" y="1372450"/>
            <a:ext cx="11344390" cy="1476375"/>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kumimoji="1" lang="ja-JP" altLang="en-US"/>
              <a:t>　</a:t>
            </a:r>
            <a:r>
              <a:rPr kumimoji="1" lang="en-US" altLang="ja-JP"/>
              <a:t>PostgreSQL</a:t>
            </a:r>
            <a:r>
              <a:rPr kumimoji="1" lang="ja-JP" altLang="en-US"/>
              <a:t>（ポストグレスキューエル）はオープンソースのリレーショナルデータベース管理システム（</a:t>
            </a:r>
            <a:r>
              <a:rPr kumimoji="1" lang="en-US" altLang="ja-JP"/>
              <a:t>RDBMS</a:t>
            </a:r>
            <a:r>
              <a:rPr kumimoji="1" lang="ja-JP" altLang="en-US"/>
              <a:t>）です。</a:t>
            </a:r>
            <a:endParaRPr kumimoji="1" lang="en-US" altLang="ja-JP"/>
          </a:p>
          <a:p>
            <a:r>
              <a:rPr lang="ja-JP" altLang="en-US"/>
              <a:t>　</a:t>
            </a:r>
            <a:r>
              <a:rPr kumimoji="1" lang="en-US" altLang="ja-JP"/>
              <a:t>Linux</a:t>
            </a:r>
            <a:r>
              <a:rPr kumimoji="1" lang="ja-JP" altLang="en-US"/>
              <a:t>、</a:t>
            </a:r>
            <a:r>
              <a:rPr kumimoji="1" lang="en-US" altLang="ja-JP"/>
              <a:t>macOS</a:t>
            </a:r>
            <a:r>
              <a:rPr kumimoji="1" lang="ja-JP" altLang="en-US"/>
              <a:t>といった</a:t>
            </a:r>
            <a:r>
              <a:rPr kumimoji="1" lang="en-US" altLang="ja-JP"/>
              <a:t>UNIX</a:t>
            </a:r>
            <a:r>
              <a:rPr kumimoji="1" lang="ja-JP" altLang="en-US"/>
              <a:t>系</a:t>
            </a:r>
            <a:r>
              <a:rPr kumimoji="1" lang="en-US" altLang="ja-JP"/>
              <a:t>OS</a:t>
            </a:r>
            <a:r>
              <a:rPr kumimoji="1" lang="ja-JP" altLang="en-US"/>
              <a:t>はもちろんのこと、</a:t>
            </a:r>
            <a:r>
              <a:rPr kumimoji="1" lang="en-US" altLang="ja-JP"/>
              <a:t>Windows</a:t>
            </a:r>
            <a:r>
              <a:rPr kumimoji="1" lang="ja-JP" altLang="en-US"/>
              <a:t>にも対応しています。</a:t>
            </a:r>
            <a:endParaRPr kumimoji="1" lang="en-US" altLang="ja-JP"/>
          </a:p>
          <a:p>
            <a:r>
              <a:rPr lang="ja-JP" altLang="en-US"/>
              <a:t>　</a:t>
            </a:r>
            <a:r>
              <a:rPr kumimoji="1" lang="ja-JP" altLang="en-US"/>
              <a:t>すべてのソースは公開されており、用途を問わず無料で利用できます。</a:t>
            </a:r>
            <a:endParaRPr kumimoji="1" lang="en-US" altLang="ja-JP"/>
          </a:p>
        </p:txBody>
      </p:sp>
      <p:pic>
        <p:nvPicPr>
          <p:cNvPr id="1026" name="Picture 2">
            <a:extLst>
              <a:ext uri="{FF2B5EF4-FFF2-40B4-BE49-F238E27FC236}">
                <a16:creationId xmlns:a16="http://schemas.microsoft.com/office/drawing/2014/main" id="{DC3E6AAF-A7BF-C21D-9D81-B0C15585D0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61588" y="3759957"/>
            <a:ext cx="1428750" cy="1476375"/>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a:extLst>
              <a:ext uri="{FF2B5EF4-FFF2-40B4-BE49-F238E27FC236}">
                <a16:creationId xmlns:a16="http://schemas.microsoft.com/office/drawing/2014/main" id="{4FBB05E2-B5DF-364A-8C7D-57FFFDC95BB5}"/>
              </a:ext>
            </a:extLst>
          </p:cNvPr>
          <p:cNvSpPr txBox="1"/>
          <p:nvPr/>
        </p:nvSpPr>
        <p:spPr>
          <a:xfrm>
            <a:off x="561861" y="3066983"/>
            <a:ext cx="8390438" cy="2862322"/>
          </a:xfrm>
          <a:prstGeom prst="rect">
            <a:avLst/>
          </a:prstGeom>
          <a:noFill/>
        </p:spPr>
        <p:txBody>
          <a:bodyPr wrap="none" rtlCol="0">
            <a:spAutoFit/>
          </a:bodyPr>
          <a:lstStyle/>
          <a:p>
            <a:pPr marL="285750" indent="-285750">
              <a:buFont typeface="Arial" panose="020B0604020202020204" pitchFamily="34" charset="0"/>
              <a:buChar char="•"/>
            </a:pPr>
            <a:r>
              <a:rPr kumimoji="1" lang="ja-JP" altLang="en-US"/>
              <a:t>開発元：</a:t>
            </a:r>
            <a:r>
              <a:rPr kumimoji="1" lang="en-US" altLang="ja-JP"/>
              <a:t>PostgreSQL Global Development Group</a:t>
            </a:r>
          </a:p>
          <a:p>
            <a:pPr marL="285750" indent="-285750">
              <a:buFont typeface="Arial" panose="020B0604020202020204" pitchFamily="34" charset="0"/>
              <a:buChar char="•"/>
            </a:pPr>
            <a:endParaRPr lang="en-US" altLang="ja-JP"/>
          </a:p>
          <a:p>
            <a:pPr marL="285750" indent="-285750">
              <a:buFont typeface="Arial" panose="020B0604020202020204" pitchFamily="34" charset="0"/>
              <a:buChar char="•"/>
            </a:pPr>
            <a:r>
              <a:rPr lang="ja-JP" altLang="en-US"/>
              <a:t>初版：　</a:t>
            </a:r>
            <a:r>
              <a:rPr lang="en-US" altLang="ja-JP"/>
              <a:t>1997</a:t>
            </a:r>
            <a:r>
              <a:rPr lang="ja-JP" altLang="en-US"/>
              <a:t>年</a:t>
            </a:r>
            <a:r>
              <a:rPr lang="en-US" altLang="ja-JP"/>
              <a:t>1</a:t>
            </a:r>
            <a:r>
              <a:rPr lang="ja-JP" altLang="en-US"/>
              <a:t>月</a:t>
            </a:r>
            <a:r>
              <a:rPr lang="en-US" altLang="ja-JP"/>
              <a:t>29</a:t>
            </a:r>
            <a:r>
              <a:rPr lang="ja-JP" altLang="en-US"/>
              <a:t>日 </a:t>
            </a:r>
            <a:r>
              <a:rPr lang="en-US" altLang="ja-JP"/>
              <a:t>(26</a:t>
            </a:r>
            <a:r>
              <a:rPr lang="ja-JP" altLang="en-US"/>
              <a:t>年前</a:t>
            </a:r>
            <a:r>
              <a:rPr lang="en-US" altLang="ja-JP"/>
              <a:t>)</a:t>
            </a:r>
          </a:p>
          <a:p>
            <a:pPr marL="285750" indent="-285750">
              <a:buFont typeface="Arial" panose="020B0604020202020204" pitchFamily="34" charset="0"/>
              <a:buChar char="•"/>
            </a:pPr>
            <a:endParaRPr lang="en-US" altLang="ja-JP"/>
          </a:p>
          <a:p>
            <a:pPr marL="285750" indent="-285750">
              <a:buFont typeface="Arial" panose="020B0604020202020204" pitchFamily="34" charset="0"/>
              <a:buChar char="•"/>
            </a:pPr>
            <a:r>
              <a:rPr lang="ja-JP" altLang="en-US"/>
              <a:t>リポジトリ：　</a:t>
            </a:r>
            <a:r>
              <a:rPr lang="en-US" altLang="ja-JP"/>
              <a:t>https://git.postgresql.org/gitweb/?p=postgresql.git</a:t>
            </a:r>
          </a:p>
          <a:p>
            <a:pPr marL="285750" indent="-285750">
              <a:buFont typeface="Arial" panose="020B0604020202020204" pitchFamily="34" charset="0"/>
              <a:buChar char="•"/>
            </a:pPr>
            <a:endParaRPr lang="en-US" altLang="ja-JP"/>
          </a:p>
          <a:p>
            <a:pPr marL="285750" indent="-285750">
              <a:buFont typeface="Arial" panose="020B0604020202020204" pitchFamily="34" charset="0"/>
              <a:buChar char="•"/>
            </a:pPr>
            <a:r>
              <a:rPr lang="ja-JP" altLang="en-US"/>
              <a:t>ライセンス：　</a:t>
            </a:r>
            <a:r>
              <a:rPr lang="en-US" altLang="ja-JP"/>
              <a:t>The PostgreSQL Licence</a:t>
            </a:r>
          </a:p>
          <a:p>
            <a:r>
              <a:rPr lang="ja-JP" altLang="en-US"/>
              <a:t>　　　　　　　　　　　</a:t>
            </a:r>
            <a:r>
              <a:rPr lang="en-US" altLang="ja-JP"/>
              <a:t>https://www.postgresql.org/about/licence/</a:t>
            </a:r>
          </a:p>
          <a:p>
            <a:pPr marL="285750" indent="-285750">
              <a:buFont typeface="Arial" panose="020B0604020202020204" pitchFamily="34" charset="0"/>
              <a:buChar char="•"/>
            </a:pPr>
            <a:endParaRPr lang="en-US" altLang="ja-JP"/>
          </a:p>
          <a:p>
            <a:pPr marL="285750" indent="-285750">
              <a:buFont typeface="Arial" panose="020B0604020202020204" pitchFamily="34" charset="0"/>
              <a:buChar char="•"/>
            </a:pPr>
            <a:r>
              <a:rPr lang="ja-JP" altLang="en-US"/>
              <a:t>公式サイト：　</a:t>
            </a:r>
            <a:r>
              <a:rPr lang="en-US" altLang="ja-JP"/>
              <a:t>https://www.postgresql.org/</a:t>
            </a:r>
          </a:p>
        </p:txBody>
      </p:sp>
    </p:spTree>
    <p:extLst>
      <p:ext uri="{BB962C8B-B14F-4D97-AF65-F5344CB8AC3E}">
        <p14:creationId xmlns:p14="http://schemas.microsoft.com/office/powerpoint/2010/main" val="189485107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1EFB5C1-BAA1-FA12-E904-197C88CDBEA8}"/>
              </a:ext>
            </a:extLst>
          </p:cNvPr>
          <p:cNvSpPr>
            <a:spLocks noGrp="1"/>
          </p:cNvSpPr>
          <p:nvPr>
            <p:ph type="title"/>
          </p:nvPr>
        </p:nvSpPr>
        <p:spPr/>
        <p:txBody>
          <a:bodyPr/>
          <a:lstStyle/>
          <a:p>
            <a:r>
              <a:rPr lang="en-US" altLang="ja-JP"/>
              <a:t>【</a:t>
            </a:r>
            <a:r>
              <a:rPr lang="ja-JP" altLang="en-US"/>
              <a:t>参考</a:t>
            </a:r>
            <a:r>
              <a:rPr lang="en-US" altLang="ja-JP"/>
              <a:t>】OSS</a:t>
            </a:r>
            <a:endParaRPr kumimoji="1" lang="ja-JP" altLang="en-US"/>
          </a:p>
        </p:txBody>
      </p:sp>
      <p:sp>
        <p:nvSpPr>
          <p:cNvPr id="4" name="テキスト プレースホルダー 3">
            <a:extLst>
              <a:ext uri="{FF2B5EF4-FFF2-40B4-BE49-F238E27FC236}">
                <a16:creationId xmlns:a16="http://schemas.microsoft.com/office/drawing/2014/main" id="{397E2107-5E89-CE12-4CAB-CEFB0B2ECB06}"/>
              </a:ext>
            </a:extLst>
          </p:cNvPr>
          <p:cNvSpPr>
            <a:spLocks noGrp="1"/>
          </p:cNvSpPr>
          <p:nvPr>
            <p:ph type="body" sz="quarter" idx="14"/>
          </p:nvPr>
        </p:nvSpPr>
        <p:spPr/>
        <p:txBody>
          <a:bodyPr/>
          <a:lstStyle/>
          <a:p>
            <a:r>
              <a:rPr lang="en-US" altLang="ja-JP"/>
              <a:t>OSS(</a:t>
            </a:r>
            <a:r>
              <a:rPr lang="ja-JP" altLang="en-US"/>
              <a:t>オープンソース</a:t>
            </a:r>
            <a:r>
              <a:rPr lang="en-US" altLang="ja-JP"/>
              <a:t>)</a:t>
            </a:r>
            <a:r>
              <a:rPr lang="ja-JP" altLang="en-US"/>
              <a:t>とは</a:t>
            </a:r>
            <a:endParaRPr kumimoji="1" lang="ja-JP" altLang="en-US"/>
          </a:p>
        </p:txBody>
      </p:sp>
      <p:sp>
        <p:nvSpPr>
          <p:cNvPr id="5" name="正方形/長方形 4">
            <a:extLst>
              <a:ext uri="{FF2B5EF4-FFF2-40B4-BE49-F238E27FC236}">
                <a16:creationId xmlns:a16="http://schemas.microsoft.com/office/drawing/2014/main" id="{B94EFC86-F6CB-0BA1-53B3-0E81480FCF24}"/>
              </a:ext>
            </a:extLst>
          </p:cNvPr>
          <p:cNvSpPr/>
          <p:nvPr/>
        </p:nvSpPr>
        <p:spPr>
          <a:xfrm>
            <a:off x="561861" y="1372450"/>
            <a:ext cx="11344390" cy="1829065"/>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kumimoji="1" lang="ja-JP" altLang="en-US"/>
              <a:t>オープンソースソフトウェアは、ソースコードが公開されており、誰でも無償または廉価で改変・再配布できるソフトウェアです。「</a:t>
            </a:r>
            <a:r>
              <a:rPr kumimoji="1" lang="en-US" altLang="ja-JP"/>
              <a:t>Open Source Software</a:t>
            </a:r>
            <a:r>
              <a:rPr kumimoji="1" lang="ja-JP" altLang="en-US"/>
              <a:t>」の頭文字を取って</a:t>
            </a:r>
            <a:r>
              <a:rPr kumimoji="1" lang="en-US" altLang="ja-JP"/>
              <a:t>OSS</a:t>
            </a:r>
            <a:r>
              <a:rPr kumimoji="1" lang="ja-JP" altLang="en-US"/>
              <a:t>と略されます。</a:t>
            </a:r>
            <a:r>
              <a:rPr kumimoji="1" lang="en-US" altLang="ja-JP"/>
              <a:t>OSS</a:t>
            </a:r>
            <a:r>
              <a:rPr kumimoji="1" lang="ja-JP" altLang="en-US"/>
              <a:t>は手軽に使えるソフトウェアでありながら、高い性能を備えたものも多くみられます。企業が商用利用として、</a:t>
            </a:r>
            <a:r>
              <a:rPr kumimoji="1" lang="en-US" altLang="ja-JP"/>
              <a:t>OSS</a:t>
            </a:r>
            <a:r>
              <a:rPr kumimoji="1" lang="ja-JP" altLang="en-US"/>
              <a:t>をもとに開発するケースも少なくありません。特に、プログラミング言語や開発環境の分野には優秀なソフトウェアが多いため、</a:t>
            </a:r>
            <a:r>
              <a:rPr kumimoji="1" lang="en-US" altLang="ja-JP"/>
              <a:t>OSS</a:t>
            </a:r>
            <a:r>
              <a:rPr kumimoji="1" lang="ja-JP" altLang="en-US"/>
              <a:t>は開発者にとってなくてはならない存在といえます。なお、</a:t>
            </a:r>
            <a:r>
              <a:rPr kumimoji="1" lang="en-US" altLang="ja-JP"/>
              <a:t>OSS</a:t>
            </a:r>
            <a:r>
              <a:rPr kumimoji="1" lang="ja-JP" altLang="en-US"/>
              <a:t>に対してソースコードへのアクセスや改変が制限されているソフトウェアは「プロプライエタリソフトウェア」と呼ばれます。</a:t>
            </a:r>
            <a:endParaRPr kumimoji="1" lang="en-US" altLang="ja-JP"/>
          </a:p>
        </p:txBody>
      </p:sp>
      <p:sp>
        <p:nvSpPr>
          <p:cNvPr id="6" name="テキスト ボックス 5">
            <a:extLst>
              <a:ext uri="{FF2B5EF4-FFF2-40B4-BE49-F238E27FC236}">
                <a16:creationId xmlns:a16="http://schemas.microsoft.com/office/drawing/2014/main" id="{4FBB05E2-B5DF-364A-8C7D-57FFFDC95BB5}"/>
              </a:ext>
            </a:extLst>
          </p:cNvPr>
          <p:cNvSpPr txBox="1"/>
          <p:nvPr/>
        </p:nvSpPr>
        <p:spPr>
          <a:xfrm>
            <a:off x="561861" y="3655758"/>
            <a:ext cx="10758411" cy="3046988"/>
          </a:xfrm>
          <a:prstGeom prst="rect">
            <a:avLst/>
          </a:prstGeom>
          <a:solidFill>
            <a:schemeClr val="bg1"/>
          </a:solidFill>
        </p:spPr>
        <p:txBody>
          <a:bodyPr wrap="square" rtlCol="0">
            <a:spAutoFit/>
          </a:bodyPr>
          <a:lstStyle/>
          <a:p>
            <a:r>
              <a:rPr kumimoji="1" lang="en-US" altLang="ja-JP" sz="1600"/>
              <a:t>OSS</a:t>
            </a:r>
            <a:r>
              <a:rPr kumimoji="1" lang="ja-JP" altLang="en-US" sz="1600"/>
              <a:t>の定義として、以下の</a:t>
            </a:r>
            <a:r>
              <a:rPr kumimoji="1" lang="en-US" altLang="ja-JP" sz="1600"/>
              <a:t>10</a:t>
            </a:r>
            <a:r>
              <a:rPr kumimoji="1" lang="ja-JP" altLang="en-US" sz="1600"/>
              <a:t>項目が定められています。これらに準拠したライセンスを持つソフトウェアが</a:t>
            </a:r>
            <a:r>
              <a:rPr kumimoji="1" lang="en-US" altLang="ja-JP" sz="1600"/>
              <a:t>OSS</a:t>
            </a:r>
            <a:r>
              <a:rPr kumimoji="1" lang="ja-JP" altLang="en-US" sz="1600"/>
              <a:t>として認定されます。</a:t>
            </a:r>
          </a:p>
          <a:p>
            <a:r>
              <a:rPr kumimoji="1" lang="en-US" altLang="ja-JP" sz="1600"/>
              <a:t>   1.</a:t>
            </a:r>
            <a:r>
              <a:rPr kumimoji="1" lang="ja-JP" altLang="en-US" sz="1600"/>
              <a:t>再配布を自由に認めること</a:t>
            </a:r>
          </a:p>
          <a:p>
            <a:r>
              <a:rPr kumimoji="1" lang="en-US" altLang="ja-JP" sz="1600"/>
              <a:t>   2.</a:t>
            </a:r>
            <a:r>
              <a:rPr kumimoji="1" lang="ja-JP" altLang="en-US" sz="1600"/>
              <a:t>ソースコードを無償で配布すること</a:t>
            </a:r>
          </a:p>
          <a:p>
            <a:r>
              <a:rPr kumimoji="1" lang="en-US" altLang="ja-JP" sz="1600"/>
              <a:t>   3.</a:t>
            </a:r>
            <a:r>
              <a:rPr kumimoji="1" lang="ja-JP" altLang="en-US" sz="1600"/>
              <a:t>派生ソフトウェアの配布を許可すること</a:t>
            </a:r>
          </a:p>
          <a:p>
            <a:r>
              <a:rPr kumimoji="1" lang="en-US" altLang="ja-JP" sz="1600"/>
              <a:t>   4.</a:t>
            </a:r>
            <a:r>
              <a:rPr kumimoji="1" lang="ja-JP" altLang="en-US" sz="1600"/>
              <a:t>ソースコードのどの部分が、作者オリジナルのコードかわかるようにすること（作者コードの完全性）</a:t>
            </a:r>
          </a:p>
          <a:p>
            <a:r>
              <a:rPr kumimoji="1" lang="en-US" altLang="ja-JP" sz="1600"/>
              <a:t>   5.</a:t>
            </a:r>
            <a:r>
              <a:rPr kumimoji="1" lang="ja-JP" altLang="en-US" sz="1600"/>
              <a:t>個人やグループに対する差別をしないこと</a:t>
            </a:r>
          </a:p>
          <a:p>
            <a:r>
              <a:rPr kumimoji="1" lang="en-US" altLang="ja-JP" sz="1600"/>
              <a:t>   6.</a:t>
            </a:r>
            <a:r>
              <a:rPr kumimoji="1" lang="ja-JP" altLang="en-US" sz="1600"/>
              <a:t>使用分野に対する差別をしないこと</a:t>
            </a:r>
          </a:p>
          <a:p>
            <a:r>
              <a:rPr kumimoji="1" lang="en-US" altLang="ja-JP" sz="1600"/>
              <a:t>   7.</a:t>
            </a:r>
            <a:r>
              <a:rPr kumimoji="1" lang="ja-JP" altLang="en-US" sz="1600"/>
              <a:t>プログラムに付随する権利はすべての再頒布者に平等に与えられること（ライセンスの分配）</a:t>
            </a:r>
          </a:p>
          <a:p>
            <a:r>
              <a:rPr kumimoji="1" lang="en-US" altLang="ja-JP" sz="1600"/>
              <a:t>   8.</a:t>
            </a:r>
            <a:r>
              <a:rPr kumimoji="1" lang="ja-JP" altLang="en-US" sz="1600"/>
              <a:t>特定の製品だけに限定したライセンスにしないこと</a:t>
            </a:r>
          </a:p>
          <a:p>
            <a:r>
              <a:rPr kumimoji="1" lang="en-US" altLang="ja-JP" sz="1600"/>
              <a:t>   9.</a:t>
            </a:r>
            <a:r>
              <a:rPr kumimoji="1" lang="ja-JP" altLang="en-US" sz="1600"/>
              <a:t>ほかのソフトウェアを制限するライセンスにしないこと</a:t>
            </a:r>
          </a:p>
          <a:p>
            <a:r>
              <a:rPr kumimoji="1" lang="en-US" altLang="ja-JP" sz="1600"/>
              <a:t>  10.</a:t>
            </a:r>
            <a:r>
              <a:rPr kumimoji="1" lang="ja-JP" altLang="en-US" sz="1600"/>
              <a:t>ライセンスは技術的に中立であること</a:t>
            </a:r>
            <a:endParaRPr lang="en-US" altLang="ja-JP" sz="1600"/>
          </a:p>
        </p:txBody>
      </p:sp>
      <p:sp>
        <p:nvSpPr>
          <p:cNvPr id="3" name="テキスト プレースホルダー 3">
            <a:extLst>
              <a:ext uri="{FF2B5EF4-FFF2-40B4-BE49-F238E27FC236}">
                <a16:creationId xmlns:a16="http://schemas.microsoft.com/office/drawing/2014/main" id="{8D0A3380-9D2B-2E03-3208-41931FAB12FF}"/>
              </a:ext>
            </a:extLst>
          </p:cNvPr>
          <p:cNvSpPr txBox="1">
            <a:spLocks/>
          </p:cNvSpPr>
          <p:nvPr/>
        </p:nvSpPr>
        <p:spPr>
          <a:xfrm>
            <a:off x="304994" y="3217573"/>
            <a:ext cx="11637962" cy="373063"/>
          </a:xfrm>
          <a:prstGeom prst="rect">
            <a:avLst/>
          </a:prstGeom>
        </p:spPr>
        <p:txBody>
          <a:bodyPr vert="horz" lIns="91440" tIns="45720" rIns="91440" bIns="45720" rtlCol="0">
            <a:normAutofit/>
          </a:bodyPr>
          <a:lstStyle>
            <a:lvl1pPr marL="285750" indent="-285750" algn="l" defTabSz="914400" rtl="0" eaLnBrk="1" latinLnBrk="0" hangingPunct="1">
              <a:lnSpc>
                <a:spcPct val="90000"/>
              </a:lnSpc>
              <a:spcBef>
                <a:spcPts val="1000"/>
              </a:spcBef>
              <a:buFont typeface="Wingdings" panose="05000000000000000000" pitchFamily="2" charset="2"/>
              <a:buChar char="n"/>
              <a:defRPr kumimoji="1" sz="1800" kern="1200">
                <a:solidFill>
                  <a:schemeClr val="accent1">
                    <a:lumMod val="75000"/>
                  </a:schemeClr>
                </a:solidFill>
                <a:latin typeface="+mn-ea"/>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a:t>OSS</a:t>
            </a:r>
            <a:r>
              <a:rPr lang="ja-JP" altLang="en-US"/>
              <a:t>の定義</a:t>
            </a:r>
          </a:p>
        </p:txBody>
      </p:sp>
      <p:sp>
        <p:nvSpPr>
          <p:cNvPr id="8" name="テキスト ボックス 7">
            <a:extLst>
              <a:ext uri="{FF2B5EF4-FFF2-40B4-BE49-F238E27FC236}">
                <a16:creationId xmlns:a16="http://schemas.microsoft.com/office/drawing/2014/main" id="{C803B71B-F7AE-7396-7C00-2ACD5FCA28E9}"/>
              </a:ext>
            </a:extLst>
          </p:cNvPr>
          <p:cNvSpPr txBox="1"/>
          <p:nvPr/>
        </p:nvSpPr>
        <p:spPr>
          <a:xfrm>
            <a:off x="6635976" y="6425747"/>
            <a:ext cx="4684296" cy="276999"/>
          </a:xfrm>
          <a:prstGeom prst="rect">
            <a:avLst/>
          </a:prstGeom>
          <a:noFill/>
        </p:spPr>
        <p:txBody>
          <a:bodyPr wrap="none" rtlCol="0">
            <a:spAutoFit/>
          </a:bodyPr>
          <a:lstStyle/>
          <a:p>
            <a:r>
              <a:rPr kumimoji="1" lang="en-US" altLang="ja-JP" sz="1200"/>
              <a:t>Open Source Initiative : https://opensource.org/osd/</a:t>
            </a:r>
            <a:endParaRPr kumimoji="1" lang="ja-JP" altLang="en-US" sz="1200"/>
          </a:p>
        </p:txBody>
      </p:sp>
    </p:spTree>
    <p:extLst>
      <p:ext uri="{BB962C8B-B14F-4D97-AF65-F5344CB8AC3E}">
        <p14:creationId xmlns:p14="http://schemas.microsoft.com/office/powerpoint/2010/main" val="139978385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1EFB5C1-BAA1-FA12-E904-197C88CDBEA8}"/>
              </a:ext>
            </a:extLst>
          </p:cNvPr>
          <p:cNvSpPr>
            <a:spLocks noGrp="1"/>
          </p:cNvSpPr>
          <p:nvPr>
            <p:ph type="title"/>
          </p:nvPr>
        </p:nvSpPr>
        <p:spPr/>
        <p:txBody>
          <a:bodyPr/>
          <a:lstStyle/>
          <a:p>
            <a:r>
              <a:rPr kumimoji="1" lang="en-US" altLang="ja-JP"/>
              <a:t>3-2-1.PostgreSQL</a:t>
            </a:r>
            <a:r>
              <a:rPr kumimoji="1" lang="ja-JP" altLang="en-US"/>
              <a:t>とは、</a:t>
            </a:r>
            <a:r>
              <a:rPr kumimoji="1" lang="en-US" altLang="ja-JP"/>
              <a:t>(</a:t>
            </a:r>
            <a:r>
              <a:rPr kumimoji="1" lang="ja-JP" altLang="en-US"/>
              <a:t>アーキテクチャ</a:t>
            </a:r>
            <a:r>
              <a:rPr kumimoji="1" lang="en-US" altLang="ja-JP"/>
              <a:t>)</a:t>
            </a:r>
            <a:endParaRPr kumimoji="1" lang="ja-JP" altLang="en-US"/>
          </a:p>
        </p:txBody>
      </p:sp>
      <p:sp>
        <p:nvSpPr>
          <p:cNvPr id="4" name="テキスト プレースホルダー 3">
            <a:extLst>
              <a:ext uri="{FF2B5EF4-FFF2-40B4-BE49-F238E27FC236}">
                <a16:creationId xmlns:a16="http://schemas.microsoft.com/office/drawing/2014/main" id="{397E2107-5E89-CE12-4CAB-CEFB0B2ECB06}"/>
              </a:ext>
            </a:extLst>
          </p:cNvPr>
          <p:cNvSpPr>
            <a:spLocks noGrp="1"/>
          </p:cNvSpPr>
          <p:nvPr>
            <p:ph type="body" sz="quarter" idx="14"/>
          </p:nvPr>
        </p:nvSpPr>
        <p:spPr/>
        <p:txBody>
          <a:bodyPr/>
          <a:lstStyle/>
          <a:p>
            <a:r>
              <a:rPr kumimoji="1" lang="en-US" altLang="ja-JP"/>
              <a:t>PostgreSQL</a:t>
            </a:r>
            <a:r>
              <a:rPr kumimoji="1" lang="ja-JP" altLang="en-US"/>
              <a:t>の基本構成</a:t>
            </a:r>
          </a:p>
        </p:txBody>
      </p:sp>
      <p:pic>
        <p:nvPicPr>
          <p:cNvPr id="3" name="Picture 2">
            <a:extLst>
              <a:ext uri="{FF2B5EF4-FFF2-40B4-BE49-F238E27FC236}">
                <a16:creationId xmlns:a16="http://schemas.microsoft.com/office/drawing/2014/main" id="{2D39F270-14C7-2D1B-0CB6-EFF9ABDCC7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9157" y="1865970"/>
            <a:ext cx="10353685" cy="4139766"/>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a:extLst>
              <a:ext uri="{FF2B5EF4-FFF2-40B4-BE49-F238E27FC236}">
                <a16:creationId xmlns:a16="http://schemas.microsoft.com/office/drawing/2014/main" id="{8FF37E77-48A7-A142-693D-D1DCA881E5A7}"/>
              </a:ext>
            </a:extLst>
          </p:cNvPr>
          <p:cNvSpPr txBox="1"/>
          <p:nvPr/>
        </p:nvSpPr>
        <p:spPr>
          <a:xfrm>
            <a:off x="1991934" y="6596390"/>
            <a:ext cx="10200066" cy="261610"/>
          </a:xfrm>
          <a:prstGeom prst="rect">
            <a:avLst/>
          </a:prstGeom>
          <a:noFill/>
        </p:spPr>
        <p:txBody>
          <a:bodyPr wrap="square">
            <a:spAutoFit/>
          </a:bodyPr>
          <a:lstStyle/>
          <a:p>
            <a:r>
              <a:rPr lang="ja-JP" altLang="en-US" sz="1100"/>
              <a:t>https://www.fujitsu.com/jp/products/software/resources/feature-stories/postgres/article-index/architecture-overview/</a:t>
            </a:r>
          </a:p>
        </p:txBody>
      </p:sp>
    </p:spTree>
    <p:extLst>
      <p:ext uri="{BB962C8B-B14F-4D97-AF65-F5344CB8AC3E}">
        <p14:creationId xmlns:p14="http://schemas.microsoft.com/office/powerpoint/2010/main" val="377598477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1EFB5C1-BAA1-FA12-E904-197C88CDBEA8}"/>
              </a:ext>
            </a:extLst>
          </p:cNvPr>
          <p:cNvSpPr>
            <a:spLocks noGrp="1"/>
          </p:cNvSpPr>
          <p:nvPr>
            <p:ph type="title"/>
          </p:nvPr>
        </p:nvSpPr>
        <p:spPr/>
        <p:txBody>
          <a:bodyPr/>
          <a:lstStyle/>
          <a:p>
            <a:r>
              <a:rPr kumimoji="1" lang="en-US" altLang="ja-JP"/>
              <a:t>3-2-1.PostgreSQL</a:t>
            </a:r>
            <a:r>
              <a:rPr kumimoji="1" lang="ja-JP" altLang="en-US"/>
              <a:t>とは、</a:t>
            </a:r>
            <a:r>
              <a:rPr kumimoji="1" lang="en-US" altLang="ja-JP"/>
              <a:t>(</a:t>
            </a:r>
            <a:r>
              <a:rPr kumimoji="1" lang="ja-JP" altLang="en-US"/>
              <a:t>アーキテクチャ</a:t>
            </a:r>
            <a:r>
              <a:rPr kumimoji="1" lang="en-US" altLang="ja-JP"/>
              <a:t>)</a:t>
            </a:r>
            <a:endParaRPr kumimoji="1" lang="ja-JP" altLang="en-US"/>
          </a:p>
        </p:txBody>
      </p:sp>
      <p:graphicFrame>
        <p:nvGraphicFramePr>
          <p:cNvPr id="5" name="表 2">
            <a:extLst>
              <a:ext uri="{FF2B5EF4-FFF2-40B4-BE49-F238E27FC236}">
                <a16:creationId xmlns:a16="http://schemas.microsoft.com/office/drawing/2014/main" id="{F3D8DF72-2C96-A926-A028-AC895CEC64E7}"/>
              </a:ext>
            </a:extLst>
          </p:cNvPr>
          <p:cNvGraphicFramePr>
            <a:graphicFrameLocks noGrp="1"/>
          </p:cNvGraphicFramePr>
          <p:nvPr>
            <p:extLst>
              <p:ext uri="{D42A27DB-BD31-4B8C-83A1-F6EECF244321}">
                <p14:modId xmlns:p14="http://schemas.microsoft.com/office/powerpoint/2010/main" val="4229427829"/>
              </p:ext>
            </p:extLst>
          </p:nvPr>
        </p:nvGraphicFramePr>
        <p:xfrm>
          <a:off x="407332" y="1998722"/>
          <a:ext cx="11535624" cy="3474720"/>
        </p:xfrm>
        <a:graphic>
          <a:graphicData uri="http://schemas.openxmlformats.org/drawingml/2006/table">
            <a:tbl>
              <a:tblPr firstRow="1" bandRow="1">
                <a:tableStyleId>{5C22544A-7EE6-4342-B048-85BDC9FD1C3A}</a:tableStyleId>
              </a:tblPr>
              <a:tblGrid>
                <a:gridCol w="1730561">
                  <a:extLst>
                    <a:ext uri="{9D8B030D-6E8A-4147-A177-3AD203B41FA5}">
                      <a16:colId xmlns:a16="http://schemas.microsoft.com/office/drawing/2014/main" val="2318738886"/>
                    </a:ext>
                  </a:extLst>
                </a:gridCol>
                <a:gridCol w="9805063">
                  <a:extLst>
                    <a:ext uri="{9D8B030D-6E8A-4147-A177-3AD203B41FA5}">
                      <a16:colId xmlns:a16="http://schemas.microsoft.com/office/drawing/2014/main" val="3604416263"/>
                    </a:ext>
                  </a:extLst>
                </a:gridCol>
              </a:tblGrid>
              <a:tr h="191219">
                <a:tc>
                  <a:txBody>
                    <a:bodyPr/>
                    <a:lstStyle/>
                    <a:p>
                      <a:pPr algn="ctr"/>
                      <a:r>
                        <a:rPr kumimoji="1" lang="ja-JP" altLang="en-US" sz="1200"/>
                        <a:t>プロセス名</a:t>
                      </a:r>
                    </a:p>
                  </a:txBody>
                  <a:tcPr/>
                </a:tc>
                <a:tc>
                  <a:txBody>
                    <a:bodyPr/>
                    <a:lstStyle/>
                    <a:p>
                      <a:pPr algn="ctr"/>
                      <a:r>
                        <a:rPr kumimoji="1" lang="ja-JP" altLang="en-US" sz="1200"/>
                        <a:t>解説</a:t>
                      </a:r>
                    </a:p>
                  </a:txBody>
                  <a:tcPr/>
                </a:tc>
                <a:extLst>
                  <a:ext uri="{0D108BD9-81ED-4DB2-BD59-A6C34878D82A}">
                    <a16:rowId xmlns:a16="http://schemas.microsoft.com/office/drawing/2014/main" val="3240121527"/>
                  </a:ext>
                </a:extLst>
              </a:tr>
              <a:tr h="191219">
                <a:tc>
                  <a:txBody>
                    <a:bodyPr/>
                    <a:lstStyle/>
                    <a:p>
                      <a:r>
                        <a:rPr kumimoji="1" lang="ja-JP" altLang="en-US" sz="1200"/>
                        <a:t>リスナープロセス</a:t>
                      </a:r>
                    </a:p>
                  </a:txBody>
                  <a:tcPr/>
                </a:tc>
                <a:tc>
                  <a:txBody>
                    <a:bodyPr/>
                    <a:lstStyle/>
                    <a:p>
                      <a:r>
                        <a:rPr kumimoji="1" lang="ja-JP" altLang="en-US" sz="1200"/>
                        <a:t>クライアントからリスナープロセスへ接続要求が行われると、リスナープロセスがサーバープロセスを生成し、クライアントとのセッションを確立します。</a:t>
                      </a:r>
                      <a:r>
                        <a:rPr kumimoji="1" lang="en-US" altLang="ja-JP" sz="1200"/>
                        <a:t>PostgreSQL</a:t>
                      </a:r>
                      <a:r>
                        <a:rPr kumimoji="1" lang="ja-JP" altLang="en-US" sz="1200"/>
                        <a:t>ではマスターサーバープロセスとも呼ばれます。</a:t>
                      </a:r>
                    </a:p>
                  </a:txBody>
                  <a:tcPr/>
                </a:tc>
                <a:extLst>
                  <a:ext uri="{0D108BD9-81ED-4DB2-BD59-A6C34878D82A}">
                    <a16:rowId xmlns:a16="http://schemas.microsoft.com/office/drawing/2014/main" val="1637617119"/>
                  </a:ext>
                </a:extLst>
              </a:tr>
              <a:tr h="191219">
                <a:tc>
                  <a:txBody>
                    <a:bodyPr/>
                    <a:lstStyle/>
                    <a:p>
                      <a:r>
                        <a:rPr kumimoji="1" lang="ja-JP" altLang="en-US" sz="1200"/>
                        <a:t>サーバープロセス</a:t>
                      </a:r>
                    </a:p>
                  </a:txBody>
                  <a:tcPr/>
                </a:tc>
                <a:tc>
                  <a:txBody>
                    <a:bodyPr/>
                    <a:lstStyle/>
                    <a:p>
                      <a:r>
                        <a:rPr kumimoji="1" lang="ja-JP" altLang="en-US" sz="1200"/>
                        <a:t>サーバープロセスは、クライアントとのセッションごとに作成されます。</a:t>
                      </a:r>
                      <a:r>
                        <a:rPr kumimoji="1" lang="en-US" altLang="ja-JP" sz="1200"/>
                        <a:t>PostgreSQL</a:t>
                      </a:r>
                      <a:r>
                        <a:rPr kumimoji="1" lang="ja-JP" altLang="en-US" sz="1200"/>
                        <a:t>ではバックエンドプロセスとも呼ばれます。サーバープロセスは、発行された</a:t>
                      </a:r>
                      <a:r>
                        <a:rPr kumimoji="1" lang="en-US" altLang="ja-JP" sz="1200"/>
                        <a:t>SQL</a:t>
                      </a:r>
                      <a:r>
                        <a:rPr kumimoji="1" lang="ja-JP" altLang="en-US" sz="1200"/>
                        <a:t>の解析と実行を行います。その際の処理用のワークバッファーとして、サーバープロセスごとに確保されたプロセスメモリーを使います。プロセスメモリーは、セッション単位に確保されるため、接続数分のメモリーを消費します。なお、テーブルやインデックスのデータ更新は、データファイルから読み込まれてキャッシュされた共有メモリー上で行います。</a:t>
                      </a:r>
                    </a:p>
                  </a:txBody>
                  <a:tcPr/>
                </a:tc>
                <a:extLst>
                  <a:ext uri="{0D108BD9-81ED-4DB2-BD59-A6C34878D82A}">
                    <a16:rowId xmlns:a16="http://schemas.microsoft.com/office/drawing/2014/main" val="4192736406"/>
                  </a:ext>
                </a:extLst>
              </a:tr>
              <a:tr h="191219">
                <a:tc>
                  <a:txBody>
                    <a:bodyPr/>
                    <a:lstStyle/>
                    <a:p>
                      <a:r>
                        <a:rPr kumimoji="1" lang="ja-JP" altLang="en-US" sz="1200"/>
                        <a:t>共有メモリー</a:t>
                      </a:r>
                    </a:p>
                  </a:txBody>
                  <a:tcPr/>
                </a:tc>
                <a:tc>
                  <a:txBody>
                    <a:bodyPr/>
                    <a:lstStyle/>
                    <a:p>
                      <a:r>
                        <a:rPr kumimoji="1" lang="ja-JP" altLang="en-US" sz="1200"/>
                        <a:t>共有メモリーには、「共有バッファー」、「</a:t>
                      </a:r>
                      <a:r>
                        <a:rPr kumimoji="1" lang="en-US" altLang="ja-JP" sz="1200"/>
                        <a:t>WAL</a:t>
                      </a:r>
                      <a:r>
                        <a:rPr kumimoji="1" lang="ja-JP" altLang="en-US" sz="1200"/>
                        <a:t>バッファー」などの領域があります。共有バッファーには、「空き領域マップ」と「可視性マップ」も含まれます。それぞれの概要を以下に示します。</a:t>
                      </a:r>
                    </a:p>
                  </a:txBody>
                  <a:tcPr/>
                </a:tc>
                <a:extLst>
                  <a:ext uri="{0D108BD9-81ED-4DB2-BD59-A6C34878D82A}">
                    <a16:rowId xmlns:a16="http://schemas.microsoft.com/office/drawing/2014/main" val="1176508588"/>
                  </a:ext>
                </a:extLst>
              </a:tr>
              <a:tr h="191219">
                <a:tc>
                  <a:txBody>
                    <a:bodyPr/>
                    <a:lstStyle/>
                    <a:p>
                      <a:r>
                        <a:rPr kumimoji="1" lang="ja-JP" altLang="en-US" sz="1200"/>
                        <a:t>ワーカープロセス</a:t>
                      </a:r>
                    </a:p>
                  </a:txBody>
                  <a:tcPr/>
                </a:tc>
                <a:tc>
                  <a:txBody>
                    <a:bodyPr/>
                    <a:lstStyle/>
                    <a:p>
                      <a:r>
                        <a:rPr kumimoji="1" lang="ja-JP" altLang="en-US" sz="1200"/>
                        <a:t>主なワーカープロセスについて説明します。これらのワーカープロセスは、</a:t>
                      </a:r>
                      <a:r>
                        <a:rPr kumimoji="1" lang="en-US" altLang="ja-JP" sz="1200"/>
                        <a:t>postgres</a:t>
                      </a:r>
                      <a:r>
                        <a:rPr kumimoji="1" lang="ja-JP" altLang="en-US" sz="1200"/>
                        <a:t>インスタンス内に</a:t>
                      </a:r>
                      <a:r>
                        <a:rPr kumimoji="1" lang="en-US" altLang="ja-JP" sz="1200"/>
                        <a:t>1</a:t>
                      </a:r>
                      <a:r>
                        <a:rPr kumimoji="1" lang="ja-JP" altLang="en-US" sz="1200"/>
                        <a:t>つずつ起動されるプロセスです。</a:t>
                      </a:r>
                      <a:r>
                        <a:rPr kumimoji="1" lang="en-US" altLang="ja-JP" sz="1200"/>
                        <a:t>PostgreSQL</a:t>
                      </a:r>
                      <a:r>
                        <a:rPr kumimoji="1" lang="ja-JP" altLang="en-US" sz="1200"/>
                        <a:t>ではバックグラウンドワーカープロセスとも呼ばれます。それぞれの概要を以下に示します。なお、</a:t>
                      </a:r>
                      <a:r>
                        <a:rPr kumimoji="1" lang="en-US" altLang="ja-JP" sz="1200"/>
                        <a:t>PostgreSQL</a:t>
                      </a:r>
                      <a:r>
                        <a:rPr kumimoji="1" lang="ja-JP" altLang="en-US" sz="1200"/>
                        <a:t>のプロセスとしては、「自動バキュームワーカー」や「パラレルワーカー」のように、必要に応じて、必要な数だけ起動されるプロセスもあります。</a:t>
                      </a:r>
                    </a:p>
                  </a:txBody>
                  <a:tcPr/>
                </a:tc>
                <a:extLst>
                  <a:ext uri="{0D108BD9-81ED-4DB2-BD59-A6C34878D82A}">
                    <a16:rowId xmlns:a16="http://schemas.microsoft.com/office/drawing/2014/main" val="1708385930"/>
                  </a:ext>
                </a:extLst>
              </a:tr>
              <a:tr h="191219">
                <a:tc>
                  <a:txBody>
                    <a:bodyPr/>
                    <a:lstStyle/>
                    <a:p>
                      <a:r>
                        <a:rPr kumimoji="1" lang="ja-JP" altLang="en-US" sz="1200"/>
                        <a:t>データファイル（テーブル、インデックス）</a:t>
                      </a:r>
                    </a:p>
                  </a:txBody>
                  <a:tcPr/>
                </a:tc>
                <a:tc>
                  <a:txBody>
                    <a:bodyPr/>
                    <a:lstStyle/>
                    <a:p>
                      <a:r>
                        <a:rPr kumimoji="1" lang="ja-JP" altLang="en-US" sz="1200"/>
                        <a:t>テーブルやインデックスのデータを格納するファイルであり、基本的に</a:t>
                      </a:r>
                      <a:r>
                        <a:rPr kumimoji="1" lang="en-US" altLang="ja-JP" sz="1200"/>
                        <a:t>1</a:t>
                      </a:r>
                      <a:r>
                        <a:rPr kumimoji="1" lang="ja-JP" altLang="en-US" sz="1200"/>
                        <a:t>つのテーブルやインデックスごとに、</a:t>
                      </a:r>
                      <a:r>
                        <a:rPr kumimoji="1" lang="en-US" altLang="ja-JP" sz="1200"/>
                        <a:t>1</a:t>
                      </a:r>
                      <a:r>
                        <a:rPr kumimoji="1" lang="ja-JP" altLang="en-US" sz="1200"/>
                        <a:t>つのファイルが作成されます（注</a:t>
                      </a:r>
                      <a:r>
                        <a:rPr kumimoji="1" lang="en-US" altLang="ja-JP" sz="1200"/>
                        <a:t>3</a:t>
                      </a:r>
                      <a:r>
                        <a:rPr kumimoji="1" lang="ja-JP" altLang="en-US" sz="1200"/>
                        <a:t>）。また、</a:t>
                      </a:r>
                      <a:r>
                        <a:rPr kumimoji="1" lang="en-US" altLang="ja-JP" sz="1200"/>
                        <a:t>1</a:t>
                      </a:r>
                      <a:r>
                        <a:rPr kumimoji="1" lang="ja-JP" altLang="en-US" sz="1200"/>
                        <a:t>つのデータファイルは複数の</a:t>
                      </a:r>
                      <a:r>
                        <a:rPr kumimoji="1" lang="en-US" altLang="ja-JP" sz="1200"/>
                        <a:t>8,192</a:t>
                      </a:r>
                      <a:r>
                        <a:rPr kumimoji="1" lang="ja-JP" altLang="en-US" sz="1200"/>
                        <a:t>バイトのブロックで構成されます。テーブルファイルの場合、そのブロック内に実データのレコード（タプル、行とも言います）が配置されます。レコードを追加する際にブロックの容量がいっぱいになると、ファイルを拡張させて次のブロックを追加します。</a:t>
                      </a:r>
                    </a:p>
                  </a:txBody>
                  <a:tcPr/>
                </a:tc>
                <a:extLst>
                  <a:ext uri="{0D108BD9-81ED-4DB2-BD59-A6C34878D82A}">
                    <a16:rowId xmlns:a16="http://schemas.microsoft.com/office/drawing/2014/main" val="1270907504"/>
                  </a:ext>
                </a:extLst>
              </a:tr>
            </a:tbl>
          </a:graphicData>
        </a:graphic>
      </p:graphicFrame>
      <p:sp>
        <p:nvSpPr>
          <p:cNvPr id="6" name="テキスト ボックス 5">
            <a:extLst>
              <a:ext uri="{FF2B5EF4-FFF2-40B4-BE49-F238E27FC236}">
                <a16:creationId xmlns:a16="http://schemas.microsoft.com/office/drawing/2014/main" id="{F44DAA4A-702F-A0D9-0CE2-51FD1F49A6FC}"/>
              </a:ext>
            </a:extLst>
          </p:cNvPr>
          <p:cNvSpPr txBox="1"/>
          <p:nvPr/>
        </p:nvSpPr>
        <p:spPr>
          <a:xfrm>
            <a:off x="1991934" y="6596390"/>
            <a:ext cx="10200066" cy="261610"/>
          </a:xfrm>
          <a:prstGeom prst="rect">
            <a:avLst/>
          </a:prstGeom>
          <a:noFill/>
        </p:spPr>
        <p:txBody>
          <a:bodyPr wrap="square">
            <a:spAutoFit/>
          </a:bodyPr>
          <a:lstStyle/>
          <a:p>
            <a:r>
              <a:rPr lang="ja-JP" altLang="en-US" sz="1100"/>
              <a:t>https://www.fujitsu.com/jp/products/software/resources/feature-stories/postgres/article-index/architecture-overview/</a:t>
            </a:r>
          </a:p>
        </p:txBody>
      </p:sp>
    </p:spTree>
    <p:extLst>
      <p:ext uri="{BB962C8B-B14F-4D97-AF65-F5344CB8AC3E}">
        <p14:creationId xmlns:p14="http://schemas.microsoft.com/office/powerpoint/2010/main" val="201102228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1EFB5C1-BAA1-FA12-E904-197C88CDBEA8}"/>
              </a:ext>
            </a:extLst>
          </p:cNvPr>
          <p:cNvSpPr>
            <a:spLocks noGrp="1"/>
          </p:cNvSpPr>
          <p:nvPr>
            <p:ph type="title"/>
          </p:nvPr>
        </p:nvSpPr>
        <p:spPr/>
        <p:txBody>
          <a:bodyPr/>
          <a:lstStyle/>
          <a:p>
            <a:r>
              <a:rPr kumimoji="1" lang="en-US" altLang="ja-JP"/>
              <a:t>3-2-1.PostgreSQL</a:t>
            </a:r>
            <a:r>
              <a:rPr kumimoji="1" lang="ja-JP" altLang="en-US"/>
              <a:t>とは、</a:t>
            </a:r>
            <a:r>
              <a:rPr kumimoji="1" lang="en-US" altLang="ja-JP"/>
              <a:t>(</a:t>
            </a:r>
            <a:r>
              <a:rPr kumimoji="1" lang="ja-JP" altLang="en-US"/>
              <a:t>アーキテクチャ</a:t>
            </a:r>
            <a:r>
              <a:rPr kumimoji="1" lang="en-US" altLang="ja-JP"/>
              <a:t>)</a:t>
            </a:r>
            <a:endParaRPr kumimoji="1" lang="ja-JP" altLang="en-US"/>
          </a:p>
        </p:txBody>
      </p:sp>
      <p:sp>
        <p:nvSpPr>
          <p:cNvPr id="4" name="テキスト プレースホルダー 3">
            <a:extLst>
              <a:ext uri="{FF2B5EF4-FFF2-40B4-BE49-F238E27FC236}">
                <a16:creationId xmlns:a16="http://schemas.microsoft.com/office/drawing/2014/main" id="{397E2107-5E89-CE12-4CAB-CEFB0B2ECB06}"/>
              </a:ext>
            </a:extLst>
          </p:cNvPr>
          <p:cNvSpPr>
            <a:spLocks noGrp="1"/>
          </p:cNvSpPr>
          <p:nvPr>
            <p:ph type="body" sz="quarter" idx="14"/>
          </p:nvPr>
        </p:nvSpPr>
        <p:spPr>
          <a:xfrm>
            <a:off x="268288" y="802439"/>
            <a:ext cx="11637962" cy="373063"/>
          </a:xfrm>
        </p:spPr>
        <p:txBody>
          <a:bodyPr/>
          <a:lstStyle/>
          <a:p>
            <a:r>
              <a:rPr lang="ja-JP" altLang="en-US"/>
              <a:t>基本構成</a:t>
            </a:r>
            <a:r>
              <a:rPr kumimoji="1" lang="ja-JP" altLang="en-US"/>
              <a:t>まとめ</a:t>
            </a:r>
          </a:p>
        </p:txBody>
      </p:sp>
      <p:pic>
        <p:nvPicPr>
          <p:cNvPr id="3" name="Picture 2">
            <a:extLst>
              <a:ext uri="{FF2B5EF4-FFF2-40B4-BE49-F238E27FC236}">
                <a16:creationId xmlns:a16="http://schemas.microsoft.com/office/drawing/2014/main" id="{01D67981-A7B5-566C-499B-7A4ADF2E60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7372" y="1611847"/>
            <a:ext cx="10021194" cy="5246154"/>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a:extLst>
              <a:ext uri="{FF2B5EF4-FFF2-40B4-BE49-F238E27FC236}">
                <a16:creationId xmlns:a16="http://schemas.microsoft.com/office/drawing/2014/main" id="{99A52F18-53B9-0E7E-8B07-C7E08E6DBD93}"/>
              </a:ext>
            </a:extLst>
          </p:cNvPr>
          <p:cNvSpPr txBox="1"/>
          <p:nvPr/>
        </p:nvSpPr>
        <p:spPr>
          <a:xfrm>
            <a:off x="528035" y="1088626"/>
            <a:ext cx="11414920" cy="523220"/>
          </a:xfrm>
          <a:prstGeom prst="rect">
            <a:avLst/>
          </a:prstGeom>
          <a:noFill/>
        </p:spPr>
        <p:txBody>
          <a:bodyPr wrap="square">
            <a:spAutoFit/>
          </a:bodyPr>
          <a:lstStyle/>
          <a:p>
            <a:r>
              <a:rPr lang="en-US" altLang="ja-JP" sz="1400" b="0" i="0">
                <a:solidFill>
                  <a:srgbClr val="000000"/>
                </a:solidFill>
                <a:effectLst/>
                <a:latin typeface="+mn-ea"/>
              </a:rPr>
              <a:t>PostgreSQL</a:t>
            </a:r>
            <a:r>
              <a:rPr lang="ja-JP" altLang="en-US" sz="1400" b="0" i="0">
                <a:solidFill>
                  <a:srgbClr val="000000"/>
                </a:solidFill>
                <a:effectLst/>
                <a:latin typeface="+mn-ea"/>
              </a:rPr>
              <a:t>のアーキテクチャーと、設定ファイル</a:t>
            </a:r>
            <a:r>
              <a:rPr lang="en-US" altLang="ja-JP" sz="1400" b="0" i="0">
                <a:solidFill>
                  <a:srgbClr val="000000"/>
                </a:solidFill>
                <a:effectLst/>
                <a:latin typeface="+mn-ea"/>
              </a:rPr>
              <a:t>postgresql.conf</a:t>
            </a:r>
            <a:r>
              <a:rPr lang="ja-JP" altLang="en-US" sz="1400" b="0" i="0">
                <a:solidFill>
                  <a:srgbClr val="000000"/>
                </a:solidFill>
                <a:effectLst/>
                <a:latin typeface="+mn-ea"/>
              </a:rPr>
              <a:t>の重要なパラメーターとの関係や注意点を示します。なお、図</a:t>
            </a:r>
            <a:r>
              <a:rPr lang="en-US" altLang="ja-JP" sz="1400" b="0" i="0">
                <a:solidFill>
                  <a:srgbClr val="000000"/>
                </a:solidFill>
                <a:effectLst/>
                <a:latin typeface="+mn-ea"/>
              </a:rPr>
              <a:t>9</a:t>
            </a:r>
            <a:r>
              <a:rPr lang="ja-JP" altLang="en-US" sz="1400" b="0" i="0">
                <a:solidFill>
                  <a:srgbClr val="000000"/>
                </a:solidFill>
                <a:effectLst/>
                <a:latin typeface="+mn-ea"/>
              </a:rPr>
              <a:t>の赤字のキーワードは、</a:t>
            </a:r>
            <a:r>
              <a:rPr lang="en-US" altLang="ja-JP" sz="1400" b="0" i="0">
                <a:solidFill>
                  <a:srgbClr val="000000"/>
                </a:solidFill>
                <a:effectLst/>
                <a:latin typeface="+mn-ea"/>
              </a:rPr>
              <a:t>postgresql.conf</a:t>
            </a:r>
            <a:r>
              <a:rPr lang="ja-JP" altLang="en-US" sz="1400" b="0" i="0">
                <a:solidFill>
                  <a:srgbClr val="000000"/>
                </a:solidFill>
                <a:effectLst/>
                <a:latin typeface="+mn-ea"/>
              </a:rPr>
              <a:t>の実際のパラメーター名です。</a:t>
            </a:r>
            <a:endParaRPr lang="ja-JP" altLang="en-US" sz="1400">
              <a:latin typeface="+mn-ea"/>
            </a:endParaRPr>
          </a:p>
        </p:txBody>
      </p:sp>
    </p:spTree>
    <p:extLst>
      <p:ext uri="{BB962C8B-B14F-4D97-AF65-F5344CB8AC3E}">
        <p14:creationId xmlns:p14="http://schemas.microsoft.com/office/powerpoint/2010/main" val="114196987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1EFB5C1-BAA1-FA12-E904-197C88CDBEA8}"/>
              </a:ext>
            </a:extLst>
          </p:cNvPr>
          <p:cNvSpPr>
            <a:spLocks noGrp="1"/>
          </p:cNvSpPr>
          <p:nvPr>
            <p:ph type="title"/>
          </p:nvPr>
        </p:nvSpPr>
        <p:spPr/>
        <p:txBody>
          <a:bodyPr/>
          <a:lstStyle/>
          <a:p>
            <a:r>
              <a:rPr kumimoji="1" lang="en-US" altLang="ja-JP"/>
              <a:t>3-2-1.PostgreSQL</a:t>
            </a:r>
            <a:r>
              <a:rPr kumimoji="1" lang="ja-JP" altLang="en-US"/>
              <a:t>とは、</a:t>
            </a:r>
            <a:r>
              <a:rPr kumimoji="1" lang="en-US" altLang="ja-JP"/>
              <a:t>(</a:t>
            </a:r>
            <a:r>
              <a:rPr kumimoji="1" lang="ja-JP" altLang="en-US"/>
              <a:t>アーキテクチャ</a:t>
            </a:r>
            <a:r>
              <a:rPr kumimoji="1" lang="en-US" altLang="ja-JP"/>
              <a:t>)</a:t>
            </a:r>
            <a:endParaRPr kumimoji="1" lang="ja-JP" altLang="en-US"/>
          </a:p>
        </p:txBody>
      </p:sp>
      <p:sp>
        <p:nvSpPr>
          <p:cNvPr id="6" name="テキスト プレースホルダー 3">
            <a:extLst>
              <a:ext uri="{FF2B5EF4-FFF2-40B4-BE49-F238E27FC236}">
                <a16:creationId xmlns:a16="http://schemas.microsoft.com/office/drawing/2014/main" id="{86ADE415-4D3A-1BEE-310C-0F17BA52B926}"/>
              </a:ext>
            </a:extLst>
          </p:cNvPr>
          <p:cNvSpPr>
            <a:spLocks noGrp="1"/>
          </p:cNvSpPr>
          <p:nvPr>
            <p:ph type="body" sz="quarter" idx="14"/>
          </p:nvPr>
        </p:nvSpPr>
        <p:spPr>
          <a:xfrm>
            <a:off x="267629" y="1291364"/>
            <a:ext cx="11637962" cy="373063"/>
          </a:xfrm>
        </p:spPr>
        <p:txBody>
          <a:bodyPr/>
          <a:lstStyle/>
          <a:p>
            <a:r>
              <a:rPr kumimoji="1" lang="ja-JP" altLang="en-US"/>
              <a:t>追記型アーキテクチャー（テーブル、インデックス）</a:t>
            </a:r>
          </a:p>
        </p:txBody>
      </p:sp>
      <p:sp>
        <p:nvSpPr>
          <p:cNvPr id="7" name="テキスト ボックス 6">
            <a:extLst>
              <a:ext uri="{FF2B5EF4-FFF2-40B4-BE49-F238E27FC236}">
                <a16:creationId xmlns:a16="http://schemas.microsoft.com/office/drawing/2014/main" id="{58905C65-F430-830F-F764-FFE4252CD169}"/>
              </a:ext>
            </a:extLst>
          </p:cNvPr>
          <p:cNvSpPr txBox="1"/>
          <p:nvPr/>
        </p:nvSpPr>
        <p:spPr>
          <a:xfrm>
            <a:off x="449017" y="1765746"/>
            <a:ext cx="11275185" cy="1815882"/>
          </a:xfrm>
          <a:prstGeom prst="rect">
            <a:avLst/>
          </a:prstGeom>
          <a:noFill/>
        </p:spPr>
        <p:txBody>
          <a:bodyPr wrap="square" rtlCol="0">
            <a:spAutoFit/>
          </a:bodyPr>
          <a:lstStyle/>
          <a:p>
            <a:r>
              <a:rPr kumimoji="1" lang="en-US" altLang="ja-JP" sz="1600">
                <a:latin typeface="+mn-ea"/>
              </a:rPr>
              <a:t>PostgreSQL</a:t>
            </a:r>
            <a:r>
              <a:rPr kumimoji="1" lang="ja-JP" altLang="en-US" sz="1600">
                <a:latin typeface="+mn-ea"/>
              </a:rPr>
              <a:t>では、追記型アーキテクチャーを採用することで、</a:t>
            </a:r>
            <a:r>
              <a:rPr kumimoji="1" lang="en-US" altLang="ja-JP" sz="1600">
                <a:latin typeface="+mn-ea"/>
              </a:rPr>
              <a:t>MVCC</a:t>
            </a:r>
            <a:r>
              <a:rPr kumimoji="1" lang="ja-JP" altLang="en-US" sz="1600">
                <a:latin typeface="+mn-ea"/>
              </a:rPr>
              <a:t>（</a:t>
            </a:r>
            <a:r>
              <a:rPr kumimoji="1" lang="en-US" altLang="ja-JP" sz="1600">
                <a:latin typeface="+mn-ea"/>
              </a:rPr>
              <a:t>Multi Version Concurrency Control</a:t>
            </a:r>
            <a:r>
              <a:rPr kumimoji="1" lang="ja-JP" altLang="en-US" sz="1600">
                <a:latin typeface="+mn-ea"/>
              </a:rPr>
              <a:t>：多版型同時実行制御）というトランザクションの同時実行制御方式を実現しています。そのため、</a:t>
            </a:r>
            <a:r>
              <a:rPr kumimoji="1" lang="en-US" altLang="ja-JP" sz="1600">
                <a:latin typeface="+mn-ea"/>
              </a:rPr>
              <a:t>UPDATE</a:t>
            </a:r>
            <a:r>
              <a:rPr kumimoji="1" lang="ja-JP" altLang="en-US" sz="1600">
                <a:latin typeface="+mn-ea"/>
              </a:rPr>
              <a:t>文などでテーブルやインデックスのレコードを更新する際には、元のデータに削除マークを付けて残しておき、更新後のレコードを追記します。また、</a:t>
            </a:r>
            <a:r>
              <a:rPr kumimoji="1" lang="en-US" altLang="ja-JP" sz="1600">
                <a:latin typeface="+mn-ea"/>
              </a:rPr>
              <a:t>DELETE</a:t>
            </a:r>
            <a:r>
              <a:rPr kumimoji="1" lang="ja-JP" altLang="en-US" sz="1600">
                <a:latin typeface="+mn-ea"/>
              </a:rPr>
              <a:t>文でレコードを削除する場合も削除マークを付けて元のレコードを残しておきます。なお、削除マークが付けられたレコードは不要領域となり再利用ができません。そのため、データの更新が多い運用の場合にデータファイルのサイズが増加することから、データファイルのサイズを見積もる際には、更新量に応じて、実際に扱うデータの量よりも多めに見積もっておく必要があります。</a:t>
            </a:r>
          </a:p>
        </p:txBody>
      </p:sp>
      <p:pic>
        <p:nvPicPr>
          <p:cNvPr id="8" name="Picture 2">
            <a:extLst>
              <a:ext uri="{FF2B5EF4-FFF2-40B4-BE49-F238E27FC236}">
                <a16:creationId xmlns:a16="http://schemas.microsoft.com/office/drawing/2014/main" id="{38E7A561-9904-4452-2A3B-FEBFE56F87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23382" y="3697016"/>
            <a:ext cx="6562820" cy="2615333"/>
          </a:xfrm>
          <a:prstGeom prst="rect">
            <a:avLst/>
          </a:prstGeom>
          <a:noFill/>
          <a:extLst>
            <a:ext uri="{909E8E84-426E-40DD-AFC4-6F175D3DCCD1}">
              <a14:hiddenFill xmlns:a14="http://schemas.microsoft.com/office/drawing/2010/main">
                <a:solidFill>
                  <a:srgbClr val="FFFFFF"/>
                </a:solidFill>
              </a14:hiddenFill>
            </a:ext>
          </a:extLst>
        </p:spPr>
      </p:pic>
      <p:sp>
        <p:nvSpPr>
          <p:cNvPr id="9" name="テキスト ボックス 8">
            <a:extLst>
              <a:ext uri="{FF2B5EF4-FFF2-40B4-BE49-F238E27FC236}">
                <a16:creationId xmlns:a16="http://schemas.microsoft.com/office/drawing/2014/main" id="{855ECF66-2E96-1734-4DBB-34A694931354}"/>
              </a:ext>
            </a:extLst>
          </p:cNvPr>
          <p:cNvSpPr txBox="1"/>
          <p:nvPr/>
        </p:nvSpPr>
        <p:spPr>
          <a:xfrm>
            <a:off x="267629" y="778422"/>
            <a:ext cx="11637962" cy="400110"/>
          </a:xfrm>
          <a:prstGeom prst="rect">
            <a:avLst/>
          </a:prstGeom>
          <a:solidFill>
            <a:schemeClr val="accent1"/>
          </a:solidFill>
        </p:spPr>
        <p:txBody>
          <a:bodyPr wrap="square">
            <a:spAutoFit/>
          </a:bodyPr>
          <a:lstStyle/>
          <a:p>
            <a:r>
              <a:rPr kumimoji="1" lang="en-US" altLang="ja-JP" sz="2000">
                <a:solidFill>
                  <a:schemeClr val="bg1"/>
                </a:solidFill>
                <a:latin typeface="+mj-ea"/>
                <a:ea typeface="+mj-ea"/>
              </a:rPr>
              <a:t>PostgreSQL</a:t>
            </a:r>
            <a:r>
              <a:rPr kumimoji="1" lang="ja-JP" altLang="en-US" sz="2000">
                <a:solidFill>
                  <a:schemeClr val="bg1"/>
                </a:solidFill>
                <a:latin typeface="+mj-ea"/>
                <a:ea typeface="+mj-ea"/>
              </a:rPr>
              <a:t>の主なアーキテクチャー</a:t>
            </a:r>
            <a:endParaRPr lang="ja-JP" altLang="en-US" sz="2000">
              <a:solidFill>
                <a:schemeClr val="bg1"/>
              </a:solidFill>
              <a:latin typeface="+mj-ea"/>
              <a:ea typeface="+mj-ea"/>
            </a:endParaRPr>
          </a:p>
        </p:txBody>
      </p:sp>
    </p:spTree>
    <p:extLst>
      <p:ext uri="{BB962C8B-B14F-4D97-AF65-F5344CB8AC3E}">
        <p14:creationId xmlns:p14="http://schemas.microsoft.com/office/powerpoint/2010/main" val="159989271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1EFB5C1-BAA1-FA12-E904-197C88CDBEA8}"/>
              </a:ext>
            </a:extLst>
          </p:cNvPr>
          <p:cNvSpPr>
            <a:spLocks noGrp="1"/>
          </p:cNvSpPr>
          <p:nvPr>
            <p:ph type="title"/>
          </p:nvPr>
        </p:nvSpPr>
        <p:spPr/>
        <p:txBody>
          <a:bodyPr/>
          <a:lstStyle/>
          <a:p>
            <a:r>
              <a:rPr kumimoji="1" lang="en-US" altLang="ja-JP"/>
              <a:t>3-2-1.PostgreSQL</a:t>
            </a:r>
            <a:r>
              <a:rPr kumimoji="1" lang="ja-JP" altLang="en-US"/>
              <a:t>とは、</a:t>
            </a:r>
            <a:r>
              <a:rPr kumimoji="1" lang="en-US" altLang="ja-JP"/>
              <a:t>(</a:t>
            </a:r>
            <a:r>
              <a:rPr kumimoji="1" lang="ja-JP" altLang="en-US"/>
              <a:t>アーキテクチャ</a:t>
            </a:r>
            <a:r>
              <a:rPr kumimoji="1" lang="en-US" altLang="ja-JP"/>
              <a:t>)</a:t>
            </a:r>
            <a:endParaRPr kumimoji="1" lang="ja-JP" altLang="en-US"/>
          </a:p>
        </p:txBody>
      </p:sp>
      <p:sp>
        <p:nvSpPr>
          <p:cNvPr id="6" name="テキスト プレースホルダー 3">
            <a:extLst>
              <a:ext uri="{FF2B5EF4-FFF2-40B4-BE49-F238E27FC236}">
                <a16:creationId xmlns:a16="http://schemas.microsoft.com/office/drawing/2014/main" id="{A728C286-0604-42DE-40AE-A66899D0C036}"/>
              </a:ext>
            </a:extLst>
          </p:cNvPr>
          <p:cNvSpPr>
            <a:spLocks noGrp="1"/>
          </p:cNvSpPr>
          <p:nvPr>
            <p:ph type="body" sz="quarter" idx="14"/>
          </p:nvPr>
        </p:nvSpPr>
        <p:spPr>
          <a:xfrm>
            <a:off x="268288" y="929051"/>
            <a:ext cx="11637962" cy="373063"/>
          </a:xfrm>
        </p:spPr>
        <p:txBody>
          <a:bodyPr/>
          <a:lstStyle/>
          <a:p>
            <a:r>
              <a:rPr kumimoji="1" lang="en-US" altLang="ja-JP"/>
              <a:t>VACUUM</a:t>
            </a:r>
            <a:r>
              <a:rPr kumimoji="1" lang="ja-JP" altLang="en-US"/>
              <a:t>（バキューム処理）</a:t>
            </a:r>
          </a:p>
        </p:txBody>
      </p:sp>
      <p:sp>
        <p:nvSpPr>
          <p:cNvPr id="7" name="テキスト ボックス 6">
            <a:extLst>
              <a:ext uri="{FF2B5EF4-FFF2-40B4-BE49-F238E27FC236}">
                <a16:creationId xmlns:a16="http://schemas.microsoft.com/office/drawing/2014/main" id="{18D25489-31A6-B43C-F887-48D78CFBBBA5}"/>
              </a:ext>
            </a:extLst>
          </p:cNvPr>
          <p:cNvSpPr txBox="1"/>
          <p:nvPr/>
        </p:nvSpPr>
        <p:spPr>
          <a:xfrm>
            <a:off x="458407" y="1302114"/>
            <a:ext cx="11275185" cy="1569660"/>
          </a:xfrm>
          <a:prstGeom prst="rect">
            <a:avLst/>
          </a:prstGeom>
          <a:noFill/>
        </p:spPr>
        <p:txBody>
          <a:bodyPr wrap="square" rtlCol="0">
            <a:spAutoFit/>
          </a:bodyPr>
          <a:lstStyle/>
          <a:p>
            <a:r>
              <a:rPr kumimoji="1" lang="en-US" altLang="ja-JP" sz="1600">
                <a:latin typeface="+mn-ea"/>
              </a:rPr>
              <a:t>VACUUM</a:t>
            </a:r>
            <a:r>
              <a:rPr kumimoji="1" lang="ja-JP" altLang="en-US" sz="1600">
                <a:latin typeface="+mn-ea"/>
              </a:rPr>
              <a:t>は、テーブルやインデックスのレコードの更新や削除によって発生した不要領域を再利用できるよう処理します。また、クエリ実行時に使用する統計情報の更新も同時に行います。なお、</a:t>
            </a:r>
            <a:r>
              <a:rPr kumimoji="1" lang="en-US" altLang="ja-JP" sz="1600">
                <a:latin typeface="+mn-ea"/>
              </a:rPr>
              <a:t>PostgreSQL</a:t>
            </a:r>
            <a:r>
              <a:rPr kumimoji="1" lang="ja-JP" altLang="en-US" sz="1600">
                <a:latin typeface="+mn-ea"/>
              </a:rPr>
              <a:t>では</a:t>
            </a:r>
            <a:r>
              <a:rPr kumimoji="1" lang="en-US" altLang="ja-JP" sz="1600">
                <a:latin typeface="+mn-ea"/>
              </a:rPr>
              <a:t>autovacuum</a:t>
            </a:r>
            <a:r>
              <a:rPr kumimoji="1" lang="ja-JP" altLang="en-US" sz="1600">
                <a:latin typeface="+mn-ea"/>
              </a:rPr>
              <a:t>という機構が、初期状態で自動で動作するよう設定されているため、通常は自動で不要領域の解消が行われます。ただし、更新頻度が高い場合には、不要領域の解消が間に合わず、データ量の肥大化につながることがあります。その場合、</a:t>
            </a:r>
            <a:r>
              <a:rPr kumimoji="1" lang="en-US" altLang="ja-JP" sz="1600">
                <a:latin typeface="+mn-ea"/>
              </a:rPr>
              <a:t>autovacuum</a:t>
            </a:r>
            <a:r>
              <a:rPr kumimoji="1" lang="ja-JP" altLang="en-US" sz="1600">
                <a:latin typeface="+mn-ea"/>
              </a:rPr>
              <a:t>の設定値の調整や、</a:t>
            </a:r>
            <a:r>
              <a:rPr kumimoji="1" lang="en-US" altLang="ja-JP" sz="1600">
                <a:latin typeface="+mn-ea"/>
              </a:rPr>
              <a:t>VACUUM FULL</a:t>
            </a:r>
            <a:r>
              <a:rPr kumimoji="1" lang="ja-JP" altLang="en-US" sz="1600">
                <a:latin typeface="+mn-ea"/>
              </a:rPr>
              <a:t>コマンドで不要領域を削除し、データ量の肥大化を抑えることを検討します。なお、</a:t>
            </a:r>
            <a:r>
              <a:rPr kumimoji="1" lang="en-US" altLang="ja-JP" sz="1600">
                <a:latin typeface="+mn-ea"/>
              </a:rPr>
              <a:t>VACUUM FULL</a:t>
            </a:r>
            <a:r>
              <a:rPr kumimoji="1" lang="ja-JP" altLang="en-US" sz="1600">
                <a:latin typeface="+mn-ea"/>
              </a:rPr>
              <a:t>コマンドは、テーブルに強いロックがかかる点と、処理に時間がかかる点を十分に考慮した上で利用する必要があります。</a:t>
            </a:r>
          </a:p>
        </p:txBody>
      </p:sp>
      <p:pic>
        <p:nvPicPr>
          <p:cNvPr id="8" name="Picture 2">
            <a:extLst>
              <a:ext uri="{FF2B5EF4-FFF2-40B4-BE49-F238E27FC236}">
                <a16:creationId xmlns:a16="http://schemas.microsoft.com/office/drawing/2014/main" id="{2F178D8E-E916-C9F9-FE92-1855991A170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24223" y="3660352"/>
            <a:ext cx="7873272" cy="26281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524592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1EFB5C1-BAA1-FA12-E904-197C88CDBEA8}"/>
              </a:ext>
            </a:extLst>
          </p:cNvPr>
          <p:cNvSpPr>
            <a:spLocks noGrp="1"/>
          </p:cNvSpPr>
          <p:nvPr>
            <p:ph type="title"/>
          </p:nvPr>
        </p:nvSpPr>
        <p:spPr/>
        <p:txBody>
          <a:bodyPr/>
          <a:lstStyle/>
          <a:p>
            <a:r>
              <a:rPr kumimoji="1" lang="en-US" altLang="ja-JP"/>
              <a:t>3-2-1.PostgreSQL</a:t>
            </a:r>
            <a:r>
              <a:rPr kumimoji="1" lang="ja-JP" altLang="en-US"/>
              <a:t>とは、</a:t>
            </a:r>
            <a:r>
              <a:rPr kumimoji="1" lang="en-US" altLang="ja-JP"/>
              <a:t>(</a:t>
            </a:r>
            <a:r>
              <a:rPr kumimoji="1" lang="ja-JP" altLang="en-US"/>
              <a:t>アーキテクチャ</a:t>
            </a:r>
            <a:r>
              <a:rPr kumimoji="1" lang="en-US" altLang="ja-JP"/>
              <a:t>)</a:t>
            </a:r>
            <a:endParaRPr kumimoji="1" lang="ja-JP" altLang="en-US"/>
          </a:p>
        </p:txBody>
      </p:sp>
      <p:sp>
        <p:nvSpPr>
          <p:cNvPr id="6" name="テキスト プレースホルダー 3">
            <a:extLst>
              <a:ext uri="{FF2B5EF4-FFF2-40B4-BE49-F238E27FC236}">
                <a16:creationId xmlns:a16="http://schemas.microsoft.com/office/drawing/2014/main" id="{99CF967B-D137-44EA-BF1A-38DD66005611}"/>
              </a:ext>
            </a:extLst>
          </p:cNvPr>
          <p:cNvSpPr>
            <a:spLocks noGrp="1"/>
          </p:cNvSpPr>
          <p:nvPr>
            <p:ph type="body" sz="quarter" idx="14"/>
          </p:nvPr>
        </p:nvSpPr>
        <p:spPr>
          <a:xfrm>
            <a:off x="268288" y="929051"/>
            <a:ext cx="11637962" cy="373063"/>
          </a:xfrm>
        </p:spPr>
        <p:txBody>
          <a:bodyPr/>
          <a:lstStyle/>
          <a:p>
            <a:r>
              <a:rPr kumimoji="1" lang="ja-JP" altLang="en-US"/>
              <a:t>データ更新とチェックポイント処理</a:t>
            </a:r>
          </a:p>
        </p:txBody>
      </p:sp>
      <p:sp>
        <p:nvSpPr>
          <p:cNvPr id="7" name="テキスト ボックス 6">
            <a:extLst>
              <a:ext uri="{FF2B5EF4-FFF2-40B4-BE49-F238E27FC236}">
                <a16:creationId xmlns:a16="http://schemas.microsoft.com/office/drawing/2014/main" id="{40B8F933-07FD-5442-BE3D-4F9B54722F89}"/>
              </a:ext>
            </a:extLst>
          </p:cNvPr>
          <p:cNvSpPr txBox="1"/>
          <p:nvPr/>
        </p:nvSpPr>
        <p:spPr>
          <a:xfrm>
            <a:off x="458407" y="1302114"/>
            <a:ext cx="11275185" cy="1815882"/>
          </a:xfrm>
          <a:prstGeom prst="rect">
            <a:avLst/>
          </a:prstGeom>
          <a:noFill/>
        </p:spPr>
        <p:txBody>
          <a:bodyPr wrap="square" rtlCol="0">
            <a:spAutoFit/>
          </a:bodyPr>
          <a:lstStyle/>
          <a:p>
            <a:r>
              <a:rPr kumimoji="1" lang="en-US" altLang="ja-JP" sz="1600">
                <a:latin typeface="+mn-ea"/>
              </a:rPr>
              <a:t>PostgreSQL</a:t>
            </a:r>
            <a:r>
              <a:rPr kumimoji="1" lang="ja-JP" altLang="en-US" sz="1600">
                <a:latin typeface="+mn-ea"/>
              </a:rPr>
              <a:t>は、テーブルやインデックスなどのデータを更新する際、共有バッファー上にキャッシュされたデータにアクセスしますが、共有バッファー上で更新されたダーティページはすぐにデータファイルへ書き出されません。その代わりに、トランザクションの更新ログ（</a:t>
            </a:r>
            <a:r>
              <a:rPr kumimoji="1" lang="en-US" altLang="ja-JP" sz="1600">
                <a:latin typeface="+mn-ea"/>
              </a:rPr>
              <a:t>WAL</a:t>
            </a:r>
            <a:r>
              <a:rPr kumimoji="1" lang="ja-JP" altLang="en-US" sz="1600">
                <a:latin typeface="+mn-ea"/>
              </a:rPr>
              <a:t>）を</a:t>
            </a:r>
            <a:r>
              <a:rPr kumimoji="1" lang="en-US" altLang="ja-JP" sz="1600">
                <a:latin typeface="+mn-ea"/>
              </a:rPr>
              <a:t>WAL</a:t>
            </a:r>
            <a:r>
              <a:rPr kumimoji="1" lang="ja-JP" altLang="en-US" sz="1600">
                <a:latin typeface="+mn-ea"/>
              </a:rPr>
              <a:t>バッファーに順次格納していき、</a:t>
            </a:r>
            <a:r>
              <a:rPr kumimoji="1" lang="en-US" altLang="ja-JP" sz="1600">
                <a:latin typeface="+mn-ea"/>
              </a:rPr>
              <a:t>COMMIT</a:t>
            </a:r>
            <a:r>
              <a:rPr kumimoji="1" lang="ja-JP" altLang="en-US" sz="1600">
                <a:latin typeface="+mn-ea"/>
              </a:rPr>
              <a:t>のタイミングで</a:t>
            </a:r>
            <a:r>
              <a:rPr kumimoji="1" lang="en-US" altLang="ja-JP" sz="1600">
                <a:latin typeface="+mn-ea"/>
              </a:rPr>
              <a:t>WAL</a:t>
            </a:r>
            <a:r>
              <a:rPr kumimoji="1" lang="ja-JP" altLang="en-US" sz="1600">
                <a:latin typeface="+mn-ea"/>
              </a:rPr>
              <a:t>ファイルへ書き出されます。これは、データベースの更新処理の高速化と、障害発生時のデータ保証を両立するための機構です。しかし、このままでは共有バッファー上にダーティページが増え、</a:t>
            </a:r>
            <a:r>
              <a:rPr kumimoji="1" lang="en-US" altLang="ja-JP" sz="1600">
                <a:latin typeface="+mn-ea"/>
              </a:rPr>
              <a:t>WAL</a:t>
            </a:r>
            <a:r>
              <a:rPr kumimoji="1" lang="ja-JP" altLang="en-US" sz="1600">
                <a:latin typeface="+mn-ea"/>
              </a:rPr>
              <a:t>ファイルも大量に溜まってしまいます。そのために必要なのが、チェックポイント処理です。チェックポイント処理は、定期的に、共有バッファー上のすべてのダーティページをデータファイルへ書き出し、それによって不要になった</a:t>
            </a:r>
            <a:r>
              <a:rPr kumimoji="1" lang="en-US" altLang="ja-JP" sz="1600">
                <a:latin typeface="+mn-ea"/>
              </a:rPr>
              <a:t>WAL</a:t>
            </a:r>
            <a:r>
              <a:rPr kumimoji="1" lang="ja-JP" altLang="en-US" sz="1600">
                <a:latin typeface="+mn-ea"/>
              </a:rPr>
              <a:t>ファイルを削除します。これらの構成とデータの流れを図示すると図</a:t>
            </a:r>
            <a:r>
              <a:rPr kumimoji="1" lang="en-US" altLang="ja-JP" sz="1600">
                <a:latin typeface="+mn-ea"/>
              </a:rPr>
              <a:t>7</a:t>
            </a:r>
            <a:r>
              <a:rPr kumimoji="1" lang="ja-JP" altLang="en-US" sz="1600">
                <a:latin typeface="+mn-ea"/>
              </a:rPr>
              <a:t>のようになります。</a:t>
            </a:r>
          </a:p>
        </p:txBody>
      </p:sp>
      <p:pic>
        <p:nvPicPr>
          <p:cNvPr id="8" name="Picture 2">
            <a:extLst>
              <a:ext uri="{FF2B5EF4-FFF2-40B4-BE49-F238E27FC236}">
                <a16:creationId xmlns:a16="http://schemas.microsoft.com/office/drawing/2014/main" id="{FCEC6498-671D-00D1-A2FC-28B909ACB0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7044" y="3275112"/>
            <a:ext cx="9524227" cy="29608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730163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1EFB5C1-BAA1-FA12-E904-197C88CDBEA8}"/>
              </a:ext>
            </a:extLst>
          </p:cNvPr>
          <p:cNvSpPr>
            <a:spLocks noGrp="1"/>
          </p:cNvSpPr>
          <p:nvPr>
            <p:ph type="title"/>
          </p:nvPr>
        </p:nvSpPr>
        <p:spPr/>
        <p:txBody>
          <a:bodyPr/>
          <a:lstStyle/>
          <a:p>
            <a:r>
              <a:rPr kumimoji="1" lang="en-US" altLang="ja-JP"/>
              <a:t>3-2-1.PostgreSQL</a:t>
            </a:r>
            <a:r>
              <a:rPr kumimoji="1" lang="ja-JP" altLang="en-US"/>
              <a:t>とは、</a:t>
            </a:r>
            <a:r>
              <a:rPr kumimoji="1" lang="en-US" altLang="ja-JP"/>
              <a:t>(</a:t>
            </a:r>
            <a:r>
              <a:rPr kumimoji="1" lang="ja-JP" altLang="en-US"/>
              <a:t>アーキテクチャ</a:t>
            </a:r>
            <a:r>
              <a:rPr kumimoji="1" lang="en-US" altLang="ja-JP"/>
              <a:t>)</a:t>
            </a:r>
            <a:endParaRPr kumimoji="1" lang="ja-JP" altLang="en-US"/>
          </a:p>
        </p:txBody>
      </p:sp>
      <p:sp>
        <p:nvSpPr>
          <p:cNvPr id="6" name="テキスト プレースホルダー 3">
            <a:extLst>
              <a:ext uri="{FF2B5EF4-FFF2-40B4-BE49-F238E27FC236}">
                <a16:creationId xmlns:a16="http://schemas.microsoft.com/office/drawing/2014/main" id="{DC72B500-AAF5-E39F-A08A-9AC5FEA53947}"/>
              </a:ext>
            </a:extLst>
          </p:cNvPr>
          <p:cNvSpPr>
            <a:spLocks noGrp="1"/>
          </p:cNvSpPr>
          <p:nvPr>
            <p:ph type="body" sz="quarter" idx="14"/>
          </p:nvPr>
        </p:nvSpPr>
        <p:spPr>
          <a:xfrm>
            <a:off x="268288" y="929051"/>
            <a:ext cx="11637962" cy="373063"/>
          </a:xfrm>
        </p:spPr>
        <p:txBody>
          <a:bodyPr/>
          <a:lstStyle/>
          <a:p>
            <a:r>
              <a:rPr kumimoji="1" lang="en-US" altLang="ja-JP"/>
              <a:t>SQL</a:t>
            </a:r>
            <a:r>
              <a:rPr kumimoji="1" lang="ja-JP" altLang="en-US"/>
              <a:t>が実行される仕組み</a:t>
            </a:r>
          </a:p>
        </p:txBody>
      </p:sp>
      <p:sp>
        <p:nvSpPr>
          <p:cNvPr id="7" name="テキスト ボックス 6">
            <a:extLst>
              <a:ext uri="{FF2B5EF4-FFF2-40B4-BE49-F238E27FC236}">
                <a16:creationId xmlns:a16="http://schemas.microsoft.com/office/drawing/2014/main" id="{DD80A31D-11C8-A8A6-8B6C-3506CF43A6AC}"/>
              </a:ext>
            </a:extLst>
          </p:cNvPr>
          <p:cNvSpPr txBox="1"/>
          <p:nvPr/>
        </p:nvSpPr>
        <p:spPr>
          <a:xfrm>
            <a:off x="458407" y="1302114"/>
            <a:ext cx="11275185" cy="1569660"/>
          </a:xfrm>
          <a:prstGeom prst="rect">
            <a:avLst/>
          </a:prstGeom>
          <a:noFill/>
        </p:spPr>
        <p:txBody>
          <a:bodyPr wrap="square" rtlCol="0">
            <a:spAutoFit/>
          </a:bodyPr>
          <a:lstStyle/>
          <a:p>
            <a:r>
              <a:rPr lang="ja-JP" altLang="en-US" sz="1600" b="0" i="0">
                <a:solidFill>
                  <a:srgbClr val="000000"/>
                </a:solidFill>
                <a:effectLst/>
                <a:latin typeface="FujitsuInfinityPro-Regular"/>
              </a:rPr>
              <a:t>クライアントから</a:t>
            </a:r>
            <a:r>
              <a:rPr lang="en-US" altLang="ja-JP" sz="1600" b="0" i="0">
                <a:solidFill>
                  <a:srgbClr val="000000"/>
                </a:solidFill>
                <a:effectLst/>
                <a:latin typeface="FujitsuInfinityPro-Regular"/>
              </a:rPr>
              <a:t>PostgreSQL</a:t>
            </a:r>
            <a:r>
              <a:rPr lang="ja-JP" altLang="en-US" sz="1600" b="0" i="0">
                <a:solidFill>
                  <a:srgbClr val="000000"/>
                </a:solidFill>
                <a:effectLst/>
                <a:latin typeface="FujitsuInfinityPro-Regular"/>
              </a:rPr>
              <a:t>に対して</a:t>
            </a:r>
            <a:r>
              <a:rPr lang="en-US" altLang="ja-JP" sz="1600" b="0" i="0">
                <a:solidFill>
                  <a:srgbClr val="000000"/>
                </a:solidFill>
                <a:effectLst/>
                <a:latin typeface="FujitsuInfinityPro-Regular"/>
              </a:rPr>
              <a:t>SQL</a:t>
            </a:r>
            <a:r>
              <a:rPr lang="ja-JP" altLang="en-US" sz="1600" b="0" i="0">
                <a:solidFill>
                  <a:srgbClr val="000000"/>
                </a:solidFill>
                <a:effectLst/>
                <a:latin typeface="FujitsuInfinityPro-Regular"/>
              </a:rPr>
              <a:t>が発行されると、「パーサー」がその</a:t>
            </a:r>
            <a:r>
              <a:rPr lang="en-US" altLang="ja-JP" sz="1600" b="0" i="0">
                <a:solidFill>
                  <a:srgbClr val="000000"/>
                </a:solidFill>
                <a:effectLst/>
                <a:latin typeface="FujitsuInfinityPro-Regular"/>
              </a:rPr>
              <a:t>SQL</a:t>
            </a:r>
            <a:r>
              <a:rPr lang="ja-JP" altLang="en-US" sz="1600" b="0" i="0">
                <a:solidFill>
                  <a:srgbClr val="000000"/>
                </a:solidFill>
                <a:effectLst/>
                <a:latin typeface="FujitsuInfinityPro-Regular"/>
              </a:rPr>
              <a:t>文が正しい構文になっているかをチェックします。次に、データベースにルール（</a:t>
            </a:r>
            <a:r>
              <a:rPr lang="en-US" altLang="ja-JP" sz="1600" b="0" i="0">
                <a:solidFill>
                  <a:srgbClr val="000000"/>
                </a:solidFill>
                <a:effectLst/>
                <a:latin typeface="FujitsuInfinityPro-Regular"/>
              </a:rPr>
              <a:t>SQL</a:t>
            </a:r>
            <a:r>
              <a:rPr lang="ja-JP" altLang="en-US" sz="1600" b="0" i="0">
                <a:solidFill>
                  <a:srgbClr val="000000"/>
                </a:solidFill>
                <a:effectLst/>
                <a:latin typeface="FujitsuInfinityPro-Regular"/>
              </a:rPr>
              <a:t>を置き換える規則）が定義されている場合、「リライター」がその規則に従って他の</a:t>
            </a:r>
            <a:r>
              <a:rPr lang="en-US" altLang="ja-JP" sz="1600" b="0" i="0">
                <a:solidFill>
                  <a:srgbClr val="000000"/>
                </a:solidFill>
                <a:effectLst/>
                <a:latin typeface="FujitsuInfinityPro-Regular"/>
              </a:rPr>
              <a:t>SQL</a:t>
            </a:r>
            <a:r>
              <a:rPr lang="ja-JP" altLang="en-US" sz="1600" b="0" i="0">
                <a:solidFill>
                  <a:srgbClr val="000000"/>
                </a:solidFill>
                <a:effectLst/>
                <a:latin typeface="FujitsuInfinityPro-Regular"/>
              </a:rPr>
              <a:t>に書き換えます。そして、「プランナー（オプティマイザー）」が、対象のテーブルやインデックスのデータ量やばらつきなどの統計的な情報が保持されている</a:t>
            </a:r>
            <a:r>
              <a:rPr lang="en-US" altLang="ja-JP" sz="1600" b="0" i="0">
                <a:solidFill>
                  <a:srgbClr val="000000"/>
                </a:solidFill>
                <a:effectLst/>
                <a:latin typeface="FujitsuInfinityPro-Regular"/>
              </a:rPr>
              <a:t>『</a:t>
            </a:r>
            <a:r>
              <a:rPr lang="ja-JP" altLang="en-US" sz="1600" b="0" i="0">
                <a:solidFill>
                  <a:srgbClr val="000000"/>
                </a:solidFill>
                <a:effectLst/>
                <a:latin typeface="FujitsuInfinityPro-Regular"/>
              </a:rPr>
              <a:t>統計情報</a:t>
            </a:r>
            <a:r>
              <a:rPr lang="en-US" altLang="ja-JP" sz="1600" b="0" i="0">
                <a:solidFill>
                  <a:srgbClr val="000000"/>
                </a:solidFill>
                <a:effectLst/>
                <a:latin typeface="FujitsuInfinityPro-Regular"/>
              </a:rPr>
              <a:t>』</a:t>
            </a:r>
            <a:r>
              <a:rPr lang="ja-JP" altLang="en-US" sz="1600" b="0" i="0">
                <a:solidFill>
                  <a:srgbClr val="000000"/>
                </a:solidFill>
                <a:effectLst/>
                <a:latin typeface="FujitsuInfinityPro-Regular"/>
              </a:rPr>
              <a:t>を参照しながら、取り得る処理パターンをすべて比較して最適で高速に実行できる手順を決定し、その手順を</a:t>
            </a:r>
            <a:r>
              <a:rPr lang="en-US" altLang="ja-JP" sz="1600" b="0" i="0">
                <a:solidFill>
                  <a:srgbClr val="000000"/>
                </a:solidFill>
                <a:effectLst/>
                <a:latin typeface="FujitsuInfinityPro-Regular"/>
              </a:rPr>
              <a:t>『</a:t>
            </a:r>
            <a:r>
              <a:rPr lang="ja-JP" altLang="en-US" sz="1600" b="0" i="0">
                <a:solidFill>
                  <a:srgbClr val="000000"/>
                </a:solidFill>
                <a:effectLst/>
                <a:latin typeface="FujitsuInfinityPro-Regular"/>
              </a:rPr>
              <a:t>実行計画</a:t>
            </a:r>
            <a:r>
              <a:rPr lang="en-US" altLang="ja-JP" sz="1600" b="0" i="0">
                <a:solidFill>
                  <a:srgbClr val="000000"/>
                </a:solidFill>
                <a:effectLst/>
                <a:latin typeface="FujitsuInfinityPro-Regular"/>
              </a:rPr>
              <a:t>』</a:t>
            </a:r>
            <a:r>
              <a:rPr lang="ja-JP" altLang="en-US" sz="1600" b="0" i="0">
                <a:solidFill>
                  <a:srgbClr val="000000"/>
                </a:solidFill>
                <a:effectLst/>
                <a:latin typeface="FujitsuInfinityPro-Regular"/>
              </a:rPr>
              <a:t>として作成します。最後に、「エグゼキューター」がその</a:t>
            </a:r>
            <a:r>
              <a:rPr lang="en-US" altLang="ja-JP" sz="1600" b="0" i="0">
                <a:solidFill>
                  <a:srgbClr val="000000"/>
                </a:solidFill>
                <a:effectLst/>
                <a:latin typeface="FujitsuInfinityPro-Regular"/>
              </a:rPr>
              <a:t>『</a:t>
            </a:r>
            <a:r>
              <a:rPr lang="ja-JP" altLang="en-US" sz="1600" b="0" i="0">
                <a:solidFill>
                  <a:srgbClr val="000000"/>
                </a:solidFill>
                <a:effectLst/>
                <a:latin typeface="FujitsuInfinityPro-Regular"/>
              </a:rPr>
              <a:t>実行計画</a:t>
            </a:r>
            <a:r>
              <a:rPr lang="en-US" altLang="ja-JP" sz="1600" b="0" i="0">
                <a:solidFill>
                  <a:srgbClr val="000000"/>
                </a:solidFill>
                <a:effectLst/>
                <a:latin typeface="FujitsuInfinityPro-Regular"/>
              </a:rPr>
              <a:t>』</a:t>
            </a:r>
            <a:r>
              <a:rPr lang="ja-JP" altLang="en-US" sz="1600" b="0" i="0">
                <a:solidFill>
                  <a:srgbClr val="000000"/>
                </a:solidFill>
                <a:effectLst/>
                <a:latin typeface="FujitsuInfinityPro-Regular"/>
              </a:rPr>
              <a:t>に沿って</a:t>
            </a:r>
            <a:r>
              <a:rPr lang="en-US" altLang="ja-JP" sz="1600" b="0" i="0">
                <a:solidFill>
                  <a:srgbClr val="000000"/>
                </a:solidFill>
                <a:effectLst/>
                <a:latin typeface="FujitsuInfinityPro-Regular"/>
              </a:rPr>
              <a:t>SQL</a:t>
            </a:r>
            <a:r>
              <a:rPr lang="ja-JP" altLang="en-US" sz="1600" b="0" i="0">
                <a:solidFill>
                  <a:srgbClr val="000000"/>
                </a:solidFill>
                <a:effectLst/>
                <a:latin typeface="FujitsuInfinityPro-Regular"/>
              </a:rPr>
              <a:t>を実行し、処理結果をクライアントに返します。</a:t>
            </a:r>
            <a:endParaRPr kumimoji="1" lang="ja-JP" altLang="en-US" sz="1600">
              <a:latin typeface="+mn-ea"/>
            </a:endParaRPr>
          </a:p>
        </p:txBody>
      </p:sp>
      <p:pic>
        <p:nvPicPr>
          <p:cNvPr id="8" name="Picture 2">
            <a:extLst>
              <a:ext uri="{FF2B5EF4-FFF2-40B4-BE49-F238E27FC236}">
                <a16:creationId xmlns:a16="http://schemas.microsoft.com/office/drawing/2014/main" id="{765D1C6F-2E3A-70BF-2712-1C5B8A19797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93521" y="3301109"/>
            <a:ext cx="7348685" cy="29668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431217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1EFB5C1-BAA1-FA12-E904-197C88CDBEA8}"/>
              </a:ext>
            </a:extLst>
          </p:cNvPr>
          <p:cNvSpPr>
            <a:spLocks noGrp="1"/>
          </p:cNvSpPr>
          <p:nvPr>
            <p:ph type="title"/>
          </p:nvPr>
        </p:nvSpPr>
        <p:spPr/>
        <p:txBody>
          <a:bodyPr/>
          <a:lstStyle/>
          <a:p>
            <a:r>
              <a:rPr kumimoji="1" lang="en-US" altLang="ja-JP"/>
              <a:t>3-2-1.PostgreSQL</a:t>
            </a:r>
            <a:r>
              <a:rPr kumimoji="1" lang="ja-JP" altLang="en-US"/>
              <a:t>とは、</a:t>
            </a:r>
            <a:r>
              <a:rPr kumimoji="1" lang="en-US" altLang="ja-JP"/>
              <a:t>(</a:t>
            </a:r>
            <a:r>
              <a:rPr kumimoji="1" lang="ja-JP" altLang="en-US"/>
              <a:t>アーキテクチャ</a:t>
            </a:r>
            <a:r>
              <a:rPr kumimoji="1" lang="en-US" altLang="ja-JP"/>
              <a:t>)</a:t>
            </a:r>
            <a:endParaRPr kumimoji="1" lang="ja-JP" altLang="en-US"/>
          </a:p>
        </p:txBody>
      </p:sp>
      <p:sp>
        <p:nvSpPr>
          <p:cNvPr id="4" name="テキスト プレースホルダー 3">
            <a:extLst>
              <a:ext uri="{FF2B5EF4-FFF2-40B4-BE49-F238E27FC236}">
                <a16:creationId xmlns:a16="http://schemas.microsoft.com/office/drawing/2014/main" id="{397E2107-5E89-CE12-4CAB-CEFB0B2ECB06}"/>
              </a:ext>
            </a:extLst>
          </p:cNvPr>
          <p:cNvSpPr>
            <a:spLocks noGrp="1"/>
          </p:cNvSpPr>
          <p:nvPr>
            <p:ph type="body" sz="quarter" idx="14"/>
          </p:nvPr>
        </p:nvSpPr>
        <p:spPr/>
        <p:txBody>
          <a:bodyPr/>
          <a:lstStyle/>
          <a:p>
            <a:r>
              <a:rPr kumimoji="1" lang="ja-JP" altLang="en-US"/>
              <a:t>各プログラミング言語ごとの接続インタフェース</a:t>
            </a:r>
          </a:p>
        </p:txBody>
      </p:sp>
      <p:graphicFrame>
        <p:nvGraphicFramePr>
          <p:cNvPr id="5" name="表 5">
            <a:extLst>
              <a:ext uri="{FF2B5EF4-FFF2-40B4-BE49-F238E27FC236}">
                <a16:creationId xmlns:a16="http://schemas.microsoft.com/office/drawing/2014/main" id="{8BF0C988-715E-6461-9478-44D395DDEB9C}"/>
              </a:ext>
            </a:extLst>
          </p:cNvPr>
          <p:cNvGraphicFramePr>
            <a:graphicFrameLocks noGrp="1"/>
          </p:cNvGraphicFramePr>
          <p:nvPr>
            <p:extLst>
              <p:ext uri="{D42A27DB-BD31-4B8C-83A1-F6EECF244321}">
                <p14:modId xmlns:p14="http://schemas.microsoft.com/office/powerpoint/2010/main" val="292255764"/>
              </p:ext>
            </p:extLst>
          </p:nvPr>
        </p:nvGraphicFramePr>
        <p:xfrm>
          <a:off x="372013" y="1748459"/>
          <a:ext cx="11534237" cy="4663440"/>
        </p:xfrm>
        <a:graphic>
          <a:graphicData uri="http://schemas.openxmlformats.org/drawingml/2006/table">
            <a:tbl>
              <a:tblPr firstRow="1" bandRow="1">
                <a:tableStyleId>{5C22544A-7EE6-4342-B048-85BDC9FD1C3A}</a:tableStyleId>
              </a:tblPr>
              <a:tblGrid>
                <a:gridCol w="1653735">
                  <a:extLst>
                    <a:ext uri="{9D8B030D-6E8A-4147-A177-3AD203B41FA5}">
                      <a16:colId xmlns:a16="http://schemas.microsoft.com/office/drawing/2014/main" val="2391825307"/>
                    </a:ext>
                  </a:extLst>
                </a:gridCol>
                <a:gridCol w="2574387">
                  <a:extLst>
                    <a:ext uri="{9D8B030D-6E8A-4147-A177-3AD203B41FA5}">
                      <a16:colId xmlns:a16="http://schemas.microsoft.com/office/drawing/2014/main" val="1855496916"/>
                    </a:ext>
                  </a:extLst>
                </a:gridCol>
                <a:gridCol w="1702191">
                  <a:extLst>
                    <a:ext uri="{9D8B030D-6E8A-4147-A177-3AD203B41FA5}">
                      <a16:colId xmlns:a16="http://schemas.microsoft.com/office/drawing/2014/main" val="1979045474"/>
                    </a:ext>
                  </a:extLst>
                </a:gridCol>
                <a:gridCol w="5603924">
                  <a:extLst>
                    <a:ext uri="{9D8B030D-6E8A-4147-A177-3AD203B41FA5}">
                      <a16:colId xmlns:a16="http://schemas.microsoft.com/office/drawing/2014/main" val="998272403"/>
                    </a:ext>
                  </a:extLst>
                </a:gridCol>
              </a:tblGrid>
              <a:tr h="0">
                <a:tc>
                  <a:txBody>
                    <a:bodyPr/>
                    <a:lstStyle/>
                    <a:p>
                      <a:r>
                        <a:rPr kumimoji="1" lang="ja-JP" altLang="en-US" sz="1200"/>
                        <a:t>言語</a:t>
                      </a:r>
                    </a:p>
                  </a:txBody>
                  <a:tcPr/>
                </a:tc>
                <a:tc>
                  <a:txBody>
                    <a:bodyPr/>
                    <a:lstStyle/>
                    <a:p>
                      <a:r>
                        <a:rPr kumimoji="1" lang="ja-JP" altLang="en-US" sz="1200"/>
                        <a:t>名前</a:t>
                      </a:r>
                    </a:p>
                  </a:txBody>
                  <a:tcPr/>
                </a:tc>
                <a:tc>
                  <a:txBody>
                    <a:bodyPr/>
                    <a:lstStyle/>
                    <a:p>
                      <a:r>
                        <a:rPr kumimoji="1" lang="ja-JP" altLang="en-US" sz="1200"/>
                        <a:t>ライセンス</a:t>
                      </a:r>
                    </a:p>
                  </a:txBody>
                  <a:tcPr/>
                </a:tc>
                <a:tc>
                  <a:txBody>
                    <a:bodyPr/>
                    <a:lstStyle/>
                    <a:p>
                      <a:r>
                        <a:rPr kumimoji="1" lang="ja-JP" altLang="en-US" sz="1200"/>
                        <a:t>開発元</a:t>
                      </a:r>
                    </a:p>
                  </a:txBody>
                  <a:tcPr/>
                </a:tc>
                <a:extLst>
                  <a:ext uri="{0D108BD9-81ED-4DB2-BD59-A6C34878D82A}">
                    <a16:rowId xmlns:a16="http://schemas.microsoft.com/office/drawing/2014/main" val="3959160400"/>
                  </a:ext>
                </a:extLst>
              </a:tr>
              <a:tr h="0">
                <a:tc>
                  <a:txBody>
                    <a:bodyPr/>
                    <a:lstStyle/>
                    <a:p>
                      <a:r>
                        <a:rPr kumimoji="1" lang="en-US" altLang="ja-JP" sz="1200"/>
                        <a:t>C</a:t>
                      </a:r>
                      <a:endParaRPr kumimoji="1" lang="ja-JP" altLang="en-US" sz="1200"/>
                    </a:p>
                  </a:txBody>
                  <a:tcPr/>
                </a:tc>
                <a:tc>
                  <a:txBody>
                    <a:bodyPr/>
                    <a:lstStyle/>
                    <a:p>
                      <a:r>
                        <a:rPr kumimoji="1" lang="en-US" altLang="ja-JP" sz="1200"/>
                        <a:t>libpq</a:t>
                      </a:r>
                      <a:endParaRPr kumimoji="1" lang="ja-JP" altLang="en-US" sz="1200"/>
                    </a:p>
                  </a:txBody>
                  <a:tcPr/>
                </a:tc>
                <a:tc>
                  <a:txBody>
                    <a:bodyPr/>
                    <a:lstStyle/>
                    <a:p>
                      <a:r>
                        <a:rPr kumimoji="1" lang="en-US" altLang="ja-JP" sz="1200"/>
                        <a:t>BSD</a:t>
                      </a:r>
                      <a:endParaRPr kumimoji="1" lang="ja-JP" altLang="en-US" sz="1200"/>
                    </a:p>
                  </a:txBody>
                  <a:tcPr/>
                </a:tc>
                <a:tc>
                  <a:txBody>
                    <a:bodyPr/>
                    <a:lstStyle/>
                    <a:p>
                      <a:r>
                        <a:rPr kumimoji="1" lang="ja-JP" altLang="en-US" sz="1200"/>
                        <a:t>本体同梱</a:t>
                      </a:r>
                    </a:p>
                  </a:txBody>
                  <a:tcPr/>
                </a:tc>
                <a:extLst>
                  <a:ext uri="{0D108BD9-81ED-4DB2-BD59-A6C34878D82A}">
                    <a16:rowId xmlns:a16="http://schemas.microsoft.com/office/drawing/2014/main" val="1104887531"/>
                  </a:ext>
                </a:extLst>
              </a:tr>
              <a:tr h="0">
                <a:tc>
                  <a:txBody>
                    <a:bodyPr/>
                    <a:lstStyle/>
                    <a:p>
                      <a:endParaRPr kumimoji="1" lang="ja-JP" altLang="en-US" sz="1200"/>
                    </a:p>
                  </a:txBody>
                  <a:tcPr/>
                </a:tc>
                <a:tc>
                  <a:txBody>
                    <a:bodyPr/>
                    <a:lstStyle/>
                    <a:p>
                      <a:r>
                        <a:rPr kumimoji="1" lang="en-US" altLang="ja-JP" sz="1200"/>
                        <a:t>psqlODBC</a:t>
                      </a:r>
                      <a:endParaRPr kumimoji="1" lang="ja-JP" altLang="en-US" sz="1200"/>
                    </a:p>
                  </a:txBody>
                  <a:tcPr/>
                </a:tc>
                <a:tc>
                  <a:txBody>
                    <a:bodyPr/>
                    <a:lstStyle/>
                    <a:p>
                      <a:r>
                        <a:rPr kumimoji="1" lang="en-US" altLang="ja-JP" sz="1200"/>
                        <a:t>LGPL</a:t>
                      </a:r>
                      <a:endParaRPr kumimoji="1" lang="ja-JP" altLang="en-US" sz="1200"/>
                    </a:p>
                  </a:txBody>
                  <a:tcPr/>
                </a:tc>
                <a:tc>
                  <a:txBody>
                    <a:bodyPr/>
                    <a:lstStyle/>
                    <a:p>
                      <a:r>
                        <a:rPr kumimoji="1" lang="en-US" altLang="ja-JP" sz="1200"/>
                        <a:t>https://odbc.postgresql.org/</a:t>
                      </a:r>
                      <a:endParaRPr kumimoji="1" lang="ja-JP" altLang="en-US" sz="1200"/>
                    </a:p>
                  </a:txBody>
                  <a:tcPr/>
                </a:tc>
                <a:extLst>
                  <a:ext uri="{0D108BD9-81ED-4DB2-BD59-A6C34878D82A}">
                    <a16:rowId xmlns:a16="http://schemas.microsoft.com/office/drawing/2014/main" val="1684722781"/>
                  </a:ext>
                </a:extLst>
              </a:tr>
              <a:tr h="0">
                <a:tc>
                  <a:txBody>
                    <a:bodyPr/>
                    <a:lstStyle/>
                    <a:p>
                      <a:endParaRPr kumimoji="1" lang="ja-JP" altLang="en-US" sz="1200"/>
                    </a:p>
                  </a:txBody>
                  <a:tcPr/>
                </a:tc>
                <a:tc>
                  <a:txBody>
                    <a:bodyPr/>
                    <a:lstStyle/>
                    <a:p>
                      <a:r>
                        <a:rPr kumimoji="1" lang="en-US" altLang="ja-JP" sz="1200"/>
                        <a:t>ODBCng</a:t>
                      </a:r>
                      <a:endParaRPr kumimoji="1" lang="ja-JP" altLang="en-US" sz="1200"/>
                    </a:p>
                  </a:txBody>
                  <a:tcPr/>
                </a:tc>
                <a:tc>
                  <a:txBody>
                    <a:bodyPr/>
                    <a:lstStyle/>
                    <a:p>
                      <a:r>
                        <a:rPr kumimoji="1" lang="en-US" altLang="ja-JP" sz="1200"/>
                        <a:t>GPL</a:t>
                      </a:r>
                      <a:endParaRPr kumimoji="1" lang="ja-JP" altLang="en-US" sz="1200"/>
                    </a:p>
                  </a:txBody>
                  <a:tcPr/>
                </a:tc>
                <a:tc>
                  <a:txBody>
                    <a:bodyPr/>
                    <a:lstStyle/>
                    <a:p>
                      <a:r>
                        <a:rPr kumimoji="1" lang="en-US" altLang="ja-JP" sz="1200"/>
                        <a:t>https://projects.commandprompt.com/public/odbcng/</a:t>
                      </a:r>
                      <a:endParaRPr kumimoji="1" lang="ja-JP" altLang="en-US" sz="1200"/>
                    </a:p>
                  </a:txBody>
                  <a:tcPr/>
                </a:tc>
                <a:extLst>
                  <a:ext uri="{0D108BD9-81ED-4DB2-BD59-A6C34878D82A}">
                    <a16:rowId xmlns:a16="http://schemas.microsoft.com/office/drawing/2014/main" val="764237141"/>
                  </a:ext>
                </a:extLst>
              </a:tr>
              <a:tr h="0">
                <a:tc>
                  <a:txBody>
                    <a:bodyPr/>
                    <a:lstStyle/>
                    <a:p>
                      <a:r>
                        <a:rPr kumimoji="1" lang="en-US" altLang="ja-JP" sz="1200"/>
                        <a:t>C (</a:t>
                      </a:r>
                      <a:r>
                        <a:rPr kumimoji="1" lang="ja-JP" altLang="en-US" sz="1200"/>
                        <a:t>埋め込み</a:t>
                      </a:r>
                      <a:r>
                        <a:rPr kumimoji="1" lang="en-US" altLang="ja-JP" sz="1200"/>
                        <a:t>SQL)</a:t>
                      </a:r>
                      <a:endParaRPr kumimoji="1" lang="ja-JP" altLang="en-US" sz="1200"/>
                    </a:p>
                  </a:txBody>
                  <a:tcPr/>
                </a:tc>
                <a:tc>
                  <a:txBody>
                    <a:bodyPr/>
                    <a:lstStyle/>
                    <a:p>
                      <a:r>
                        <a:rPr kumimoji="1" lang="en-US" altLang="ja-JP" sz="1200"/>
                        <a:t>ecpg</a:t>
                      </a:r>
                      <a:endParaRPr kumimoji="1" lang="ja-JP" altLang="en-US" sz="1200"/>
                    </a:p>
                  </a:txBody>
                  <a:tcPr/>
                </a:tc>
                <a:tc>
                  <a:txBody>
                    <a:bodyPr/>
                    <a:lstStyle/>
                    <a:p>
                      <a:r>
                        <a:rPr kumimoji="1" lang="en-US" altLang="ja-JP" sz="1200"/>
                        <a:t>BSD</a:t>
                      </a:r>
                      <a:endParaRPr kumimoji="1" lang="ja-JP" altLang="en-US" sz="1200"/>
                    </a:p>
                  </a:txBody>
                  <a:tcPr/>
                </a:tc>
                <a:tc>
                  <a:txBody>
                    <a:bodyPr/>
                    <a:lstStyle/>
                    <a:p>
                      <a:r>
                        <a:rPr kumimoji="1" lang="ja-JP" altLang="en-US" sz="1200"/>
                        <a:t>本体同梱</a:t>
                      </a:r>
                    </a:p>
                  </a:txBody>
                  <a:tcPr/>
                </a:tc>
                <a:extLst>
                  <a:ext uri="{0D108BD9-81ED-4DB2-BD59-A6C34878D82A}">
                    <a16:rowId xmlns:a16="http://schemas.microsoft.com/office/drawing/2014/main" val="1418577048"/>
                  </a:ext>
                </a:extLst>
              </a:tr>
              <a:tr h="0">
                <a:tc>
                  <a:txBody>
                    <a:bodyPr/>
                    <a:lstStyle/>
                    <a:p>
                      <a:r>
                        <a:rPr kumimoji="1" lang="en-US" altLang="ja-JP" sz="1200"/>
                        <a:t>C++</a:t>
                      </a:r>
                      <a:endParaRPr kumimoji="1" lang="ja-JP" altLang="en-US" sz="1200"/>
                    </a:p>
                  </a:txBody>
                  <a:tcPr/>
                </a:tc>
                <a:tc>
                  <a:txBody>
                    <a:bodyPr/>
                    <a:lstStyle/>
                    <a:p>
                      <a:r>
                        <a:rPr kumimoji="1" lang="en-US" altLang="ja-JP" sz="1200"/>
                        <a:t>libpqxx</a:t>
                      </a:r>
                      <a:endParaRPr kumimoji="1" lang="ja-JP" altLang="en-US" sz="1200"/>
                    </a:p>
                  </a:txBody>
                  <a:tcPr/>
                </a:tc>
                <a:tc>
                  <a:txBody>
                    <a:bodyPr/>
                    <a:lstStyle/>
                    <a:p>
                      <a:r>
                        <a:rPr kumimoji="1" lang="en-US" altLang="ja-JP" sz="1200"/>
                        <a:t>BSD</a:t>
                      </a:r>
                      <a:endParaRPr kumimoji="1" lang="ja-JP" altLang="en-US" sz="1200"/>
                    </a:p>
                  </a:txBody>
                  <a:tcPr/>
                </a:tc>
                <a:tc>
                  <a:txBody>
                    <a:bodyPr/>
                    <a:lstStyle/>
                    <a:p>
                      <a:r>
                        <a:rPr kumimoji="1" lang="en-US" altLang="ja-JP" sz="1200"/>
                        <a:t>http://pqxx.org/development/libpqxx/</a:t>
                      </a:r>
                      <a:endParaRPr kumimoji="1" lang="ja-JP" altLang="en-US" sz="1200"/>
                    </a:p>
                  </a:txBody>
                  <a:tcPr/>
                </a:tc>
                <a:extLst>
                  <a:ext uri="{0D108BD9-81ED-4DB2-BD59-A6C34878D82A}">
                    <a16:rowId xmlns:a16="http://schemas.microsoft.com/office/drawing/2014/main" val="2189425986"/>
                  </a:ext>
                </a:extLst>
              </a:tr>
              <a:tr h="0">
                <a:tc>
                  <a:txBody>
                    <a:bodyPr/>
                    <a:lstStyle/>
                    <a:p>
                      <a:r>
                        <a:rPr kumimoji="1" lang="en-US" altLang="ja-JP" sz="1200"/>
                        <a:t>Java</a:t>
                      </a:r>
                      <a:endParaRPr kumimoji="1" lang="ja-JP" altLang="en-US" sz="1200"/>
                    </a:p>
                  </a:txBody>
                  <a:tcPr/>
                </a:tc>
                <a:tc>
                  <a:txBody>
                    <a:bodyPr/>
                    <a:lstStyle/>
                    <a:p>
                      <a:r>
                        <a:rPr kumimoji="1" lang="en-US" altLang="ja-JP" sz="1200"/>
                        <a:t>JDBC TYPE4</a:t>
                      </a:r>
                      <a:endParaRPr kumimoji="1" lang="ja-JP" altLang="en-US" sz="1200"/>
                    </a:p>
                  </a:txBody>
                  <a:tcPr/>
                </a:tc>
                <a:tc>
                  <a:txBody>
                    <a:bodyPr/>
                    <a:lstStyle/>
                    <a:p>
                      <a:r>
                        <a:rPr kumimoji="1" lang="en-US" altLang="ja-JP" sz="1200"/>
                        <a:t>BSD</a:t>
                      </a:r>
                      <a:endParaRPr kumimoji="1" lang="ja-JP" altLang="en-US" sz="1200"/>
                    </a:p>
                  </a:txBody>
                  <a:tcPr/>
                </a:tc>
                <a:tc>
                  <a:txBody>
                    <a:bodyPr/>
                    <a:lstStyle/>
                    <a:p>
                      <a:r>
                        <a:rPr kumimoji="1" lang="en-US" altLang="ja-JP" sz="1200"/>
                        <a:t>http://jdbc.postgresql.org/</a:t>
                      </a:r>
                      <a:endParaRPr kumimoji="1" lang="ja-JP" altLang="en-US" sz="1200"/>
                    </a:p>
                  </a:txBody>
                  <a:tcPr/>
                </a:tc>
                <a:extLst>
                  <a:ext uri="{0D108BD9-81ED-4DB2-BD59-A6C34878D82A}">
                    <a16:rowId xmlns:a16="http://schemas.microsoft.com/office/drawing/2014/main" val="3244603138"/>
                  </a:ext>
                </a:extLst>
              </a:tr>
              <a:tr h="0">
                <a:tc>
                  <a:txBody>
                    <a:bodyPr/>
                    <a:lstStyle/>
                    <a:p>
                      <a:r>
                        <a:rPr kumimoji="1" lang="en-US" altLang="ja-JP" sz="1200"/>
                        <a:t>.NET (C#, VB)</a:t>
                      </a:r>
                      <a:endParaRPr kumimoji="1" lang="ja-JP" altLang="en-US" sz="1200"/>
                    </a:p>
                  </a:txBody>
                  <a:tcPr/>
                </a:tc>
                <a:tc>
                  <a:txBody>
                    <a:bodyPr/>
                    <a:lstStyle/>
                    <a:p>
                      <a:r>
                        <a:rPr kumimoji="1" lang="en-US" altLang="ja-JP" sz="1200"/>
                        <a:t>Npgsql</a:t>
                      </a:r>
                      <a:endParaRPr kumimoji="1" lang="ja-JP" altLang="en-US" sz="1200"/>
                    </a:p>
                  </a:txBody>
                  <a:tcPr/>
                </a:tc>
                <a:tc>
                  <a:txBody>
                    <a:bodyPr/>
                    <a:lstStyle/>
                    <a:p>
                      <a:r>
                        <a:rPr kumimoji="1" lang="en-US" altLang="ja-JP" sz="1200"/>
                        <a:t>BSD</a:t>
                      </a:r>
                      <a:endParaRPr kumimoji="1" lang="ja-JP" altLang="en-US" sz="1200"/>
                    </a:p>
                  </a:txBody>
                  <a:tcPr/>
                </a:tc>
                <a:tc>
                  <a:txBody>
                    <a:bodyPr/>
                    <a:lstStyle/>
                    <a:p>
                      <a:r>
                        <a:rPr kumimoji="1" lang="en-US" altLang="ja-JP" sz="1200"/>
                        <a:t>http://npgsql.projects.postgresql.org/</a:t>
                      </a:r>
                      <a:endParaRPr kumimoji="1" lang="ja-JP" altLang="en-US" sz="1200"/>
                    </a:p>
                  </a:txBody>
                  <a:tcPr/>
                </a:tc>
                <a:extLst>
                  <a:ext uri="{0D108BD9-81ED-4DB2-BD59-A6C34878D82A}">
                    <a16:rowId xmlns:a16="http://schemas.microsoft.com/office/drawing/2014/main" val="1212241447"/>
                  </a:ext>
                </a:extLst>
              </a:tr>
              <a:tr h="0">
                <a:tc>
                  <a:txBody>
                    <a:bodyPr/>
                    <a:lstStyle/>
                    <a:p>
                      <a:endParaRPr kumimoji="1" lang="ja-JP" altLang="en-US" sz="1200"/>
                    </a:p>
                  </a:txBody>
                  <a:tcPr/>
                </a:tc>
                <a:tc>
                  <a:txBody>
                    <a:bodyPr/>
                    <a:lstStyle/>
                    <a:p>
                      <a:r>
                        <a:rPr kumimoji="1" lang="en-US" altLang="ja-JP" sz="1200"/>
                        <a:t>dotConnect for PostgreSQL</a:t>
                      </a:r>
                      <a:endParaRPr kumimoji="1" lang="ja-JP" altLang="en-US" sz="1200"/>
                    </a:p>
                  </a:txBody>
                  <a:tcPr/>
                </a:tc>
                <a:tc>
                  <a:txBody>
                    <a:bodyPr/>
                    <a:lstStyle/>
                    <a:p>
                      <a:endParaRPr kumimoji="1" lang="ja-JP" altLang="en-US" sz="1200"/>
                    </a:p>
                  </a:txBody>
                  <a:tcPr/>
                </a:tc>
                <a:tc>
                  <a:txBody>
                    <a:bodyPr/>
                    <a:lstStyle/>
                    <a:p>
                      <a:r>
                        <a:rPr kumimoji="1" lang="en-US" altLang="ja-JP" sz="1200"/>
                        <a:t>http://www.devart.com/dotconnect/postgresql/</a:t>
                      </a:r>
                      <a:endParaRPr kumimoji="1" lang="ja-JP" altLang="en-US" sz="1200"/>
                    </a:p>
                  </a:txBody>
                  <a:tcPr/>
                </a:tc>
                <a:extLst>
                  <a:ext uri="{0D108BD9-81ED-4DB2-BD59-A6C34878D82A}">
                    <a16:rowId xmlns:a16="http://schemas.microsoft.com/office/drawing/2014/main" val="336846832"/>
                  </a:ext>
                </a:extLst>
              </a:tr>
              <a:tr h="0">
                <a:tc>
                  <a:txBody>
                    <a:bodyPr/>
                    <a:lstStyle/>
                    <a:p>
                      <a:r>
                        <a:rPr kumimoji="1" lang="en-US" altLang="ja-JP" sz="1200"/>
                        <a:t>OleDB</a:t>
                      </a:r>
                      <a:endParaRPr kumimoji="1" lang="ja-JP" altLang="en-US" sz="1200"/>
                    </a:p>
                  </a:txBody>
                  <a:tcPr/>
                </a:tc>
                <a:tc>
                  <a:txBody>
                    <a:bodyPr/>
                    <a:lstStyle/>
                    <a:p>
                      <a:r>
                        <a:rPr kumimoji="1" lang="en-US" altLang="ja-JP" sz="1200"/>
                        <a:t>PgOleDb</a:t>
                      </a:r>
                      <a:endParaRPr kumimoji="1" lang="ja-JP" altLang="en-US" sz="1200"/>
                    </a:p>
                  </a:txBody>
                  <a:tcPr/>
                </a:tc>
                <a:tc>
                  <a:txBody>
                    <a:bodyPr/>
                    <a:lstStyle/>
                    <a:p>
                      <a:r>
                        <a:rPr kumimoji="1" lang="en-US" altLang="ja-JP" sz="1200"/>
                        <a:t>LGPL</a:t>
                      </a:r>
                      <a:endParaRPr kumimoji="1" lang="ja-JP" altLang="en-US" sz="1200"/>
                    </a:p>
                  </a:txBody>
                  <a:tcPr/>
                </a:tc>
                <a:tc>
                  <a:txBody>
                    <a:bodyPr/>
                    <a:lstStyle/>
                    <a:p>
                      <a:r>
                        <a:rPr kumimoji="1" lang="en-US" altLang="ja-JP" sz="1200"/>
                        <a:t>http://pgfoundry.org/projects/oledb/</a:t>
                      </a:r>
                      <a:endParaRPr kumimoji="1" lang="ja-JP" altLang="en-US" sz="1200"/>
                    </a:p>
                  </a:txBody>
                  <a:tcPr/>
                </a:tc>
                <a:extLst>
                  <a:ext uri="{0D108BD9-81ED-4DB2-BD59-A6C34878D82A}">
                    <a16:rowId xmlns:a16="http://schemas.microsoft.com/office/drawing/2014/main" val="3458082633"/>
                  </a:ext>
                </a:extLst>
              </a:tr>
              <a:tr h="0">
                <a:tc>
                  <a:txBody>
                    <a:bodyPr/>
                    <a:lstStyle/>
                    <a:p>
                      <a:r>
                        <a:rPr kumimoji="1" lang="en-US" altLang="ja-JP" sz="1200"/>
                        <a:t>Perl</a:t>
                      </a:r>
                      <a:endParaRPr kumimoji="1" lang="ja-JP" altLang="en-US" sz="1200"/>
                    </a:p>
                  </a:txBody>
                  <a:tcPr/>
                </a:tc>
                <a:tc>
                  <a:txBody>
                    <a:bodyPr/>
                    <a:lstStyle/>
                    <a:p>
                      <a:r>
                        <a:rPr kumimoji="1" lang="en-US" altLang="ja-JP" sz="1200"/>
                        <a:t>DBD::Pg</a:t>
                      </a:r>
                      <a:endParaRPr kumimoji="1" lang="ja-JP" altLang="en-US" sz="1200"/>
                    </a:p>
                  </a:txBody>
                  <a:tcPr/>
                </a:tc>
                <a:tc>
                  <a:txBody>
                    <a:bodyPr/>
                    <a:lstStyle/>
                    <a:p>
                      <a:r>
                        <a:rPr kumimoji="1" lang="en-US" altLang="ja-JP" sz="1200"/>
                        <a:t>Artistic, GPL</a:t>
                      </a:r>
                      <a:endParaRPr kumimoji="1" lang="ja-JP" altLang="en-US" sz="1200"/>
                    </a:p>
                  </a:txBody>
                  <a:tcPr/>
                </a:tc>
                <a:tc>
                  <a:txBody>
                    <a:bodyPr/>
                    <a:lstStyle/>
                    <a:p>
                      <a:r>
                        <a:rPr kumimoji="1" lang="en-US" altLang="ja-JP" sz="1200"/>
                        <a:t>http://search.cpan.org/dist/DBD-Pg/</a:t>
                      </a:r>
                      <a:endParaRPr kumimoji="1" lang="ja-JP" altLang="en-US" sz="1200"/>
                    </a:p>
                  </a:txBody>
                  <a:tcPr/>
                </a:tc>
                <a:extLst>
                  <a:ext uri="{0D108BD9-81ED-4DB2-BD59-A6C34878D82A}">
                    <a16:rowId xmlns:a16="http://schemas.microsoft.com/office/drawing/2014/main" val="1802060722"/>
                  </a:ext>
                </a:extLst>
              </a:tr>
              <a:tr h="0">
                <a:tc>
                  <a:txBody>
                    <a:bodyPr/>
                    <a:lstStyle/>
                    <a:p>
                      <a:r>
                        <a:rPr kumimoji="1" lang="en-US" altLang="ja-JP" sz="1200"/>
                        <a:t>Python</a:t>
                      </a:r>
                      <a:endParaRPr kumimoji="1" lang="ja-JP" altLang="en-US" sz="1200"/>
                    </a:p>
                  </a:txBody>
                  <a:tcPr/>
                </a:tc>
                <a:tc>
                  <a:txBody>
                    <a:bodyPr/>
                    <a:lstStyle/>
                    <a:p>
                      <a:r>
                        <a:rPr kumimoji="1" lang="en-US" altLang="ja-JP" sz="1200"/>
                        <a:t>py-postgresql</a:t>
                      </a:r>
                      <a:endParaRPr kumimoji="1" lang="ja-JP" altLang="en-US" sz="1200"/>
                    </a:p>
                  </a:txBody>
                  <a:tcPr/>
                </a:tc>
                <a:tc>
                  <a:txBody>
                    <a:bodyPr/>
                    <a:lstStyle/>
                    <a:p>
                      <a:r>
                        <a:rPr kumimoji="1" lang="en-US" altLang="ja-JP" sz="1200"/>
                        <a:t>BSD</a:t>
                      </a:r>
                      <a:endParaRPr kumimoji="1" lang="ja-JP" altLang="en-US" sz="1200"/>
                    </a:p>
                  </a:txBody>
                  <a:tcPr/>
                </a:tc>
                <a:tc>
                  <a:txBody>
                    <a:bodyPr/>
                    <a:lstStyle/>
                    <a:p>
                      <a:r>
                        <a:rPr kumimoji="1" lang="en-US" altLang="ja-JP" sz="1200"/>
                        <a:t>https://github.com/python-postgres/fe</a:t>
                      </a:r>
                      <a:endParaRPr kumimoji="1" lang="ja-JP" altLang="en-US" sz="1200"/>
                    </a:p>
                  </a:txBody>
                  <a:tcPr/>
                </a:tc>
                <a:extLst>
                  <a:ext uri="{0D108BD9-81ED-4DB2-BD59-A6C34878D82A}">
                    <a16:rowId xmlns:a16="http://schemas.microsoft.com/office/drawing/2014/main" val="2448405011"/>
                  </a:ext>
                </a:extLst>
              </a:tr>
              <a:tr h="0">
                <a:tc>
                  <a:txBody>
                    <a:bodyPr/>
                    <a:lstStyle/>
                    <a:p>
                      <a:endParaRPr kumimoji="1" lang="ja-JP" altLang="en-US" sz="1200"/>
                    </a:p>
                  </a:txBody>
                  <a:tcPr/>
                </a:tc>
                <a:tc>
                  <a:txBody>
                    <a:bodyPr/>
                    <a:lstStyle/>
                    <a:p>
                      <a:r>
                        <a:rPr kumimoji="1" lang="en-US" altLang="ja-JP" sz="1200"/>
                        <a:t>PyGreSQL</a:t>
                      </a:r>
                      <a:endParaRPr kumimoji="1" lang="ja-JP" altLang="en-US" sz="1200"/>
                    </a:p>
                  </a:txBody>
                  <a:tcPr/>
                </a:tc>
                <a:tc>
                  <a:txBody>
                    <a:bodyPr/>
                    <a:lstStyle/>
                    <a:p>
                      <a:r>
                        <a:rPr kumimoji="1" lang="en-US" altLang="ja-JP" sz="1200"/>
                        <a:t>BSD</a:t>
                      </a:r>
                      <a:endParaRPr kumimoji="1" lang="ja-JP" altLang="en-US" sz="1200"/>
                    </a:p>
                  </a:txBody>
                  <a:tcPr/>
                </a:tc>
                <a:tc>
                  <a:txBody>
                    <a:bodyPr/>
                    <a:lstStyle/>
                    <a:p>
                      <a:r>
                        <a:rPr kumimoji="1" lang="en-US" altLang="ja-JP" sz="1200"/>
                        <a:t>http://www.pygresql.org/</a:t>
                      </a:r>
                      <a:endParaRPr kumimoji="1" lang="ja-JP" altLang="en-US" sz="1200"/>
                    </a:p>
                  </a:txBody>
                  <a:tcPr/>
                </a:tc>
                <a:extLst>
                  <a:ext uri="{0D108BD9-81ED-4DB2-BD59-A6C34878D82A}">
                    <a16:rowId xmlns:a16="http://schemas.microsoft.com/office/drawing/2014/main" val="1482651771"/>
                  </a:ext>
                </a:extLst>
              </a:tr>
              <a:tr h="0">
                <a:tc>
                  <a:txBody>
                    <a:bodyPr/>
                    <a:lstStyle/>
                    <a:p>
                      <a:endParaRPr kumimoji="1" lang="ja-JP" altLang="en-US" sz="1200"/>
                    </a:p>
                  </a:txBody>
                  <a:tcPr/>
                </a:tc>
                <a:tc>
                  <a:txBody>
                    <a:bodyPr/>
                    <a:lstStyle/>
                    <a:p>
                      <a:r>
                        <a:rPr kumimoji="1" lang="en-US" altLang="ja-JP" sz="1200"/>
                        <a:t>psycopg2</a:t>
                      </a:r>
                      <a:endParaRPr kumimoji="1" lang="ja-JP" altLang="en-US" sz="1200"/>
                    </a:p>
                  </a:txBody>
                  <a:tcPr/>
                </a:tc>
                <a:tc>
                  <a:txBody>
                    <a:bodyPr/>
                    <a:lstStyle/>
                    <a:p>
                      <a:r>
                        <a:rPr kumimoji="1" lang="en-US" altLang="ja-JP" sz="1200"/>
                        <a:t>LGPL</a:t>
                      </a:r>
                      <a:endParaRPr kumimoji="1" lang="ja-JP" altLang="en-US" sz="1200"/>
                    </a:p>
                  </a:txBody>
                  <a:tcPr/>
                </a:tc>
                <a:tc>
                  <a:txBody>
                    <a:bodyPr/>
                    <a:lstStyle/>
                    <a:p>
                      <a:r>
                        <a:rPr kumimoji="1" lang="en-US" altLang="ja-JP" sz="1200"/>
                        <a:t>http://initd.org/</a:t>
                      </a:r>
                      <a:endParaRPr kumimoji="1" lang="ja-JP" altLang="en-US" sz="1200"/>
                    </a:p>
                  </a:txBody>
                  <a:tcPr/>
                </a:tc>
                <a:extLst>
                  <a:ext uri="{0D108BD9-81ED-4DB2-BD59-A6C34878D82A}">
                    <a16:rowId xmlns:a16="http://schemas.microsoft.com/office/drawing/2014/main" val="3533637894"/>
                  </a:ext>
                </a:extLst>
              </a:tr>
              <a:tr h="0">
                <a:tc>
                  <a:txBody>
                    <a:bodyPr/>
                    <a:lstStyle/>
                    <a:p>
                      <a:endParaRPr kumimoji="1" lang="ja-JP" altLang="en-US" sz="1200"/>
                    </a:p>
                  </a:txBody>
                  <a:tcPr/>
                </a:tc>
                <a:tc>
                  <a:txBody>
                    <a:bodyPr/>
                    <a:lstStyle/>
                    <a:p>
                      <a:r>
                        <a:rPr kumimoji="1" lang="en-US" altLang="ja-JP" sz="1200"/>
                        <a:t>pg8000</a:t>
                      </a:r>
                      <a:endParaRPr kumimoji="1" lang="ja-JP" altLang="en-US" sz="1200"/>
                    </a:p>
                  </a:txBody>
                  <a:tcPr/>
                </a:tc>
                <a:tc>
                  <a:txBody>
                    <a:bodyPr/>
                    <a:lstStyle/>
                    <a:p>
                      <a:r>
                        <a:rPr kumimoji="1" lang="en-US" altLang="ja-JP" sz="1200"/>
                        <a:t>BSD</a:t>
                      </a:r>
                      <a:endParaRPr kumimoji="1" lang="ja-JP" altLang="en-US" sz="1200"/>
                    </a:p>
                  </a:txBody>
                  <a:tcPr/>
                </a:tc>
                <a:tc>
                  <a:txBody>
                    <a:bodyPr/>
                    <a:lstStyle/>
                    <a:p>
                      <a:r>
                        <a:rPr kumimoji="1" lang="en-US" altLang="ja-JP" sz="1200"/>
                        <a:t>https://github.com/tlocke/pg8000</a:t>
                      </a:r>
                      <a:endParaRPr kumimoji="1" lang="ja-JP" altLang="en-US" sz="1200"/>
                    </a:p>
                  </a:txBody>
                  <a:tcPr/>
                </a:tc>
                <a:extLst>
                  <a:ext uri="{0D108BD9-81ED-4DB2-BD59-A6C34878D82A}">
                    <a16:rowId xmlns:a16="http://schemas.microsoft.com/office/drawing/2014/main" val="3365141053"/>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a:t>PHP</a:t>
                      </a:r>
                      <a:endParaRPr kumimoji="1" lang="ja-JP" altLang="en-US" sz="1200"/>
                    </a:p>
                  </a:txBody>
                  <a:tcPr/>
                </a:tc>
                <a:tc>
                  <a:txBody>
                    <a:bodyPr/>
                    <a:lstStyle/>
                    <a:p>
                      <a:r>
                        <a:rPr kumimoji="1" lang="en-US" altLang="ja-JP" sz="1200"/>
                        <a:t>php_pgsql</a:t>
                      </a:r>
                      <a:endParaRPr kumimoji="1" lang="ja-JP" altLang="en-US" sz="1200"/>
                    </a:p>
                  </a:txBody>
                  <a:tcPr/>
                </a:tc>
                <a:tc>
                  <a:txBody>
                    <a:bodyPr/>
                    <a:lstStyle/>
                    <a:p>
                      <a:r>
                        <a:rPr kumimoji="1" lang="en-US" altLang="ja-JP" sz="1200"/>
                        <a:t>PHP License</a:t>
                      </a:r>
                      <a:endParaRPr kumimoji="1" lang="ja-JP" altLang="en-US" sz="1200"/>
                    </a:p>
                  </a:txBody>
                  <a:tcPr/>
                </a:tc>
                <a:tc>
                  <a:txBody>
                    <a:bodyPr/>
                    <a:lstStyle/>
                    <a:p>
                      <a:r>
                        <a:rPr kumimoji="1" lang="en-US" altLang="ja-JP" sz="1200"/>
                        <a:t>http://jp2.php.net/pgsql</a:t>
                      </a:r>
                      <a:endParaRPr kumimoji="1" lang="ja-JP" altLang="en-US" sz="1200"/>
                    </a:p>
                  </a:txBody>
                  <a:tcPr/>
                </a:tc>
                <a:extLst>
                  <a:ext uri="{0D108BD9-81ED-4DB2-BD59-A6C34878D82A}">
                    <a16:rowId xmlns:a16="http://schemas.microsoft.com/office/drawing/2014/main" val="3139285263"/>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a:t>Ruby</a:t>
                      </a:r>
                      <a:endParaRPr kumimoji="1" lang="ja-JP" altLang="en-US" sz="1200"/>
                    </a:p>
                  </a:txBody>
                  <a:tcPr/>
                </a:tc>
                <a:tc>
                  <a:txBody>
                    <a:bodyPr/>
                    <a:lstStyle/>
                    <a:p>
                      <a:r>
                        <a:rPr kumimoji="1" lang="en-US" altLang="ja-JP" sz="1200"/>
                        <a:t>ruby-pg</a:t>
                      </a:r>
                      <a:endParaRPr kumimoji="1" lang="ja-JP" altLang="en-US" sz="1200"/>
                    </a:p>
                  </a:txBody>
                  <a:tcPr/>
                </a:tc>
                <a:tc>
                  <a:txBody>
                    <a:bodyPr/>
                    <a:lstStyle/>
                    <a:p>
                      <a:r>
                        <a:rPr kumimoji="1" lang="en-US" altLang="ja-JP" sz="1200"/>
                        <a:t>Ruby License</a:t>
                      </a:r>
                      <a:endParaRPr kumimoji="1" lang="ja-JP" altLang="en-US" sz="1200"/>
                    </a:p>
                  </a:txBody>
                  <a:tcPr/>
                </a:tc>
                <a:tc>
                  <a:txBody>
                    <a:bodyPr/>
                    <a:lstStyle/>
                    <a:p>
                      <a:r>
                        <a:rPr kumimoji="1" lang="en-US" altLang="ja-JP" sz="1200"/>
                        <a:t>http://rubyforge.org/projects/ruby-pg/</a:t>
                      </a:r>
                      <a:endParaRPr kumimoji="1" lang="ja-JP" altLang="en-US" sz="1200"/>
                    </a:p>
                  </a:txBody>
                  <a:tcPr/>
                </a:tc>
                <a:extLst>
                  <a:ext uri="{0D108BD9-81ED-4DB2-BD59-A6C34878D82A}">
                    <a16:rowId xmlns:a16="http://schemas.microsoft.com/office/drawing/2014/main" val="3919917549"/>
                  </a:ext>
                </a:extLst>
              </a:tr>
            </a:tbl>
          </a:graphicData>
        </a:graphic>
      </p:graphicFrame>
    </p:spTree>
    <p:extLst>
      <p:ext uri="{BB962C8B-B14F-4D97-AF65-F5344CB8AC3E}">
        <p14:creationId xmlns:p14="http://schemas.microsoft.com/office/powerpoint/2010/main" val="18732957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タイトル 14">
            <a:extLst>
              <a:ext uri="{FF2B5EF4-FFF2-40B4-BE49-F238E27FC236}">
                <a16:creationId xmlns:a16="http://schemas.microsoft.com/office/drawing/2014/main" id="{9CA272DE-C91F-1EC3-E20B-AE341A2DDF8D}"/>
              </a:ext>
            </a:extLst>
          </p:cNvPr>
          <p:cNvSpPr>
            <a:spLocks noGrp="1"/>
          </p:cNvSpPr>
          <p:nvPr>
            <p:ph type="title"/>
          </p:nvPr>
        </p:nvSpPr>
        <p:spPr/>
        <p:txBody>
          <a:bodyPr/>
          <a:lstStyle/>
          <a:p>
            <a:r>
              <a:rPr lang="ja-JP" altLang="en-US" dirty="0"/>
              <a:t>目次</a:t>
            </a:r>
          </a:p>
        </p:txBody>
      </p:sp>
      <p:sp>
        <p:nvSpPr>
          <p:cNvPr id="2" name="テキスト ボックス 1">
            <a:extLst>
              <a:ext uri="{FF2B5EF4-FFF2-40B4-BE49-F238E27FC236}">
                <a16:creationId xmlns:a16="http://schemas.microsoft.com/office/drawing/2014/main" id="{0DC3EABF-50BC-4545-9914-CAE4A72364DC}"/>
              </a:ext>
            </a:extLst>
          </p:cNvPr>
          <p:cNvSpPr txBox="1"/>
          <p:nvPr/>
        </p:nvSpPr>
        <p:spPr>
          <a:xfrm>
            <a:off x="363556" y="1057620"/>
            <a:ext cx="10807547" cy="4801314"/>
          </a:xfrm>
          <a:prstGeom prst="rect">
            <a:avLst/>
          </a:prstGeom>
          <a:noFill/>
        </p:spPr>
        <p:txBody>
          <a:bodyPr wrap="square" rtlCol="0">
            <a:spAutoFit/>
          </a:bodyPr>
          <a:lstStyle/>
          <a:p>
            <a:r>
              <a:rPr lang="ja-JP" altLang="en-US" dirty="0"/>
              <a:t>３－</a:t>
            </a:r>
            <a:r>
              <a:rPr kumimoji="1" lang="ja-JP" altLang="en-US" dirty="0"/>
              <a:t>３．</a:t>
            </a:r>
            <a:r>
              <a:rPr kumimoji="1" lang="en-US" altLang="ja-JP" dirty="0"/>
              <a:t>C#</a:t>
            </a:r>
            <a:r>
              <a:rPr kumimoji="1" lang="ja-JP" altLang="en-US" dirty="0"/>
              <a:t>言語、</a:t>
            </a:r>
            <a:r>
              <a:rPr kumimoji="1" lang="en-US" altLang="ja-JP" dirty="0"/>
              <a:t>JavaScript(Vue)</a:t>
            </a:r>
            <a:r>
              <a:rPr kumimoji="1" lang="ja-JP" altLang="en-US" dirty="0"/>
              <a:t>による</a:t>
            </a:r>
            <a:r>
              <a:rPr kumimoji="1" lang="en-US" altLang="ja-JP" dirty="0"/>
              <a:t>web</a:t>
            </a:r>
            <a:r>
              <a:rPr kumimoji="1" lang="ja-JP" altLang="en-US" dirty="0"/>
              <a:t>システムの開発</a:t>
            </a:r>
            <a:r>
              <a:rPr lang="ja-JP" altLang="en-US" dirty="0"/>
              <a:t>　　　・・・・・・・・・・・・・・・・・・・・・・・・・・・</a:t>
            </a:r>
            <a:endParaRPr kumimoji="1" lang="en-US" altLang="ja-JP" dirty="0"/>
          </a:p>
          <a:p>
            <a:r>
              <a:rPr lang="ja-JP" altLang="en-US" dirty="0"/>
              <a:t>　　　　</a:t>
            </a:r>
            <a:r>
              <a:rPr lang="en-US" altLang="ja-JP" dirty="0"/>
              <a:t>3-3-1.</a:t>
            </a:r>
            <a:r>
              <a:rPr lang="ja-JP" altLang="en-US" dirty="0"/>
              <a:t>バックエンドとバックエンド</a:t>
            </a:r>
          </a:p>
          <a:p>
            <a:r>
              <a:rPr lang="ja-JP" altLang="en-US" dirty="0"/>
              <a:t>　　　　</a:t>
            </a:r>
            <a:r>
              <a:rPr lang="en-US" altLang="ja-JP" dirty="0"/>
              <a:t>3-3-2.</a:t>
            </a:r>
            <a:r>
              <a:rPr lang="ja-JP" altLang="en-US" dirty="0"/>
              <a:t>プロジェクト作成</a:t>
            </a:r>
          </a:p>
          <a:p>
            <a:r>
              <a:rPr lang="ja-JP" altLang="en-US" dirty="0"/>
              <a:t>　　　　</a:t>
            </a:r>
            <a:r>
              <a:rPr lang="en-US" altLang="ja-JP" dirty="0"/>
              <a:t>3-3-3.</a:t>
            </a:r>
            <a:r>
              <a:rPr lang="ja-JP" altLang="en-US" dirty="0"/>
              <a:t>「住所録リスト表示」機能作成</a:t>
            </a:r>
          </a:p>
          <a:p>
            <a:r>
              <a:rPr lang="ja-JP" altLang="en-US" dirty="0"/>
              <a:t>　　　　</a:t>
            </a:r>
            <a:r>
              <a:rPr lang="en-US" altLang="ja-JP" dirty="0"/>
              <a:t>3-3-4.</a:t>
            </a:r>
            <a:r>
              <a:rPr lang="ja-JP" altLang="en-US" dirty="0"/>
              <a:t>「新規登録」機能作成</a:t>
            </a:r>
          </a:p>
          <a:p>
            <a:r>
              <a:rPr lang="ja-JP" altLang="en-US" dirty="0"/>
              <a:t>　　　　</a:t>
            </a:r>
            <a:r>
              <a:rPr lang="en-US" altLang="ja-JP" dirty="0"/>
              <a:t>3-3-5</a:t>
            </a:r>
            <a:r>
              <a:rPr lang="en-US" altLang="ja-JP"/>
              <a:t>.</a:t>
            </a:r>
            <a:r>
              <a:rPr lang="ja-JP" altLang="en-US"/>
              <a:t>「更新」</a:t>
            </a:r>
            <a:r>
              <a:rPr lang="ja-JP" altLang="en-US" dirty="0"/>
              <a:t>機能作成</a:t>
            </a:r>
          </a:p>
          <a:p>
            <a:r>
              <a:rPr lang="ja-JP" altLang="en-US" dirty="0"/>
              <a:t>　　　　</a:t>
            </a:r>
            <a:r>
              <a:rPr lang="en-US" altLang="ja-JP" dirty="0"/>
              <a:t>3-3-5.</a:t>
            </a:r>
            <a:r>
              <a:rPr lang="ja-JP" altLang="en-US" dirty="0"/>
              <a:t>「削除」</a:t>
            </a:r>
            <a:r>
              <a:rPr lang="ja-JP" altLang="en-US"/>
              <a:t>機能作成</a:t>
            </a:r>
            <a:endParaRPr lang="en-US" altLang="ja-JP"/>
          </a:p>
          <a:p>
            <a:endParaRPr lang="en-US" altLang="ja-JP"/>
          </a:p>
          <a:p>
            <a:r>
              <a:rPr lang="en-US" altLang="ja-JP"/>
              <a:t>3-4</a:t>
            </a:r>
            <a:r>
              <a:rPr lang="en-US" altLang="ja-JP" dirty="0"/>
              <a:t>.</a:t>
            </a:r>
            <a:r>
              <a:rPr lang="ja-JP" altLang="en-US" dirty="0"/>
              <a:t>動作確認</a:t>
            </a:r>
            <a:r>
              <a:rPr lang="en-US" altLang="ja-JP" dirty="0"/>
              <a:t>(</a:t>
            </a:r>
            <a:r>
              <a:rPr lang="ja-JP" altLang="en-US"/>
              <a:t>テスト</a:t>
            </a:r>
            <a:r>
              <a:rPr lang="en-US" altLang="ja-JP"/>
              <a:t>)</a:t>
            </a:r>
            <a:r>
              <a:rPr lang="ja-JP" altLang="en-US"/>
              <a:t>　・・・・・・・・・・・・・・・・・・・・・・・・・・・・・・・・・・・・・・・・・・・・・・・・・・・・・・・・・・・・・・・・・・</a:t>
            </a:r>
            <a:endParaRPr lang="en-US" altLang="ja-JP"/>
          </a:p>
          <a:p>
            <a:endParaRPr lang="en-US" altLang="ja-JP"/>
          </a:p>
          <a:p>
            <a:r>
              <a:rPr lang="en-US" altLang="ja-JP"/>
              <a:t>3-5.</a:t>
            </a:r>
            <a:r>
              <a:rPr lang="ja-JP" altLang="en-US"/>
              <a:t>動作確認サーバ上での動作確認　・・・・・・・・・・・・・・・・・・・・・・・・・・・・・・・・・・・・・・・・・・・・・・・・・・・・・</a:t>
            </a:r>
            <a:endParaRPr lang="en-US" altLang="ja-JP"/>
          </a:p>
          <a:p>
            <a:endParaRPr lang="en-US" altLang="ja-JP"/>
          </a:p>
          <a:p>
            <a:r>
              <a:rPr lang="en-US" altLang="ja-JP">
                <a:latin typeface="BIZ UDPゴシック" panose="020B0400000000000000" pitchFamily="50" charset="-128"/>
                <a:ea typeface="BIZ UDPゴシック" panose="020B0400000000000000" pitchFamily="50" charset="-128"/>
              </a:rPr>
              <a:t>3-6</a:t>
            </a:r>
            <a:r>
              <a:rPr kumimoji="1" lang="en-US" altLang="ja-JP" sz="1800">
                <a:latin typeface="BIZ UDPゴシック" panose="020B0400000000000000" pitchFamily="50" charset="-128"/>
                <a:ea typeface="BIZ UDPゴシック" panose="020B0400000000000000" pitchFamily="50" charset="-128"/>
              </a:rPr>
              <a:t>.</a:t>
            </a:r>
            <a:r>
              <a:rPr kumimoji="1" lang="ja-JP" altLang="en-US" sz="1800">
                <a:latin typeface="BIZ UDPゴシック" panose="020B0400000000000000" pitchFamily="50" charset="-128"/>
                <a:ea typeface="BIZ UDPゴシック" panose="020B0400000000000000" pitchFamily="50" charset="-128"/>
              </a:rPr>
              <a:t>感想、レビュー　　・・・・・・・・・・・・・・・・・・・・・・・・・・・・・・・・・・・・・・・・・・・・・・・・・・・・・・・・・・・・・・・・・・・</a:t>
            </a:r>
            <a:endParaRPr lang="en-US" altLang="ja-JP"/>
          </a:p>
          <a:p>
            <a:endParaRPr lang="en-US" altLang="ja-JP"/>
          </a:p>
          <a:p>
            <a:r>
              <a:rPr lang="ja-JP" altLang="en-US"/>
              <a:t>付録　　　　　　　　　・・・・・・・・・・・・・・・・・・・・・・・・・・・・・・・・・・・・・・・・・・・・・・・・・・・・・・・・・・・・・・・・・・・・・・・</a:t>
            </a:r>
            <a:endParaRPr lang="en-US" altLang="ja-JP"/>
          </a:p>
          <a:p>
            <a:r>
              <a:rPr lang="en-US" altLang="ja-JP"/>
              <a:t>【</a:t>
            </a:r>
            <a:r>
              <a:rPr lang="ja-JP" altLang="en-US"/>
              <a:t>付録</a:t>
            </a:r>
            <a:r>
              <a:rPr lang="en-US" altLang="ja-JP"/>
              <a:t>】</a:t>
            </a:r>
            <a:r>
              <a:rPr lang="en-US" altLang="ja-JP">
                <a:latin typeface="BIZ UDPゴシック" panose="020B0400000000000000" pitchFamily="50" charset="-128"/>
                <a:ea typeface="BIZ UDPゴシック" panose="020B0400000000000000" pitchFamily="50" charset="-128"/>
              </a:rPr>
              <a:t> LinQ</a:t>
            </a:r>
            <a:r>
              <a:rPr lang="ja-JP" altLang="en-US">
                <a:latin typeface="BIZ UDPゴシック" panose="020B0400000000000000" pitchFamily="50" charset="-128"/>
                <a:ea typeface="BIZ UDPゴシック" panose="020B0400000000000000" pitchFamily="50" charset="-128"/>
              </a:rPr>
              <a:t>によるデータ操作　</a:t>
            </a:r>
            <a:endParaRPr lang="en-US" altLang="ja-JP"/>
          </a:p>
          <a:p>
            <a:r>
              <a:rPr lang="en-US" altLang="ja-JP"/>
              <a:t>【</a:t>
            </a:r>
            <a:r>
              <a:rPr lang="ja-JP" altLang="en-US"/>
              <a:t>付録</a:t>
            </a:r>
            <a:r>
              <a:rPr lang="en-US" altLang="ja-JP"/>
              <a:t>】</a:t>
            </a:r>
            <a:r>
              <a:rPr lang="ja-JP" altLang="en-US">
                <a:latin typeface="BIZ UDPゴシック" panose="020B0400000000000000" pitchFamily="50" charset="-128"/>
                <a:ea typeface="BIZ UDPゴシック" panose="020B0400000000000000" pitchFamily="50" charset="-128"/>
              </a:rPr>
              <a:t>入力チェック「</a:t>
            </a:r>
            <a:r>
              <a:rPr lang="en-US" altLang="ja-JP">
                <a:latin typeface="BIZ UDPゴシック" panose="020B0400000000000000" pitchFamily="50" charset="-128"/>
                <a:ea typeface="BIZ UDPゴシック" panose="020B0400000000000000" pitchFamily="50" charset="-128"/>
              </a:rPr>
              <a:t>vee-validate</a:t>
            </a:r>
            <a:r>
              <a:rPr lang="ja-JP" altLang="en-US">
                <a:latin typeface="BIZ UDPゴシック" panose="020B0400000000000000" pitchFamily="50" charset="-128"/>
                <a:ea typeface="BIZ UDPゴシック" panose="020B0400000000000000" pitchFamily="50" charset="-128"/>
              </a:rPr>
              <a:t>」</a:t>
            </a:r>
            <a:endParaRPr lang="en-US" altLang="ja-JP"/>
          </a:p>
        </p:txBody>
      </p:sp>
      <p:sp>
        <p:nvSpPr>
          <p:cNvPr id="3" name="テキスト ボックス 2">
            <a:extLst>
              <a:ext uri="{FF2B5EF4-FFF2-40B4-BE49-F238E27FC236}">
                <a16:creationId xmlns:a16="http://schemas.microsoft.com/office/drawing/2014/main" id="{638DCFB2-4A57-D981-6D7C-FB53F87F9940}"/>
              </a:ext>
            </a:extLst>
          </p:cNvPr>
          <p:cNvSpPr txBox="1"/>
          <p:nvPr/>
        </p:nvSpPr>
        <p:spPr>
          <a:xfrm>
            <a:off x="10442602" y="1043557"/>
            <a:ext cx="728501" cy="4801314"/>
          </a:xfrm>
          <a:prstGeom prst="rect">
            <a:avLst/>
          </a:prstGeom>
          <a:noFill/>
        </p:spPr>
        <p:txBody>
          <a:bodyPr wrap="square" rtlCol="0">
            <a:spAutoFit/>
          </a:bodyPr>
          <a:lstStyle/>
          <a:p>
            <a:pPr algn="r"/>
            <a:r>
              <a:rPr lang="en-US" altLang="ja-JP"/>
              <a:t>142</a:t>
            </a:r>
            <a:endParaRPr lang="en-US" altLang="ja-JP" dirty="0"/>
          </a:p>
          <a:p>
            <a:pPr algn="r"/>
            <a:r>
              <a:rPr lang="en-US" altLang="ja-JP"/>
              <a:t>143</a:t>
            </a:r>
            <a:endParaRPr lang="en-US" altLang="ja-JP" dirty="0"/>
          </a:p>
          <a:p>
            <a:pPr algn="r"/>
            <a:r>
              <a:rPr lang="en-US" altLang="ja-JP"/>
              <a:t>144</a:t>
            </a:r>
            <a:endParaRPr lang="en-US" altLang="ja-JP" dirty="0"/>
          </a:p>
          <a:p>
            <a:pPr algn="r"/>
            <a:r>
              <a:rPr lang="en-US" altLang="ja-JP"/>
              <a:t>175</a:t>
            </a:r>
            <a:endParaRPr lang="en-US" altLang="ja-JP" dirty="0"/>
          </a:p>
          <a:p>
            <a:pPr algn="r"/>
            <a:r>
              <a:rPr lang="en-US" altLang="ja-JP"/>
              <a:t>197</a:t>
            </a:r>
            <a:endParaRPr lang="en-US" altLang="ja-JP" dirty="0"/>
          </a:p>
          <a:p>
            <a:pPr algn="r"/>
            <a:r>
              <a:rPr lang="en-US" altLang="ja-JP"/>
              <a:t>203</a:t>
            </a:r>
            <a:endParaRPr lang="en-US" altLang="ja-JP" dirty="0"/>
          </a:p>
          <a:p>
            <a:pPr algn="r"/>
            <a:r>
              <a:rPr lang="en-US" altLang="ja-JP"/>
              <a:t>129</a:t>
            </a:r>
            <a:endParaRPr lang="en-US" altLang="ja-JP" dirty="0"/>
          </a:p>
          <a:p>
            <a:pPr algn="r"/>
            <a:endParaRPr lang="en-US" altLang="ja-JP" dirty="0"/>
          </a:p>
          <a:p>
            <a:pPr algn="r"/>
            <a:r>
              <a:rPr lang="en-US" altLang="ja-JP"/>
              <a:t>215</a:t>
            </a:r>
          </a:p>
          <a:p>
            <a:pPr algn="r"/>
            <a:endParaRPr lang="en-US" altLang="ja-JP"/>
          </a:p>
          <a:p>
            <a:pPr algn="r"/>
            <a:r>
              <a:rPr lang="en-US" altLang="ja-JP"/>
              <a:t>216</a:t>
            </a:r>
          </a:p>
          <a:p>
            <a:pPr algn="r"/>
            <a:endParaRPr lang="en-US" altLang="ja-JP"/>
          </a:p>
          <a:p>
            <a:pPr algn="r"/>
            <a:r>
              <a:rPr lang="en-US" altLang="ja-JP"/>
              <a:t>236</a:t>
            </a:r>
          </a:p>
          <a:p>
            <a:pPr algn="r"/>
            <a:endParaRPr lang="en-US" altLang="ja-JP"/>
          </a:p>
          <a:p>
            <a:pPr algn="r"/>
            <a:r>
              <a:rPr lang="en-US" altLang="ja-JP"/>
              <a:t>238</a:t>
            </a:r>
          </a:p>
          <a:p>
            <a:pPr algn="r"/>
            <a:r>
              <a:rPr lang="en-US" altLang="ja-JP"/>
              <a:t>239</a:t>
            </a:r>
          </a:p>
          <a:p>
            <a:pPr algn="r"/>
            <a:r>
              <a:rPr lang="en-US" altLang="ja-JP"/>
              <a:t>240</a:t>
            </a:r>
            <a:endParaRPr lang="en-US" altLang="ja-JP" dirty="0"/>
          </a:p>
        </p:txBody>
      </p:sp>
    </p:spTree>
    <p:extLst>
      <p:ext uri="{BB962C8B-B14F-4D97-AF65-F5344CB8AC3E}">
        <p14:creationId xmlns:p14="http://schemas.microsoft.com/office/powerpoint/2010/main" val="38023724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a:extLst>
              <a:ext uri="{FF2B5EF4-FFF2-40B4-BE49-F238E27FC236}">
                <a16:creationId xmlns:a16="http://schemas.microsoft.com/office/drawing/2014/main" id="{E550C103-7297-8C24-31EB-53C7D68F6976}"/>
              </a:ext>
            </a:extLst>
          </p:cNvPr>
          <p:cNvSpPr/>
          <p:nvPr/>
        </p:nvSpPr>
        <p:spPr>
          <a:xfrm>
            <a:off x="267628" y="1547445"/>
            <a:ext cx="11637961" cy="4248443"/>
          </a:xfrm>
          <a:prstGeom prst="rect">
            <a:avLst/>
          </a:prstGeom>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01EFB5C1-BAA1-FA12-E904-197C88CDBEA8}"/>
              </a:ext>
            </a:extLst>
          </p:cNvPr>
          <p:cNvSpPr>
            <a:spLocks noGrp="1"/>
          </p:cNvSpPr>
          <p:nvPr>
            <p:ph type="title"/>
          </p:nvPr>
        </p:nvSpPr>
        <p:spPr/>
        <p:txBody>
          <a:bodyPr/>
          <a:lstStyle/>
          <a:p>
            <a:r>
              <a:rPr kumimoji="1" lang="en-US" altLang="ja-JP"/>
              <a:t>3-2-1.PostgreSQL</a:t>
            </a:r>
            <a:r>
              <a:rPr kumimoji="1" lang="ja-JP" altLang="en-US"/>
              <a:t>とは、</a:t>
            </a:r>
            <a:r>
              <a:rPr kumimoji="1" lang="en-US" altLang="ja-JP"/>
              <a:t>(</a:t>
            </a:r>
            <a:r>
              <a:rPr kumimoji="1" lang="ja-JP" altLang="en-US"/>
              <a:t>アーキテクチャ</a:t>
            </a:r>
            <a:r>
              <a:rPr kumimoji="1" lang="en-US" altLang="ja-JP"/>
              <a:t>)</a:t>
            </a:r>
            <a:endParaRPr kumimoji="1" lang="ja-JP" altLang="en-US"/>
          </a:p>
        </p:txBody>
      </p:sp>
      <p:sp>
        <p:nvSpPr>
          <p:cNvPr id="4" name="テキスト プレースホルダー 3">
            <a:extLst>
              <a:ext uri="{FF2B5EF4-FFF2-40B4-BE49-F238E27FC236}">
                <a16:creationId xmlns:a16="http://schemas.microsoft.com/office/drawing/2014/main" id="{397E2107-5E89-CE12-4CAB-CEFB0B2ECB06}"/>
              </a:ext>
            </a:extLst>
          </p:cNvPr>
          <p:cNvSpPr>
            <a:spLocks noGrp="1"/>
          </p:cNvSpPr>
          <p:nvPr>
            <p:ph type="body" sz="quarter" idx="14"/>
          </p:nvPr>
        </p:nvSpPr>
        <p:spPr/>
        <p:txBody>
          <a:bodyPr/>
          <a:lstStyle/>
          <a:p>
            <a:r>
              <a:rPr kumimoji="1" lang="ja-JP" altLang="en-US"/>
              <a:t>詳しくは、</a:t>
            </a:r>
            <a:r>
              <a:rPr kumimoji="1" lang="en-US" altLang="ja-JP"/>
              <a:t>web</a:t>
            </a:r>
            <a:r>
              <a:rPr kumimoji="1" lang="ja-JP" altLang="en-US"/>
              <a:t>で！</a:t>
            </a:r>
          </a:p>
        </p:txBody>
      </p:sp>
      <p:sp>
        <p:nvSpPr>
          <p:cNvPr id="3" name="テキスト ボックス 2">
            <a:extLst>
              <a:ext uri="{FF2B5EF4-FFF2-40B4-BE49-F238E27FC236}">
                <a16:creationId xmlns:a16="http://schemas.microsoft.com/office/drawing/2014/main" id="{8E5DE9E1-B614-55E9-3DCA-8CCF38BC88CF}"/>
              </a:ext>
            </a:extLst>
          </p:cNvPr>
          <p:cNvSpPr txBox="1"/>
          <p:nvPr/>
        </p:nvSpPr>
        <p:spPr>
          <a:xfrm>
            <a:off x="1010700" y="1969476"/>
            <a:ext cx="9371257" cy="3139321"/>
          </a:xfrm>
          <a:prstGeom prst="rect">
            <a:avLst/>
          </a:prstGeom>
          <a:noFill/>
        </p:spPr>
        <p:txBody>
          <a:bodyPr wrap="square" rtlCol="0">
            <a:spAutoFit/>
          </a:bodyPr>
          <a:lstStyle/>
          <a:p>
            <a:r>
              <a:rPr kumimoji="1" lang="ja-JP" altLang="en-US"/>
              <a:t>公式ドキュメント：</a:t>
            </a:r>
            <a:endParaRPr kumimoji="1" lang="en-US" altLang="ja-JP"/>
          </a:p>
          <a:p>
            <a:r>
              <a:rPr kumimoji="1" lang="ja-JP" altLang="en-US"/>
              <a:t>　</a:t>
            </a:r>
            <a:r>
              <a:rPr kumimoji="1" lang="en-US" altLang="ja-JP"/>
              <a:t>https://www.postgresql.org/docs/13/index.html</a:t>
            </a:r>
          </a:p>
          <a:p>
            <a:r>
              <a:rPr kumimoji="1" lang="ja-JP" altLang="en-US"/>
              <a:t>　日本語：　</a:t>
            </a:r>
            <a:r>
              <a:rPr kumimoji="1" lang="en-US" altLang="ja-JP"/>
              <a:t>https://www.postgresql.jp/document/13/index.html</a:t>
            </a:r>
          </a:p>
          <a:p>
            <a:endParaRPr lang="en-US" altLang="ja-JP"/>
          </a:p>
          <a:p>
            <a:r>
              <a:rPr kumimoji="1" lang="en-US" altLang="ja-JP"/>
              <a:t>PostgreSQL </a:t>
            </a:r>
            <a:r>
              <a:rPr kumimoji="1" lang="ja-JP" altLang="en-US"/>
              <a:t>チュートリアル</a:t>
            </a:r>
            <a:endParaRPr kumimoji="1" lang="en-US" altLang="ja-JP"/>
          </a:p>
          <a:p>
            <a:r>
              <a:rPr lang="ja-JP" altLang="en-US"/>
              <a:t>　</a:t>
            </a:r>
            <a:r>
              <a:rPr lang="en-US" altLang="ja-JP"/>
              <a:t>https://www.postgresqltutorial.com/</a:t>
            </a:r>
          </a:p>
          <a:p>
            <a:r>
              <a:rPr kumimoji="1" lang="ja-JP" altLang="en-US"/>
              <a:t>　</a:t>
            </a:r>
            <a:r>
              <a:rPr kumimoji="1" lang="en-US" altLang="ja-JP"/>
              <a:t>※</a:t>
            </a:r>
            <a:r>
              <a:rPr kumimoji="1" lang="ja-JP" altLang="en-US"/>
              <a:t>演習問題の解説がわかりやすい！</a:t>
            </a:r>
            <a:endParaRPr kumimoji="1" lang="en-US" altLang="ja-JP"/>
          </a:p>
          <a:p>
            <a:endParaRPr lang="en-US" altLang="ja-JP"/>
          </a:p>
          <a:p>
            <a:r>
              <a:rPr kumimoji="1" lang="ja-JP" altLang="en-US"/>
              <a:t>日本</a:t>
            </a:r>
            <a:r>
              <a:rPr kumimoji="1" lang="en-US" altLang="ja-JP"/>
              <a:t>PostgreSQL</a:t>
            </a:r>
            <a:r>
              <a:rPr kumimoji="1" lang="ja-JP" altLang="en-US"/>
              <a:t>ユーザ会</a:t>
            </a:r>
            <a:endParaRPr kumimoji="1" lang="en-US" altLang="ja-JP"/>
          </a:p>
          <a:p>
            <a:r>
              <a:rPr lang="ja-JP" altLang="en-US"/>
              <a:t>　</a:t>
            </a:r>
            <a:r>
              <a:rPr lang="en-US" altLang="ja-JP"/>
              <a:t>https://www.postgresql.jp/</a:t>
            </a:r>
          </a:p>
          <a:p>
            <a:endParaRPr kumimoji="1" lang="en-US" altLang="ja-JP"/>
          </a:p>
        </p:txBody>
      </p:sp>
    </p:spTree>
    <p:extLst>
      <p:ext uri="{BB962C8B-B14F-4D97-AF65-F5344CB8AC3E}">
        <p14:creationId xmlns:p14="http://schemas.microsoft.com/office/powerpoint/2010/main" val="330621674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a:extLst>
              <a:ext uri="{FF2B5EF4-FFF2-40B4-BE49-F238E27FC236}">
                <a16:creationId xmlns:a16="http://schemas.microsoft.com/office/drawing/2014/main" id="{D3578072-553C-1E04-82AF-684422C5586E}"/>
              </a:ext>
            </a:extLst>
          </p:cNvPr>
          <p:cNvSpPr>
            <a:spLocks noGrp="1"/>
          </p:cNvSpPr>
          <p:nvPr>
            <p:ph type="title"/>
          </p:nvPr>
        </p:nvSpPr>
        <p:spPr/>
        <p:txBody>
          <a:bodyPr>
            <a:normAutofit/>
          </a:bodyPr>
          <a:lstStyle/>
          <a:p>
            <a:r>
              <a:rPr lang="en-US" altLang="ja-JP"/>
              <a:t>3-2-2.</a:t>
            </a:r>
            <a:r>
              <a:rPr lang="ja-JP" altLang="en-US"/>
              <a:t>標準</a:t>
            </a:r>
            <a:r>
              <a:rPr lang="en-US" altLang="ja-JP"/>
              <a:t>SQL-92</a:t>
            </a:r>
            <a:r>
              <a:rPr lang="ja-JP" altLang="en-US"/>
              <a:t>と</a:t>
            </a:r>
            <a:r>
              <a:rPr lang="en-US" altLang="ja-JP"/>
              <a:t>SQL:1999(SQL</a:t>
            </a:r>
            <a:r>
              <a:rPr lang="ja-JP" altLang="en-US"/>
              <a:t>操作</a:t>
            </a:r>
            <a:r>
              <a:rPr lang="en-US" altLang="ja-JP"/>
              <a:t>)</a:t>
            </a:r>
          </a:p>
        </p:txBody>
      </p:sp>
      <p:sp>
        <p:nvSpPr>
          <p:cNvPr id="10" name="正方形/長方形 9">
            <a:extLst>
              <a:ext uri="{FF2B5EF4-FFF2-40B4-BE49-F238E27FC236}">
                <a16:creationId xmlns:a16="http://schemas.microsoft.com/office/drawing/2014/main" id="{71DBDC10-6418-DC00-C303-1428DD1A8093}"/>
              </a:ext>
            </a:extLst>
          </p:cNvPr>
          <p:cNvSpPr/>
          <p:nvPr/>
        </p:nvSpPr>
        <p:spPr>
          <a:xfrm>
            <a:off x="561861" y="922284"/>
            <a:ext cx="11344390" cy="1356459"/>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kumimoji="1" lang="en-US" altLang="ja-JP"/>
              <a:t>SQL</a:t>
            </a:r>
            <a:r>
              <a:rPr kumimoji="1" lang="ja-JP" altLang="en-US"/>
              <a:t>はデータベース言語の一つで、データベースの定義や操作を行うことができます。</a:t>
            </a:r>
          </a:p>
          <a:p>
            <a:r>
              <a:rPr kumimoji="1" lang="en-US" altLang="ja-JP"/>
              <a:t>SQL</a:t>
            </a:r>
            <a:r>
              <a:rPr kumimoji="1" lang="ja-JP" altLang="en-US"/>
              <a:t>は</a:t>
            </a:r>
            <a:r>
              <a:rPr kumimoji="1" lang="en-US" altLang="ja-JP"/>
              <a:t>ISO</a:t>
            </a:r>
            <a:r>
              <a:rPr kumimoji="1" lang="ja-JP" altLang="en-US"/>
              <a:t>（国際標準化機構）で規格が標準化されており、一度学習すればほかのデータベースでもほぼ同じように操作可能です。</a:t>
            </a:r>
          </a:p>
        </p:txBody>
      </p:sp>
      <p:sp>
        <p:nvSpPr>
          <p:cNvPr id="2" name="テキスト プレースホルダー 7">
            <a:extLst>
              <a:ext uri="{FF2B5EF4-FFF2-40B4-BE49-F238E27FC236}">
                <a16:creationId xmlns:a16="http://schemas.microsoft.com/office/drawing/2014/main" id="{DF10B8C9-FDF0-F5F7-6E79-09B4D09A1973}"/>
              </a:ext>
            </a:extLst>
          </p:cNvPr>
          <p:cNvSpPr>
            <a:spLocks noGrp="1"/>
          </p:cNvSpPr>
          <p:nvPr>
            <p:ph type="body" sz="quarter" idx="14"/>
          </p:nvPr>
        </p:nvSpPr>
        <p:spPr>
          <a:xfrm>
            <a:off x="268288" y="2996681"/>
            <a:ext cx="11637962" cy="373063"/>
          </a:xfrm>
        </p:spPr>
        <p:txBody>
          <a:bodyPr/>
          <a:lstStyle/>
          <a:p>
            <a:r>
              <a:rPr lang="en-US" altLang="ja-JP"/>
              <a:t>SQL</a:t>
            </a:r>
            <a:r>
              <a:rPr lang="ja-JP" altLang="en-US"/>
              <a:t>の基礎知識</a:t>
            </a:r>
          </a:p>
        </p:txBody>
      </p:sp>
      <p:sp>
        <p:nvSpPr>
          <p:cNvPr id="3" name="テキスト ボックス 2">
            <a:extLst>
              <a:ext uri="{FF2B5EF4-FFF2-40B4-BE49-F238E27FC236}">
                <a16:creationId xmlns:a16="http://schemas.microsoft.com/office/drawing/2014/main" id="{435EDE7F-2A73-2FF9-3278-3F2BFBFB4A3C}"/>
              </a:ext>
            </a:extLst>
          </p:cNvPr>
          <p:cNvSpPr txBox="1"/>
          <p:nvPr/>
        </p:nvSpPr>
        <p:spPr>
          <a:xfrm>
            <a:off x="267629" y="3483428"/>
            <a:ext cx="11637962" cy="2893100"/>
          </a:xfrm>
          <a:prstGeom prst="rect">
            <a:avLst/>
          </a:prstGeom>
          <a:noFill/>
        </p:spPr>
        <p:txBody>
          <a:bodyPr wrap="square" rtlCol="0">
            <a:spAutoFit/>
          </a:bodyPr>
          <a:lstStyle/>
          <a:p>
            <a:pPr algn="l"/>
            <a:r>
              <a:rPr lang="en-US" altLang="ja-JP" sz="1400" b="0" i="0">
                <a:solidFill>
                  <a:srgbClr val="333333"/>
                </a:solidFill>
                <a:effectLst/>
                <a:latin typeface="ヒラギノ角ゴ Pro W3"/>
              </a:rPr>
              <a:t>SQL</a:t>
            </a:r>
            <a:r>
              <a:rPr lang="ja-JP" altLang="en-US" sz="1400" b="0" i="0">
                <a:solidFill>
                  <a:srgbClr val="333333"/>
                </a:solidFill>
                <a:effectLst/>
                <a:latin typeface="ヒラギノ角ゴ Pro W3"/>
              </a:rPr>
              <a:t>は、「シークェル」または「シーケル」と呼ばれています。</a:t>
            </a:r>
            <a:r>
              <a:rPr lang="en-US" altLang="ja-JP" sz="1400" b="0" i="0">
                <a:solidFill>
                  <a:srgbClr val="333333"/>
                </a:solidFill>
                <a:effectLst/>
                <a:latin typeface="ヒラギノ角ゴ Pro W3"/>
              </a:rPr>
              <a:t>SQL</a:t>
            </a:r>
            <a:r>
              <a:rPr lang="ja-JP" altLang="en-US" sz="1400" b="0" i="0">
                <a:solidFill>
                  <a:srgbClr val="333333"/>
                </a:solidFill>
                <a:effectLst/>
                <a:latin typeface="ヒラギノ角ゴ Pro W3"/>
              </a:rPr>
              <a:t>という固有名詞であり、国際標準としての</a:t>
            </a:r>
            <a:r>
              <a:rPr lang="en-US" altLang="ja-JP" sz="1400" b="0" i="0">
                <a:solidFill>
                  <a:srgbClr val="333333"/>
                </a:solidFill>
                <a:effectLst/>
                <a:latin typeface="ヒラギノ角ゴ Pro W3"/>
              </a:rPr>
              <a:t>SQL</a:t>
            </a:r>
            <a:r>
              <a:rPr lang="ja-JP" altLang="en-US" sz="1400" b="0" i="0">
                <a:solidFill>
                  <a:srgbClr val="333333"/>
                </a:solidFill>
                <a:effectLst/>
                <a:latin typeface="ヒラギノ角ゴ Pro W3"/>
              </a:rPr>
              <a:t>は、何らかの略語ではないと定義されています。</a:t>
            </a:r>
          </a:p>
          <a:p>
            <a:pPr algn="l"/>
            <a:r>
              <a:rPr lang="en-US" altLang="ja-JP" sz="1400" b="0" i="0">
                <a:solidFill>
                  <a:srgbClr val="333333"/>
                </a:solidFill>
                <a:effectLst/>
                <a:latin typeface="ヒラギノ角ゴ Pro W3"/>
              </a:rPr>
              <a:t>1970</a:t>
            </a:r>
            <a:r>
              <a:rPr lang="ja-JP" altLang="en-US" sz="1400" b="0" i="0">
                <a:solidFill>
                  <a:srgbClr val="333333"/>
                </a:solidFill>
                <a:effectLst/>
                <a:latin typeface="ヒラギノ角ゴ Pro W3"/>
              </a:rPr>
              <a:t>年代、</a:t>
            </a:r>
            <a:r>
              <a:rPr lang="en-US" altLang="ja-JP" sz="1400" b="0" i="0">
                <a:solidFill>
                  <a:srgbClr val="333333"/>
                </a:solidFill>
                <a:effectLst/>
                <a:latin typeface="ヒラギノ角ゴ Pro W3"/>
              </a:rPr>
              <a:t>IBM</a:t>
            </a:r>
            <a:r>
              <a:rPr lang="ja-JP" altLang="en-US" sz="1400" b="0" i="0">
                <a:solidFill>
                  <a:srgbClr val="333333"/>
                </a:solidFill>
                <a:effectLst/>
                <a:latin typeface="ヒラギノ角ゴ Pro W3"/>
              </a:rPr>
              <a:t>が世界初の</a:t>
            </a:r>
            <a:r>
              <a:rPr lang="en-US" altLang="ja-JP" sz="1400" b="0" i="0">
                <a:solidFill>
                  <a:srgbClr val="333333"/>
                </a:solidFill>
                <a:effectLst/>
                <a:latin typeface="ヒラギノ角ゴ Pro W3"/>
              </a:rPr>
              <a:t>RDBMS</a:t>
            </a:r>
            <a:r>
              <a:rPr lang="ja-JP" altLang="en-US" sz="1400" b="0" i="0">
                <a:solidFill>
                  <a:srgbClr val="333333"/>
                </a:solidFill>
                <a:effectLst/>
                <a:latin typeface="ヒラギノ角ゴ Pro W3"/>
              </a:rPr>
              <a:t>（リレーショナルデータベース管理システム）である「</a:t>
            </a:r>
            <a:r>
              <a:rPr lang="en-US" altLang="ja-JP" sz="1400" b="0" i="0">
                <a:solidFill>
                  <a:srgbClr val="333333"/>
                </a:solidFill>
                <a:effectLst/>
                <a:latin typeface="ヒラギノ角ゴ Pro W3"/>
              </a:rPr>
              <a:t>System R</a:t>
            </a:r>
            <a:r>
              <a:rPr lang="ja-JP" altLang="en-US" sz="1400" b="0" i="0">
                <a:solidFill>
                  <a:srgbClr val="333333"/>
                </a:solidFill>
                <a:effectLst/>
                <a:latin typeface="ヒラギノ角ゴ Pro W3"/>
              </a:rPr>
              <a:t>」を開発しました。その操作を行う「</a:t>
            </a:r>
            <a:r>
              <a:rPr lang="en-US" altLang="ja-JP" sz="1400" b="0" i="0">
                <a:solidFill>
                  <a:srgbClr val="333333"/>
                </a:solidFill>
                <a:effectLst/>
                <a:latin typeface="ヒラギノ角ゴ Pro W3"/>
              </a:rPr>
              <a:t>SEQUEL</a:t>
            </a:r>
            <a:r>
              <a:rPr lang="ja-JP" altLang="en-US" sz="1400" b="0" i="0">
                <a:solidFill>
                  <a:srgbClr val="333333"/>
                </a:solidFill>
                <a:effectLst/>
                <a:latin typeface="ヒラギノ角ゴ Pro W3"/>
              </a:rPr>
              <a:t>（</a:t>
            </a:r>
            <a:r>
              <a:rPr lang="en-US" altLang="ja-JP" sz="1400" b="0" i="0">
                <a:solidFill>
                  <a:srgbClr val="333333"/>
                </a:solidFill>
                <a:effectLst/>
                <a:latin typeface="ヒラギノ角ゴ Pro W3"/>
              </a:rPr>
              <a:t>Structured English Query Language</a:t>
            </a:r>
            <a:r>
              <a:rPr lang="ja-JP" altLang="en-US" sz="1400" b="0" i="0">
                <a:solidFill>
                  <a:srgbClr val="333333"/>
                </a:solidFill>
                <a:effectLst/>
                <a:latin typeface="ヒラギノ角ゴ Pro W3"/>
              </a:rPr>
              <a:t>）」が、現在の</a:t>
            </a:r>
            <a:r>
              <a:rPr lang="en-US" altLang="ja-JP" sz="1400" b="0" i="0">
                <a:solidFill>
                  <a:srgbClr val="333333"/>
                </a:solidFill>
                <a:effectLst/>
                <a:latin typeface="ヒラギノ角ゴ Pro W3"/>
              </a:rPr>
              <a:t>SQL</a:t>
            </a:r>
            <a:r>
              <a:rPr lang="ja-JP" altLang="en-US" sz="1400" b="0" i="0">
                <a:solidFill>
                  <a:srgbClr val="333333"/>
                </a:solidFill>
                <a:effectLst/>
                <a:latin typeface="ヒラギノ角ゴ Pro W3"/>
              </a:rPr>
              <a:t>のベースとなっており、シークェルという読み方もここから来ています。その後、データベース言語は何度も改正されて「</a:t>
            </a:r>
            <a:r>
              <a:rPr lang="en-US" altLang="ja-JP" sz="1400" b="0" i="0">
                <a:solidFill>
                  <a:srgbClr val="333333"/>
                </a:solidFill>
                <a:effectLst/>
                <a:latin typeface="ヒラギノ角ゴ Pro W3"/>
              </a:rPr>
              <a:t>SQL</a:t>
            </a:r>
            <a:r>
              <a:rPr lang="ja-JP" altLang="en-US" sz="1400" b="0" i="0">
                <a:solidFill>
                  <a:srgbClr val="333333"/>
                </a:solidFill>
                <a:effectLst/>
                <a:latin typeface="ヒラギノ角ゴ Pro W3"/>
              </a:rPr>
              <a:t>」と改名されましたが、読み方はそのまま引き継がれています。</a:t>
            </a:r>
          </a:p>
          <a:p>
            <a:pPr algn="l"/>
            <a:r>
              <a:rPr lang="en-US" altLang="ja-JP" sz="1400" b="0" i="0">
                <a:solidFill>
                  <a:srgbClr val="333333"/>
                </a:solidFill>
                <a:effectLst/>
                <a:latin typeface="ヒラギノ角ゴ Pro W3"/>
              </a:rPr>
              <a:t>SQL</a:t>
            </a:r>
            <a:r>
              <a:rPr lang="ja-JP" altLang="en-US" sz="1400" b="0" i="0">
                <a:solidFill>
                  <a:srgbClr val="333333"/>
                </a:solidFill>
                <a:effectLst/>
                <a:latin typeface="ヒラギノ角ゴ Pro W3"/>
              </a:rPr>
              <a:t>はデータベース言語の中で、最も普及している言語の一つです。</a:t>
            </a:r>
            <a:r>
              <a:rPr lang="en-US" altLang="ja-JP" sz="1400" b="0" i="0">
                <a:solidFill>
                  <a:srgbClr val="333333"/>
                </a:solidFill>
                <a:effectLst/>
                <a:latin typeface="ヒラギノ角ゴ Pro W3"/>
              </a:rPr>
              <a:t>DBMS</a:t>
            </a:r>
            <a:r>
              <a:rPr lang="ja-JP" altLang="en-US" sz="1400" b="0" i="0">
                <a:solidFill>
                  <a:srgbClr val="333333"/>
                </a:solidFill>
                <a:effectLst/>
                <a:latin typeface="ヒラギノ角ゴ Pro W3"/>
              </a:rPr>
              <a:t>（データベース管理システム）上でデータやデータベースを制御するための言語であり、ユーザーやシステムからの命令を受けて</a:t>
            </a:r>
            <a:r>
              <a:rPr lang="en-US" altLang="ja-JP" sz="1400" b="0" i="0">
                <a:solidFill>
                  <a:srgbClr val="333333"/>
                </a:solidFill>
                <a:effectLst/>
                <a:latin typeface="ヒラギノ角ゴ Pro W3"/>
              </a:rPr>
              <a:t>RDB</a:t>
            </a:r>
            <a:r>
              <a:rPr lang="ja-JP" altLang="en-US" sz="1400" b="0" i="0">
                <a:solidFill>
                  <a:srgbClr val="333333"/>
                </a:solidFill>
                <a:effectLst/>
                <a:latin typeface="ヒラギノ角ゴ Pro W3"/>
              </a:rPr>
              <a:t>（リレーショナルデータベース）にクエリ（問い合わせ）を行い、結果を返します。返ってきた結果はモニターなどに表示されます。</a:t>
            </a:r>
          </a:p>
          <a:p>
            <a:pPr algn="l"/>
            <a:r>
              <a:rPr lang="en-US" altLang="ja-JP" sz="1400" b="0" i="0">
                <a:solidFill>
                  <a:srgbClr val="333333"/>
                </a:solidFill>
                <a:effectLst/>
                <a:latin typeface="ヒラギノ角ゴ Pro W3"/>
              </a:rPr>
              <a:t>SQL</a:t>
            </a:r>
            <a:r>
              <a:rPr lang="ja-JP" altLang="en-US" sz="1400" b="0" i="0">
                <a:solidFill>
                  <a:srgbClr val="333333"/>
                </a:solidFill>
                <a:effectLst/>
                <a:latin typeface="ヒラギノ角ゴ Pro W3"/>
              </a:rPr>
              <a:t>はデータベース言語として</a:t>
            </a:r>
            <a:r>
              <a:rPr lang="en-US" altLang="ja-JP" sz="1400" b="0" i="0">
                <a:solidFill>
                  <a:srgbClr val="333333"/>
                </a:solidFill>
                <a:effectLst/>
                <a:latin typeface="ヒラギノ角ゴ Pro W3"/>
              </a:rPr>
              <a:t>ISO</a:t>
            </a:r>
            <a:r>
              <a:rPr lang="ja-JP" altLang="en-US" sz="1400" b="0" i="0">
                <a:solidFill>
                  <a:srgbClr val="333333"/>
                </a:solidFill>
                <a:effectLst/>
                <a:latin typeface="ヒラギノ角ゴ Pro W3"/>
              </a:rPr>
              <a:t>（国際標準化機構）で規格化されています。そのため一つのデータベース用の</a:t>
            </a:r>
            <a:r>
              <a:rPr lang="en-US" altLang="ja-JP" sz="1400" b="0" i="0">
                <a:solidFill>
                  <a:srgbClr val="333333"/>
                </a:solidFill>
                <a:effectLst/>
                <a:latin typeface="ヒラギノ角ゴ Pro W3"/>
              </a:rPr>
              <a:t>SQL</a:t>
            </a:r>
            <a:r>
              <a:rPr lang="ja-JP" altLang="en-US" sz="1400" b="0" i="0">
                <a:solidFill>
                  <a:srgbClr val="333333"/>
                </a:solidFill>
                <a:effectLst/>
                <a:latin typeface="ヒラギノ角ゴ Pro W3"/>
              </a:rPr>
              <a:t>を覚えたら、そのほかのほとんどの</a:t>
            </a:r>
            <a:r>
              <a:rPr lang="en-US" altLang="ja-JP" sz="1400" b="0" i="0">
                <a:solidFill>
                  <a:srgbClr val="333333"/>
                </a:solidFill>
                <a:effectLst/>
                <a:latin typeface="ヒラギノ角ゴ Pro W3"/>
              </a:rPr>
              <a:t>RDB</a:t>
            </a:r>
            <a:r>
              <a:rPr lang="ja-JP" altLang="en-US" sz="1400" b="0" i="0">
                <a:solidFill>
                  <a:srgbClr val="333333"/>
                </a:solidFill>
                <a:effectLst/>
                <a:latin typeface="ヒラギノ角ゴ Pro W3"/>
              </a:rPr>
              <a:t>で同じように利用できます。</a:t>
            </a:r>
            <a:r>
              <a:rPr lang="en-US" altLang="ja-JP" sz="1400" b="0" i="0">
                <a:solidFill>
                  <a:srgbClr val="333333"/>
                </a:solidFill>
                <a:effectLst/>
                <a:latin typeface="ヒラギノ角ゴ Pro W3"/>
              </a:rPr>
              <a:t>SQL</a:t>
            </a:r>
            <a:r>
              <a:rPr lang="ja-JP" altLang="en-US" sz="1400" b="0" i="0">
                <a:solidFill>
                  <a:srgbClr val="333333"/>
                </a:solidFill>
                <a:effectLst/>
                <a:latin typeface="ヒラギノ角ゴ Pro W3"/>
              </a:rPr>
              <a:t>の使えるデータベースには、</a:t>
            </a:r>
            <a:r>
              <a:rPr lang="en-US" altLang="ja-JP" sz="1400" b="0" i="0">
                <a:solidFill>
                  <a:srgbClr val="333333"/>
                </a:solidFill>
                <a:effectLst/>
                <a:latin typeface="ヒラギノ角ゴ Pro W3"/>
              </a:rPr>
              <a:t>Oracle</a:t>
            </a:r>
            <a:r>
              <a:rPr lang="ja-JP" altLang="en-US" sz="1400" b="0" i="0">
                <a:solidFill>
                  <a:srgbClr val="333333"/>
                </a:solidFill>
                <a:effectLst/>
                <a:latin typeface="ヒラギノ角ゴ Pro W3"/>
              </a:rPr>
              <a:t>社の</a:t>
            </a:r>
            <a:r>
              <a:rPr lang="en-US" altLang="ja-JP" sz="1400" b="0" i="0">
                <a:solidFill>
                  <a:srgbClr val="333333"/>
                </a:solidFill>
                <a:effectLst/>
                <a:latin typeface="ヒラギノ角ゴ Pro W3"/>
              </a:rPr>
              <a:t>Oracle Database</a:t>
            </a:r>
            <a:r>
              <a:rPr lang="ja-JP" altLang="en-US" sz="1400" b="0" i="0">
                <a:solidFill>
                  <a:srgbClr val="333333"/>
                </a:solidFill>
                <a:effectLst/>
                <a:latin typeface="ヒラギノ角ゴ Pro W3"/>
              </a:rPr>
              <a:t>、</a:t>
            </a:r>
            <a:r>
              <a:rPr lang="en-US" altLang="ja-JP" sz="1400" b="0" i="0">
                <a:solidFill>
                  <a:srgbClr val="333333"/>
                </a:solidFill>
                <a:effectLst/>
                <a:latin typeface="ヒラギノ角ゴ Pro W3"/>
              </a:rPr>
              <a:t>Microsoft</a:t>
            </a:r>
            <a:r>
              <a:rPr lang="ja-JP" altLang="en-US" sz="1400" b="0" i="0">
                <a:solidFill>
                  <a:srgbClr val="333333"/>
                </a:solidFill>
                <a:effectLst/>
                <a:latin typeface="ヒラギノ角ゴ Pro W3"/>
              </a:rPr>
              <a:t>社の</a:t>
            </a:r>
            <a:r>
              <a:rPr lang="en-US" altLang="ja-JP" sz="1400" b="0" i="0">
                <a:solidFill>
                  <a:srgbClr val="333333"/>
                </a:solidFill>
                <a:effectLst/>
                <a:latin typeface="ヒラギノ角ゴ Pro W3"/>
              </a:rPr>
              <a:t>Microsoft SQL Server</a:t>
            </a:r>
            <a:r>
              <a:rPr lang="ja-JP" altLang="en-US" sz="1400" b="0" i="0">
                <a:solidFill>
                  <a:srgbClr val="333333"/>
                </a:solidFill>
                <a:effectLst/>
                <a:latin typeface="ヒラギノ角ゴ Pro W3"/>
              </a:rPr>
              <a:t>や</a:t>
            </a:r>
            <a:r>
              <a:rPr lang="en-US" altLang="ja-JP" sz="1400" b="0" i="0">
                <a:solidFill>
                  <a:srgbClr val="333333"/>
                </a:solidFill>
                <a:effectLst/>
                <a:latin typeface="ヒラギノ角ゴ Pro W3"/>
              </a:rPr>
              <a:t>Access</a:t>
            </a:r>
            <a:r>
              <a:rPr lang="ja-JP" altLang="en-US" sz="1400" b="0" i="0">
                <a:solidFill>
                  <a:srgbClr val="333333"/>
                </a:solidFill>
                <a:effectLst/>
                <a:latin typeface="ヒラギノ角ゴ Pro W3"/>
              </a:rPr>
              <a:t>、オープンソースの</a:t>
            </a:r>
            <a:r>
              <a:rPr lang="en-US" altLang="ja-JP" sz="1400" b="0" i="0">
                <a:solidFill>
                  <a:srgbClr val="333333"/>
                </a:solidFill>
                <a:effectLst/>
                <a:latin typeface="ヒラギノ角ゴ Pro W3"/>
              </a:rPr>
              <a:t>MySQL</a:t>
            </a:r>
            <a:r>
              <a:rPr lang="ja-JP" altLang="en-US" sz="1400" b="0" i="0">
                <a:solidFill>
                  <a:srgbClr val="333333"/>
                </a:solidFill>
                <a:effectLst/>
                <a:latin typeface="ヒラギノ角ゴ Pro W3"/>
              </a:rPr>
              <a:t>や</a:t>
            </a:r>
            <a:r>
              <a:rPr lang="en-US" altLang="ja-JP" sz="1400" b="0" i="0">
                <a:solidFill>
                  <a:srgbClr val="333333"/>
                </a:solidFill>
                <a:effectLst/>
                <a:latin typeface="ヒラギノ角ゴ Pro W3"/>
              </a:rPr>
              <a:t>PostgreSQL</a:t>
            </a:r>
            <a:r>
              <a:rPr lang="ja-JP" altLang="en-US" sz="1400" b="0" i="0">
                <a:solidFill>
                  <a:srgbClr val="333333"/>
                </a:solidFill>
                <a:effectLst/>
                <a:latin typeface="ヒラギノ角ゴ Pro W3"/>
              </a:rPr>
              <a:t>などがあり、それぞれ異なるデータベース・エンジンを搭載していますが、どれも</a:t>
            </a:r>
            <a:r>
              <a:rPr lang="en-US" altLang="ja-JP" sz="1400" b="0" i="0">
                <a:solidFill>
                  <a:srgbClr val="333333"/>
                </a:solidFill>
                <a:effectLst/>
                <a:latin typeface="ヒラギノ角ゴ Pro W3"/>
              </a:rPr>
              <a:t>SQL</a:t>
            </a:r>
            <a:r>
              <a:rPr lang="ja-JP" altLang="en-US" sz="1400" b="0" i="0">
                <a:solidFill>
                  <a:srgbClr val="333333"/>
                </a:solidFill>
                <a:effectLst/>
                <a:latin typeface="ヒラギノ角ゴ Pro W3"/>
              </a:rPr>
              <a:t>で操作可能です。</a:t>
            </a:r>
            <a:br>
              <a:rPr lang="ja-JP" altLang="en-US" sz="1400" b="0" i="0">
                <a:solidFill>
                  <a:srgbClr val="333333"/>
                </a:solidFill>
                <a:effectLst/>
                <a:latin typeface="ヒラギノ角ゴ Pro W3"/>
              </a:rPr>
            </a:br>
            <a:r>
              <a:rPr lang="ja-JP" altLang="en-US" sz="1400" b="0" i="0">
                <a:solidFill>
                  <a:srgbClr val="333333"/>
                </a:solidFill>
                <a:effectLst/>
                <a:latin typeface="ヒラギノ角ゴ Pro W3"/>
              </a:rPr>
              <a:t>これまでは</a:t>
            </a:r>
            <a:r>
              <a:rPr lang="en-US" altLang="ja-JP" sz="1400" b="0" i="0">
                <a:solidFill>
                  <a:srgbClr val="333333"/>
                </a:solidFill>
                <a:effectLst/>
                <a:latin typeface="ヒラギノ角ゴ Pro W3"/>
              </a:rPr>
              <a:t>RDBMS</a:t>
            </a:r>
            <a:r>
              <a:rPr lang="ja-JP" altLang="en-US" sz="1400" b="0" i="0">
                <a:solidFill>
                  <a:srgbClr val="333333"/>
                </a:solidFill>
                <a:effectLst/>
                <a:latin typeface="ヒラギノ角ゴ Pro W3"/>
              </a:rPr>
              <a:t>ごとにさまざまな規格を使っていましたが、</a:t>
            </a:r>
            <a:r>
              <a:rPr lang="en-US" altLang="ja-JP" sz="1400" b="0" i="0">
                <a:solidFill>
                  <a:srgbClr val="333333"/>
                </a:solidFill>
                <a:effectLst/>
                <a:latin typeface="ヒラギノ角ゴ Pro W3"/>
              </a:rPr>
              <a:t>SQL</a:t>
            </a:r>
            <a:r>
              <a:rPr lang="ja-JP" altLang="en-US" sz="1400" b="0" i="0">
                <a:solidFill>
                  <a:srgbClr val="333333"/>
                </a:solidFill>
                <a:effectLst/>
                <a:latin typeface="ヒラギノ角ゴ Pro W3"/>
              </a:rPr>
              <a:t>に改名されてから</a:t>
            </a:r>
            <a:r>
              <a:rPr lang="en-US" altLang="ja-JP" sz="1400" b="0" i="0">
                <a:solidFill>
                  <a:srgbClr val="333333"/>
                </a:solidFill>
                <a:effectLst/>
                <a:latin typeface="ヒラギノ角ゴ Pro W3"/>
              </a:rPr>
              <a:t>ANSI</a:t>
            </a:r>
            <a:r>
              <a:rPr lang="ja-JP" altLang="en-US" sz="1400" b="0" i="0">
                <a:solidFill>
                  <a:srgbClr val="333333"/>
                </a:solidFill>
                <a:effectLst/>
                <a:latin typeface="ヒラギノ角ゴ Pro W3"/>
              </a:rPr>
              <a:t>（米国国家規格協会）や</a:t>
            </a:r>
            <a:r>
              <a:rPr lang="en-US" altLang="ja-JP" sz="1400" b="0" i="0">
                <a:solidFill>
                  <a:srgbClr val="333333"/>
                </a:solidFill>
                <a:effectLst/>
                <a:latin typeface="ヒラギノ角ゴ Pro W3"/>
              </a:rPr>
              <a:t>ISO</a:t>
            </a:r>
            <a:r>
              <a:rPr lang="ja-JP" altLang="en-US" sz="1400" b="0" i="0">
                <a:solidFill>
                  <a:srgbClr val="333333"/>
                </a:solidFill>
                <a:effectLst/>
                <a:latin typeface="ヒラギノ角ゴ Pro W3"/>
              </a:rPr>
              <a:t>で標準化されました。</a:t>
            </a:r>
            <a:r>
              <a:rPr lang="en-US" altLang="ja-JP" sz="1400" b="0" i="0">
                <a:solidFill>
                  <a:srgbClr val="333333"/>
                </a:solidFill>
                <a:effectLst/>
                <a:latin typeface="ヒラギノ角ゴ Pro W3"/>
              </a:rPr>
              <a:t>SQL</a:t>
            </a:r>
            <a:r>
              <a:rPr lang="ja-JP" altLang="en-US" sz="1400" b="0" i="0">
                <a:solidFill>
                  <a:srgbClr val="333333"/>
                </a:solidFill>
                <a:effectLst/>
                <a:latin typeface="ヒラギノ角ゴ Pro W3"/>
              </a:rPr>
              <a:t>の標準規格は現在も数年おきに改訂されています。</a:t>
            </a:r>
          </a:p>
        </p:txBody>
      </p:sp>
      <p:sp>
        <p:nvSpPr>
          <p:cNvPr id="5" name="テキスト ボックス 4">
            <a:extLst>
              <a:ext uri="{FF2B5EF4-FFF2-40B4-BE49-F238E27FC236}">
                <a16:creationId xmlns:a16="http://schemas.microsoft.com/office/drawing/2014/main" id="{40EA2ED9-5354-4C47-CFE1-EE8D30161174}"/>
              </a:ext>
            </a:extLst>
          </p:cNvPr>
          <p:cNvSpPr txBox="1"/>
          <p:nvPr/>
        </p:nvSpPr>
        <p:spPr>
          <a:xfrm>
            <a:off x="6981371" y="6441842"/>
            <a:ext cx="4397829" cy="306754"/>
          </a:xfrm>
          <a:prstGeom prst="rect">
            <a:avLst/>
          </a:prstGeom>
          <a:noFill/>
        </p:spPr>
        <p:txBody>
          <a:bodyPr wrap="square">
            <a:spAutoFit/>
          </a:bodyPr>
          <a:lstStyle/>
          <a:p>
            <a:r>
              <a:rPr lang="ja-JP" altLang="en-US" sz="1400"/>
              <a:t>https://hnavi.co.jp/knowledge/blog/sql/</a:t>
            </a:r>
          </a:p>
        </p:txBody>
      </p:sp>
    </p:spTree>
    <p:extLst>
      <p:ext uri="{BB962C8B-B14F-4D97-AF65-F5344CB8AC3E}">
        <p14:creationId xmlns:p14="http://schemas.microsoft.com/office/powerpoint/2010/main" val="123123885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D21459B-23EC-E0ED-5443-5ED4BA52940F}"/>
              </a:ext>
            </a:extLst>
          </p:cNvPr>
          <p:cNvSpPr>
            <a:spLocks noGrp="1"/>
          </p:cNvSpPr>
          <p:nvPr>
            <p:ph type="title"/>
          </p:nvPr>
        </p:nvSpPr>
        <p:spPr/>
        <p:txBody>
          <a:bodyPr/>
          <a:lstStyle/>
          <a:p>
            <a:r>
              <a:rPr lang="en-US" altLang="ja-JP"/>
              <a:t>3-2-2.</a:t>
            </a:r>
            <a:r>
              <a:rPr lang="ja-JP" altLang="en-US"/>
              <a:t>標準</a:t>
            </a:r>
            <a:r>
              <a:rPr lang="en-US" altLang="ja-JP"/>
              <a:t>SQL-92</a:t>
            </a:r>
            <a:r>
              <a:rPr lang="ja-JP" altLang="en-US"/>
              <a:t>と</a:t>
            </a:r>
            <a:r>
              <a:rPr lang="en-US" altLang="ja-JP"/>
              <a:t>SQL:1999(SQL</a:t>
            </a:r>
            <a:r>
              <a:rPr lang="ja-JP" altLang="en-US"/>
              <a:t>操作</a:t>
            </a:r>
            <a:r>
              <a:rPr lang="en-US" altLang="ja-JP"/>
              <a:t>)</a:t>
            </a:r>
            <a:endParaRPr kumimoji="1" lang="ja-JP" altLang="en-US"/>
          </a:p>
        </p:txBody>
      </p:sp>
      <p:sp>
        <p:nvSpPr>
          <p:cNvPr id="4" name="テキスト プレースホルダー 3">
            <a:extLst>
              <a:ext uri="{FF2B5EF4-FFF2-40B4-BE49-F238E27FC236}">
                <a16:creationId xmlns:a16="http://schemas.microsoft.com/office/drawing/2014/main" id="{787E0EE5-4E22-199B-516A-B153A00B7B6A}"/>
              </a:ext>
            </a:extLst>
          </p:cNvPr>
          <p:cNvSpPr>
            <a:spLocks noGrp="1"/>
          </p:cNvSpPr>
          <p:nvPr>
            <p:ph type="body" sz="quarter" idx="14"/>
          </p:nvPr>
        </p:nvSpPr>
        <p:spPr/>
        <p:txBody>
          <a:bodyPr/>
          <a:lstStyle/>
          <a:p>
            <a:r>
              <a:rPr lang="en-US" altLang="ja-JP"/>
              <a:t>SQL-92</a:t>
            </a:r>
            <a:r>
              <a:rPr lang="ja-JP" altLang="en-US"/>
              <a:t>とは、</a:t>
            </a:r>
            <a:endParaRPr kumimoji="1" lang="ja-JP" altLang="en-US"/>
          </a:p>
        </p:txBody>
      </p:sp>
      <p:sp>
        <p:nvSpPr>
          <p:cNvPr id="5" name="正方形/長方形 4">
            <a:extLst>
              <a:ext uri="{FF2B5EF4-FFF2-40B4-BE49-F238E27FC236}">
                <a16:creationId xmlns:a16="http://schemas.microsoft.com/office/drawing/2014/main" id="{2EC5DB98-B709-24A2-507F-E571EBDA6493}"/>
              </a:ext>
            </a:extLst>
          </p:cNvPr>
          <p:cNvSpPr/>
          <p:nvPr/>
        </p:nvSpPr>
        <p:spPr>
          <a:xfrm>
            <a:off x="561860" y="1302114"/>
            <a:ext cx="11344390" cy="1397019"/>
          </a:xfrm>
          <a:prstGeom prst="rect">
            <a:avLst/>
          </a:prstGeom>
          <a:ln>
            <a:noFill/>
          </a:ln>
        </p:spPr>
        <p:style>
          <a:lnRef idx="2">
            <a:schemeClr val="accent5"/>
          </a:lnRef>
          <a:fillRef idx="1">
            <a:schemeClr val="lt1"/>
          </a:fillRef>
          <a:effectRef idx="0">
            <a:schemeClr val="accent5"/>
          </a:effectRef>
          <a:fontRef idx="minor">
            <a:schemeClr val="dk1"/>
          </a:fontRef>
        </p:style>
        <p:txBody>
          <a:bodyPr rtlCol="0" anchor="ctr"/>
          <a:lstStyle/>
          <a:p>
            <a:r>
              <a:rPr kumimoji="1" lang="en-US" altLang="ja-JP"/>
              <a:t>SQL92</a:t>
            </a:r>
            <a:r>
              <a:rPr kumimoji="1" lang="ja-JP" altLang="en-US"/>
              <a:t>は、データベースを操作するための言語として、一種の完成型を目指し制定されました。</a:t>
            </a:r>
          </a:p>
          <a:p>
            <a:r>
              <a:rPr kumimoji="1" lang="en-US" altLang="ja-JP"/>
              <a:t>1986</a:t>
            </a:r>
            <a:r>
              <a:rPr kumimoji="1" lang="ja-JP" altLang="en-US"/>
              <a:t>年の統一標準規格発表以前は、各種データベースのベンダー毎に操作方法が異なる状態でした。</a:t>
            </a:r>
          </a:p>
          <a:p>
            <a:r>
              <a:rPr kumimoji="1" lang="en-US" altLang="ja-JP"/>
              <a:t>SQL92</a:t>
            </a:r>
            <a:r>
              <a:rPr kumimoji="1" lang="ja-JP" altLang="en-US"/>
              <a:t>以前のバージョンでは、少しずつ標準化への対応を進めていましたが、マイナーバージョンと呼ばれており、</a:t>
            </a:r>
            <a:r>
              <a:rPr kumimoji="1" lang="en-US" altLang="ja-JP"/>
              <a:t>SQL</a:t>
            </a:r>
            <a:r>
              <a:rPr kumimoji="1" lang="ja-JP" altLang="en-US"/>
              <a:t>規格のメジャーバージョンとして最初にリリースされたのが</a:t>
            </a:r>
            <a:r>
              <a:rPr kumimoji="1" lang="en-US" altLang="ja-JP"/>
              <a:t>SQL92</a:t>
            </a:r>
            <a:r>
              <a:rPr kumimoji="1" lang="ja-JP" altLang="en-US"/>
              <a:t>となります。</a:t>
            </a:r>
          </a:p>
        </p:txBody>
      </p:sp>
      <p:sp>
        <p:nvSpPr>
          <p:cNvPr id="6" name="テキスト ボックス 5">
            <a:extLst>
              <a:ext uri="{FF2B5EF4-FFF2-40B4-BE49-F238E27FC236}">
                <a16:creationId xmlns:a16="http://schemas.microsoft.com/office/drawing/2014/main" id="{440723D4-6B04-A1E4-8BB7-83879476420C}"/>
              </a:ext>
            </a:extLst>
          </p:cNvPr>
          <p:cNvSpPr txBox="1"/>
          <p:nvPr/>
        </p:nvSpPr>
        <p:spPr>
          <a:xfrm>
            <a:off x="561860" y="3854074"/>
            <a:ext cx="11344390" cy="2246769"/>
          </a:xfrm>
          <a:prstGeom prst="rect">
            <a:avLst/>
          </a:prstGeom>
          <a:solidFill>
            <a:schemeClr val="bg1"/>
          </a:solidFill>
        </p:spPr>
        <p:txBody>
          <a:bodyPr wrap="square" rtlCol="0">
            <a:spAutoFit/>
          </a:bodyPr>
          <a:lstStyle/>
          <a:p>
            <a:pPr marL="285750" indent="-285750">
              <a:buFont typeface="Arial" panose="020B0604020202020204" pitchFamily="34" charset="0"/>
              <a:buChar char="•"/>
            </a:pPr>
            <a:r>
              <a:rPr kumimoji="1" lang="ja-JP" altLang="en-US" sz="1400">
                <a:latin typeface="+mn-ea"/>
              </a:rPr>
              <a:t>直交性の改善 （表式）</a:t>
            </a:r>
          </a:p>
          <a:p>
            <a:pPr marL="285750" indent="-285750">
              <a:buFont typeface="Arial" panose="020B0604020202020204" pitchFamily="34" charset="0"/>
              <a:buChar char="•"/>
            </a:pPr>
            <a:r>
              <a:rPr kumimoji="1" lang="ja-JP" altLang="en-US" sz="1400">
                <a:latin typeface="+mn-ea"/>
              </a:rPr>
              <a:t>データ型の拡張 （可変長文字列、ビット、文字集合、日付・時刻・時間間隔 </a:t>
            </a:r>
            <a:r>
              <a:rPr kumimoji="1" lang="en-US" altLang="ja-JP" sz="1400">
                <a:latin typeface="+mn-ea"/>
              </a:rPr>
              <a:t>(DATE</a:t>
            </a:r>
            <a:r>
              <a:rPr kumimoji="1" lang="ja-JP" altLang="en-US" sz="1400">
                <a:latin typeface="+mn-ea"/>
              </a:rPr>
              <a:t>、</a:t>
            </a:r>
            <a:r>
              <a:rPr kumimoji="1" lang="en-US" altLang="ja-JP" sz="1400">
                <a:latin typeface="+mn-ea"/>
              </a:rPr>
              <a:t>TIME</a:t>
            </a:r>
            <a:r>
              <a:rPr kumimoji="1" lang="ja-JP" altLang="en-US" sz="1400">
                <a:latin typeface="+mn-ea"/>
              </a:rPr>
              <a:t>、</a:t>
            </a:r>
            <a:r>
              <a:rPr kumimoji="1" lang="en-US" altLang="ja-JP" sz="1400">
                <a:latin typeface="+mn-ea"/>
              </a:rPr>
              <a:t>TIMESTAMP</a:t>
            </a:r>
            <a:r>
              <a:rPr kumimoji="1" lang="ja-JP" altLang="en-US" sz="1400">
                <a:latin typeface="+mn-ea"/>
              </a:rPr>
              <a:t>、</a:t>
            </a:r>
            <a:r>
              <a:rPr kumimoji="1" lang="en-US" altLang="ja-JP" sz="1400">
                <a:latin typeface="+mn-ea"/>
              </a:rPr>
              <a:t>INTERVAL)</a:t>
            </a:r>
            <a:r>
              <a:rPr kumimoji="1" lang="ja-JP" altLang="en-US" sz="1400">
                <a:latin typeface="+mn-ea"/>
              </a:rPr>
              <a:t>）</a:t>
            </a:r>
          </a:p>
          <a:p>
            <a:pPr marL="285750" indent="-285750">
              <a:buFont typeface="Arial" panose="020B0604020202020204" pitchFamily="34" charset="0"/>
              <a:buChar char="•"/>
            </a:pPr>
            <a:r>
              <a:rPr kumimoji="1" lang="ja-JP" altLang="en-US" sz="1400">
                <a:latin typeface="+mn-ea"/>
              </a:rPr>
              <a:t>外部結合 </a:t>
            </a:r>
            <a:r>
              <a:rPr kumimoji="1" lang="en-US" altLang="ja-JP" sz="1400">
                <a:latin typeface="+mn-ea"/>
              </a:rPr>
              <a:t>(OUTER JOIN)</a:t>
            </a:r>
          </a:p>
          <a:p>
            <a:pPr marL="285750" indent="-285750">
              <a:buFont typeface="Arial" panose="020B0604020202020204" pitchFamily="34" charset="0"/>
              <a:buChar char="•"/>
            </a:pPr>
            <a:r>
              <a:rPr kumimoji="1" lang="ja-JP" altLang="en-US" sz="1400">
                <a:latin typeface="+mn-ea"/>
              </a:rPr>
              <a:t>定義域 </a:t>
            </a:r>
            <a:r>
              <a:rPr kumimoji="1" lang="en-US" altLang="ja-JP" sz="1400">
                <a:latin typeface="+mn-ea"/>
              </a:rPr>
              <a:t>(DOMAIN)</a:t>
            </a:r>
          </a:p>
          <a:p>
            <a:pPr marL="285750" indent="-285750">
              <a:buFont typeface="Arial" panose="020B0604020202020204" pitchFamily="34" charset="0"/>
              <a:buChar char="•"/>
            </a:pPr>
            <a:r>
              <a:rPr kumimoji="1" lang="ja-JP" altLang="en-US" sz="1400">
                <a:latin typeface="+mn-ea"/>
              </a:rPr>
              <a:t>表明</a:t>
            </a:r>
            <a:r>
              <a:rPr kumimoji="1" lang="en-US" altLang="ja-JP" sz="1400">
                <a:latin typeface="+mn-ea"/>
              </a:rPr>
              <a:t>(ASSERTION)</a:t>
            </a:r>
          </a:p>
          <a:p>
            <a:pPr marL="285750" indent="-285750">
              <a:buFont typeface="Arial" panose="020B0604020202020204" pitchFamily="34" charset="0"/>
              <a:buChar char="•"/>
            </a:pPr>
            <a:r>
              <a:rPr kumimoji="1" lang="ja-JP" altLang="en-US" sz="1400">
                <a:latin typeface="+mn-ea"/>
              </a:rPr>
              <a:t>一時表 （</a:t>
            </a:r>
            <a:r>
              <a:rPr kumimoji="1" lang="en-US" altLang="ja-JP" sz="1400">
                <a:latin typeface="+mn-ea"/>
              </a:rPr>
              <a:t>TEMPORARY TABLE: </a:t>
            </a:r>
            <a:r>
              <a:rPr kumimoji="1" lang="ja-JP" altLang="en-US" sz="1400">
                <a:latin typeface="+mn-ea"/>
              </a:rPr>
              <a:t>永続化しないデータを格納）</a:t>
            </a:r>
          </a:p>
          <a:p>
            <a:pPr marL="285750" indent="-285750">
              <a:buFont typeface="Arial" panose="020B0604020202020204" pitchFamily="34" charset="0"/>
              <a:buChar char="•"/>
            </a:pPr>
            <a:r>
              <a:rPr kumimoji="1" lang="en-US" altLang="ja-JP" sz="1400">
                <a:latin typeface="+mn-ea"/>
              </a:rPr>
              <a:t>DDL</a:t>
            </a:r>
            <a:r>
              <a:rPr kumimoji="1" lang="ja-JP" altLang="en-US" sz="1400">
                <a:latin typeface="+mn-ea"/>
              </a:rPr>
              <a:t>仕様追加 （</a:t>
            </a:r>
            <a:r>
              <a:rPr kumimoji="1" lang="en-US" altLang="ja-JP" sz="1400">
                <a:latin typeface="+mn-ea"/>
              </a:rPr>
              <a:t>DROP</a:t>
            </a:r>
            <a:r>
              <a:rPr kumimoji="1" lang="ja-JP" altLang="en-US" sz="1400">
                <a:latin typeface="+mn-ea"/>
              </a:rPr>
              <a:t>文、</a:t>
            </a:r>
            <a:r>
              <a:rPr kumimoji="1" lang="en-US" altLang="ja-JP" sz="1400">
                <a:latin typeface="+mn-ea"/>
              </a:rPr>
              <a:t>ALTER</a:t>
            </a:r>
            <a:r>
              <a:rPr kumimoji="1" lang="ja-JP" altLang="en-US" sz="1400">
                <a:latin typeface="+mn-ea"/>
              </a:rPr>
              <a:t>文）</a:t>
            </a:r>
          </a:p>
          <a:p>
            <a:pPr marL="285750" indent="-285750">
              <a:buFont typeface="Arial" panose="020B0604020202020204" pitchFamily="34" charset="0"/>
              <a:buChar char="•"/>
            </a:pPr>
            <a:r>
              <a:rPr kumimoji="1" lang="ja-JP" altLang="en-US" sz="1400">
                <a:latin typeface="+mn-ea"/>
              </a:rPr>
              <a:t>動的</a:t>
            </a:r>
            <a:r>
              <a:rPr kumimoji="1" lang="en-US" altLang="ja-JP" sz="1400">
                <a:latin typeface="+mn-ea"/>
              </a:rPr>
              <a:t>SQL</a:t>
            </a:r>
            <a:r>
              <a:rPr kumimoji="1" lang="ja-JP" altLang="en-US" sz="1400">
                <a:latin typeface="+mn-ea"/>
              </a:rPr>
              <a:t>仕様</a:t>
            </a:r>
          </a:p>
          <a:p>
            <a:pPr marL="285750" indent="-285750">
              <a:buFont typeface="Arial" panose="020B0604020202020204" pitchFamily="34" charset="0"/>
              <a:buChar char="•"/>
            </a:pPr>
            <a:r>
              <a:rPr kumimoji="1" lang="ja-JP" altLang="en-US" sz="1400">
                <a:latin typeface="+mn-ea"/>
              </a:rPr>
              <a:t>前方・後方スクロール可能なカーソルサポート</a:t>
            </a:r>
          </a:p>
          <a:p>
            <a:pPr marL="285750" indent="-285750">
              <a:buFont typeface="Arial" panose="020B0604020202020204" pitchFamily="34" charset="0"/>
              <a:buChar char="•"/>
            </a:pPr>
            <a:r>
              <a:rPr kumimoji="1" lang="ja-JP" altLang="en-US" sz="1400">
                <a:latin typeface="+mn-ea"/>
              </a:rPr>
              <a:t>クライアント</a:t>
            </a:r>
            <a:r>
              <a:rPr kumimoji="1" lang="en-US" altLang="ja-JP" sz="1400">
                <a:latin typeface="+mn-ea"/>
              </a:rPr>
              <a:t>/</a:t>
            </a:r>
            <a:r>
              <a:rPr kumimoji="1" lang="ja-JP" altLang="en-US" sz="1400">
                <a:latin typeface="+mn-ea"/>
              </a:rPr>
              <a:t>サーバシステムのための</a:t>
            </a:r>
            <a:r>
              <a:rPr kumimoji="1" lang="en-US" altLang="ja-JP" sz="1400">
                <a:latin typeface="+mn-ea"/>
              </a:rPr>
              <a:t>CONNECT/DISCONNECT</a:t>
            </a:r>
            <a:r>
              <a:rPr kumimoji="1" lang="ja-JP" altLang="en-US" sz="1400">
                <a:latin typeface="+mn-ea"/>
              </a:rPr>
              <a:t>文</a:t>
            </a:r>
          </a:p>
        </p:txBody>
      </p:sp>
      <p:sp>
        <p:nvSpPr>
          <p:cNvPr id="7" name="テキスト プレースホルダー 3">
            <a:extLst>
              <a:ext uri="{FF2B5EF4-FFF2-40B4-BE49-F238E27FC236}">
                <a16:creationId xmlns:a16="http://schemas.microsoft.com/office/drawing/2014/main" id="{61BB0E5B-9DD0-E31C-BDB1-777C57B9FA3E}"/>
              </a:ext>
            </a:extLst>
          </p:cNvPr>
          <p:cNvSpPr txBox="1">
            <a:spLocks/>
          </p:cNvSpPr>
          <p:nvPr/>
        </p:nvSpPr>
        <p:spPr>
          <a:xfrm>
            <a:off x="269252" y="3481011"/>
            <a:ext cx="11344390" cy="373063"/>
          </a:xfrm>
          <a:prstGeom prst="rect">
            <a:avLst/>
          </a:prstGeom>
        </p:spPr>
        <p:txBody>
          <a:bodyPr vert="horz" lIns="91440" tIns="45720" rIns="91440" bIns="45720" rtlCol="0">
            <a:normAutofit/>
          </a:bodyPr>
          <a:lstStyle>
            <a:lvl1pPr marL="285750" indent="-285750" algn="l" defTabSz="914400" rtl="0" eaLnBrk="1" latinLnBrk="0" hangingPunct="1">
              <a:lnSpc>
                <a:spcPct val="90000"/>
              </a:lnSpc>
              <a:spcBef>
                <a:spcPts val="1000"/>
              </a:spcBef>
              <a:buFont typeface="Wingdings" panose="05000000000000000000" pitchFamily="2" charset="2"/>
              <a:buChar char="n"/>
              <a:defRPr kumimoji="1" sz="1800" kern="1200">
                <a:solidFill>
                  <a:schemeClr val="accent1">
                    <a:lumMod val="75000"/>
                  </a:schemeClr>
                </a:solidFill>
                <a:latin typeface="+mn-ea"/>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a:t>SQL-92</a:t>
            </a:r>
            <a:r>
              <a:rPr lang="ja-JP" altLang="en-US"/>
              <a:t>で定義された機能</a:t>
            </a:r>
          </a:p>
        </p:txBody>
      </p:sp>
    </p:spTree>
    <p:extLst>
      <p:ext uri="{BB962C8B-B14F-4D97-AF65-F5344CB8AC3E}">
        <p14:creationId xmlns:p14="http://schemas.microsoft.com/office/powerpoint/2010/main" val="137324099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D21459B-23EC-E0ED-5443-5ED4BA52940F}"/>
              </a:ext>
            </a:extLst>
          </p:cNvPr>
          <p:cNvSpPr>
            <a:spLocks noGrp="1"/>
          </p:cNvSpPr>
          <p:nvPr>
            <p:ph type="title"/>
          </p:nvPr>
        </p:nvSpPr>
        <p:spPr/>
        <p:txBody>
          <a:bodyPr/>
          <a:lstStyle/>
          <a:p>
            <a:r>
              <a:rPr lang="en-US" altLang="ja-JP"/>
              <a:t>3-2-2.</a:t>
            </a:r>
            <a:r>
              <a:rPr lang="ja-JP" altLang="en-US"/>
              <a:t>標準</a:t>
            </a:r>
            <a:r>
              <a:rPr lang="en-US" altLang="ja-JP"/>
              <a:t>SQL-92</a:t>
            </a:r>
            <a:r>
              <a:rPr lang="ja-JP" altLang="en-US"/>
              <a:t>と</a:t>
            </a:r>
            <a:r>
              <a:rPr lang="en-US" altLang="ja-JP"/>
              <a:t>SQL:1999(SQL</a:t>
            </a:r>
            <a:r>
              <a:rPr lang="ja-JP" altLang="en-US"/>
              <a:t>操作</a:t>
            </a:r>
            <a:r>
              <a:rPr lang="en-US" altLang="ja-JP"/>
              <a:t>)</a:t>
            </a:r>
            <a:endParaRPr kumimoji="1" lang="ja-JP" altLang="en-US"/>
          </a:p>
        </p:txBody>
      </p:sp>
      <p:sp>
        <p:nvSpPr>
          <p:cNvPr id="4" name="テキスト プレースホルダー 3">
            <a:extLst>
              <a:ext uri="{FF2B5EF4-FFF2-40B4-BE49-F238E27FC236}">
                <a16:creationId xmlns:a16="http://schemas.microsoft.com/office/drawing/2014/main" id="{787E0EE5-4E22-199B-516A-B153A00B7B6A}"/>
              </a:ext>
            </a:extLst>
          </p:cNvPr>
          <p:cNvSpPr>
            <a:spLocks noGrp="1"/>
          </p:cNvSpPr>
          <p:nvPr>
            <p:ph type="body" sz="quarter" idx="14"/>
          </p:nvPr>
        </p:nvSpPr>
        <p:spPr/>
        <p:txBody>
          <a:bodyPr/>
          <a:lstStyle/>
          <a:p>
            <a:r>
              <a:rPr kumimoji="1" lang="en-US" altLang="ja-JP"/>
              <a:t>SQL</a:t>
            </a:r>
            <a:r>
              <a:rPr kumimoji="1" lang="ja-JP" altLang="en-US"/>
              <a:t>：</a:t>
            </a:r>
            <a:r>
              <a:rPr kumimoji="1" lang="en-US" altLang="ja-JP"/>
              <a:t>1999(SQL-99)</a:t>
            </a:r>
            <a:endParaRPr kumimoji="1" lang="ja-JP" altLang="en-US"/>
          </a:p>
        </p:txBody>
      </p:sp>
      <p:sp>
        <p:nvSpPr>
          <p:cNvPr id="5" name="正方形/長方形 4">
            <a:extLst>
              <a:ext uri="{FF2B5EF4-FFF2-40B4-BE49-F238E27FC236}">
                <a16:creationId xmlns:a16="http://schemas.microsoft.com/office/drawing/2014/main" id="{F681615A-7EC0-2405-D24A-13FC7FA587A7}"/>
              </a:ext>
            </a:extLst>
          </p:cNvPr>
          <p:cNvSpPr/>
          <p:nvPr/>
        </p:nvSpPr>
        <p:spPr>
          <a:xfrm>
            <a:off x="561860" y="1302114"/>
            <a:ext cx="11344390" cy="1281429"/>
          </a:xfrm>
          <a:prstGeom prst="rect">
            <a:avLst/>
          </a:prstGeom>
          <a:ln>
            <a:noFill/>
          </a:ln>
        </p:spPr>
        <p:style>
          <a:lnRef idx="2">
            <a:schemeClr val="accent5"/>
          </a:lnRef>
          <a:fillRef idx="1">
            <a:schemeClr val="lt1"/>
          </a:fillRef>
          <a:effectRef idx="0">
            <a:schemeClr val="accent5"/>
          </a:effectRef>
          <a:fontRef idx="minor">
            <a:schemeClr val="dk1"/>
          </a:fontRef>
        </p:style>
        <p:txBody>
          <a:bodyPr rtlCol="0" anchor="ctr"/>
          <a:lstStyle/>
          <a:p>
            <a:r>
              <a:rPr kumimoji="1" lang="en-US" altLang="ja-JP" sz="1600"/>
              <a:t>SQL99</a:t>
            </a:r>
            <a:r>
              <a:rPr kumimoji="1" lang="ja-JP" altLang="en-US" sz="1600"/>
              <a:t>は、名前の通り</a:t>
            </a:r>
            <a:r>
              <a:rPr kumimoji="1" lang="en-US" altLang="ja-JP" sz="1600"/>
              <a:t>1999</a:t>
            </a:r>
            <a:r>
              <a:rPr kumimoji="1" lang="ja-JP" altLang="en-US" sz="1600"/>
              <a:t>年に公開されたバージョンで「</a:t>
            </a:r>
            <a:r>
              <a:rPr kumimoji="1" lang="en-US" altLang="ja-JP" sz="1600"/>
              <a:t>SQL:1999</a:t>
            </a:r>
            <a:r>
              <a:rPr kumimoji="1" lang="ja-JP" altLang="en-US" sz="1600"/>
              <a:t>」とも呼ばれます。</a:t>
            </a:r>
          </a:p>
          <a:p>
            <a:r>
              <a:rPr kumimoji="1" lang="en-US" altLang="ja-JP" sz="1600"/>
              <a:t>SQL92</a:t>
            </a:r>
            <a:r>
              <a:rPr kumimoji="1" lang="ja-JP" altLang="en-US" sz="1600"/>
              <a:t>規格を基盤としながら、さらなる機能拡張を目指した規格です。</a:t>
            </a:r>
          </a:p>
          <a:p>
            <a:r>
              <a:rPr kumimoji="1" lang="en-US" altLang="ja-JP" sz="1600"/>
              <a:t>SQL99</a:t>
            </a:r>
            <a:r>
              <a:rPr kumimoji="1" lang="ja-JP" altLang="en-US" sz="1600"/>
              <a:t>で抑えておきたいポイントとしては、オブジェクト指向の考え方を</a:t>
            </a:r>
            <a:r>
              <a:rPr kumimoji="1" lang="en-US" altLang="ja-JP" sz="1600"/>
              <a:t>SQL</a:t>
            </a:r>
            <a:r>
              <a:rPr kumimoji="1" lang="ja-JP" altLang="en-US" sz="1600"/>
              <a:t>に取り入れる方針で標準化作業が進められていった点にあります。</a:t>
            </a:r>
          </a:p>
        </p:txBody>
      </p:sp>
      <p:sp>
        <p:nvSpPr>
          <p:cNvPr id="6" name="テキスト ボックス 5">
            <a:extLst>
              <a:ext uri="{FF2B5EF4-FFF2-40B4-BE49-F238E27FC236}">
                <a16:creationId xmlns:a16="http://schemas.microsoft.com/office/drawing/2014/main" id="{19531E9D-2714-A7B5-6482-3B85EEA5139D}"/>
              </a:ext>
            </a:extLst>
          </p:cNvPr>
          <p:cNvSpPr txBox="1"/>
          <p:nvPr/>
        </p:nvSpPr>
        <p:spPr>
          <a:xfrm>
            <a:off x="561860" y="2965605"/>
            <a:ext cx="11344390" cy="3323987"/>
          </a:xfrm>
          <a:prstGeom prst="rect">
            <a:avLst/>
          </a:prstGeom>
          <a:solidFill>
            <a:schemeClr val="bg1"/>
          </a:solidFill>
        </p:spPr>
        <p:txBody>
          <a:bodyPr wrap="square" rtlCol="0">
            <a:spAutoFit/>
          </a:bodyPr>
          <a:lstStyle/>
          <a:p>
            <a:pPr marL="285750" indent="-285750">
              <a:buFont typeface="Arial" panose="020B0604020202020204" pitchFamily="34" charset="0"/>
              <a:buChar char="•"/>
            </a:pPr>
            <a:r>
              <a:rPr kumimoji="1" lang="ja-JP" altLang="en-US" sz="1400">
                <a:latin typeface="+mn-ea"/>
              </a:rPr>
              <a:t>正規表現による値照合</a:t>
            </a:r>
          </a:p>
          <a:p>
            <a:pPr marL="285750" indent="-285750">
              <a:buFont typeface="Arial" panose="020B0604020202020204" pitchFamily="34" charset="0"/>
              <a:buChar char="•"/>
            </a:pPr>
            <a:r>
              <a:rPr kumimoji="1" lang="ja-JP" altLang="en-US" sz="1400">
                <a:latin typeface="+mn-ea"/>
              </a:rPr>
              <a:t>共通表式</a:t>
            </a:r>
            <a:r>
              <a:rPr kumimoji="1" lang="en-US" altLang="ja-JP" sz="1400">
                <a:latin typeface="+mn-ea"/>
              </a:rPr>
              <a:t>(WITH</a:t>
            </a:r>
            <a:r>
              <a:rPr kumimoji="1" lang="ja-JP" altLang="en-US" sz="1400">
                <a:latin typeface="+mn-ea"/>
              </a:rPr>
              <a:t>句</a:t>
            </a:r>
            <a:r>
              <a:rPr kumimoji="1" lang="en-US" altLang="ja-JP" sz="1400">
                <a:latin typeface="+mn-ea"/>
              </a:rPr>
              <a:t>)</a:t>
            </a:r>
          </a:p>
          <a:p>
            <a:pPr marL="285750" indent="-285750">
              <a:buFont typeface="Arial" panose="020B0604020202020204" pitchFamily="34" charset="0"/>
              <a:buChar char="•"/>
            </a:pPr>
            <a:r>
              <a:rPr kumimoji="1" lang="ja-JP" altLang="en-US" sz="1400">
                <a:latin typeface="+mn-ea"/>
              </a:rPr>
              <a:t>再帰クエリ</a:t>
            </a:r>
          </a:p>
          <a:p>
            <a:pPr marL="285750" indent="-285750">
              <a:buFont typeface="Arial" panose="020B0604020202020204" pitchFamily="34" charset="0"/>
              <a:buChar char="•"/>
            </a:pPr>
            <a:r>
              <a:rPr kumimoji="1" lang="en-US" altLang="ja-JP" sz="1400">
                <a:latin typeface="+mn-ea"/>
              </a:rPr>
              <a:t>OLAP (ROLLUP</a:t>
            </a:r>
            <a:r>
              <a:rPr kumimoji="1" lang="ja-JP" altLang="en-US" sz="1400">
                <a:latin typeface="+mn-ea"/>
              </a:rPr>
              <a:t>、</a:t>
            </a:r>
            <a:r>
              <a:rPr kumimoji="1" lang="en-US" altLang="ja-JP" sz="1400">
                <a:latin typeface="+mn-ea"/>
              </a:rPr>
              <a:t>CUBE</a:t>
            </a:r>
            <a:r>
              <a:rPr kumimoji="1" lang="ja-JP" altLang="en-US" sz="1400">
                <a:latin typeface="+mn-ea"/>
              </a:rPr>
              <a:t>、</a:t>
            </a:r>
            <a:r>
              <a:rPr kumimoji="1" lang="en-US" altLang="ja-JP" sz="1400">
                <a:latin typeface="+mn-ea"/>
              </a:rPr>
              <a:t>GROUPING SETS)</a:t>
            </a:r>
          </a:p>
          <a:p>
            <a:pPr marL="285750" indent="-285750">
              <a:buFont typeface="Arial" panose="020B0604020202020204" pitchFamily="34" charset="0"/>
              <a:buChar char="•"/>
            </a:pPr>
            <a:r>
              <a:rPr kumimoji="1" lang="ja-JP" altLang="en-US" sz="1400">
                <a:latin typeface="+mn-ea"/>
              </a:rPr>
              <a:t>ユニオン </a:t>
            </a:r>
            <a:r>
              <a:rPr kumimoji="1" lang="en-US" altLang="ja-JP" sz="1400">
                <a:latin typeface="+mn-ea"/>
              </a:rPr>
              <a:t>(UNION)</a:t>
            </a:r>
            <a:r>
              <a:rPr kumimoji="1" lang="ja-JP" altLang="en-US" sz="1400">
                <a:latin typeface="+mn-ea"/>
              </a:rPr>
              <a:t>・結合経由の更新</a:t>
            </a:r>
          </a:p>
          <a:p>
            <a:pPr marL="285750" indent="-285750">
              <a:buFont typeface="Arial" panose="020B0604020202020204" pitchFamily="34" charset="0"/>
              <a:buChar char="•"/>
            </a:pPr>
            <a:r>
              <a:rPr kumimoji="1" lang="ja-JP" altLang="en-US" sz="1400">
                <a:latin typeface="+mn-ea"/>
              </a:rPr>
              <a:t>カーソル操作の機能強化 （トランザクション完了後のオープン状態保持）・ユーザ定義権限 </a:t>
            </a:r>
            <a:r>
              <a:rPr kumimoji="1" lang="en-US" altLang="ja-JP" sz="1400">
                <a:latin typeface="+mn-ea"/>
              </a:rPr>
              <a:t>(ROLE)</a:t>
            </a:r>
            <a:r>
              <a:rPr kumimoji="1" lang="ja-JP" altLang="en-US" sz="1400">
                <a:latin typeface="+mn-ea"/>
              </a:rPr>
              <a:t>・トランザクション管理の新機能 </a:t>
            </a:r>
            <a:r>
              <a:rPr kumimoji="1" lang="en-US" altLang="ja-JP" sz="1400">
                <a:latin typeface="+mn-ea"/>
              </a:rPr>
              <a:t>(SAVEPOINT)</a:t>
            </a:r>
          </a:p>
          <a:p>
            <a:pPr marL="285750" indent="-285750">
              <a:buFont typeface="Arial" panose="020B0604020202020204" pitchFamily="34" charset="0"/>
              <a:buChar char="•"/>
            </a:pPr>
            <a:r>
              <a:rPr kumimoji="1" lang="en-US" altLang="ja-JP" sz="1400">
                <a:latin typeface="+mn-ea"/>
              </a:rPr>
              <a:t>SQL/PSM</a:t>
            </a:r>
            <a:r>
              <a:rPr kumimoji="1" lang="ja-JP" altLang="en-US" sz="1400">
                <a:latin typeface="+mn-ea"/>
              </a:rPr>
              <a:t>強化 （制御構文 （</a:t>
            </a:r>
            <a:r>
              <a:rPr kumimoji="1" lang="en-US" altLang="ja-JP" sz="1400">
                <a:latin typeface="+mn-ea"/>
              </a:rPr>
              <a:t>IF</a:t>
            </a:r>
            <a:r>
              <a:rPr kumimoji="1" lang="ja-JP" altLang="en-US" sz="1400">
                <a:latin typeface="+mn-ea"/>
              </a:rPr>
              <a:t>、</a:t>
            </a:r>
            <a:r>
              <a:rPr kumimoji="1" lang="en-US" altLang="ja-JP" sz="1400">
                <a:latin typeface="+mn-ea"/>
              </a:rPr>
              <a:t>WHILE</a:t>
            </a:r>
            <a:r>
              <a:rPr kumimoji="1" lang="ja-JP" altLang="en-US" sz="1400">
                <a:latin typeface="+mn-ea"/>
              </a:rPr>
              <a:t>など） サポートなど）</a:t>
            </a:r>
          </a:p>
          <a:p>
            <a:pPr marL="285750" indent="-285750">
              <a:buFont typeface="Arial" panose="020B0604020202020204" pitchFamily="34" charset="0"/>
              <a:buChar char="•"/>
            </a:pPr>
            <a:r>
              <a:rPr kumimoji="1" lang="en-US" altLang="ja-JP" sz="1400">
                <a:latin typeface="+mn-ea"/>
              </a:rPr>
              <a:t>SQLJ </a:t>
            </a:r>
            <a:r>
              <a:rPr kumimoji="1" lang="ja-JP" altLang="en-US" sz="1400">
                <a:latin typeface="+mn-ea"/>
              </a:rPr>
              <a:t>（</a:t>
            </a:r>
            <a:r>
              <a:rPr kumimoji="1" lang="en-US" altLang="ja-JP" sz="1400">
                <a:latin typeface="+mn-ea"/>
              </a:rPr>
              <a:t>Java</a:t>
            </a:r>
            <a:r>
              <a:rPr kumimoji="1" lang="ja-JP" altLang="en-US" sz="1400">
                <a:latin typeface="+mn-ea"/>
              </a:rPr>
              <a:t>を親言語とする埋め込み</a:t>
            </a:r>
            <a:r>
              <a:rPr kumimoji="1" lang="en-US" altLang="ja-JP" sz="1400">
                <a:latin typeface="+mn-ea"/>
              </a:rPr>
              <a:t>SQL</a:t>
            </a:r>
            <a:r>
              <a:rPr kumimoji="1" lang="ja-JP" altLang="en-US" sz="1400">
                <a:latin typeface="+mn-ea"/>
              </a:rPr>
              <a:t>規格）</a:t>
            </a:r>
          </a:p>
          <a:p>
            <a:pPr marL="285750" indent="-285750">
              <a:buFont typeface="Arial" panose="020B0604020202020204" pitchFamily="34" charset="0"/>
              <a:buChar char="•"/>
            </a:pPr>
            <a:r>
              <a:rPr kumimoji="1" lang="ja-JP" altLang="en-US" sz="1400">
                <a:latin typeface="+mn-ea"/>
              </a:rPr>
              <a:t>データベーストリガ</a:t>
            </a:r>
          </a:p>
          <a:p>
            <a:pPr marL="285750" indent="-285750">
              <a:buFont typeface="Arial" panose="020B0604020202020204" pitchFamily="34" charset="0"/>
              <a:buChar char="•"/>
            </a:pPr>
            <a:r>
              <a:rPr kumimoji="1" lang="ja-JP" altLang="en-US" sz="1400">
                <a:latin typeface="+mn-ea"/>
              </a:rPr>
              <a:t>ユーザ定義関数 （ストアドファンクション）</a:t>
            </a:r>
          </a:p>
          <a:p>
            <a:pPr marL="285750" indent="-285750">
              <a:buFont typeface="Arial" panose="020B0604020202020204" pitchFamily="34" charset="0"/>
              <a:buChar char="•"/>
            </a:pPr>
            <a:r>
              <a:rPr kumimoji="1" lang="ja-JP" altLang="en-US" sz="1400">
                <a:latin typeface="+mn-ea"/>
              </a:rPr>
              <a:t>非スカラー型の新しいデータ型</a:t>
            </a:r>
            <a:r>
              <a:rPr kumimoji="1" lang="en-US" altLang="ja-JP" sz="1400">
                <a:latin typeface="+mn-ea"/>
              </a:rPr>
              <a:t>: </a:t>
            </a:r>
            <a:r>
              <a:rPr kumimoji="1" lang="ja-JP" altLang="en-US" sz="1400">
                <a:latin typeface="+mn-ea"/>
              </a:rPr>
              <a:t>真理値 </a:t>
            </a:r>
            <a:r>
              <a:rPr kumimoji="1" lang="en-US" altLang="ja-JP" sz="1400">
                <a:latin typeface="+mn-ea"/>
              </a:rPr>
              <a:t>(BOOLEAN) </a:t>
            </a:r>
            <a:r>
              <a:rPr kumimoji="1" lang="ja-JP" altLang="en-US" sz="1400">
                <a:latin typeface="+mn-ea"/>
              </a:rPr>
              <a:t>型と配列 </a:t>
            </a:r>
            <a:r>
              <a:rPr kumimoji="1" lang="en-US" altLang="ja-JP" sz="1400">
                <a:latin typeface="+mn-ea"/>
              </a:rPr>
              <a:t>(ARRAY) </a:t>
            </a:r>
            <a:r>
              <a:rPr kumimoji="1" lang="ja-JP" altLang="en-US" sz="1400">
                <a:latin typeface="+mn-ea"/>
              </a:rPr>
              <a:t>型、</a:t>
            </a:r>
            <a:r>
              <a:rPr kumimoji="1" lang="en-US" altLang="ja-JP" sz="1400">
                <a:latin typeface="+mn-ea"/>
              </a:rPr>
              <a:t>LOB (Large Object)</a:t>
            </a:r>
            <a:r>
              <a:rPr kumimoji="1" lang="ja-JP" altLang="en-US" sz="1400">
                <a:latin typeface="+mn-ea"/>
              </a:rPr>
              <a:t>、ユーザ定義型、構造型</a:t>
            </a:r>
          </a:p>
          <a:p>
            <a:pPr marL="285750" indent="-285750">
              <a:buFont typeface="Arial" panose="020B0604020202020204" pitchFamily="34" charset="0"/>
              <a:buChar char="•"/>
            </a:pPr>
            <a:r>
              <a:rPr kumimoji="1" lang="ja-JP" altLang="en-US" sz="1400">
                <a:latin typeface="+mn-ea"/>
              </a:rPr>
              <a:t>上位表と下位表 （スーパーテーブルとサブテーブル）</a:t>
            </a:r>
          </a:p>
          <a:p>
            <a:pPr marL="285750" indent="-285750">
              <a:buFont typeface="Arial" panose="020B0604020202020204" pitchFamily="34" charset="0"/>
              <a:buChar char="•"/>
            </a:pPr>
            <a:r>
              <a:rPr kumimoji="1" lang="ja-JP" altLang="en-US" sz="1400">
                <a:latin typeface="+mn-ea"/>
              </a:rPr>
              <a:t>オブジェクト指向の考え方を取り入れたオブジェクト関係データベース技術 </a:t>
            </a:r>
            <a:r>
              <a:rPr kumimoji="1" lang="en-US" altLang="ja-JP" sz="1400">
                <a:latin typeface="+mn-ea"/>
              </a:rPr>
              <a:t>(ORDB)</a:t>
            </a:r>
            <a:r>
              <a:rPr kumimoji="1" lang="ja-JP" altLang="en-US" sz="1400">
                <a:latin typeface="+mn-ea"/>
              </a:rPr>
              <a:t>。配列型やユーザ定義型、ユーザ定義関数と上位表</a:t>
            </a:r>
            <a:r>
              <a:rPr kumimoji="1" lang="en-US" altLang="ja-JP" sz="1400">
                <a:latin typeface="+mn-ea"/>
              </a:rPr>
              <a:t>/</a:t>
            </a:r>
            <a:r>
              <a:rPr kumimoji="1" lang="ja-JP" altLang="en-US" sz="1400">
                <a:latin typeface="+mn-ea"/>
              </a:rPr>
              <a:t>下位表仕様により実現されている。</a:t>
            </a:r>
          </a:p>
        </p:txBody>
      </p:sp>
      <p:sp>
        <p:nvSpPr>
          <p:cNvPr id="7" name="テキスト プレースホルダー 3">
            <a:extLst>
              <a:ext uri="{FF2B5EF4-FFF2-40B4-BE49-F238E27FC236}">
                <a16:creationId xmlns:a16="http://schemas.microsoft.com/office/drawing/2014/main" id="{933786AA-D13C-BB52-E339-76773C5BE5CB}"/>
              </a:ext>
            </a:extLst>
          </p:cNvPr>
          <p:cNvSpPr txBox="1">
            <a:spLocks/>
          </p:cNvSpPr>
          <p:nvPr/>
        </p:nvSpPr>
        <p:spPr>
          <a:xfrm>
            <a:off x="287540" y="2685848"/>
            <a:ext cx="11344390" cy="373063"/>
          </a:xfrm>
          <a:prstGeom prst="rect">
            <a:avLst/>
          </a:prstGeom>
        </p:spPr>
        <p:txBody>
          <a:bodyPr vert="horz" lIns="91440" tIns="45720" rIns="91440" bIns="45720" rtlCol="0">
            <a:normAutofit/>
          </a:bodyPr>
          <a:lstStyle>
            <a:lvl1pPr marL="285750" indent="-285750" algn="l" defTabSz="914400" rtl="0" eaLnBrk="1" latinLnBrk="0" hangingPunct="1">
              <a:lnSpc>
                <a:spcPct val="90000"/>
              </a:lnSpc>
              <a:spcBef>
                <a:spcPts val="1000"/>
              </a:spcBef>
              <a:buFont typeface="Wingdings" panose="05000000000000000000" pitchFamily="2" charset="2"/>
              <a:buChar char="n"/>
              <a:defRPr kumimoji="1" sz="1800" kern="1200">
                <a:solidFill>
                  <a:schemeClr val="accent1">
                    <a:lumMod val="75000"/>
                  </a:schemeClr>
                </a:solidFill>
                <a:latin typeface="+mn-ea"/>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a:t>SQL-9</a:t>
            </a:r>
            <a:r>
              <a:rPr lang="ja-JP" altLang="en-US"/>
              <a:t>９で定義された機能</a:t>
            </a:r>
          </a:p>
        </p:txBody>
      </p:sp>
    </p:spTree>
    <p:extLst>
      <p:ext uri="{BB962C8B-B14F-4D97-AF65-F5344CB8AC3E}">
        <p14:creationId xmlns:p14="http://schemas.microsoft.com/office/powerpoint/2010/main" val="358787992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D21459B-23EC-E0ED-5443-5ED4BA52940F}"/>
              </a:ext>
            </a:extLst>
          </p:cNvPr>
          <p:cNvSpPr>
            <a:spLocks noGrp="1"/>
          </p:cNvSpPr>
          <p:nvPr>
            <p:ph type="title"/>
          </p:nvPr>
        </p:nvSpPr>
        <p:spPr/>
        <p:txBody>
          <a:bodyPr/>
          <a:lstStyle/>
          <a:p>
            <a:r>
              <a:rPr lang="en-US" altLang="ja-JP"/>
              <a:t>3-2-2.</a:t>
            </a:r>
            <a:r>
              <a:rPr lang="ja-JP" altLang="en-US"/>
              <a:t>標準</a:t>
            </a:r>
            <a:r>
              <a:rPr lang="en-US" altLang="ja-JP"/>
              <a:t>SQL-92</a:t>
            </a:r>
            <a:r>
              <a:rPr lang="ja-JP" altLang="en-US"/>
              <a:t>と</a:t>
            </a:r>
            <a:r>
              <a:rPr lang="en-US" altLang="ja-JP"/>
              <a:t>SQL:1999(SQL</a:t>
            </a:r>
            <a:r>
              <a:rPr lang="ja-JP" altLang="en-US"/>
              <a:t>操作</a:t>
            </a:r>
            <a:r>
              <a:rPr lang="en-US" altLang="ja-JP"/>
              <a:t>)</a:t>
            </a:r>
            <a:endParaRPr kumimoji="1" lang="ja-JP" altLang="en-US"/>
          </a:p>
        </p:txBody>
      </p:sp>
      <p:sp>
        <p:nvSpPr>
          <p:cNvPr id="4" name="テキスト プレースホルダー 3">
            <a:extLst>
              <a:ext uri="{FF2B5EF4-FFF2-40B4-BE49-F238E27FC236}">
                <a16:creationId xmlns:a16="http://schemas.microsoft.com/office/drawing/2014/main" id="{787E0EE5-4E22-199B-516A-B153A00B7B6A}"/>
              </a:ext>
            </a:extLst>
          </p:cNvPr>
          <p:cNvSpPr>
            <a:spLocks noGrp="1"/>
          </p:cNvSpPr>
          <p:nvPr>
            <p:ph type="body" sz="quarter" idx="14"/>
          </p:nvPr>
        </p:nvSpPr>
        <p:spPr/>
        <p:txBody>
          <a:bodyPr/>
          <a:lstStyle/>
          <a:p>
            <a:r>
              <a:rPr kumimoji="1" lang="ja-JP" altLang="en-US"/>
              <a:t>基本を学ぶハンズオン</a:t>
            </a:r>
          </a:p>
        </p:txBody>
      </p:sp>
      <p:sp>
        <p:nvSpPr>
          <p:cNvPr id="5" name="正方形/長方形 4">
            <a:extLst>
              <a:ext uri="{FF2B5EF4-FFF2-40B4-BE49-F238E27FC236}">
                <a16:creationId xmlns:a16="http://schemas.microsoft.com/office/drawing/2014/main" id="{F681615A-7EC0-2405-D24A-13FC7FA587A7}"/>
              </a:ext>
            </a:extLst>
          </p:cNvPr>
          <p:cNvSpPr/>
          <p:nvPr/>
        </p:nvSpPr>
        <p:spPr>
          <a:xfrm>
            <a:off x="561860" y="1302114"/>
            <a:ext cx="11344390" cy="846175"/>
          </a:xfrm>
          <a:prstGeom prst="rect">
            <a:avLst/>
          </a:prstGeom>
          <a:ln>
            <a:noFill/>
          </a:ln>
        </p:spPr>
        <p:style>
          <a:lnRef idx="2">
            <a:schemeClr val="accent5"/>
          </a:lnRef>
          <a:fillRef idx="1">
            <a:schemeClr val="lt1"/>
          </a:fillRef>
          <a:effectRef idx="0">
            <a:schemeClr val="accent5"/>
          </a:effectRef>
          <a:fontRef idx="minor">
            <a:schemeClr val="dk1"/>
          </a:fontRef>
        </p:style>
        <p:txBody>
          <a:bodyPr rtlCol="0" anchor="ctr"/>
          <a:lstStyle/>
          <a:p>
            <a:r>
              <a:rPr kumimoji="1" lang="ja-JP" altLang="en-US"/>
              <a:t>データベースにデータを保管するには、「表（</a:t>
            </a:r>
            <a:r>
              <a:rPr kumimoji="1" lang="en-US" altLang="ja-JP"/>
              <a:t>TABLE</a:t>
            </a:r>
            <a:r>
              <a:rPr kumimoji="1" lang="ja-JP" altLang="en-US"/>
              <a:t>）」を作成する必要があります。表の項目名や、データの種類（文字や数値など）を指定する必要があります。</a:t>
            </a:r>
            <a:endParaRPr kumimoji="1" lang="ja-JP" altLang="en-US" dirty="0"/>
          </a:p>
        </p:txBody>
      </p:sp>
      <p:graphicFrame>
        <p:nvGraphicFramePr>
          <p:cNvPr id="3" name="表 7">
            <a:extLst>
              <a:ext uri="{FF2B5EF4-FFF2-40B4-BE49-F238E27FC236}">
                <a16:creationId xmlns:a16="http://schemas.microsoft.com/office/drawing/2014/main" id="{439083D1-3BF2-E280-20F9-4C35351B434F}"/>
              </a:ext>
            </a:extLst>
          </p:cNvPr>
          <p:cNvGraphicFramePr>
            <a:graphicFrameLocks noGrp="1"/>
          </p:cNvGraphicFramePr>
          <p:nvPr>
            <p:extLst>
              <p:ext uri="{D42A27DB-BD31-4B8C-83A1-F6EECF244321}">
                <p14:modId xmlns:p14="http://schemas.microsoft.com/office/powerpoint/2010/main" val="3352407005"/>
              </p:ext>
            </p:extLst>
          </p:nvPr>
        </p:nvGraphicFramePr>
        <p:xfrm>
          <a:off x="326386" y="3429000"/>
          <a:ext cx="11579864" cy="2560320"/>
        </p:xfrm>
        <a:graphic>
          <a:graphicData uri="http://schemas.openxmlformats.org/drawingml/2006/table">
            <a:tbl>
              <a:tblPr firstRow="1" bandRow="1">
                <a:tableStyleId>{5C22544A-7EE6-4342-B048-85BDC9FD1C3A}</a:tableStyleId>
              </a:tblPr>
              <a:tblGrid>
                <a:gridCol w="532930">
                  <a:extLst>
                    <a:ext uri="{9D8B030D-6E8A-4147-A177-3AD203B41FA5}">
                      <a16:colId xmlns:a16="http://schemas.microsoft.com/office/drawing/2014/main" val="3056655052"/>
                    </a:ext>
                  </a:extLst>
                </a:gridCol>
                <a:gridCol w="1487277">
                  <a:extLst>
                    <a:ext uri="{9D8B030D-6E8A-4147-A177-3AD203B41FA5}">
                      <a16:colId xmlns:a16="http://schemas.microsoft.com/office/drawing/2014/main" val="2280844530"/>
                    </a:ext>
                  </a:extLst>
                </a:gridCol>
                <a:gridCol w="1487277">
                  <a:extLst>
                    <a:ext uri="{9D8B030D-6E8A-4147-A177-3AD203B41FA5}">
                      <a16:colId xmlns:a16="http://schemas.microsoft.com/office/drawing/2014/main" val="3629117930"/>
                    </a:ext>
                  </a:extLst>
                </a:gridCol>
                <a:gridCol w="8072380">
                  <a:extLst>
                    <a:ext uri="{9D8B030D-6E8A-4147-A177-3AD203B41FA5}">
                      <a16:colId xmlns:a16="http://schemas.microsoft.com/office/drawing/2014/main" val="2230395880"/>
                    </a:ext>
                  </a:extLst>
                </a:gridCol>
              </a:tblGrid>
              <a:tr h="153139">
                <a:tc>
                  <a:txBody>
                    <a:bodyPr/>
                    <a:lstStyle/>
                    <a:p>
                      <a:pPr algn="ctr"/>
                      <a:r>
                        <a:rPr kumimoji="1" lang="en-US" altLang="ja-JP" sz="1200"/>
                        <a:t>No</a:t>
                      </a:r>
                      <a:endParaRPr kumimoji="1" lang="ja-JP" altLang="en-US" sz="1200"/>
                    </a:p>
                  </a:txBody>
                  <a:tcPr anchor="ctr"/>
                </a:tc>
                <a:tc>
                  <a:txBody>
                    <a:bodyPr/>
                    <a:lstStyle/>
                    <a:p>
                      <a:pPr algn="ctr"/>
                      <a:r>
                        <a:rPr kumimoji="1" lang="ja-JP" altLang="en-US" sz="1200"/>
                        <a:t>命令</a:t>
                      </a:r>
                    </a:p>
                  </a:txBody>
                  <a:tcPr anchor="ctr"/>
                </a:tc>
                <a:tc>
                  <a:txBody>
                    <a:bodyPr/>
                    <a:lstStyle/>
                    <a:p>
                      <a:pPr algn="ctr"/>
                      <a:r>
                        <a:rPr kumimoji="1" lang="en-US" altLang="ja-JP" sz="1200"/>
                        <a:t>SQL</a:t>
                      </a:r>
                      <a:r>
                        <a:rPr kumimoji="1" lang="ja-JP" altLang="en-US" sz="1200"/>
                        <a:t>命令文</a:t>
                      </a:r>
                    </a:p>
                  </a:txBody>
                  <a:tcPr anchor="ctr"/>
                </a:tc>
                <a:tc>
                  <a:txBody>
                    <a:bodyPr/>
                    <a:lstStyle/>
                    <a:p>
                      <a:pPr algn="ctr"/>
                      <a:r>
                        <a:rPr kumimoji="1" lang="ja-JP" altLang="en-US" sz="1200"/>
                        <a:t>説明</a:t>
                      </a:r>
                    </a:p>
                  </a:txBody>
                  <a:tcPr anchor="ctr"/>
                </a:tc>
                <a:extLst>
                  <a:ext uri="{0D108BD9-81ED-4DB2-BD59-A6C34878D82A}">
                    <a16:rowId xmlns:a16="http://schemas.microsoft.com/office/drawing/2014/main" val="1850789955"/>
                  </a:ext>
                </a:extLst>
              </a:tr>
              <a:tr h="153139">
                <a:tc>
                  <a:txBody>
                    <a:bodyPr/>
                    <a:lstStyle/>
                    <a:p>
                      <a:pPr algn="ctr"/>
                      <a:r>
                        <a:rPr kumimoji="1" lang="en-US" altLang="ja-JP" sz="1200"/>
                        <a:t>(1)</a:t>
                      </a:r>
                      <a:endParaRPr kumimoji="1" lang="ja-JP" altLang="en-US" sz="1200"/>
                    </a:p>
                  </a:txBody>
                  <a:tcPr anchor="ctr"/>
                </a:tc>
                <a:tc>
                  <a:txBody>
                    <a:bodyPr/>
                    <a:lstStyle/>
                    <a:p>
                      <a:r>
                        <a:rPr kumimoji="1" lang="ja-JP" altLang="en-US" sz="1200"/>
                        <a:t>表を作成する</a:t>
                      </a:r>
                    </a:p>
                  </a:txBody>
                  <a:tcPr anchor="ctr"/>
                </a:tc>
                <a:tc>
                  <a:txBody>
                    <a:bodyPr/>
                    <a:lstStyle/>
                    <a:p>
                      <a:r>
                        <a:rPr kumimoji="1" lang="en-US" altLang="ja-JP" sz="1200"/>
                        <a:t>CREATE TABLE</a:t>
                      </a:r>
                      <a:endParaRPr kumimoji="1" lang="ja-JP" altLang="en-US" sz="1200"/>
                    </a:p>
                  </a:txBody>
                  <a:tcPr anchor="ctr"/>
                </a:tc>
                <a:tc>
                  <a:txBody>
                    <a:bodyPr/>
                    <a:lstStyle/>
                    <a:p>
                      <a:r>
                        <a:rPr kumimoji="1" lang="ja-JP" altLang="en-US" sz="1200"/>
                        <a:t>データベースにデータを保管するには、「表（</a:t>
                      </a:r>
                      <a:r>
                        <a:rPr kumimoji="1" lang="en-US" altLang="ja-JP" sz="1200"/>
                        <a:t>TABLE</a:t>
                      </a:r>
                      <a:r>
                        <a:rPr kumimoji="1" lang="ja-JP" altLang="en-US" sz="1200"/>
                        <a:t>）」を作成する必要があります。表の項目名や、データの種類（文字や数値など）を指定する必要があります。</a:t>
                      </a:r>
                    </a:p>
                  </a:txBody>
                  <a:tcPr anchor="ctr"/>
                </a:tc>
                <a:extLst>
                  <a:ext uri="{0D108BD9-81ED-4DB2-BD59-A6C34878D82A}">
                    <a16:rowId xmlns:a16="http://schemas.microsoft.com/office/drawing/2014/main" val="4065687605"/>
                  </a:ext>
                </a:extLst>
              </a:tr>
              <a:tr h="153139">
                <a:tc>
                  <a:txBody>
                    <a:bodyPr/>
                    <a:lstStyle/>
                    <a:p>
                      <a:pPr algn="ctr"/>
                      <a:r>
                        <a:rPr kumimoji="1" lang="en-US" altLang="ja-JP" sz="1200"/>
                        <a:t>(2)</a:t>
                      </a:r>
                      <a:endParaRPr kumimoji="1" lang="ja-JP" altLang="en-US" sz="1200"/>
                    </a:p>
                  </a:txBody>
                  <a:tcPr anchor="ctr"/>
                </a:tc>
                <a:tc>
                  <a:txBody>
                    <a:bodyPr/>
                    <a:lstStyle/>
                    <a:p>
                      <a:r>
                        <a:rPr kumimoji="1" lang="ja-JP" altLang="en-US" sz="1200"/>
                        <a:t>データを挿入する</a:t>
                      </a:r>
                    </a:p>
                  </a:txBody>
                  <a:tcPr anchor="ctr"/>
                </a:tc>
                <a:tc>
                  <a:txBody>
                    <a:bodyPr/>
                    <a:lstStyle/>
                    <a:p>
                      <a:r>
                        <a:rPr kumimoji="1" lang="en-US" altLang="ja-JP" sz="1200"/>
                        <a:t>INSERT</a:t>
                      </a:r>
                      <a:endParaRPr kumimoji="1" lang="ja-JP" altLang="en-US" sz="1200"/>
                    </a:p>
                  </a:txBody>
                  <a:tcPr anchor="ctr"/>
                </a:tc>
                <a:tc>
                  <a:txBody>
                    <a:bodyPr/>
                    <a:lstStyle/>
                    <a:p>
                      <a:r>
                        <a:rPr kumimoji="1" lang="ja-JP" altLang="en-US" sz="1200"/>
                        <a:t>データベースにデータを保管することを「挿入</a:t>
                      </a:r>
                      <a:r>
                        <a:rPr kumimoji="1" lang="en-US" altLang="ja-JP" sz="1200"/>
                        <a:t>(INSERT)</a:t>
                      </a:r>
                      <a:r>
                        <a:rPr kumimoji="1" lang="ja-JP" altLang="en-US" sz="1200"/>
                        <a:t>」と呼びます。データの種類に合わせたデータを挿入する必要があります。</a:t>
                      </a:r>
                    </a:p>
                  </a:txBody>
                  <a:tcPr anchor="ctr"/>
                </a:tc>
                <a:extLst>
                  <a:ext uri="{0D108BD9-81ED-4DB2-BD59-A6C34878D82A}">
                    <a16:rowId xmlns:a16="http://schemas.microsoft.com/office/drawing/2014/main" val="3077942455"/>
                  </a:ext>
                </a:extLst>
              </a:tr>
              <a:tr h="153139">
                <a:tc>
                  <a:txBody>
                    <a:bodyPr/>
                    <a:lstStyle/>
                    <a:p>
                      <a:pPr algn="ctr"/>
                      <a:r>
                        <a:rPr kumimoji="1" lang="en-US" altLang="ja-JP" sz="1200"/>
                        <a:t>(3)</a:t>
                      </a:r>
                      <a:endParaRPr kumimoji="1" lang="ja-JP" altLang="en-US" sz="1200"/>
                    </a:p>
                  </a:txBody>
                  <a:tcPr anchor="ctr"/>
                </a:tc>
                <a:tc>
                  <a:txBody>
                    <a:bodyPr/>
                    <a:lstStyle/>
                    <a:p>
                      <a:r>
                        <a:rPr kumimoji="1" lang="ja-JP" altLang="en-US" sz="1200"/>
                        <a:t>データを検索する</a:t>
                      </a:r>
                    </a:p>
                  </a:txBody>
                  <a:tcPr anchor="ctr"/>
                </a:tc>
                <a:tc>
                  <a:txBody>
                    <a:bodyPr/>
                    <a:lstStyle/>
                    <a:p>
                      <a:r>
                        <a:rPr kumimoji="1" lang="en-US" altLang="ja-JP" sz="1200"/>
                        <a:t>SELECT</a:t>
                      </a:r>
                      <a:endParaRPr kumimoji="1" lang="ja-JP" altLang="en-US" sz="1200"/>
                    </a:p>
                  </a:txBody>
                  <a:tcPr anchor="ctr"/>
                </a:tc>
                <a:tc>
                  <a:txBody>
                    <a:bodyPr/>
                    <a:lstStyle/>
                    <a:p>
                      <a:r>
                        <a:rPr kumimoji="1" lang="ja-JP" altLang="en-US" sz="1200"/>
                        <a:t>データベースからデータを取り出すことを「検索</a:t>
                      </a:r>
                      <a:r>
                        <a:rPr kumimoji="1" lang="en-US" altLang="ja-JP" sz="1200"/>
                        <a:t>(SELECT)</a:t>
                      </a:r>
                      <a:r>
                        <a:rPr kumimoji="1" lang="ja-JP" altLang="en-US" sz="1200"/>
                        <a:t>」と呼びます。条件を指定して一部を取り出したり、複数の表から組み合わせでデータを取り出すなど、様々な検索が行えるのがデータベースのメリットです。</a:t>
                      </a:r>
                    </a:p>
                  </a:txBody>
                  <a:tcPr anchor="ctr"/>
                </a:tc>
                <a:extLst>
                  <a:ext uri="{0D108BD9-81ED-4DB2-BD59-A6C34878D82A}">
                    <a16:rowId xmlns:a16="http://schemas.microsoft.com/office/drawing/2014/main" val="3539116066"/>
                  </a:ext>
                </a:extLst>
              </a:tr>
              <a:tr h="153139">
                <a:tc>
                  <a:txBody>
                    <a:bodyPr/>
                    <a:lstStyle/>
                    <a:p>
                      <a:pPr algn="ctr"/>
                      <a:r>
                        <a:rPr kumimoji="1" lang="en-US" altLang="ja-JP" sz="1200"/>
                        <a:t>(4)</a:t>
                      </a:r>
                      <a:endParaRPr kumimoji="1" lang="ja-JP" altLang="en-US" sz="1200"/>
                    </a:p>
                  </a:txBody>
                  <a:tcPr anchor="ctr"/>
                </a:tc>
                <a:tc>
                  <a:txBody>
                    <a:bodyPr/>
                    <a:lstStyle/>
                    <a:p>
                      <a:r>
                        <a:rPr kumimoji="1" lang="ja-JP" altLang="en-US" sz="1200"/>
                        <a:t>データを更新する</a:t>
                      </a:r>
                    </a:p>
                  </a:txBody>
                  <a:tcPr anchor="ctr"/>
                </a:tc>
                <a:tc>
                  <a:txBody>
                    <a:bodyPr/>
                    <a:lstStyle/>
                    <a:p>
                      <a:r>
                        <a:rPr kumimoji="1" lang="en-US" altLang="ja-JP" sz="1200"/>
                        <a:t>UPDATE</a:t>
                      </a:r>
                      <a:endParaRPr kumimoji="1" lang="ja-JP" altLang="en-US" sz="1200"/>
                    </a:p>
                  </a:txBody>
                  <a:tcPr anchor="ctr"/>
                </a:tc>
                <a:tc>
                  <a:txBody>
                    <a:bodyPr/>
                    <a:lstStyle/>
                    <a:p>
                      <a:r>
                        <a:rPr kumimoji="1" lang="ja-JP" altLang="en-US" sz="1200"/>
                        <a:t>データベースのデータを修正することを「更新</a:t>
                      </a:r>
                      <a:r>
                        <a:rPr kumimoji="1" lang="en-US" altLang="ja-JP" sz="1200"/>
                        <a:t>(UPDATE)</a:t>
                      </a:r>
                      <a:r>
                        <a:rPr kumimoji="1" lang="ja-JP" altLang="en-US" sz="1200"/>
                        <a:t>」と呼びます。すべてのデータを一括で修正したり、条件を指定して一部のデータだけを修正したりできます。</a:t>
                      </a:r>
                    </a:p>
                  </a:txBody>
                  <a:tcPr anchor="ctr"/>
                </a:tc>
                <a:extLst>
                  <a:ext uri="{0D108BD9-81ED-4DB2-BD59-A6C34878D82A}">
                    <a16:rowId xmlns:a16="http://schemas.microsoft.com/office/drawing/2014/main" val="478543378"/>
                  </a:ext>
                </a:extLst>
              </a:tr>
              <a:tr h="153139">
                <a:tc>
                  <a:txBody>
                    <a:bodyPr/>
                    <a:lstStyle/>
                    <a:p>
                      <a:pPr algn="ctr"/>
                      <a:r>
                        <a:rPr kumimoji="1" lang="en-US" altLang="ja-JP" sz="1200"/>
                        <a:t>(5)</a:t>
                      </a:r>
                      <a:endParaRPr kumimoji="1" lang="ja-JP" altLang="en-US" sz="1200"/>
                    </a:p>
                  </a:txBody>
                  <a:tcPr anchor="ctr"/>
                </a:tc>
                <a:tc>
                  <a:txBody>
                    <a:bodyPr/>
                    <a:lstStyle/>
                    <a:p>
                      <a:r>
                        <a:rPr kumimoji="1" lang="ja-JP" altLang="en-US" sz="1200"/>
                        <a:t>データを削除する</a:t>
                      </a:r>
                    </a:p>
                  </a:txBody>
                  <a:tcPr anchor="ctr"/>
                </a:tc>
                <a:tc>
                  <a:txBody>
                    <a:bodyPr/>
                    <a:lstStyle/>
                    <a:p>
                      <a:r>
                        <a:rPr kumimoji="1" lang="en-US" altLang="ja-JP" sz="1200"/>
                        <a:t>DELETE</a:t>
                      </a:r>
                      <a:endParaRPr kumimoji="1" lang="ja-JP" altLang="en-US" sz="1200"/>
                    </a:p>
                  </a:txBody>
                  <a:tcPr anchor="ctr"/>
                </a:tc>
                <a:tc>
                  <a:txBody>
                    <a:bodyPr/>
                    <a:lstStyle/>
                    <a:p>
                      <a:r>
                        <a:rPr kumimoji="1" lang="ja-JP" altLang="en-US" sz="1200"/>
                        <a:t>データベースからデータを取り除くことを「削除</a:t>
                      </a:r>
                      <a:r>
                        <a:rPr kumimoji="1" lang="en-US" altLang="ja-JP" sz="1200"/>
                        <a:t>(DELETE)</a:t>
                      </a:r>
                      <a:r>
                        <a:rPr kumimoji="1" lang="ja-JP" altLang="en-US" sz="1200"/>
                        <a:t>」と呼びます。条件を指定して、取り除きたいデータを絞り込みます。</a:t>
                      </a:r>
                    </a:p>
                  </a:txBody>
                  <a:tcPr anchor="ctr"/>
                </a:tc>
                <a:extLst>
                  <a:ext uri="{0D108BD9-81ED-4DB2-BD59-A6C34878D82A}">
                    <a16:rowId xmlns:a16="http://schemas.microsoft.com/office/drawing/2014/main" val="3732834456"/>
                  </a:ext>
                </a:extLst>
              </a:tr>
            </a:tbl>
          </a:graphicData>
        </a:graphic>
      </p:graphicFrame>
    </p:spTree>
    <p:extLst>
      <p:ext uri="{BB962C8B-B14F-4D97-AF65-F5344CB8AC3E}">
        <p14:creationId xmlns:p14="http://schemas.microsoft.com/office/powerpoint/2010/main" val="384784249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D21459B-23EC-E0ED-5443-5ED4BA52940F}"/>
              </a:ext>
            </a:extLst>
          </p:cNvPr>
          <p:cNvSpPr>
            <a:spLocks noGrp="1"/>
          </p:cNvSpPr>
          <p:nvPr>
            <p:ph type="title"/>
          </p:nvPr>
        </p:nvSpPr>
        <p:spPr/>
        <p:txBody>
          <a:bodyPr/>
          <a:lstStyle/>
          <a:p>
            <a:r>
              <a:rPr lang="en-US" altLang="ja-JP"/>
              <a:t>3-2-2.</a:t>
            </a:r>
            <a:r>
              <a:rPr lang="ja-JP" altLang="en-US"/>
              <a:t>標準</a:t>
            </a:r>
            <a:r>
              <a:rPr lang="en-US" altLang="ja-JP"/>
              <a:t>SQL-92</a:t>
            </a:r>
            <a:r>
              <a:rPr lang="ja-JP" altLang="en-US"/>
              <a:t>と</a:t>
            </a:r>
            <a:r>
              <a:rPr lang="en-US" altLang="ja-JP"/>
              <a:t>SQL:1999(SQL</a:t>
            </a:r>
            <a:r>
              <a:rPr lang="ja-JP" altLang="en-US"/>
              <a:t>操作</a:t>
            </a:r>
            <a:r>
              <a:rPr lang="en-US" altLang="ja-JP"/>
              <a:t>)</a:t>
            </a:r>
            <a:endParaRPr kumimoji="1" lang="ja-JP" altLang="en-US"/>
          </a:p>
        </p:txBody>
      </p:sp>
      <p:sp>
        <p:nvSpPr>
          <p:cNvPr id="4" name="テキスト プレースホルダー 3">
            <a:extLst>
              <a:ext uri="{FF2B5EF4-FFF2-40B4-BE49-F238E27FC236}">
                <a16:creationId xmlns:a16="http://schemas.microsoft.com/office/drawing/2014/main" id="{787E0EE5-4E22-199B-516A-B153A00B7B6A}"/>
              </a:ext>
            </a:extLst>
          </p:cNvPr>
          <p:cNvSpPr>
            <a:spLocks noGrp="1"/>
          </p:cNvSpPr>
          <p:nvPr>
            <p:ph type="body" sz="quarter" idx="14"/>
          </p:nvPr>
        </p:nvSpPr>
        <p:spPr/>
        <p:txBody>
          <a:bodyPr/>
          <a:lstStyle/>
          <a:p>
            <a:r>
              <a:rPr kumimoji="1" lang="en-US" altLang="ja-JP"/>
              <a:t>(1)</a:t>
            </a:r>
            <a:r>
              <a:rPr kumimoji="1" lang="ja-JP" altLang="en-US"/>
              <a:t>表を作成する（</a:t>
            </a:r>
            <a:r>
              <a:rPr kumimoji="1" lang="en-US" altLang="ja-JP"/>
              <a:t>CREATE TABLE</a:t>
            </a:r>
            <a:r>
              <a:rPr kumimoji="1" lang="ja-JP" altLang="en-US"/>
              <a:t>）</a:t>
            </a:r>
          </a:p>
        </p:txBody>
      </p:sp>
      <p:sp>
        <p:nvSpPr>
          <p:cNvPr id="5" name="正方形/長方形 4">
            <a:extLst>
              <a:ext uri="{FF2B5EF4-FFF2-40B4-BE49-F238E27FC236}">
                <a16:creationId xmlns:a16="http://schemas.microsoft.com/office/drawing/2014/main" id="{F681615A-7EC0-2405-D24A-13FC7FA587A7}"/>
              </a:ext>
            </a:extLst>
          </p:cNvPr>
          <p:cNvSpPr/>
          <p:nvPr/>
        </p:nvSpPr>
        <p:spPr>
          <a:xfrm>
            <a:off x="561860" y="1302114"/>
            <a:ext cx="11344390" cy="1000411"/>
          </a:xfrm>
          <a:prstGeom prst="rect">
            <a:avLst/>
          </a:prstGeom>
          <a:ln>
            <a:noFill/>
          </a:ln>
        </p:spPr>
        <p:style>
          <a:lnRef idx="2">
            <a:schemeClr val="accent5"/>
          </a:lnRef>
          <a:fillRef idx="1">
            <a:schemeClr val="lt1"/>
          </a:fillRef>
          <a:effectRef idx="0">
            <a:schemeClr val="accent5"/>
          </a:effectRef>
          <a:fontRef idx="minor">
            <a:schemeClr val="dk1"/>
          </a:fontRef>
        </p:style>
        <p:txBody>
          <a:bodyPr rtlCol="0" anchor="ctr"/>
          <a:lstStyle/>
          <a:p>
            <a:r>
              <a:rPr kumimoji="1" lang="ja-JP" altLang="en-US"/>
              <a:t>データベースにデータを保管するには、「表（</a:t>
            </a:r>
            <a:r>
              <a:rPr kumimoji="1" lang="en-US" altLang="ja-JP"/>
              <a:t>TABLE</a:t>
            </a:r>
            <a:r>
              <a:rPr kumimoji="1" lang="ja-JP" altLang="en-US"/>
              <a:t>）」を作成する必要があります。表の項目名や、データの種類（文字や数値など）を指定する必要があります。</a:t>
            </a:r>
            <a:endParaRPr kumimoji="1" lang="ja-JP" altLang="en-US" dirty="0"/>
          </a:p>
        </p:txBody>
      </p:sp>
      <p:sp>
        <p:nvSpPr>
          <p:cNvPr id="6" name="正方形/長方形 5">
            <a:extLst>
              <a:ext uri="{FF2B5EF4-FFF2-40B4-BE49-F238E27FC236}">
                <a16:creationId xmlns:a16="http://schemas.microsoft.com/office/drawing/2014/main" id="{042C9F17-2685-7B49-FBFF-766586907916}"/>
              </a:ext>
            </a:extLst>
          </p:cNvPr>
          <p:cNvSpPr/>
          <p:nvPr/>
        </p:nvSpPr>
        <p:spPr>
          <a:xfrm>
            <a:off x="352538" y="2693601"/>
            <a:ext cx="8670276" cy="1433215"/>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r>
              <a:rPr kumimoji="1" lang="en-US" altLang="ja-JP" sz="1400">
                <a:latin typeface="+mn-ea"/>
              </a:rPr>
              <a:t>create table [</a:t>
            </a:r>
            <a:r>
              <a:rPr kumimoji="1" lang="ja-JP" altLang="en-US" sz="1400">
                <a:latin typeface="+mn-ea"/>
              </a:rPr>
              <a:t>テーブル名</a:t>
            </a:r>
            <a:r>
              <a:rPr kumimoji="1" lang="en-US" altLang="ja-JP" sz="1400">
                <a:latin typeface="+mn-ea"/>
              </a:rPr>
              <a:t>](</a:t>
            </a:r>
          </a:p>
          <a:p>
            <a:r>
              <a:rPr kumimoji="1" lang="en-US" altLang="ja-JP" sz="1400">
                <a:latin typeface="+mn-ea"/>
              </a:rPr>
              <a:t> [</a:t>
            </a:r>
            <a:r>
              <a:rPr kumimoji="1" lang="ja-JP" altLang="en-US" sz="1400">
                <a:latin typeface="+mn-ea"/>
              </a:rPr>
              <a:t>カラム名</a:t>
            </a:r>
            <a:r>
              <a:rPr kumimoji="1" lang="en-US" altLang="ja-JP" sz="1400">
                <a:latin typeface="+mn-ea"/>
              </a:rPr>
              <a:t>1] [</a:t>
            </a:r>
            <a:r>
              <a:rPr kumimoji="1" lang="ja-JP" altLang="en-US" sz="1400">
                <a:latin typeface="+mn-ea"/>
              </a:rPr>
              <a:t>型</a:t>
            </a:r>
            <a:r>
              <a:rPr kumimoji="1" lang="en-US" altLang="ja-JP" sz="1400">
                <a:latin typeface="+mn-ea"/>
              </a:rPr>
              <a:t>] [null/not null],</a:t>
            </a:r>
          </a:p>
          <a:p>
            <a:r>
              <a:rPr kumimoji="1" lang="en-US" altLang="ja-JP" sz="1400">
                <a:latin typeface="+mn-ea"/>
              </a:rPr>
              <a:t> [</a:t>
            </a:r>
            <a:r>
              <a:rPr kumimoji="1" lang="ja-JP" altLang="en-US" sz="1400">
                <a:latin typeface="+mn-ea"/>
              </a:rPr>
              <a:t>カラム名</a:t>
            </a:r>
            <a:r>
              <a:rPr kumimoji="1" lang="en-US" altLang="ja-JP" sz="1400">
                <a:latin typeface="+mn-ea"/>
              </a:rPr>
              <a:t>2] [</a:t>
            </a:r>
            <a:r>
              <a:rPr kumimoji="1" lang="ja-JP" altLang="en-US" sz="1400">
                <a:latin typeface="+mn-ea"/>
              </a:rPr>
              <a:t>型</a:t>
            </a:r>
            <a:r>
              <a:rPr kumimoji="1" lang="en-US" altLang="ja-JP" sz="1400">
                <a:latin typeface="+mn-ea"/>
              </a:rPr>
              <a:t>] [null/not null],</a:t>
            </a:r>
          </a:p>
          <a:p>
            <a:r>
              <a:rPr kumimoji="1" lang="en-US" altLang="ja-JP" sz="1400">
                <a:latin typeface="+mn-ea"/>
              </a:rPr>
              <a:t> [</a:t>
            </a:r>
            <a:r>
              <a:rPr kumimoji="1" lang="ja-JP" altLang="en-US" sz="1400">
                <a:latin typeface="+mn-ea"/>
              </a:rPr>
              <a:t>カラム名</a:t>
            </a:r>
            <a:r>
              <a:rPr kumimoji="1" lang="en-US" altLang="ja-JP" sz="1400">
                <a:latin typeface="+mn-ea"/>
              </a:rPr>
              <a:t>3] [</a:t>
            </a:r>
            <a:r>
              <a:rPr kumimoji="1" lang="ja-JP" altLang="en-US" sz="1400">
                <a:latin typeface="+mn-ea"/>
              </a:rPr>
              <a:t>型</a:t>
            </a:r>
            <a:r>
              <a:rPr kumimoji="1" lang="en-US" altLang="ja-JP" sz="1400">
                <a:latin typeface="+mn-ea"/>
              </a:rPr>
              <a:t>] [null/not null],</a:t>
            </a:r>
          </a:p>
          <a:p>
            <a:r>
              <a:rPr kumimoji="1" lang="en-US" altLang="ja-JP" sz="1400">
                <a:latin typeface="+mn-ea"/>
              </a:rPr>
              <a:t>);</a:t>
            </a:r>
          </a:p>
        </p:txBody>
      </p:sp>
      <p:sp>
        <p:nvSpPr>
          <p:cNvPr id="7" name="フローチャート: 磁気ディスク 6">
            <a:extLst>
              <a:ext uri="{FF2B5EF4-FFF2-40B4-BE49-F238E27FC236}">
                <a16:creationId xmlns:a16="http://schemas.microsoft.com/office/drawing/2014/main" id="{E3283822-86ED-0BB9-9E41-8EA4EDF33CFA}"/>
              </a:ext>
            </a:extLst>
          </p:cNvPr>
          <p:cNvSpPr/>
          <p:nvPr/>
        </p:nvSpPr>
        <p:spPr>
          <a:xfrm>
            <a:off x="10113485" y="2367811"/>
            <a:ext cx="1531343" cy="2014088"/>
          </a:xfrm>
          <a:prstGeom prst="flowChartMagneticDisk">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pic>
        <p:nvPicPr>
          <p:cNvPr id="8" name="図 7">
            <a:extLst>
              <a:ext uri="{FF2B5EF4-FFF2-40B4-BE49-F238E27FC236}">
                <a16:creationId xmlns:a16="http://schemas.microsoft.com/office/drawing/2014/main" id="{10324FBC-F222-CA12-0DF7-48855B8DD576}"/>
              </a:ext>
            </a:extLst>
          </p:cNvPr>
          <p:cNvPicPr>
            <a:picLocks noChangeAspect="1"/>
          </p:cNvPicPr>
          <p:nvPr/>
        </p:nvPicPr>
        <p:blipFill>
          <a:blip r:embed="rId2"/>
          <a:stretch>
            <a:fillRect/>
          </a:stretch>
        </p:blipFill>
        <p:spPr>
          <a:xfrm>
            <a:off x="9442150" y="3385752"/>
            <a:ext cx="1175215" cy="718850"/>
          </a:xfrm>
          <a:prstGeom prst="rect">
            <a:avLst/>
          </a:prstGeom>
        </p:spPr>
      </p:pic>
      <p:pic>
        <p:nvPicPr>
          <p:cNvPr id="9" name="図 8">
            <a:extLst>
              <a:ext uri="{FF2B5EF4-FFF2-40B4-BE49-F238E27FC236}">
                <a16:creationId xmlns:a16="http://schemas.microsoft.com/office/drawing/2014/main" id="{F6F70421-7AD3-845B-5D5B-C12F2A69F0B2}"/>
              </a:ext>
            </a:extLst>
          </p:cNvPr>
          <p:cNvPicPr>
            <a:picLocks noChangeAspect="1"/>
          </p:cNvPicPr>
          <p:nvPr/>
        </p:nvPicPr>
        <p:blipFill>
          <a:blip r:embed="rId2"/>
          <a:stretch>
            <a:fillRect/>
          </a:stretch>
        </p:blipFill>
        <p:spPr>
          <a:xfrm>
            <a:off x="10879156" y="3130990"/>
            <a:ext cx="724332" cy="443056"/>
          </a:xfrm>
          <a:prstGeom prst="rect">
            <a:avLst/>
          </a:prstGeom>
        </p:spPr>
      </p:pic>
      <p:pic>
        <p:nvPicPr>
          <p:cNvPr id="10" name="図 9">
            <a:extLst>
              <a:ext uri="{FF2B5EF4-FFF2-40B4-BE49-F238E27FC236}">
                <a16:creationId xmlns:a16="http://schemas.microsoft.com/office/drawing/2014/main" id="{6FF1801C-DC98-5EB4-EA6F-DB1BA1EC6DE3}"/>
              </a:ext>
            </a:extLst>
          </p:cNvPr>
          <p:cNvPicPr>
            <a:picLocks noChangeAspect="1"/>
          </p:cNvPicPr>
          <p:nvPr/>
        </p:nvPicPr>
        <p:blipFill>
          <a:blip r:embed="rId2"/>
          <a:stretch>
            <a:fillRect/>
          </a:stretch>
        </p:blipFill>
        <p:spPr>
          <a:xfrm>
            <a:off x="10879156" y="3661546"/>
            <a:ext cx="724332" cy="443056"/>
          </a:xfrm>
          <a:prstGeom prst="rect">
            <a:avLst/>
          </a:prstGeom>
        </p:spPr>
      </p:pic>
      <p:sp>
        <p:nvSpPr>
          <p:cNvPr id="13" name="テキスト ボックス 12">
            <a:extLst>
              <a:ext uri="{FF2B5EF4-FFF2-40B4-BE49-F238E27FC236}">
                <a16:creationId xmlns:a16="http://schemas.microsoft.com/office/drawing/2014/main" id="{236B6ACA-4228-586D-10CC-B1EBB1637C88}"/>
              </a:ext>
            </a:extLst>
          </p:cNvPr>
          <p:cNvSpPr txBox="1"/>
          <p:nvPr/>
        </p:nvSpPr>
        <p:spPr>
          <a:xfrm>
            <a:off x="352538" y="2367811"/>
            <a:ext cx="2444900" cy="307777"/>
          </a:xfrm>
          <a:prstGeom prst="rect">
            <a:avLst/>
          </a:prstGeom>
        </p:spPr>
        <p:style>
          <a:lnRef idx="0">
            <a:schemeClr val="accent2"/>
          </a:lnRef>
          <a:fillRef idx="3">
            <a:schemeClr val="accent2"/>
          </a:fillRef>
          <a:effectRef idx="3">
            <a:schemeClr val="accent2"/>
          </a:effectRef>
          <a:fontRef idx="minor">
            <a:schemeClr val="lt1"/>
          </a:fontRef>
        </p:style>
        <p:txBody>
          <a:bodyPr wrap="none" rtlCol="0">
            <a:spAutoFit/>
          </a:bodyPr>
          <a:lstStyle/>
          <a:p>
            <a:r>
              <a:rPr kumimoji="1" lang="en-US" altLang="ja-JP" sz="1400"/>
              <a:t>CREATE TABLE </a:t>
            </a:r>
            <a:r>
              <a:rPr kumimoji="1" lang="ja-JP" altLang="en-US" sz="1400"/>
              <a:t>文の構文</a:t>
            </a:r>
          </a:p>
        </p:txBody>
      </p:sp>
      <p:sp>
        <p:nvSpPr>
          <p:cNvPr id="14" name="正方形/長方形 13">
            <a:extLst>
              <a:ext uri="{FF2B5EF4-FFF2-40B4-BE49-F238E27FC236}">
                <a16:creationId xmlns:a16="http://schemas.microsoft.com/office/drawing/2014/main" id="{5AF92E20-3B27-9677-D7B6-A93F2C009DF6}"/>
              </a:ext>
            </a:extLst>
          </p:cNvPr>
          <p:cNvSpPr/>
          <p:nvPr/>
        </p:nvSpPr>
        <p:spPr>
          <a:xfrm>
            <a:off x="352538" y="4693186"/>
            <a:ext cx="3569467" cy="163049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16" name="正方形/長方形 15">
            <a:extLst>
              <a:ext uri="{FF2B5EF4-FFF2-40B4-BE49-F238E27FC236}">
                <a16:creationId xmlns:a16="http://schemas.microsoft.com/office/drawing/2014/main" id="{56EB0815-D47D-DBF9-04BB-1B62D6FAEE6C}"/>
              </a:ext>
            </a:extLst>
          </p:cNvPr>
          <p:cNvSpPr/>
          <p:nvPr/>
        </p:nvSpPr>
        <p:spPr>
          <a:xfrm>
            <a:off x="4103781" y="4693186"/>
            <a:ext cx="3569467" cy="163049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17" name="正方形/長方形 16">
            <a:extLst>
              <a:ext uri="{FF2B5EF4-FFF2-40B4-BE49-F238E27FC236}">
                <a16:creationId xmlns:a16="http://schemas.microsoft.com/office/drawing/2014/main" id="{3D814F88-967D-443F-5947-F7470E0051D0}"/>
              </a:ext>
            </a:extLst>
          </p:cNvPr>
          <p:cNvSpPr/>
          <p:nvPr/>
        </p:nvSpPr>
        <p:spPr>
          <a:xfrm>
            <a:off x="7855024" y="4693186"/>
            <a:ext cx="3569467" cy="163049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18" name="テキスト ボックス 17">
            <a:extLst>
              <a:ext uri="{FF2B5EF4-FFF2-40B4-BE49-F238E27FC236}">
                <a16:creationId xmlns:a16="http://schemas.microsoft.com/office/drawing/2014/main" id="{CB50DDBA-211C-3144-C281-0C646880E161}"/>
              </a:ext>
            </a:extLst>
          </p:cNvPr>
          <p:cNvSpPr txBox="1"/>
          <p:nvPr/>
        </p:nvSpPr>
        <p:spPr>
          <a:xfrm>
            <a:off x="352538" y="4423152"/>
            <a:ext cx="723275" cy="307777"/>
          </a:xfrm>
          <a:prstGeom prst="rect">
            <a:avLst/>
          </a:prstGeom>
          <a:noFill/>
        </p:spPr>
        <p:txBody>
          <a:bodyPr wrap="none" rtlCol="0">
            <a:spAutoFit/>
          </a:bodyPr>
          <a:lstStyle/>
          <a:p>
            <a:r>
              <a:rPr lang="ja-JP" altLang="en-US" sz="1400"/>
              <a:t>項目例</a:t>
            </a:r>
            <a:endParaRPr kumimoji="1" lang="ja-JP" altLang="en-US" sz="1400"/>
          </a:p>
        </p:txBody>
      </p:sp>
      <p:sp>
        <p:nvSpPr>
          <p:cNvPr id="19" name="テキスト ボックス 18">
            <a:extLst>
              <a:ext uri="{FF2B5EF4-FFF2-40B4-BE49-F238E27FC236}">
                <a16:creationId xmlns:a16="http://schemas.microsoft.com/office/drawing/2014/main" id="{AADE7F53-0546-2365-A61C-C4FAB5CEA642}"/>
              </a:ext>
            </a:extLst>
          </p:cNvPr>
          <p:cNvSpPr txBox="1"/>
          <p:nvPr/>
        </p:nvSpPr>
        <p:spPr>
          <a:xfrm>
            <a:off x="4088924" y="4423151"/>
            <a:ext cx="760144" cy="307777"/>
          </a:xfrm>
          <a:prstGeom prst="rect">
            <a:avLst/>
          </a:prstGeom>
          <a:noFill/>
        </p:spPr>
        <p:txBody>
          <a:bodyPr wrap="none" rtlCol="0">
            <a:spAutoFit/>
          </a:bodyPr>
          <a:lstStyle/>
          <a:p>
            <a:r>
              <a:rPr kumimoji="1" lang="en-US" altLang="ja-JP" sz="1400"/>
              <a:t>SQL</a:t>
            </a:r>
            <a:r>
              <a:rPr kumimoji="1" lang="ja-JP" altLang="en-US" sz="1400"/>
              <a:t>文</a:t>
            </a:r>
          </a:p>
        </p:txBody>
      </p:sp>
      <p:sp>
        <p:nvSpPr>
          <p:cNvPr id="20" name="テキスト ボックス 19">
            <a:extLst>
              <a:ext uri="{FF2B5EF4-FFF2-40B4-BE49-F238E27FC236}">
                <a16:creationId xmlns:a16="http://schemas.microsoft.com/office/drawing/2014/main" id="{F0E90813-D2DA-8304-D500-0F0636F3552F}"/>
              </a:ext>
            </a:extLst>
          </p:cNvPr>
          <p:cNvSpPr txBox="1"/>
          <p:nvPr/>
        </p:nvSpPr>
        <p:spPr>
          <a:xfrm>
            <a:off x="7855024" y="4375921"/>
            <a:ext cx="723275" cy="307777"/>
          </a:xfrm>
          <a:prstGeom prst="rect">
            <a:avLst/>
          </a:prstGeom>
          <a:noFill/>
        </p:spPr>
        <p:txBody>
          <a:bodyPr wrap="none" rtlCol="0">
            <a:spAutoFit/>
          </a:bodyPr>
          <a:lstStyle/>
          <a:p>
            <a:r>
              <a:rPr kumimoji="1" lang="ja-JP" altLang="en-US" sz="1400"/>
              <a:t>実行例</a:t>
            </a:r>
          </a:p>
        </p:txBody>
      </p:sp>
      <p:graphicFrame>
        <p:nvGraphicFramePr>
          <p:cNvPr id="3" name="表 2">
            <a:extLst>
              <a:ext uri="{FF2B5EF4-FFF2-40B4-BE49-F238E27FC236}">
                <a16:creationId xmlns:a16="http://schemas.microsoft.com/office/drawing/2014/main" id="{49B84B52-6B1B-2DAB-E37E-8D8D23EDE4AD}"/>
              </a:ext>
            </a:extLst>
          </p:cNvPr>
          <p:cNvGraphicFramePr>
            <a:graphicFrameLocks noGrp="1"/>
          </p:cNvGraphicFramePr>
          <p:nvPr>
            <p:extLst>
              <p:ext uri="{D42A27DB-BD31-4B8C-83A1-F6EECF244321}">
                <p14:modId xmlns:p14="http://schemas.microsoft.com/office/powerpoint/2010/main" val="1170680019"/>
              </p:ext>
            </p:extLst>
          </p:nvPr>
        </p:nvGraphicFramePr>
        <p:xfrm>
          <a:off x="491309" y="5160431"/>
          <a:ext cx="3291924" cy="1005840"/>
        </p:xfrm>
        <a:graphic>
          <a:graphicData uri="http://schemas.openxmlformats.org/drawingml/2006/table">
            <a:tbl>
              <a:tblPr firstRow="1" bandRow="1">
                <a:tableStyleId>{5C22544A-7EE6-4342-B048-85BDC9FD1C3A}</a:tableStyleId>
              </a:tblPr>
              <a:tblGrid>
                <a:gridCol w="1097308">
                  <a:extLst>
                    <a:ext uri="{9D8B030D-6E8A-4147-A177-3AD203B41FA5}">
                      <a16:colId xmlns:a16="http://schemas.microsoft.com/office/drawing/2014/main" val="670405628"/>
                    </a:ext>
                  </a:extLst>
                </a:gridCol>
                <a:gridCol w="1097308">
                  <a:extLst>
                    <a:ext uri="{9D8B030D-6E8A-4147-A177-3AD203B41FA5}">
                      <a16:colId xmlns:a16="http://schemas.microsoft.com/office/drawing/2014/main" val="1894505001"/>
                    </a:ext>
                  </a:extLst>
                </a:gridCol>
                <a:gridCol w="1097308">
                  <a:extLst>
                    <a:ext uri="{9D8B030D-6E8A-4147-A177-3AD203B41FA5}">
                      <a16:colId xmlns:a16="http://schemas.microsoft.com/office/drawing/2014/main" val="3054983706"/>
                    </a:ext>
                  </a:extLst>
                </a:gridCol>
              </a:tblGrid>
              <a:tr h="0">
                <a:tc>
                  <a:txBody>
                    <a:bodyPr/>
                    <a:lstStyle/>
                    <a:p>
                      <a:r>
                        <a:rPr kumimoji="1" lang="ja-JP" altLang="en-US" sz="1050"/>
                        <a:t>カラム名</a:t>
                      </a:r>
                    </a:p>
                  </a:txBody>
                  <a:tcPr/>
                </a:tc>
                <a:tc>
                  <a:txBody>
                    <a:bodyPr/>
                    <a:lstStyle/>
                    <a:p>
                      <a:r>
                        <a:rPr kumimoji="1" lang="ja-JP" altLang="en-US" sz="1050"/>
                        <a:t>型</a:t>
                      </a:r>
                    </a:p>
                  </a:txBody>
                  <a:tcPr/>
                </a:tc>
                <a:tc>
                  <a:txBody>
                    <a:bodyPr/>
                    <a:lstStyle/>
                    <a:p>
                      <a:r>
                        <a:rPr kumimoji="1" lang="ja-JP" altLang="en-US" sz="1050"/>
                        <a:t>値</a:t>
                      </a:r>
                    </a:p>
                  </a:txBody>
                  <a:tcPr/>
                </a:tc>
                <a:extLst>
                  <a:ext uri="{0D108BD9-81ED-4DB2-BD59-A6C34878D82A}">
                    <a16:rowId xmlns:a16="http://schemas.microsoft.com/office/drawing/2014/main" val="2555333549"/>
                  </a:ext>
                </a:extLst>
              </a:tr>
              <a:tr h="0">
                <a:tc>
                  <a:txBody>
                    <a:bodyPr/>
                    <a:lstStyle/>
                    <a:p>
                      <a:r>
                        <a:rPr kumimoji="1" lang="en-US" altLang="ja-JP" sz="1050"/>
                        <a:t>no</a:t>
                      </a:r>
                      <a:endParaRPr kumimoji="1" lang="ja-JP" altLang="en-US" sz="1050"/>
                    </a:p>
                  </a:txBody>
                  <a:tcPr/>
                </a:tc>
                <a:tc>
                  <a:txBody>
                    <a:bodyPr/>
                    <a:lstStyle/>
                    <a:p>
                      <a:r>
                        <a:rPr kumimoji="1" lang="en-US" altLang="ja-JP" sz="1050"/>
                        <a:t>serial</a:t>
                      </a:r>
                      <a:endParaRPr kumimoji="1" lang="ja-JP" altLang="en-US" sz="1050"/>
                    </a:p>
                  </a:txBody>
                  <a:tcPr/>
                </a:tc>
                <a:tc>
                  <a:txBody>
                    <a:bodyPr/>
                    <a:lstStyle/>
                    <a:p>
                      <a:endParaRPr kumimoji="1" lang="ja-JP" altLang="en-US" sz="1050"/>
                    </a:p>
                  </a:txBody>
                  <a:tcPr/>
                </a:tc>
                <a:extLst>
                  <a:ext uri="{0D108BD9-81ED-4DB2-BD59-A6C34878D82A}">
                    <a16:rowId xmlns:a16="http://schemas.microsoft.com/office/drawing/2014/main" val="2748650354"/>
                  </a:ext>
                </a:extLst>
              </a:tr>
              <a:tr h="0">
                <a:tc>
                  <a:txBody>
                    <a:bodyPr/>
                    <a:lstStyle/>
                    <a:p>
                      <a:r>
                        <a:rPr kumimoji="1" lang="en-US" altLang="ja-JP" sz="1050"/>
                        <a:t>name</a:t>
                      </a:r>
                      <a:endParaRPr kumimoji="1" lang="ja-JP" altLang="en-US" sz="1050"/>
                    </a:p>
                  </a:txBody>
                  <a:tcPr/>
                </a:tc>
                <a:tc>
                  <a:txBody>
                    <a:bodyPr/>
                    <a:lstStyle/>
                    <a:p>
                      <a:r>
                        <a:rPr kumimoji="1" lang="en-US" altLang="ja-JP" sz="1050"/>
                        <a:t>charactor</a:t>
                      </a:r>
                      <a:endParaRPr kumimoji="1" lang="ja-JP" altLang="en-US" sz="1050"/>
                    </a:p>
                  </a:txBody>
                  <a:tcPr/>
                </a:tc>
                <a:tc>
                  <a:txBody>
                    <a:bodyPr/>
                    <a:lstStyle/>
                    <a:p>
                      <a:r>
                        <a:rPr kumimoji="1" lang="en-US" altLang="ja-JP" sz="1050"/>
                        <a:t>20</a:t>
                      </a:r>
                      <a:endParaRPr kumimoji="1" lang="ja-JP" altLang="en-US" sz="1050"/>
                    </a:p>
                  </a:txBody>
                  <a:tcPr/>
                </a:tc>
                <a:extLst>
                  <a:ext uri="{0D108BD9-81ED-4DB2-BD59-A6C34878D82A}">
                    <a16:rowId xmlns:a16="http://schemas.microsoft.com/office/drawing/2014/main" val="3484918696"/>
                  </a:ext>
                </a:extLst>
              </a:tr>
              <a:tr h="0">
                <a:tc>
                  <a:txBody>
                    <a:bodyPr/>
                    <a:lstStyle/>
                    <a:p>
                      <a:r>
                        <a:rPr kumimoji="1" lang="en-US" altLang="ja-JP" sz="1050"/>
                        <a:t>address</a:t>
                      </a:r>
                      <a:endParaRPr kumimoji="1" lang="ja-JP" altLang="en-US" sz="1050"/>
                    </a:p>
                  </a:txBody>
                  <a:tcPr/>
                </a:tc>
                <a:tc>
                  <a:txBody>
                    <a:bodyPr/>
                    <a:lstStyle/>
                    <a:p>
                      <a:r>
                        <a:rPr kumimoji="1" lang="en-US" altLang="ja-JP" sz="1050"/>
                        <a:t>charactor</a:t>
                      </a:r>
                      <a:endParaRPr kumimoji="1" lang="ja-JP" altLang="en-US" sz="1050"/>
                    </a:p>
                  </a:txBody>
                  <a:tcPr/>
                </a:tc>
                <a:tc>
                  <a:txBody>
                    <a:bodyPr/>
                    <a:lstStyle/>
                    <a:p>
                      <a:r>
                        <a:rPr kumimoji="1" lang="en-US" altLang="ja-JP" sz="1050"/>
                        <a:t>50</a:t>
                      </a:r>
                      <a:endParaRPr kumimoji="1" lang="ja-JP" altLang="en-US" sz="1050"/>
                    </a:p>
                  </a:txBody>
                  <a:tcPr/>
                </a:tc>
                <a:extLst>
                  <a:ext uri="{0D108BD9-81ED-4DB2-BD59-A6C34878D82A}">
                    <a16:rowId xmlns:a16="http://schemas.microsoft.com/office/drawing/2014/main" val="2533490408"/>
                  </a:ext>
                </a:extLst>
              </a:tr>
            </a:tbl>
          </a:graphicData>
        </a:graphic>
      </p:graphicFrame>
      <p:sp>
        <p:nvSpPr>
          <p:cNvPr id="11" name="テキスト ボックス 10">
            <a:extLst>
              <a:ext uri="{FF2B5EF4-FFF2-40B4-BE49-F238E27FC236}">
                <a16:creationId xmlns:a16="http://schemas.microsoft.com/office/drawing/2014/main" id="{CD88AF03-BB61-04B1-8EF0-8C4C871B7B40}"/>
              </a:ext>
            </a:extLst>
          </p:cNvPr>
          <p:cNvSpPr txBox="1"/>
          <p:nvPr/>
        </p:nvSpPr>
        <p:spPr>
          <a:xfrm>
            <a:off x="491309" y="4791388"/>
            <a:ext cx="1350050" cy="276999"/>
          </a:xfrm>
          <a:prstGeom prst="rect">
            <a:avLst/>
          </a:prstGeom>
          <a:noFill/>
        </p:spPr>
        <p:txBody>
          <a:bodyPr wrap="none" rtlCol="0">
            <a:spAutoFit/>
          </a:bodyPr>
          <a:lstStyle/>
          <a:p>
            <a:r>
              <a:rPr kumimoji="1" lang="ja-JP" altLang="en-US" sz="1200"/>
              <a:t>テーブル名：</a:t>
            </a:r>
            <a:r>
              <a:rPr kumimoji="1" lang="en-US" altLang="ja-JP" sz="1200"/>
              <a:t>test</a:t>
            </a:r>
            <a:endParaRPr kumimoji="1" lang="ja-JP" altLang="en-US" sz="1200"/>
          </a:p>
        </p:txBody>
      </p:sp>
      <p:sp>
        <p:nvSpPr>
          <p:cNvPr id="12" name="テキスト ボックス 11">
            <a:extLst>
              <a:ext uri="{FF2B5EF4-FFF2-40B4-BE49-F238E27FC236}">
                <a16:creationId xmlns:a16="http://schemas.microsoft.com/office/drawing/2014/main" id="{52A41041-0F98-C96A-857F-571C5B3438E8}"/>
              </a:ext>
            </a:extLst>
          </p:cNvPr>
          <p:cNvSpPr txBox="1"/>
          <p:nvPr/>
        </p:nvSpPr>
        <p:spPr>
          <a:xfrm>
            <a:off x="8042870" y="4869797"/>
            <a:ext cx="3193774" cy="1277273"/>
          </a:xfrm>
          <a:prstGeom prst="rect">
            <a:avLst/>
          </a:prstGeom>
          <a:noFill/>
        </p:spPr>
        <p:txBody>
          <a:bodyPr wrap="square" rtlCol="0">
            <a:spAutoFit/>
          </a:bodyPr>
          <a:lstStyle/>
          <a:p>
            <a:r>
              <a:rPr kumimoji="1" lang="en-US" altLang="ja-JP" sz="1100">
                <a:latin typeface="BIZ UDゴシック" panose="020B0400000000000000" pitchFamily="49" charset="-128"/>
                <a:ea typeface="BIZ UDゴシック" panose="020B0400000000000000" pitchFamily="49" charset="-128"/>
              </a:rPr>
              <a:t>postgres=# CREATE TABLE public.test</a:t>
            </a:r>
          </a:p>
          <a:p>
            <a:r>
              <a:rPr kumimoji="1" lang="en-US" altLang="ja-JP" sz="1100">
                <a:latin typeface="BIZ UDゴシック" panose="020B0400000000000000" pitchFamily="49" charset="-128"/>
                <a:ea typeface="BIZ UDゴシック" panose="020B0400000000000000" pitchFamily="49" charset="-128"/>
              </a:rPr>
              <a:t>postgres-# (</a:t>
            </a:r>
          </a:p>
          <a:p>
            <a:r>
              <a:rPr kumimoji="1" lang="en-US" altLang="ja-JP" sz="1100">
                <a:latin typeface="BIZ UDゴシック" panose="020B0400000000000000" pitchFamily="49" charset="-128"/>
                <a:ea typeface="BIZ UDゴシック" panose="020B0400000000000000" pitchFamily="49" charset="-128"/>
              </a:rPr>
              <a:t>postgres(#     no serial,</a:t>
            </a:r>
          </a:p>
          <a:p>
            <a:r>
              <a:rPr kumimoji="1" lang="en-US" altLang="ja-JP" sz="1100">
                <a:latin typeface="BIZ UDゴシック" panose="020B0400000000000000" pitchFamily="49" charset="-128"/>
                <a:ea typeface="BIZ UDゴシック" panose="020B0400000000000000" pitchFamily="49" charset="-128"/>
              </a:rPr>
              <a:t>postgres(#     name character(20),</a:t>
            </a:r>
          </a:p>
          <a:p>
            <a:r>
              <a:rPr kumimoji="1" lang="en-US" altLang="ja-JP" sz="1100">
                <a:latin typeface="BIZ UDゴシック" panose="020B0400000000000000" pitchFamily="49" charset="-128"/>
                <a:ea typeface="BIZ UDゴシック" panose="020B0400000000000000" pitchFamily="49" charset="-128"/>
              </a:rPr>
              <a:t>postgres(#     address character(50)</a:t>
            </a:r>
          </a:p>
          <a:p>
            <a:r>
              <a:rPr kumimoji="1" lang="en-US" altLang="ja-JP" sz="1100">
                <a:latin typeface="BIZ UDゴシック" panose="020B0400000000000000" pitchFamily="49" charset="-128"/>
                <a:ea typeface="BIZ UDゴシック" panose="020B0400000000000000" pitchFamily="49" charset="-128"/>
              </a:rPr>
              <a:t>postgres(# );</a:t>
            </a:r>
          </a:p>
          <a:p>
            <a:r>
              <a:rPr kumimoji="1" lang="en-US" altLang="ja-JP" sz="1100">
                <a:latin typeface="BIZ UDゴシック" panose="020B0400000000000000" pitchFamily="49" charset="-128"/>
                <a:ea typeface="BIZ UDゴシック" panose="020B0400000000000000" pitchFamily="49" charset="-128"/>
              </a:rPr>
              <a:t>CREATE TABLE</a:t>
            </a:r>
            <a:endParaRPr kumimoji="1" lang="ja-JP" altLang="en-US" sz="1100">
              <a:latin typeface="BIZ UDゴシック" panose="020B0400000000000000" pitchFamily="49" charset="-128"/>
              <a:ea typeface="BIZ UDゴシック" panose="020B0400000000000000" pitchFamily="49" charset="-128"/>
            </a:endParaRPr>
          </a:p>
        </p:txBody>
      </p:sp>
      <p:sp>
        <p:nvSpPr>
          <p:cNvPr id="15" name="テキスト ボックス 14">
            <a:extLst>
              <a:ext uri="{FF2B5EF4-FFF2-40B4-BE49-F238E27FC236}">
                <a16:creationId xmlns:a16="http://schemas.microsoft.com/office/drawing/2014/main" id="{DD1C71F3-2904-0B28-8D07-1A5BC4450DB7}"/>
              </a:ext>
            </a:extLst>
          </p:cNvPr>
          <p:cNvSpPr txBox="1"/>
          <p:nvPr/>
        </p:nvSpPr>
        <p:spPr>
          <a:xfrm>
            <a:off x="4265122" y="4965942"/>
            <a:ext cx="3246783" cy="1107996"/>
          </a:xfrm>
          <a:prstGeom prst="rect">
            <a:avLst/>
          </a:prstGeom>
          <a:noFill/>
        </p:spPr>
        <p:txBody>
          <a:bodyPr wrap="square" rtlCol="0">
            <a:spAutoFit/>
          </a:bodyPr>
          <a:lstStyle/>
          <a:p>
            <a:r>
              <a:rPr kumimoji="1" lang="en-US" altLang="ja-JP" sz="1100">
                <a:latin typeface="BIZ UDゴシック" panose="020B0400000000000000" pitchFamily="49" charset="-128"/>
                <a:ea typeface="BIZ UDゴシック" panose="020B0400000000000000" pitchFamily="49" charset="-128"/>
              </a:rPr>
              <a:t>CREATE TABLE public.test</a:t>
            </a:r>
          </a:p>
          <a:p>
            <a:r>
              <a:rPr kumimoji="1" lang="en-US" altLang="ja-JP" sz="1100">
                <a:latin typeface="BIZ UDゴシック" panose="020B0400000000000000" pitchFamily="49" charset="-128"/>
                <a:ea typeface="BIZ UDゴシック" panose="020B0400000000000000" pitchFamily="49" charset="-128"/>
              </a:rPr>
              <a:t>(</a:t>
            </a:r>
          </a:p>
          <a:p>
            <a:r>
              <a:rPr kumimoji="1" lang="en-US" altLang="ja-JP" sz="1100">
                <a:latin typeface="BIZ UDゴシック" panose="020B0400000000000000" pitchFamily="49" charset="-128"/>
                <a:ea typeface="BIZ UDゴシック" panose="020B0400000000000000" pitchFamily="49" charset="-128"/>
              </a:rPr>
              <a:t>    no serial,</a:t>
            </a:r>
          </a:p>
          <a:p>
            <a:r>
              <a:rPr kumimoji="1" lang="en-US" altLang="ja-JP" sz="1100">
                <a:latin typeface="BIZ UDゴシック" panose="020B0400000000000000" pitchFamily="49" charset="-128"/>
                <a:ea typeface="BIZ UDゴシック" panose="020B0400000000000000" pitchFamily="49" charset="-128"/>
              </a:rPr>
              <a:t>    name character(20),</a:t>
            </a:r>
          </a:p>
          <a:p>
            <a:r>
              <a:rPr kumimoji="1" lang="en-US" altLang="ja-JP" sz="1100">
                <a:latin typeface="BIZ UDゴシック" panose="020B0400000000000000" pitchFamily="49" charset="-128"/>
                <a:ea typeface="BIZ UDゴシック" panose="020B0400000000000000" pitchFamily="49" charset="-128"/>
              </a:rPr>
              <a:t>    address character(50)</a:t>
            </a:r>
          </a:p>
          <a:p>
            <a:r>
              <a:rPr kumimoji="1" lang="en-US" altLang="ja-JP" sz="1100">
                <a:latin typeface="BIZ UDゴシック" panose="020B0400000000000000" pitchFamily="49" charset="-128"/>
                <a:ea typeface="BIZ UDゴシック" panose="020B0400000000000000" pitchFamily="49" charset="-128"/>
              </a:rPr>
              <a:t>);</a:t>
            </a:r>
            <a:endParaRPr kumimoji="1" lang="ja-JP" altLang="en-US" sz="1100">
              <a:latin typeface="BIZ UDゴシック" panose="020B0400000000000000" pitchFamily="49" charset="-128"/>
              <a:ea typeface="BIZ UDゴシック" panose="020B0400000000000000" pitchFamily="49" charset="-128"/>
            </a:endParaRPr>
          </a:p>
        </p:txBody>
      </p:sp>
    </p:spTree>
    <p:extLst>
      <p:ext uri="{BB962C8B-B14F-4D97-AF65-F5344CB8AC3E}">
        <p14:creationId xmlns:p14="http://schemas.microsoft.com/office/powerpoint/2010/main" val="112967417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36D2502-52D1-DCF4-0F3A-A7102BEEACB9}"/>
              </a:ext>
            </a:extLst>
          </p:cNvPr>
          <p:cNvSpPr>
            <a:spLocks noGrp="1"/>
          </p:cNvSpPr>
          <p:nvPr>
            <p:ph type="title"/>
          </p:nvPr>
        </p:nvSpPr>
        <p:spPr/>
        <p:txBody>
          <a:bodyPr/>
          <a:lstStyle/>
          <a:p>
            <a:r>
              <a:rPr lang="en-US" altLang="ja-JP"/>
              <a:t>3-2-2.</a:t>
            </a:r>
            <a:r>
              <a:rPr lang="ja-JP" altLang="en-US"/>
              <a:t>標準</a:t>
            </a:r>
            <a:r>
              <a:rPr lang="en-US" altLang="ja-JP"/>
              <a:t>SQL-92</a:t>
            </a:r>
            <a:r>
              <a:rPr lang="ja-JP" altLang="en-US"/>
              <a:t>と</a:t>
            </a:r>
            <a:r>
              <a:rPr lang="en-US" altLang="ja-JP"/>
              <a:t>SQL:1999(SQL</a:t>
            </a:r>
            <a:r>
              <a:rPr lang="ja-JP" altLang="en-US"/>
              <a:t>操作</a:t>
            </a:r>
            <a:r>
              <a:rPr lang="en-US" altLang="ja-JP"/>
              <a:t>)</a:t>
            </a:r>
            <a:endParaRPr kumimoji="1" lang="ja-JP" altLang="en-US"/>
          </a:p>
        </p:txBody>
      </p:sp>
      <p:sp>
        <p:nvSpPr>
          <p:cNvPr id="5" name="正方形/長方形 4">
            <a:extLst>
              <a:ext uri="{FF2B5EF4-FFF2-40B4-BE49-F238E27FC236}">
                <a16:creationId xmlns:a16="http://schemas.microsoft.com/office/drawing/2014/main" id="{3DA3E427-9D61-F2A3-0746-3C865856820B}"/>
              </a:ext>
            </a:extLst>
          </p:cNvPr>
          <p:cNvSpPr/>
          <p:nvPr/>
        </p:nvSpPr>
        <p:spPr>
          <a:xfrm>
            <a:off x="340187" y="886317"/>
            <a:ext cx="11344390" cy="373063"/>
          </a:xfrm>
          <a:prstGeom prst="rect">
            <a:avLst/>
          </a:prstGeom>
          <a:ln>
            <a:noFill/>
          </a:ln>
        </p:spPr>
        <p:style>
          <a:lnRef idx="2">
            <a:schemeClr val="accent5"/>
          </a:lnRef>
          <a:fillRef idx="1">
            <a:schemeClr val="lt1"/>
          </a:fillRef>
          <a:effectRef idx="0">
            <a:schemeClr val="accent5"/>
          </a:effectRef>
          <a:fontRef idx="minor">
            <a:schemeClr val="dk1"/>
          </a:fontRef>
        </p:style>
        <p:txBody>
          <a:bodyPr rtlCol="0" anchor="ctr"/>
          <a:lstStyle/>
          <a:p>
            <a:r>
              <a:rPr kumimoji="1" lang="ja-JP" altLang="en-US"/>
              <a:t>主なデータ型は以下の通りです。</a:t>
            </a:r>
            <a:endParaRPr kumimoji="1" lang="ja-JP" altLang="en-US" dirty="0"/>
          </a:p>
        </p:txBody>
      </p:sp>
      <p:graphicFrame>
        <p:nvGraphicFramePr>
          <p:cNvPr id="6" name="表 9">
            <a:extLst>
              <a:ext uri="{FF2B5EF4-FFF2-40B4-BE49-F238E27FC236}">
                <a16:creationId xmlns:a16="http://schemas.microsoft.com/office/drawing/2014/main" id="{657BC60A-87AC-671B-82B2-416AF7086F35}"/>
              </a:ext>
            </a:extLst>
          </p:cNvPr>
          <p:cNvGraphicFramePr>
            <a:graphicFrameLocks noGrp="1"/>
          </p:cNvGraphicFramePr>
          <p:nvPr>
            <p:extLst>
              <p:ext uri="{D42A27DB-BD31-4B8C-83A1-F6EECF244321}">
                <p14:modId xmlns:p14="http://schemas.microsoft.com/office/powerpoint/2010/main" val="3749893205"/>
              </p:ext>
            </p:extLst>
          </p:nvPr>
        </p:nvGraphicFramePr>
        <p:xfrm>
          <a:off x="354876" y="1315652"/>
          <a:ext cx="11500832" cy="4663440"/>
        </p:xfrm>
        <a:graphic>
          <a:graphicData uri="http://schemas.openxmlformats.org/drawingml/2006/table">
            <a:tbl>
              <a:tblPr firstRow="1" bandRow="1">
                <a:tableStyleId>{5C22544A-7EE6-4342-B048-85BDC9FD1C3A}</a:tableStyleId>
              </a:tblPr>
              <a:tblGrid>
                <a:gridCol w="686756">
                  <a:extLst>
                    <a:ext uri="{9D8B030D-6E8A-4147-A177-3AD203B41FA5}">
                      <a16:colId xmlns:a16="http://schemas.microsoft.com/office/drawing/2014/main" val="746982869"/>
                    </a:ext>
                  </a:extLst>
                </a:gridCol>
                <a:gridCol w="1252024">
                  <a:extLst>
                    <a:ext uri="{9D8B030D-6E8A-4147-A177-3AD203B41FA5}">
                      <a16:colId xmlns:a16="http://schemas.microsoft.com/office/drawing/2014/main" val="3157334822"/>
                    </a:ext>
                  </a:extLst>
                </a:gridCol>
                <a:gridCol w="7160456">
                  <a:extLst>
                    <a:ext uri="{9D8B030D-6E8A-4147-A177-3AD203B41FA5}">
                      <a16:colId xmlns:a16="http://schemas.microsoft.com/office/drawing/2014/main" val="3109031011"/>
                    </a:ext>
                  </a:extLst>
                </a:gridCol>
                <a:gridCol w="2401596">
                  <a:extLst>
                    <a:ext uri="{9D8B030D-6E8A-4147-A177-3AD203B41FA5}">
                      <a16:colId xmlns:a16="http://schemas.microsoft.com/office/drawing/2014/main" val="2019927226"/>
                    </a:ext>
                  </a:extLst>
                </a:gridCol>
              </a:tblGrid>
              <a:tr h="0">
                <a:tc>
                  <a:txBody>
                    <a:bodyPr/>
                    <a:lstStyle/>
                    <a:p>
                      <a:r>
                        <a:rPr kumimoji="1" lang="ja-JP" altLang="en-US" sz="1200"/>
                        <a:t>種類</a:t>
                      </a:r>
                    </a:p>
                  </a:txBody>
                  <a:tcPr/>
                </a:tc>
                <a:tc>
                  <a:txBody>
                    <a:bodyPr/>
                    <a:lstStyle/>
                    <a:p>
                      <a:r>
                        <a:rPr kumimoji="1" lang="ja-JP" altLang="en-US" sz="1200"/>
                        <a:t>データ型</a:t>
                      </a:r>
                    </a:p>
                  </a:txBody>
                  <a:tcPr/>
                </a:tc>
                <a:tc>
                  <a:txBody>
                    <a:bodyPr/>
                    <a:lstStyle/>
                    <a:p>
                      <a:r>
                        <a:rPr kumimoji="1" lang="ja-JP" altLang="en-US" sz="1200"/>
                        <a:t>説明</a:t>
                      </a:r>
                    </a:p>
                  </a:txBody>
                  <a:tcPr/>
                </a:tc>
                <a:tc>
                  <a:txBody>
                    <a:bodyPr/>
                    <a:lstStyle/>
                    <a:p>
                      <a:r>
                        <a:rPr kumimoji="1" lang="ja-JP" altLang="en-US" sz="1200"/>
                        <a:t>記述例</a:t>
                      </a:r>
                    </a:p>
                  </a:txBody>
                  <a:tcPr/>
                </a:tc>
                <a:extLst>
                  <a:ext uri="{0D108BD9-81ED-4DB2-BD59-A6C34878D82A}">
                    <a16:rowId xmlns:a16="http://schemas.microsoft.com/office/drawing/2014/main" val="3993710196"/>
                  </a:ext>
                </a:extLst>
              </a:tr>
              <a:tr h="0">
                <a:tc rowSpan="2">
                  <a:txBody>
                    <a:bodyPr/>
                    <a:lstStyle/>
                    <a:p>
                      <a:r>
                        <a:rPr kumimoji="1" lang="ja-JP" altLang="en-US" sz="1200"/>
                        <a:t>数値</a:t>
                      </a:r>
                    </a:p>
                  </a:txBody>
                  <a:tcPr/>
                </a:tc>
                <a:tc>
                  <a:txBody>
                    <a:bodyPr/>
                    <a:lstStyle/>
                    <a:p>
                      <a:r>
                        <a:rPr kumimoji="1" lang="en-US" altLang="ja-JP" sz="1200"/>
                        <a:t>integer </a:t>
                      </a:r>
                      <a:r>
                        <a:rPr kumimoji="1" lang="ja-JP" altLang="en-US" sz="1200"/>
                        <a:t>型</a:t>
                      </a:r>
                    </a:p>
                  </a:txBody>
                  <a:tcPr/>
                </a:tc>
                <a:tc>
                  <a:txBody>
                    <a:bodyPr/>
                    <a:lstStyle/>
                    <a:p>
                      <a:r>
                        <a:rPr kumimoji="1" lang="ja-JP" altLang="en-US" sz="1200"/>
                        <a:t>整数のデータ型です。</a:t>
                      </a:r>
                      <a:r>
                        <a:rPr kumimoji="1" lang="en-US" altLang="ja-JP" sz="1200"/>
                        <a:t>-2147483648 </a:t>
                      </a:r>
                      <a:r>
                        <a:rPr kumimoji="1" lang="ja-JP" altLang="en-US" sz="1200"/>
                        <a:t>から </a:t>
                      </a:r>
                      <a:r>
                        <a:rPr kumimoji="1" lang="en-US" altLang="ja-JP" sz="1200"/>
                        <a:t>+2147483647 </a:t>
                      </a:r>
                      <a:r>
                        <a:rPr kumimoji="1" lang="ja-JP" altLang="en-US" sz="1200"/>
                        <a:t>までの整数値を格納することができます。整数値のため、小数点以下の値は格納されません。小数点以下の値は四捨五入されます。</a:t>
                      </a:r>
                    </a:p>
                    <a:p>
                      <a:r>
                        <a:rPr kumimoji="1" lang="ja-JP" altLang="en-US" sz="1200"/>
                        <a:t>以下の例では、値を </a:t>
                      </a:r>
                      <a:r>
                        <a:rPr kumimoji="1" lang="en-US" altLang="ja-JP" sz="1200"/>
                        <a:t>30.4 </a:t>
                      </a:r>
                      <a:r>
                        <a:rPr kumimoji="1" lang="ja-JP" altLang="en-US" sz="1200"/>
                        <a:t>で </a:t>
                      </a:r>
                      <a:r>
                        <a:rPr kumimoji="1" lang="en-US" altLang="ja-JP" sz="1200"/>
                        <a:t>INSERT </a:t>
                      </a:r>
                      <a:r>
                        <a:rPr kumimoji="1" lang="ja-JP" altLang="en-US" sz="1200"/>
                        <a:t>すると小数点以下は四捨五入されて </a:t>
                      </a:r>
                      <a:r>
                        <a:rPr kumimoji="1" lang="en-US" altLang="ja-JP" sz="1200"/>
                        <a:t>30 </a:t>
                      </a:r>
                      <a:r>
                        <a:rPr kumimoji="1" lang="ja-JP" altLang="en-US" sz="1200"/>
                        <a:t>で格納されています。値を </a:t>
                      </a:r>
                      <a:r>
                        <a:rPr kumimoji="1" lang="en-US" altLang="ja-JP" sz="1200"/>
                        <a:t>30.5 </a:t>
                      </a:r>
                      <a:r>
                        <a:rPr kumimoji="1" lang="ja-JP" altLang="en-US" sz="1200"/>
                        <a:t>に </a:t>
                      </a:r>
                      <a:r>
                        <a:rPr kumimoji="1" lang="en-US" altLang="ja-JP" sz="1200"/>
                        <a:t>UPDATE </a:t>
                      </a:r>
                      <a:r>
                        <a:rPr kumimoji="1" lang="ja-JP" altLang="en-US" sz="1200"/>
                        <a:t>すると四捨五入されて </a:t>
                      </a:r>
                      <a:r>
                        <a:rPr kumimoji="1" lang="en-US" altLang="ja-JP" sz="1200"/>
                        <a:t>31 </a:t>
                      </a:r>
                      <a:r>
                        <a:rPr kumimoji="1" lang="ja-JP" altLang="en-US" sz="1200"/>
                        <a:t>で格納されています</a:t>
                      </a:r>
                    </a:p>
                  </a:txBody>
                  <a:tcPr/>
                </a:tc>
                <a:tc>
                  <a:txBody>
                    <a:bodyPr/>
                    <a:lstStyle/>
                    <a:p>
                      <a:endParaRPr kumimoji="1" lang="ja-JP" altLang="en-US" sz="1200"/>
                    </a:p>
                  </a:txBody>
                  <a:tcPr/>
                </a:tc>
                <a:extLst>
                  <a:ext uri="{0D108BD9-81ED-4DB2-BD59-A6C34878D82A}">
                    <a16:rowId xmlns:a16="http://schemas.microsoft.com/office/drawing/2014/main" val="2971722925"/>
                  </a:ext>
                </a:extLst>
              </a:tr>
              <a:tr h="0">
                <a:tc vMerge="1">
                  <a:txBody>
                    <a:bodyPr/>
                    <a:lstStyle/>
                    <a:p>
                      <a:endParaRPr kumimoji="1" lang="ja-JP" altLang="en-US" sz="1200"/>
                    </a:p>
                  </a:txBody>
                  <a:tcPr/>
                </a:tc>
                <a:tc>
                  <a:txBody>
                    <a:bodyPr/>
                    <a:lstStyle/>
                    <a:p>
                      <a:r>
                        <a:rPr kumimoji="1" lang="en-US" altLang="ja-JP" sz="1200"/>
                        <a:t>numeric </a:t>
                      </a:r>
                      <a:r>
                        <a:rPr kumimoji="1" lang="ja-JP" altLang="en-US" sz="1200"/>
                        <a:t>型</a:t>
                      </a:r>
                    </a:p>
                  </a:txBody>
                  <a:tcPr/>
                </a:tc>
                <a:tc>
                  <a:txBody>
                    <a:bodyPr/>
                    <a:lstStyle/>
                    <a:p>
                      <a:r>
                        <a:rPr kumimoji="1" lang="ja-JP" altLang="en-US" sz="1200"/>
                        <a:t>任意の精度の数値データ型です。小数点以下の値を含む数値を格納することができます。小数点より上は </a:t>
                      </a:r>
                      <a:r>
                        <a:rPr kumimoji="1" lang="en-US" altLang="ja-JP" sz="1200"/>
                        <a:t>131072 </a:t>
                      </a:r>
                      <a:r>
                        <a:rPr kumimoji="1" lang="ja-JP" altLang="en-US" sz="1200"/>
                        <a:t>桁まで、小数点より下は </a:t>
                      </a:r>
                      <a:r>
                        <a:rPr kumimoji="1" lang="en-US" altLang="ja-JP" sz="1200"/>
                        <a:t>16383 </a:t>
                      </a:r>
                      <a:r>
                        <a:rPr kumimoji="1" lang="ja-JP" altLang="en-US" sz="1200"/>
                        <a:t>桁までの桁数を指定できます。桁数を指定する場合、整数と小数点以下を合わせた桁数を「精度」、小数点以下の桁数を「位取り」と呼び、以下のように指定します。</a:t>
                      </a:r>
                    </a:p>
                    <a:p>
                      <a:r>
                        <a:rPr kumimoji="1" lang="en-US" altLang="ja-JP" sz="1200"/>
                        <a:t>numeric(</a:t>
                      </a:r>
                      <a:r>
                        <a:rPr kumimoji="1" lang="ja-JP" altLang="en-US" sz="1200"/>
                        <a:t>精度</a:t>
                      </a:r>
                      <a:r>
                        <a:rPr kumimoji="1" lang="en-US" altLang="ja-JP" sz="1200"/>
                        <a:t>, </a:t>
                      </a:r>
                      <a:r>
                        <a:rPr kumimoji="1" lang="ja-JP" altLang="en-US" sz="1200"/>
                        <a:t>位取り</a:t>
                      </a:r>
                      <a:r>
                        <a:rPr kumimoji="1" lang="en-US" altLang="ja-JP" sz="1200"/>
                        <a:t>)</a:t>
                      </a:r>
                    </a:p>
                    <a:p>
                      <a:r>
                        <a:rPr kumimoji="1" lang="ja-JP" altLang="en-US" sz="1200"/>
                        <a:t>たとえば「</a:t>
                      </a:r>
                      <a:r>
                        <a:rPr kumimoji="1" lang="en-US" altLang="ja-JP" sz="1200"/>
                        <a:t>numeric(6,2)</a:t>
                      </a:r>
                      <a:r>
                        <a:rPr kumimoji="1" lang="ja-JP" altLang="en-US" sz="1200"/>
                        <a:t>」と指定すると、全体の桁数は </a:t>
                      </a:r>
                      <a:r>
                        <a:rPr kumimoji="1" lang="en-US" altLang="ja-JP" sz="1200"/>
                        <a:t>6 </a:t>
                      </a:r>
                      <a:r>
                        <a:rPr kumimoji="1" lang="ja-JP" altLang="en-US" sz="1200"/>
                        <a:t>桁、小数点以下は </a:t>
                      </a:r>
                      <a:r>
                        <a:rPr kumimoji="1" lang="en-US" altLang="ja-JP" sz="1200"/>
                        <a:t>2 </a:t>
                      </a:r>
                      <a:r>
                        <a:rPr kumimoji="1" lang="ja-JP" altLang="en-US" sz="1200"/>
                        <a:t>桁、整数部は </a:t>
                      </a:r>
                      <a:r>
                        <a:rPr kumimoji="1" lang="en-US" altLang="ja-JP" sz="1200"/>
                        <a:t>6-2 </a:t>
                      </a:r>
                      <a:r>
                        <a:rPr kumimoji="1" lang="ja-JP" altLang="en-US" sz="1200"/>
                        <a:t>で </a:t>
                      </a:r>
                      <a:r>
                        <a:rPr kumimoji="1" lang="en-US" altLang="ja-JP" sz="1200"/>
                        <a:t>4 </a:t>
                      </a:r>
                      <a:r>
                        <a:rPr kumimoji="1" lang="ja-JP" altLang="en-US" sz="1200"/>
                        <a:t>桁なので最大 </a:t>
                      </a:r>
                      <a:r>
                        <a:rPr kumimoji="1" lang="en-US" altLang="ja-JP" sz="1200"/>
                        <a:t>9999.99 </a:t>
                      </a:r>
                      <a:r>
                        <a:rPr kumimoji="1" lang="ja-JP" altLang="en-US" sz="1200"/>
                        <a:t>までの値を格納することができます。</a:t>
                      </a:r>
                    </a:p>
                  </a:txBody>
                  <a:tcPr/>
                </a:tc>
                <a:tc>
                  <a:txBody>
                    <a:bodyPr/>
                    <a:lstStyle/>
                    <a:p>
                      <a:endParaRPr kumimoji="1" lang="ja-JP" altLang="en-US" sz="1200"/>
                    </a:p>
                  </a:txBody>
                  <a:tcPr/>
                </a:tc>
                <a:extLst>
                  <a:ext uri="{0D108BD9-81ED-4DB2-BD59-A6C34878D82A}">
                    <a16:rowId xmlns:a16="http://schemas.microsoft.com/office/drawing/2014/main" val="281341304"/>
                  </a:ext>
                </a:extLst>
              </a:tr>
              <a:tr h="0">
                <a:tc rowSpan="3">
                  <a:txBody>
                    <a:bodyPr/>
                    <a:lstStyle/>
                    <a:p>
                      <a:r>
                        <a:rPr kumimoji="1" lang="ja-JP" altLang="en-US" sz="1200"/>
                        <a:t>文字列</a:t>
                      </a:r>
                    </a:p>
                  </a:txBody>
                  <a:tcPr/>
                </a:tc>
                <a:tc>
                  <a:txBody>
                    <a:bodyPr/>
                    <a:lstStyle/>
                    <a:p>
                      <a:r>
                        <a:rPr kumimoji="1" lang="en-US" altLang="ja-JP" sz="1200"/>
                        <a:t>character varying </a:t>
                      </a:r>
                      <a:r>
                        <a:rPr kumimoji="1" lang="ja-JP" altLang="en-US" sz="1200"/>
                        <a:t>型 </a:t>
                      </a:r>
                      <a:r>
                        <a:rPr kumimoji="1" lang="en-US" altLang="ja-JP" sz="1200"/>
                        <a:t>(varchar </a:t>
                      </a:r>
                      <a:r>
                        <a:rPr kumimoji="1" lang="ja-JP" altLang="en-US" sz="1200"/>
                        <a:t>型</a:t>
                      </a:r>
                      <a:r>
                        <a:rPr kumimoji="1" lang="en-US" altLang="ja-JP" sz="1200"/>
                        <a:t>)</a:t>
                      </a:r>
                      <a:endParaRPr kumimoji="1" lang="ja-JP" altLang="en-US" sz="1200"/>
                    </a:p>
                  </a:txBody>
                  <a:tcPr/>
                </a:tc>
                <a:tc>
                  <a:txBody>
                    <a:bodyPr/>
                    <a:lstStyle/>
                    <a:p>
                      <a:r>
                        <a:rPr kumimoji="1" lang="ja-JP" altLang="en-US" sz="1200"/>
                        <a:t>文字数に上限のある可変長の文字列型です。可変長ですから、文字数制限内であれば何文字の文字データでも構いません。上限を超える文字列を格納しようとするとエラーになります。</a:t>
                      </a:r>
                    </a:p>
                  </a:txBody>
                  <a:tcPr/>
                </a:tc>
                <a:tc>
                  <a:txBody>
                    <a:bodyPr/>
                    <a:lstStyle/>
                    <a:p>
                      <a:endParaRPr kumimoji="1" lang="ja-JP" altLang="en-US" sz="1200"/>
                    </a:p>
                  </a:txBody>
                  <a:tcPr/>
                </a:tc>
                <a:extLst>
                  <a:ext uri="{0D108BD9-81ED-4DB2-BD59-A6C34878D82A}">
                    <a16:rowId xmlns:a16="http://schemas.microsoft.com/office/drawing/2014/main" val="3719139402"/>
                  </a:ext>
                </a:extLst>
              </a:tr>
              <a:tr h="0">
                <a:tc vMerge="1">
                  <a:txBody>
                    <a:bodyPr/>
                    <a:lstStyle/>
                    <a:p>
                      <a:endParaRPr kumimoji="1" lang="ja-JP" altLang="en-US" sz="1200"/>
                    </a:p>
                  </a:txBody>
                  <a:tcPr/>
                </a:tc>
                <a:tc>
                  <a:txBody>
                    <a:bodyPr/>
                    <a:lstStyle/>
                    <a:p>
                      <a:r>
                        <a:rPr kumimoji="1" lang="en-US" altLang="ja-JP" sz="1200"/>
                        <a:t>character </a:t>
                      </a:r>
                      <a:r>
                        <a:rPr kumimoji="1" lang="ja-JP" altLang="en-US" sz="1200"/>
                        <a:t>型 </a:t>
                      </a:r>
                      <a:r>
                        <a:rPr kumimoji="1" lang="en-US" altLang="ja-JP" sz="1200"/>
                        <a:t>(char </a:t>
                      </a:r>
                      <a:r>
                        <a:rPr kumimoji="1" lang="ja-JP" altLang="en-US" sz="1200"/>
                        <a:t>型</a:t>
                      </a:r>
                      <a:r>
                        <a:rPr kumimoji="1" lang="en-US" altLang="ja-JP" sz="1200"/>
                        <a:t>)</a:t>
                      </a:r>
                      <a:endParaRPr kumimoji="1" lang="ja-JP" altLang="en-US" sz="1200"/>
                    </a:p>
                  </a:txBody>
                  <a:tcPr/>
                </a:tc>
                <a:tc>
                  <a:txBody>
                    <a:bodyPr/>
                    <a:lstStyle/>
                    <a:p>
                      <a:r>
                        <a:rPr kumimoji="1" lang="ja-JP" altLang="en-US" sz="1200"/>
                        <a:t>文字数に上限のある固定長の文字列型です。固定長のため、足りない分の文字数は空白で埋められます。</a:t>
                      </a:r>
                    </a:p>
                  </a:txBody>
                  <a:tcPr/>
                </a:tc>
                <a:tc>
                  <a:txBody>
                    <a:bodyPr/>
                    <a:lstStyle/>
                    <a:p>
                      <a:endParaRPr kumimoji="1" lang="ja-JP" altLang="en-US" sz="1200"/>
                    </a:p>
                  </a:txBody>
                  <a:tcPr/>
                </a:tc>
                <a:extLst>
                  <a:ext uri="{0D108BD9-81ED-4DB2-BD59-A6C34878D82A}">
                    <a16:rowId xmlns:a16="http://schemas.microsoft.com/office/drawing/2014/main" val="3326540016"/>
                  </a:ext>
                </a:extLst>
              </a:tr>
              <a:tr h="0">
                <a:tc vMerge="1">
                  <a:txBody>
                    <a:bodyPr/>
                    <a:lstStyle/>
                    <a:p>
                      <a:endParaRPr kumimoji="1" lang="ja-JP" altLang="en-US" sz="1200"/>
                    </a:p>
                  </a:txBody>
                  <a:tcPr/>
                </a:tc>
                <a:tc>
                  <a:txBody>
                    <a:bodyPr/>
                    <a:lstStyle/>
                    <a:p>
                      <a:r>
                        <a:rPr kumimoji="1" lang="en-US" altLang="ja-JP" sz="1200"/>
                        <a:t>text </a:t>
                      </a:r>
                      <a:r>
                        <a:rPr kumimoji="1" lang="ja-JP" altLang="en-US" sz="1200"/>
                        <a:t>型</a:t>
                      </a:r>
                    </a:p>
                  </a:txBody>
                  <a:tcPr/>
                </a:tc>
                <a:tc>
                  <a:txBody>
                    <a:bodyPr/>
                    <a:lstStyle/>
                    <a:p>
                      <a:r>
                        <a:rPr kumimoji="1" lang="ja-JP" altLang="en-US" sz="1200"/>
                        <a:t>文字数に上限のない可変長の文字列型です。文字列長の指定が必要ないため便利ですが、</a:t>
                      </a:r>
                      <a:r>
                        <a:rPr kumimoji="1" lang="en-US" altLang="ja-JP" sz="1200"/>
                        <a:t>ANSI SQL </a:t>
                      </a:r>
                      <a:r>
                        <a:rPr kumimoji="1" lang="ja-JP" altLang="en-US" sz="1200"/>
                        <a:t>標準には定義されていないデータ型です。</a:t>
                      </a:r>
                    </a:p>
                  </a:txBody>
                  <a:tcPr/>
                </a:tc>
                <a:tc>
                  <a:txBody>
                    <a:bodyPr/>
                    <a:lstStyle/>
                    <a:p>
                      <a:endParaRPr kumimoji="1" lang="ja-JP" altLang="en-US" sz="1200"/>
                    </a:p>
                  </a:txBody>
                  <a:tcPr/>
                </a:tc>
                <a:extLst>
                  <a:ext uri="{0D108BD9-81ED-4DB2-BD59-A6C34878D82A}">
                    <a16:rowId xmlns:a16="http://schemas.microsoft.com/office/drawing/2014/main" val="4291749428"/>
                  </a:ext>
                </a:extLst>
              </a:tr>
              <a:tr h="0">
                <a:tc rowSpan="3">
                  <a:txBody>
                    <a:bodyPr/>
                    <a:lstStyle/>
                    <a:p>
                      <a:r>
                        <a:rPr kumimoji="1" lang="ja-JP" altLang="en-US" sz="1200"/>
                        <a:t>日付</a:t>
                      </a:r>
                    </a:p>
                  </a:txBody>
                  <a:tcPr/>
                </a:tc>
                <a:tc>
                  <a:txBody>
                    <a:bodyPr/>
                    <a:lstStyle/>
                    <a:p>
                      <a:r>
                        <a:rPr kumimoji="1" lang="en-US" altLang="ja-JP" sz="1200"/>
                        <a:t>date</a:t>
                      </a:r>
                      <a:endParaRPr kumimoji="1" lang="ja-JP" altLang="en-US" sz="1200"/>
                    </a:p>
                  </a:txBody>
                  <a:tcPr/>
                </a:tc>
                <a:tc>
                  <a:txBody>
                    <a:bodyPr/>
                    <a:lstStyle/>
                    <a:p>
                      <a:r>
                        <a:rPr kumimoji="1" lang="ja-JP" altLang="en-US" sz="1200"/>
                        <a:t>日付のみ格納（時刻データは切り捨てられ </a:t>
                      </a:r>
                      <a:r>
                        <a:rPr kumimoji="1" lang="en-US" altLang="ja-JP" sz="1200"/>
                        <a:t>00:00:00 </a:t>
                      </a:r>
                      <a:r>
                        <a:rPr kumimoji="1" lang="ja-JP" altLang="en-US" sz="1200"/>
                        <a:t>となる）</a:t>
                      </a:r>
                    </a:p>
                  </a:txBody>
                  <a:tcPr/>
                </a:tc>
                <a:tc>
                  <a:txBody>
                    <a:bodyPr/>
                    <a:lstStyle/>
                    <a:p>
                      <a:endParaRPr kumimoji="1" lang="ja-JP" altLang="en-US" sz="1200"/>
                    </a:p>
                  </a:txBody>
                  <a:tcPr/>
                </a:tc>
                <a:extLst>
                  <a:ext uri="{0D108BD9-81ED-4DB2-BD59-A6C34878D82A}">
                    <a16:rowId xmlns:a16="http://schemas.microsoft.com/office/drawing/2014/main" val="2832843642"/>
                  </a:ext>
                </a:extLst>
              </a:tr>
              <a:tr h="0">
                <a:tc vMerge="1">
                  <a:txBody>
                    <a:bodyPr/>
                    <a:lstStyle/>
                    <a:p>
                      <a:endParaRPr kumimoji="1" lang="ja-JP" altLang="en-US" sz="1200"/>
                    </a:p>
                  </a:txBody>
                  <a:tcPr/>
                </a:tc>
                <a:tc>
                  <a:txBody>
                    <a:bodyPr/>
                    <a:lstStyle/>
                    <a:p>
                      <a:r>
                        <a:rPr kumimoji="1" lang="en-US" altLang="ja-JP" sz="1200"/>
                        <a:t>time</a:t>
                      </a:r>
                      <a:endParaRPr kumimoji="1" lang="ja-JP" altLang="en-US" sz="1200"/>
                    </a:p>
                  </a:txBody>
                  <a:tcPr/>
                </a:tc>
                <a:tc>
                  <a:txBody>
                    <a:bodyPr/>
                    <a:lstStyle/>
                    <a:p>
                      <a:r>
                        <a:rPr kumimoji="1" lang="ja-JP" altLang="en-US" sz="1200"/>
                        <a:t>時刻のみ格納（日付データを持たず日付型への変換不可）</a:t>
                      </a:r>
                    </a:p>
                  </a:txBody>
                  <a:tcPr/>
                </a:tc>
                <a:tc>
                  <a:txBody>
                    <a:bodyPr/>
                    <a:lstStyle/>
                    <a:p>
                      <a:endParaRPr kumimoji="1" lang="ja-JP" altLang="en-US" sz="1200"/>
                    </a:p>
                  </a:txBody>
                  <a:tcPr/>
                </a:tc>
                <a:extLst>
                  <a:ext uri="{0D108BD9-81ED-4DB2-BD59-A6C34878D82A}">
                    <a16:rowId xmlns:a16="http://schemas.microsoft.com/office/drawing/2014/main" val="2472727184"/>
                  </a:ext>
                </a:extLst>
              </a:tr>
              <a:tr h="0">
                <a:tc vMerge="1">
                  <a:txBody>
                    <a:bodyPr/>
                    <a:lstStyle/>
                    <a:p>
                      <a:endParaRPr kumimoji="1" lang="ja-JP" altLang="en-US" sz="1200"/>
                    </a:p>
                  </a:txBody>
                  <a:tcPr/>
                </a:tc>
                <a:tc>
                  <a:txBody>
                    <a:bodyPr/>
                    <a:lstStyle/>
                    <a:p>
                      <a:r>
                        <a:rPr kumimoji="1" lang="en-US" altLang="ja-JP" sz="1200"/>
                        <a:t>timestamp</a:t>
                      </a:r>
                      <a:endParaRPr kumimoji="1" lang="ja-JP" altLang="en-US" sz="1200"/>
                    </a:p>
                  </a:txBody>
                  <a:tcPr/>
                </a:tc>
                <a:tc>
                  <a:txBody>
                    <a:bodyPr/>
                    <a:lstStyle/>
                    <a:p>
                      <a:r>
                        <a:rPr kumimoji="1" lang="ja-JP" altLang="en-US" sz="1200"/>
                        <a:t>日付と時刻を格納</a:t>
                      </a:r>
                    </a:p>
                  </a:txBody>
                  <a:tcPr/>
                </a:tc>
                <a:tc>
                  <a:txBody>
                    <a:bodyPr/>
                    <a:lstStyle/>
                    <a:p>
                      <a:endParaRPr kumimoji="1" lang="ja-JP" altLang="en-US" sz="1200"/>
                    </a:p>
                  </a:txBody>
                  <a:tcPr/>
                </a:tc>
                <a:extLst>
                  <a:ext uri="{0D108BD9-81ED-4DB2-BD59-A6C34878D82A}">
                    <a16:rowId xmlns:a16="http://schemas.microsoft.com/office/drawing/2014/main" val="1980369271"/>
                  </a:ext>
                </a:extLst>
              </a:tr>
            </a:tbl>
          </a:graphicData>
        </a:graphic>
      </p:graphicFrame>
      <p:sp>
        <p:nvSpPr>
          <p:cNvPr id="7" name="テキスト ボックス 6">
            <a:extLst>
              <a:ext uri="{FF2B5EF4-FFF2-40B4-BE49-F238E27FC236}">
                <a16:creationId xmlns:a16="http://schemas.microsoft.com/office/drawing/2014/main" id="{28964611-DAEB-918D-05F9-C306FE6744DB}"/>
              </a:ext>
            </a:extLst>
          </p:cNvPr>
          <p:cNvSpPr txBox="1"/>
          <p:nvPr/>
        </p:nvSpPr>
        <p:spPr>
          <a:xfrm>
            <a:off x="354255" y="6010959"/>
            <a:ext cx="7827784" cy="307777"/>
          </a:xfrm>
          <a:prstGeom prst="rect">
            <a:avLst/>
          </a:prstGeom>
          <a:noFill/>
        </p:spPr>
        <p:txBody>
          <a:bodyPr wrap="none" rtlCol="0">
            <a:spAutoFit/>
          </a:bodyPr>
          <a:lstStyle/>
          <a:p>
            <a:r>
              <a:rPr kumimoji="1" lang="en-US" altLang="ja-JP" sz="1400">
                <a:latin typeface="+mn-ea"/>
              </a:rPr>
              <a:t>※</a:t>
            </a:r>
            <a:r>
              <a:rPr lang="ja-JP" altLang="en-US" sz="1400">
                <a:latin typeface="+mn-ea"/>
              </a:rPr>
              <a:t>詳しくは</a:t>
            </a:r>
            <a:r>
              <a:rPr lang="en-US" altLang="ja-JP" sz="1400">
                <a:latin typeface="+mn-ea"/>
              </a:rPr>
              <a:t>URL</a:t>
            </a:r>
            <a:r>
              <a:rPr lang="ja-JP" altLang="en-US" sz="1400">
                <a:latin typeface="+mn-ea"/>
              </a:rPr>
              <a:t>で：　</a:t>
            </a:r>
            <a:r>
              <a:rPr lang="en-US" altLang="ja-JP" sz="1400">
                <a:latin typeface="+mn-ea"/>
              </a:rPr>
              <a:t>https://pgsql-jp.github.io/jpug-doc/13.1/html/datatype.html</a:t>
            </a:r>
            <a:endParaRPr kumimoji="1" lang="ja-JP" altLang="en-US" sz="1400">
              <a:latin typeface="+mn-ea"/>
            </a:endParaRPr>
          </a:p>
        </p:txBody>
      </p:sp>
    </p:spTree>
    <p:extLst>
      <p:ext uri="{BB962C8B-B14F-4D97-AF65-F5344CB8AC3E}">
        <p14:creationId xmlns:p14="http://schemas.microsoft.com/office/powerpoint/2010/main" val="245823571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D21459B-23EC-E0ED-5443-5ED4BA52940F}"/>
              </a:ext>
            </a:extLst>
          </p:cNvPr>
          <p:cNvSpPr>
            <a:spLocks noGrp="1"/>
          </p:cNvSpPr>
          <p:nvPr>
            <p:ph type="title"/>
          </p:nvPr>
        </p:nvSpPr>
        <p:spPr/>
        <p:txBody>
          <a:bodyPr/>
          <a:lstStyle/>
          <a:p>
            <a:r>
              <a:rPr lang="en-US" altLang="ja-JP"/>
              <a:t>3-2-2.</a:t>
            </a:r>
            <a:r>
              <a:rPr lang="ja-JP" altLang="en-US"/>
              <a:t>標準</a:t>
            </a:r>
            <a:r>
              <a:rPr lang="en-US" altLang="ja-JP"/>
              <a:t>SQL-92</a:t>
            </a:r>
            <a:r>
              <a:rPr lang="ja-JP" altLang="en-US"/>
              <a:t>と</a:t>
            </a:r>
            <a:r>
              <a:rPr lang="en-US" altLang="ja-JP"/>
              <a:t>SQL:1999(SQL</a:t>
            </a:r>
            <a:r>
              <a:rPr lang="ja-JP" altLang="en-US"/>
              <a:t>操作</a:t>
            </a:r>
            <a:r>
              <a:rPr lang="en-US" altLang="ja-JP"/>
              <a:t>)</a:t>
            </a:r>
            <a:endParaRPr kumimoji="1" lang="ja-JP" altLang="en-US"/>
          </a:p>
        </p:txBody>
      </p:sp>
      <p:sp>
        <p:nvSpPr>
          <p:cNvPr id="4" name="テキスト プレースホルダー 3">
            <a:extLst>
              <a:ext uri="{FF2B5EF4-FFF2-40B4-BE49-F238E27FC236}">
                <a16:creationId xmlns:a16="http://schemas.microsoft.com/office/drawing/2014/main" id="{787E0EE5-4E22-199B-516A-B153A00B7B6A}"/>
              </a:ext>
            </a:extLst>
          </p:cNvPr>
          <p:cNvSpPr>
            <a:spLocks noGrp="1"/>
          </p:cNvSpPr>
          <p:nvPr>
            <p:ph type="body" sz="quarter" idx="14"/>
          </p:nvPr>
        </p:nvSpPr>
        <p:spPr/>
        <p:txBody>
          <a:bodyPr/>
          <a:lstStyle/>
          <a:p>
            <a:r>
              <a:rPr kumimoji="1" lang="en-US" altLang="ja-JP"/>
              <a:t>(2)</a:t>
            </a:r>
            <a:r>
              <a:rPr kumimoji="1" lang="ja-JP" altLang="en-US"/>
              <a:t>データを挿入する（</a:t>
            </a:r>
            <a:r>
              <a:rPr kumimoji="1" lang="en-US" altLang="ja-JP"/>
              <a:t>INSERT</a:t>
            </a:r>
            <a:r>
              <a:rPr kumimoji="1" lang="ja-JP" altLang="en-US"/>
              <a:t>）</a:t>
            </a:r>
          </a:p>
        </p:txBody>
      </p:sp>
      <p:sp>
        <p:nvSpPr>
          <p:cNvPr id="5" name="正方形/長方形 4">
            <a:extLst>
              <a:ext uri="{FF2B5EF4-FFF2-40B4-BE49-F238E27FC236}">
                <a16:creationId xmlns:a16="http://schemas.microsoft.com/office/drawing/2014/main" id="{F681615A-7EC0-2405-D24A-13FC7FA587A7}"/>
              </a:ext>
            </a:extLst>
          </p:cNvPr>
          <p:cNvSpPr/>
          <p:nvPr/>
        </p:nvSpPr>
        <p:spPr>
          <a:xfrm>
            <a:off x="561860" y="1302114"/>
            <a:ext cx="11344390" cy="945327"/>
          </a:xfrm>
          <a:prstGeom prst="rect">
            <a:avLst/>
          </a:prstGeom>
          <a:ln>
            <a:noFill/>
          </a:ln>
        </p:spPr>
        <p:style>
          <a:lnRef idx="2">
            <a:schemeClr val="accent5"/>
          </a:lnRef>
          <a:fillRef idx="1">
            <a:schemeClr val="lt1"/>
          </a:fillRef>
          <a:effectRef idx="0">
            <a:schemeClr val="accent5"/>
          </a:effectRef>
          <a:fontRef idx="minor">
            <a:schemeClr val="dk1"/>
          </a:fontRef>
        </p:style>
        <p:txBody>
          <a:bodyPr rtlCol="0" anchor="ctr"/>
          <a:lstStyle/>
          <a:p>
            <a:r>
              <a:rPr kumimoji="1" lang="ja-JP" altLang="en-US"/>
              <a:t>データベースにデータを保管することを「挿入</a:t>
            </a:r>
            <a:r>
              <a:rPr kumimoji="1" lang="en-US" altLang="ja-JP"/>
              <a:t>(INSERT)</a:t>
            </a:r>
            <a:r>
              <a:rPr kumimoji="1" lang="ja-JP" altLang="en-US"/>
              <a:t>」と呼びます。データの種類に合わせたデータを挿入する必要があります。</a:t>
            </a:r>
            <a:endParaRPr kumimoji="1" lang="ja-JP" altLang="en-US" dirty="0"/>
          </a:p>
        </p:txBody>
      </p:sp>
      <p:sp>
        <p:nvSpPr>
          <p:cNvPr id="3" name="正方形/長方形 2">
            <a:extLst>
              <a:ext uri="{FF2B5EF4-FFF2-40B4-BE49-F238E27FC236}">
                <a16:creationId xmlns:a16="http://schemas.microsoft.com/office/drawing/2014/main" id="{52C9A600-90E1-4024-0805-EE32A64F06B4}"/>
              </a:ext>
            </a:extLst>
          </p:cNvPr>
          <p:cNvSpPr/>
          <p:nvPr/>
        </p:nvSpPr>
        <p:spPr>
          <a:xfrm>
            <a:off x="352538" y="2693601"/>
            <a:ext cx="8670276" cy="1433215"/>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r>
              <a:rPr kumimoji="1" lang="en-US" altLang="ja-JP" sz="1400">
                <a:latin typeface="+mn-ea"/>
              </a:rPr>
              <a:t>INSERT INTO </a:t>
            </a:r>
            <a:r>
              <a:rPr kumimoji="1" lang="ja-JP" altLang="en-US" sz="1400">
                <a:latin typeface="+mn-ea"/>
              </a:rPr>
              <a:t>テーブル名 </a:t>
            </a:r>
            <a:r>
              <a:rPr kumimoji="1" lang="en-US" altLang="ja-JP" sz="1400">
                <a:latin typeface="+mn-ea"/>
              </a:rPr>
              <a:t>(</a:t>
            </a:r>
            <a:r>
              <a:rPr kumimoji="1" lang="ja-JP" altLang="en-US" sz="1400">
                <a:latin typeface="+mn-ea"/>
              </a:rPr>
              <a:t>列</a:t>
            </a:r>
            <a:r>
              <a:rPr kumimoji="1" lang="en-US" altLang="ja-JP" sz="1400">
                <a:latin typeface="+mn-ea"/>
              </a:rPr>
              <a:t>1, </a:t>
            </a:r>
            <a:r>
              <a:rPr kumimoji="1" lang="ja-JP" altLang="en-US" sz="1400">
                <a:latin typeface="+mn-ea"/>
              </a:rPr>
              <a:t>列</a:t>
            </a:r>
            <a:r>
              <a:rPr kumimoji="1" lang="en-US" altLang="ja-JP" sz="1400">
                <a:latin typeface="+mn-ea"/>
              </a:rPr>
              <a:t>2, ...)</a:t>
            </a:r>
          </a:p>
          <a:p>
            <a:r>
              <a:rPr kumimoji="1" lang="en-US" altLang="ja-JP" sz="1400">
                <a:latin typeface="+mn-ea"/>
              </a:rPr>
              <a:t>VALUES (</a:t>
            </a:r>
            <a:r>
              <a:rPr kumimoji="1" lang="ja-JP" altLang="en-US" sz="1400">
                <a:latin typeface="+mn-ea"/>
              </a:rPr>
              <a:t>値</a:t>
            </a:r>
            <a:r>
              <a:rPr kumimoji="1" lang="en-US" altLang="ja-JP" sz="1400">
                <a:latin typeface="+mn-ea"/>
              </a:rPr>
              <a:t>1, </a:t>
            </a:r>
            <a:r>
              <a:rPr kumimoji="1" lang="ja-JP" altLang="en-US" sz="1400">
                <a:latin typeface="+mn-ea"/>
              </a:rPr>
              <a:t>値</a:t>
            </a:r>
            <a:r>
              <a:rPr kumimoji="1" lang="en-US" altLang="ja-JP" sz="1400">
                <a:latin typeface="+mn-ea"/>
              </a:rPr>
              <a:t>2, ...);</a:t>
            </a:r>
            <a:endParaRPr kumimoji="1" lang="ja-JP" altLang="en-US" sz="1400">
              <a:latin typeface="+mn-ea"/>
            </a:endParaRPr>
          </a:p>
        </p:txBody>
      </p:sp>
      <p:sp>
        <p:nvSpPr>
          <p:cNvPr id="10" name="テキスト ボックス 9">
            <a:extLst>
              <a:ext uri="{FF2B5EF4-FFF2-40B4-BE49-F238E27FC236}">
                <a16:creationId xmlns:a16="http://schemas.microsoft.com/office/drawing/2014/main" id="{9AC1B32F-AE47-5339-2553-2C45257FC1C8}"/>
              </a:ext>
            </a:extLst>
          </p:cNvPr>
          <p:cNvSpPr txBox="1"/>
          <p:nvPr/>
        </p:nvSpPr>
        <p:spPr>
          <a:xfrm>
            <a:off x="352538" y="2367811"/>
            <a:ext cx="1699504" cy="307777"/>
          </a:xfrm>
          <a:prstGeom prst="rect">
            <a:avLst/>
          </a:prstGeom>
        </p:spPr>
        <p:style>
          <a:lnRef idx="0">
            <a:schemeClr val="accent2"/>
          </a:lnRef>
          <a:fillRef idx="3">
            <a:schemeClr val="accent2"/>
          </a:fillRef>
          <a:effectRef idx="3">
            <a:schemeClr val="accent2"/>
          </a:effectRef>
          <a:fontRef idx="minor">
            <a:schemeClr val="lt1"/>
          </a:fontRef>
        </p:style>
        <p:txBody>
          <a:bodyPr wrap="none" rtlCol="0">
            <a:spAutoFit/>
          </a:bodyPr>
          <a:lstStyle/>
          <a:p>
            <a:r>
              <a:rPr lang="en-US" altLang="ja-JP" sz="1400"/>
              <a:t>INSERT</a:t>
            </a:r>
            <a:r>
              <a:rPr kumimoji="1" lang="en-US" altLang="ja-JP" sz="1400"/>
              <a:t> </a:t>
            </a:r>
            <a:r>
              <a:rPr kumimoji="1" lang="ja-JP" altLang="en-US" sz="1400"/>
              <a:t>文の構文</a:t>
            </a:r>
          </a:p>
        </p:txBody>
      </p:sp>
      <p:sp>
        <p:nvSpPr>
          <p:cNvPr id="11" name="正方形/長方形 10">
            <a:extLst>
              <a:ext uri="{FF2B5EF4-FFF2-40B4-BE49-F238E27FC236}">
                <a16:creationId xmlns:a16="http://schemas.microsoft.com/office/drawing/2014/main" id="{C8F0B2CB-8B48-1BBC-79D7-E5C51BC149B7}"/>
              </a:ext>
            </a:extLst>
          </p:cNvPr>
          <p:cNvSpPr/>
          <p:nvPr/>
        </p:nvSpPr>
        <p:spPr>
          <a:xfrm>
            <a:off x="352538" y="4693186"/>
            <a:ext cx="3569467" cy="163049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12" name="正方形/長方形 11">
            <a:extLst>
              <a:ext uri="{FF2B5EF4-FFF2-40B4-BE49-F238E27FC236}">
                <a16:creationId xmlns:a16="http://schemas.microsoft.com/office/drawing/2014/main" id="{2185A952-C02A-FB9A-D556-57FB4A6E5B84}"/>
              </a:ext>
            </a:extLst>
          </p:cNvPr>
          <p:cNvSpPr/>
          <p:nvPr/>
        </p:nvSpPr>
        <p:spPr>
          <a:xfrm>
            <a:off x="4103781" y="4693186"/>
            <a:ext cx="3569467" cy="163049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13" name="正方形/長方形 12">
            <a:extLst>
              <a:ext uri="{FF2B5EF4-FFF2-40B4-BE49-F238E27FC236}">
                <a16:creationId xmlns:a16="http://schemas.microsoft.com/office/drawing/2014/main" id="{CB833E9B-09B8-9F3F-46FE-60951AFD8B3A}"/>
              </a:ext>
            </a:extLst>
          </p:cNvPr>
          <p:cNvSpPr/>
          <p:nvPr/>
        </p:nvSpPr>
        <p:spPr>
          <a:xfrm>
            <a:off x="7855024" y="4693186"/>
            <a:ext cx="3569467" cy="163049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14" name="テキスト ボックス 13">
            <a:extLst>
              <a:ext uri="{FF2B5EF4-FFF2-40B4-BE49-F238E27FC236}">
                <a16:creationId xmlns:a16="http://schemas.microsoft.com/office/drawing/2014/main" id="{D93F2C6E-D5FA-D927-276B-6B05A2DE1CD4}"/>
              </a:ext>
            </a:extLst>
          </p:cNvPr>
          <p:cNvSpPr txBox="1"/>
          <p:nvPr/>
        </p:nvSpPr>
        <p:spPr>
          <a:xfrm>
            <a:off x="352538" y="4423152"/>
            <a:ext cx="723275" cy="307777"/>
          </a:xfrm>
          <a:prstGeom prst="rect">
            <a:avLst/>
          </a:prstGeom>
          <a:noFill/>
        </p:spPr>
        <p:txBody>
          <a:bodyPr wrap="none" rtlCol="0">
            <a:spAutoFit/>
          </a:bodyPr>
          <a:lstStyle/>
          <a:p>
            <a:r>
              <a:rPr lang="ja-JP" altLang="en-US" sz="1400"/>
              <a:t>項目例</a:t>
            </a:r>
            <a:endParaRPr kumimoji="1" lang="ja-JP" altLang="en-US" sz="1400"/>
          </a:p>
        </p:txBody>
      </p:sp>
      <p:sp>
        <p:nvSpPr>
          <p:cNvPr id="15" name="テキスト ボックス 14">
            <a:extLst>
              <a:ext uri="{FF2B5EF4-FFF2-40B4-BE49-F238E27FC236}">
                <a16:creationId xmlns:a16="http://schemas.microsoft.com/office/drawing/2014/main" id="{C451802E-B740-DE53-0EEE-3DE83BFACA42}"/>
              </a:ext>
            </a:extLst>
          </p:cNvPr>
          <p:cNvSpPr txBox="1"/>
          <p:nvPr/>
        </p:nvSpPr>
        <p:spPr>
          <a:xfrm>
            <a:off x="4088924" y="4423151"/>
            <a:ext cx="760144" cy="307777"/>
          </a:xfrm>
          <a:prstGeom prst="rect">
            <a:avLst/>
          </a:prstGeom>
          <a:noFill/>
        </p:spPr>
        <p:txBody>
          <a:bodyPr wrap="none" rtlCol="0">
            <a:spAutoFit/>
          </a:bodyPr>
          <a:lstStyle/>
          <a:p>
            <a:r>
              <a:rPr kumimoji="1" lang="en-US" altLang="ja-JP" sz="1400"/>
              <a:t>SQL</a:t>
            </a:r>
            <a:r>
              <a:rPr kumimoji="1" lang="ja-JP" altLang="en-US" sz="1400"/>
              <a:t>文</a:t>
            </a:r>
          </a:p>
        </p:txBody>
      </p:sp>
      <p:sp>
        <p:nvSpPr>
          <p:cNvPr id="16" name="テキスト ボックス 15">
            <a:extLst>
              <a:ext uri="{FF2B5EF4-FFF2-40B4-BE49-F238E27FC236}">
                <a16:creationId xmlns:a16="http://schemas.microsoft.com/office/drawing/2014/main" id="{55C23F9C-DCC3-4F48-3E9C-084564956A04}"/>
              </a:ext>
            </a:extLst>
          </p:cNvPr>
          <p:cNvSpPr txBox="1"/>
          <p:nvPr/>
        </p:nvSpPr>
        <p:spPr>
          <a:xfrm>
            <a:off x="7855024" y="4375921"/>
            <a:ext cx="723275" cy="307777"/>
          </a:xfrm>
          <a:prstGeom prst="rect">
            <a:avLst/>
          </a:prstGeom>
          <a:noFill/>
        </p:spPr>
        <p:txBody>
          <a:bodyPr wrap="none" rtlCol="0">
            <a:spAutoFit/>
          </a:bodyPr>
          <a:lstStyle/>
          <a:p>
            <a:r>
              <a:rPr kumimoji="1" lang="ja-JP" altLang="en-US" sz="1400"/>
              <a:t>実行例</a:t>
            </a:r>
          </a:p>
        </p:txBody>
      </p:sp>
      <p:pic>
        <p:nvPicPr>
          <p:cNvPr id="18" name="図 17">
            <a:extLst>
              <a:ext uri="{FF2B5EF4-FFF2-40B4-BE49-F238E27FC236}">
                <a16:creationId xmlns:a16="http://schemas.microsoft.com/office/drawing/2014/main" id="{30F8D735-18DA-48F3-A1C8-76A5F42A5FD5}"/>
              </a:ext>
            </a:extLst>
          </p:cNvPr>
          <p:cNvPicPr>
            <a:picLocks noChangeAspect="1"/>
          </p:cNvPicPr>
          <p:nvPr/>
        </p:nvPicPr>
        <p:blipFill>
          <a:blip r:embed="rId2"/>
          <a:stretch>
            <a:fillRect/>
          </a:stretch>
        </p:blipFill>
        <p:spPr>
          <a:xfrm>
            <a:off x="10068052" y="3526427"/>
            <a:ext cx="1649415" cy="1008906"/>
          </a:xfrm>
          <a:prstGeom prst="rect">
            <a:avLst/>
          </a:prstGeom>
        </p:spPr>
      </p:pic>
      <p:sp>
        <p:nvSpPr>
          <p:cNvPr id="19" name="テキスト ボックス 18">
            <a:extLst>
              <a:ext uri="{FF2B5EF4-FFF2-40B4-BE49-F238E27FC236}">
                <a16:creationId xmlns:a16="http://schemas.microsoft.com/office/drawing/2014/main" id="{E8DB7795-2B93-D130-3950-A0CEA2FBA321}"/>
              </a:ext>
            </a:extLst>
          </p:cNvPr>
          <p:cNvSpPr txBox="1"/>
          <p:nvPr/>
        </p:nvSpPr>
        <p:spPr>
          <a:xfrm>
            <a:off x="9637702" y="2759754"/>
            <a:ext cx="1244906" cy="430887"/>
          </a:xfrm>
          <a:prstGeom prst="rect">
            <a:avLst/>
          </a:prstGeom>
          <a:noFill/>
        </p:spPr>
        <p:txBody>
          <a:bodyPr wrap="square" rtlCol="0">
            <a:spAutoFit/>
          </a:bodyPr>
          <a:lstStyle/>
          <a:p>
            <a:r>
              <a:rPr lang="en-US" altLang="ja-JP" sz="1100"/>
              <a:t>test,test</a:t>
            </a:r>
          </a:p>
          <a:p>
            <a:r>
              <a:rPr kumimoji="1" lang="en-US" altLang="ja-JP" sz="1100"/>
              <a:t>test,test2</a:t>
            </a:r>
            <a:endParaRPr kumimoji="1" lang="ja-JP" altLang="en-US" sz="1100"/>
          </a:p>
        </p:txBody>
      </p:sp>
      <p:sp>
        <p:nvSpPr>
          <p:cNvPr id="20" name="正方形/長方形 19">
            <a:extLst>
              <a:ext uri="{FF2B5EF4-FFF2-40B4-BE49-F238E27FC236}">
                <a16:creationId xmlns:a16="http://schemas.microsoft.com/office/drawing/2014/main" id="{2E0352A0-875F-B342-C6AD-544C486756D8}"/>
              </a:ext>
            </a:extLst>
          </p:cNvPr>
          <p:cNvSpPr/>
          <p:nvPr/>
        </p:nvSpPr>
        <p:spPr>
          <a:xfrm>
            <a:off x="9637702" y="2482013"/>
            <a:ext cx="881797" cy="32361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sz="1100"/>
              <a:t>投入データ</a:t>
            </a:r>
            <a:endParaRPr lang="en-US" altLang="ja-JP" sz="1100"/>
          </a:p>
        </p:txBody>
      </p:sp>
      <p:cxnSp>
        <p:nvCxnSpPr>
          <p:cNvPr id="21" name="コネクタ: カギ線 20">
            <a:extLst>
              <a:ext uri="{FF2B5EF4-FFF2-40B4-BE49-F238E27FC236}">
                <a16:creationId xmlns:a16="http://schemas.microsoft.com/office/drawing/2014/main" id="{FA57C6EF-6F77-5F9F-22FF-ADB696183598}"/>
              </a:ext>
            </a:extLst>
          </p:cNvPr>
          <p:cNvCxnSpPr>
            <a:stCxn id="20" idx="3"/>
            <a:endCxn id="18" idx="0"/>
          </p:cNvCxnSpPr>
          <p:nvPr/>
        </p:nvCxnSpPr>
        <p:spPr>
          <a:xfrm>
            <a:off x="10519499" y="2643821"/>
            <a:ext cx="373261" cy="88260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テキスト ボックス 21">
            <a:extLst>
              <a:ext uri="{FF2B5EF4-FFF2-40B4-BE49-F238E27FC236}">
                <a16:creationId xmlns:a16="http://schemas.microsoft.com/office/drawing/2014/main" id="{CF636286-97F1-D405-4F0B-0DCB5A8E5038}"/>
              </a:ext>
            </a:extLst>
          </p:cNvPr>
          <p:cNvSpPr txBox="1"/>
          <p:nvPr/>
        </p:nvSpPr>
        <p:spPr>
          <a:xfrm>
            <a:off x="3054824" y="6416110"/>
            <a:ext cx="7954422" cy="307777"/>
          </a:xfrm>
          <a:prstGeom prst="rect">
            <a:avLst/>
          </a:prstGeom>
          <a:noFill/>
        </p:spPr>
        <p:txBody>
          <a:bodyPr wrap="none" rtlCol="0">
            <a:spAutoFit/>
          </a:bodyPr>
          <a:lstStyle/>
          <a:p>
            <a:r>
              <a:rPr kumimoji="1" lang="en-US" altLang="ja-JP" sz="1400">
                <a:latin typeface="+mn-ea"/>
              </a:rPr>
              <a:t>※</a:t>
            </a:r>
            <a:r>
              <a:rPr lang="ja-JP" altLang="en-US" sz="1400">
                <a:latin typeface="+mn-ea"/>
              </a:rPr>
              <a:t>詳しくは</a:t>
            </a:r>
            <a:r>
              <a:rPr lang="en-US" altLang="ja-JP" sz="1400">
                <a:latin typeface="+mn-ea"/>
              </a:rPr>
              <a:t>URL</a:t>
            </a:r>
            <a:r>
              <a:rPr lang="ja-JP" altLang="en-US" sz="1400">
                <a:latin typeface="+mn-ea"/>
              </a:rPr>
              <a:t>で：　</a:t>
            </a:r>
            <a:r>
              <a:rPr lang="en-US" altLang="ja-JP" sz="1400">
                <a:latin typeface="+mn-ea"/>
              </a:rPr>
              <a:t>https://pgsql-jp.github.io/jpug-doc/13.1/html/dml-insert.html</a:t>
            </a:r>
            <a:endParaRPr kumimoji="1" lang="ja-JP" altLang="en-US" sz="1400">
              <a:latin typeface="+mn-ea"/>
            </a:endParaRPr>
          </a:p>
        </p:txBody>
      </p:sp>
      <p:graphicFrame>
        <p:nvGraphicFramePr>
          <p:cNvPr id="6" name="表 5">
            <a:extLst>
              <a:ext uri="{FF2B5EF4-FFF2-40B4-BE49-F238E27FC236}">
                <a16:creationId xmlns:a16="http://schemas.microsoft.com/office/drawing/2014/main" id="{6F9F4C8E-0614-9DB4-E56C-9877CF840029}"/>
              </a:ext>
            </a:extLst>
          </p:cNvPr>
          <p:cNvGraphicFramePr>
            <a:graphicFrameLocks noGrp="1"/>
          </p:cNvGraphicFramePr>
          <p:nvPr>
            <p:extLst>
              <p:ext uri="{D42A27DB-BD31-4B8C-83A1-F6EECF244321}">
                <p14:modId xmlns:p14="http://schemas.microsoft.com/office/powerpoint/2010/main" val="3635457080"/>
              </p:ext>
            </p:extLst>
          </p:nvPr>
        </p:nvGraphicFramePr>
        <p:xfrm>
          <a:off x="491309" y="5160431"/>
          <a:ext cx="3291924" cy="1005840"/>
        </p:xfrm>
        <a:graphic>
          <a:graphicData uri="http://schemas.openxmlformats.org/drawingml/2006/table">
            <a:tbl>
              <a:tblPr firstRow="1" bandRow="1">
                <a:tableStyleId>{5C22544A-7EE6-4342-B048-85BDC9FD1C3A}</a:tableStyleId>
              </a:tblPr>
              <a:tblGrid>
                <a:gridCol w="1097308">
                  <a:extLst>
                    <a:ext uri="{9D8B030D-6E8A-4147-A177-3AD203B41FA5}">
                      <a16:colId xmlns:a16="http://schemas.microsoft.com/office/drawing/2014/main" val="670405628"/>
                    </a:ext>
                  </a:extLst>
                </a:gridCol>
                <a:gridCol w="1097308">
                  <a:extLst>
                    <a:ext uri="{9D8B030D-6E8A-4147-A177-3AD203B41FA5}">
                      <a16:colId xmlns:a16="http://schemas.microsoft.com/office/drawing/2014/main" val="1894505001"/>
                    </a:ext>
                  </a:extLst>
                </a:gridCol>
                <a:gridCol w="1097308">
                  <a:extLst>
                    <a:ext uri="{9D8B030D-6E8A-4147-A177-3AD203B41FA5}">
                      <a16:colId xmlns:a16="http://schemas.microsoft.com/office/drawing/2014/main" val="3054983706"/>
                    </a:ext>
                  </a:extLst>
                </a:gridCol>
              </a:tblGrid>
              <a:tr h="0">
                <a:tc>
                  <a:txBody>
                    <a:bodyPr/>
                    <a:lstStyle/>
                    <a:p>
                      <a:r>
                        <a:rPr kumimoji="1" lang="en-US" altLang="ja-JP" sz="1050"/>
                        <a:t>no</a:t>
                      </a:r>
                      <a:endParaRPr kumimoji="1" lang="ja-JP" altLang="en-US" sz="1050"/>
                    </a:p>
                  </a:txBody>
                  <a:tcPr/>
                </a:tc>
                <a:tc>
                  <a:txBody>
                    <a:bodyPr/>
                    <a:lstStyle/>
                    <a:p>
                      <a:r>
                        <a:rPr kumimoji="1" lang="en-US" altLang="ja-JP" sz="1050"/>
                        <a:t>name</a:t>
                      </a:r>
                      <a:endParaRPr kumimoji="1" lang="ja-JP" altLang="en-US" sz="1050"/>
                    </a:p>
                  </a:txBody>
                  <a:tcPr/>
                </a:tc>
                <a:tc>
                  <a:txBody>
                    <a:bodyPr/>
                    <a:lstStyle/>
                    <a:p>
                      <a:r>
                        <a:rPr kumimoji="1" lang="en-US" altLang="ja-JP" sz="1050"/>
                        <a:t>address</a:t>
                      </a:r>
                      <a:endParaRPr kumimoji="1" lang="ja-JP" altLang="en-US" sz="1050"/>
                    </a:p>
                  </a:txBody>
                  <a:tcPr/>
                </a:tc>
                <a:extLst>
                  <a:ext uri="{0D108BD9-81ED-4DB2-BD59-A6C34878D82A}">
                    <a16:rowId xmlns:a16="http://schemas.microsoft.com/office/drawing/2014/main" val="2555333549"/>
                  </a:ext>
                </a:extLst>
              </a:tr>
              <a:tr h="0">
                <a:tc>
                  <a:txBody>
                    <a:bodyPr/>
                    <a:lstStyle/>
                    <a:p>
                      <a:r>
                        <a:rPr kumimoji="1" lang="en-US" altLang="ja-JP" sz="1050"/>
                        <a:t>1</a:t>
                      </a:r>
                      <a:endParaRPr kumimoji="1" lang="ja-JP" altLang="en-US" sz="1050"/>
                    </a:p>
                  </a:txBody>
                  <a:tcPr/>
                </a:tc>
                <a:tc>
                  <a:txBody>
                    <a:bodyPr/>
                    <a:lstStyle/>
                    <a:p>
                      <a:r>
                        <a:rPr kumimoji="1" lang="en-US" altLang="ja-JP" sz="1050"/>
                        <a:t>aa</a:t>
                      </a:r>
                      <a:endParaRPr kumimoji="1" lang="ja-JP" altLang="en-US" sz="1050"/>
                    </a:p>
                  </a:txBody>
                  <a:tcPr/>
                </a:tc>
                <a:tc>
                  <a:txBody>
                    <a:bodyPr/>
                    <a:lstStyle/>
                    <a:p>
                      <a:r>
                        <a:rPr kumimoji="1" lang="ja-JP" altLang="en-US" sz="1050"/>
                        <a:t>東京</a:t>
                      </a:r>
                    </a:p>
                  </a:txBody>
                  <a:tcPr/>
                </a:tc>
                <a:extLst>
                  <a:ext uri="{0D108BD9-81ED-4DB2-BD59-A6C34878D82A}">
                    <a16:rowId xmlns:a16="http://schemas.microsoft.com/office/drawing/2014/main" val="2748650354"/>
                  </a:ext>
                </a:extLst>
              </a:tr>
              <a:tr h="0">
                <a:tc>
                  <a:txBody>
                    <a:bodyPr/>
                    <a:lstStyle/>
                    <a:p>
                      <a:r>
                        <a:rPr kumimoji="1" lang="en-US" altLang="ja-JP" sz="1050"/>
                        <a:t>2</a:t>
                      </a:r>
                      <a:endParaRPr kumimoji="1" lang="ja-JP" altLang="en-US" sz="1050"/>
                    </a:p>
                  </a:txBody>
                  <a:tcPr/>
                </a:tc>
                <a:tc>
                  <a:txBody>
                    <a:bodyPr/>
                    <a:lstStyle/>
                    <a:p>
                      <a:r>
                        <a:rPr kumimoji="1" lang="en-US" altLang="ja-JP" sz="1050"/>
                        <a:t>bb</a:t>
                      </a:r>
                      <a:endParaRPr kumimoji="1" lang="ja-JP" altLang="en-US" sz="1050"/>
                    </a:p>
                  </a:txBody>
                  <a:tcPr/>
                </a:tc>
                <a:tc>
                  <a:txBody>
                    <a:bodyPr/>
                    <a:lstStyle/>
                    <a:p>
                      <a:r>
                        <a:rPr kumimoji="1" lang="ja-JP" altLang="en-US" sz="1050"/>
                        <a:t>大阪</a:t>
                      </a:r>
                    </a:p>
                  </a:txBody>
                  <a:tcPr/>
                </a:tc>
                <a:extLst>
                  <a:ext uri="{0D108BD9-81ED-4DB2-BD59-A6C34878D82A}">
                    <a16:rowId xmlns:a16="http://schemas.microsoft.com/office/drawing/2014/main" val="3484918696"/>
                  </a:ext>
                </a:extLst>
              </a:tr>
              <a:tr h="0">
                <a:tc>
                  <a:txBody>
                    <a:bodyPr/>
                    <a:lstStyle/>
                    <a:p>
                      <a:endParaRPr kumimoji="1" lang="ja-JP" altLang="en-US" sz="1050"/>
                    </a:p>
                  </a:txBody>
                  <a:tcPr/>
                </a:tc>
                <a:tc>
                  <a:txBody>
                    <a:bodyPr/>
                    <a:lstStyle/>
                    <a:p>
                      <a:endParaRPr kumimoji="1" lang="ja-JP" altLang="en-US" sz="1050"/>
                    </a:p>
                  </a:txBody>
                  <a:tcPr/>
                </a:tc>
                <a:tc>
                  <a:txBody>
                    <a:bodyPr/>
                    <a:lstStyle/>
                    <a:p>
                      <a:endParaRPr kumimoji="1" lang="ja-JP" altLang="en-US" sz="1050"/>
                    </a:p>
                  </a:txBody>
                  <a:tcPr/>
                </a:tc>
                <a:extLst>
                  <a:ext uri="{0D108BD9-81ED-4DB2-BD59-A6C34878D82A}">
                    <a16:rowId xmlns:a16="http://schemas.microsoft.com/office/drawing/2014/main" val="2533490408"/>
                  </a:ext>
                </a:extLst>
              </a:tr>
            </a:tbl>
          </a:graphicData>
        </a:graphic>
      </p:graphicFrame>
      <p:sp>
        <p:nvSpPr>
          <p:cNvPr id="7" name="テキスト ボックス 6">
            <a:extLst>
              <a:ext uri="{FF2B5EF4-FFF2-40B4-BE49-F238E27FC236}">
                <a16:creationId xmlns:a16="http://schemas.microsoft.com/office/drawing/2014/main" id="{4B025ACA-AA46-2A19-4332-E5514EB0197E}"/>
              </a:ext>
            </a:extLst>
          </p:cNvPr>
          <p:cNvSpPr txBox="1"/>
          <p:nvPr/>
        </p:nvSpPr>
        <p:spPr>
          <a:xfrm>
            <a:off x="491309" y="4791388"/>
            <a:ext cx="1350050" cy="276999"/>
          </a:xfrm>
          <a:prstGeom prst="rect">
            <a:avLst/>
          </a:prstGeom>
          <a:noFill/>
        </p:spPr>
        <p:txBody>
          <a:bodyPr wrap="none" rtlCol="0">
            <a:spAutoFit/>
          </a:bodyPr>
          <a:lstStyle/>
          <a:p>
            <a:r>
              <a:rPr kumimoji="1" lang="ja-JP" altLang="en-US" sz="1200"/>
              <a:t>テーブル名：</a:t>
            </a:r>
            <a:r>
              <a:rPr kumimoji="1" lang="en-US" altLang="ja-JP" sz="1200"/>
              <a:t>test</a:t>
            </a:r>
            <a:endParaRPr kumimoji="1" lang="ja-JP" altLang="en-US" sz="1200"/>
          </a:p>
        </p:txBody>
      </p:sp>
      <p:sp>
        <p:nvSpPr>
          <p:cNvPr id="23" name="テキスト ボックス 22">
            <a:extLst>
              <a:ext uri="{FF2B5EF4-FFF2-40B4-BE49-F238E27FC236}">
                <a16:creationId xmlns:a16="http://schemas.microsoft.com/office/drawing/2014/main" id="{E9688172-19E3-E25E-E557-3FDF00FDC82E}"/>
              </a:ext>
            </a:extLst>
          </p:cNvPr>
          <p:cNvSpPr txBox="1"/>
          <p:nvPr/>
        </p:nvSpPr>
        <p:spPr>
          <a:xfrm>
            <a:off x="8042870" y="4869797"/>
            <a:ext cx="3193774" cy="1277273"/>
          </a:xfrm>
          <a:prstGeom prst="rect">
            <a:avLst/>
          </a:prstGeom>
          <a:noFill/>
        </p:spPr>
        <p:txBody>
          <a:bodyPr wrap="square" rtlCol="0">
            <a:spAutoFit/>
          </a:bodyPr>
          <a:lstStyle/>
          <a:p>
            <a:r>
              <a:rPr kumimoji="1" lang="en-US" altLang="ja-JP" sz="1100">
                <a:latin typeface="BIZ UDゴシック" panose="020B0400000000000000" pitchFamily="49" charset="-128"/>
                <a:ea typeface="BIZ UDゴシック" panose="020B0400000000000000" pitchFamily="49" charset="-128"/>
              </a:rPr>
              <a:t>postgres=# INSERT INTO test (name,address) VALUES ('aa','</a:t>
            </a:r>
            <a:r>
              <a:rPr kumimoji="1" lang="ja-JP" altLang="en-US" sz="1100">
                <a:latin typeface="BIZ UDゴシック" panose="020B0400000000000000" pitchFamily="49" charset="-128"/>
                <a:ea typeface="BIZ UDゴシック" panose="020B0400000000000000" pitchFamily="49" charset="-128"/>
              </a:rPr>
              <a:t>東京</a:t>
            </a:r>
            <a:r>
              <a:rPr kumimoji="1" lang="en-US" altLang="ja-JP" sz="1100">
                <a:latin typeface="BIZ UDゴシック" panose="020B0400000000000000" pitchFamily="49" charset="-128"/>
                <a:ea typeface="BIZ UDゴシック" panose="020B0400000000000000" pitchFamily="49" charset="-128"/>
              </a:rPr>
              <a:t>');</a:t>
            </a:r>
          </a:p>
          <a:p>
            <a:r>
              <a:rPr kumimoji="1" lang="en-US" altLang="ja-JP" sz="1100">
                <a:latin typeface="BIZ UDゴシック" panose="020B0400000000000000" pitchFamily="49" charset="-128"/>
                <a:ea typeface="BIZ UDゴシック" panose="020B0400000000000000" pitchFamily="49" charset="-128"/>
              </a:rPr>
              <a:t>INSERT 0 1</a:t>
            </a:r>
          </a:p>
          <a:p>
            <a:r>
              <a:rPr kumimoji="1" lang="en-US" altLang="ja-JP" sz="1100">
                <a:latin typeface="BIZ UDゴシック" panose="020B0400000000000000" pitchFamily="49" charset="-128"/>
                <a:ea typeface="BIZ UDゴシック" panose="020B0400000000000000" pitchFamily="49" charset="-128"/>
              </a:rPr>
              <a:t>postgres=# INSERT INTO test (name,address) VALUES ('bb','</a:t>
            </a:r>
            <a:r>
              <a:rPr kumimoji="1" lang="ja-JP" altLang="en-US" sz="1100">
                <a:latin typeface="BIZ UDゴシック" panose="020B0400000000000000" pitchFamily="49" charset="-128"/>
                <a:ea typeface="BIZ UDゴシック" panose="020B0400000000000000" pitchFamily="49" charset="-128"/>
              </a:rPr>
              <a:t>大阪</a:t>
            </a:r>
            <a:r>
              <a:rPr kumimoji="1" lang="en-US" altLang="ja-JP" sz="1100">
                <a:latin typeface="BIZ UDゴシック" panose="020B0400000000000000" pitchFamily="49" charset="-128"/>
                <a:ea typeface="BIZ UDゴシック" panose="020B0400000000000000" pitchFamily="49" charset="-128"/>
              </a:rPr>
              <a:t>');</a:t>
            </a:r>
          </a:p>
          <a:p>
            <a:r>
              <a:rPr kumimoji="1" lang="en-US" altLang="ja-JP" sz="1100">
                <a:latin typeface="BIZ UDゴシック" panose="020B0400000000000000" pitchFamily="49" charset="-128"/>
                <a:ea typeface="BIZ UDゴシック" panose="020B0400000000000000" pitchFamily="49" charset="-128"/>
              </a:rPr>
              <a:t>INSERT 0 1</a:t>
            </a:r>
          </a:p>
          <a:p>
            <a:r>
              <a:rPr kumimoji="1" lang="en-US" altLang="ja-JP" sz="1100">
                <a:latin typeface="BIZ UDゴシック" panose="020B0400000000000000" pitchFamily="49" charset="-128"/>
                <a:ea typeface="BIZ UDゴシック" panose="020B0400000000000000" pitchFamily="49" charset="-128"/>
              </a:rPr>
              <a:t>postgres=#</a:t>
            </a:r>
            <a:endParaRPr kumimoji="1" lang="ja-JP" altLang="en-US" sz="1100">
              <a:latin typeface="BIZ UDゴシック" panose="020B0400000000000000" pitchFamily="49" charset="-128"/>
              <a:ea typeface="BIZ UDゴシック" panose="020B0400000000000000" pitchFamily="49" charset="-128"/>
            </a:endParaRPr>
          </a:p>
        </p:txBody>
      </p:sp>
      <p:sp>
        <p:nvSpPr>
          <p:cNvPr id="24" name="テキスト ボックス 23">
            <a:extLst>
              <a:ext uri="{FF2B5EF4-FFF2-40B4-BE49-F238E27FC236}">
                <a16:creationId xmlns:a16="http://schemas.microsoft.com/office/drawing/2014/main" id="{46A10B0D-5098-98B0-E80C-8645F15A10AD}"/>
              </a:ext>
            </a:extLst>
          </p:cNvPr>
          <p:cNvSpPr txBox="1"/>
          <p:nvPr/>
        </p:nvSpPr>
        <p:spPr>
          <a:xfrm>
            <a:off x="4265122" y="4965942"/>
            <a:ext cx="3246783" cy="769441"/>
          </a:xfrm>
          <a:prstGeom prst="rect">
            <a:avLst/>
          </a:prstGeom>
          <a:noFill/>
        </p:spPr>
        <p:txBody>
          <a:bodyPr wrap="square" rtlCol="0">
            <a:spAutoFit/>
          </a:bodyPr>
          <a:lstStyle/>
          <a:p>
            <a:r>
              <a:rPr kumimoji="1" lang="en-US" altLang="ja-JP" sz="1100">
                <a:latin typeface="BIZ UDゴシック" panose="020B0400000000000000" pitchFamily="49" charset="-128"/>
                <a:ea typeface="BIZ UDゴシック" panose="020B0400000000000000" pitchFamily="49" charset="-128"/>
              </a:rPr>
              <a:t>INSERT INTO test (name,address) VALUES ('aa','</a:t>
            </a:r>
            <a:r>
              <a:rPr kumimoji="1" lang="ja-JP" altLang="en-US" sz="1100">
                <a:latin typeface="BIZ UDゴシック" panose="020B0400000000000000" pitchFamily="49" charset="-128"/>
                <a:ea typeface="BIZ UDゴシック" panose="020B0400000000000000" pitchFamily="49" charset="-128"/>
              </a:rPr>
              <a:t>東京</a:t>
            </a:r>
            <a:r>
              <a:rPr kumimoji="1" lang="en-US" altLang="ja-JP" sz="1100">
                <a:latin typeface="BIZ UDゴシック" panose="020B0400000000000000" pitchFamily="49" charset="-128"/>
                <a:ea typeface="BIZ UDゴシック" panose="020B0400000000000000" pitchFamily="49" charset="-128"/>
              </a:rPr>
              <a:t>');</a:t>
            </a:r>
          </a:p>
          <a:p>
            <a:r>
              <a:rPr kumimoji="1" lang="en-US" altLang="ja-JP" sz="1100">
                <a:latin typeface="BIZ UDゴシック" panose="020B0400000000000000" pitchFamily="49" charset="-128"/>
                <a:ea typeface="BIZ UDゴシック" panose="020B0400000000000000" pitchFamily="49" charset="-128"/>
              </a:rPr>
              <a:t>INSERT INTO test (name,address) VALUES ('bb','</a:t>
            </a:r>
            <a:r>
              <a:rPr kumimoji="1" lang="ja-JP" altLang="en-US" sz="1100">
                <a:latin typeface="BIZ UDゴシック" panose="020B0400000000000000" pitchFamily="49" charset="-128"/>
                <a:ea typeface="BIZ UDゴシック" panose="020B0400000000000000" pitchFamily="49" charset="-128"/>
              </a:rPr>
              <a:t>大阪</a:t>
            </a:r>
            <a:r>
              <a:rPr kumimoji="1" lang="en-US" altLang="ja-JP" sz="1100">
                <a:latin typeface="BIZ UDゴシック" panose="020B0400000000000000" pitchFamily="49" charset="-128"/>
                <a:ea typeface="BIZ UDゴシック" panose="020B0400000000000000" pitchFamily="49" charset="-128"/>
              </a:rPr>
              <a:t>');</a:t>
            </a:r>
            <a:endParaRPr kumimoji="1" lang="ja-JP" altLang="en-US" sz="1100">
              <a:latin typeface="BIZ UDゴシック" panose="020B0400000000000000" pitchFamily="49" charset="-128"/>
              <a:ea typeface="BIZ UDゴシック" panose="020B0400000000000000" pitchFamily="49" charset="-128"/>
            </a:endParaRPr>
          </a:p>
        </p:txBody>
      </p:sp>
    </p:spTree>
    <p:extLst>
      <p:ext uri="{BB962C8B-B14F-4D97-AF65-F5344CB8AC3E}">
        <p14:creationId xmlns:p14="http://schemas.microsoft.com/office/powerpoint/2010/main" val="18326921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D21459B-23EC-E0ED-5443-5ED4BA52940F}"/>
              </a:ext>
            </a:extLst>
          </p:cNvPr>
          <p:cNvSpPr>
            <a:spLocks noGrp="1"/>
          </p:cNvSpPr>
          <p:nvPr>
            <p:ph type="title"/>
          </p:nvPr>
        </p:nvSpPr>
        <p:spPr/>
        <p:txBody>
          <a:bodyPr/>
          <a:lstStyle/>
          <a:p>
            <a:r>
              <a:rPr lang="en-US" altLang="ja-JP"/>
              <a:t>3-2-2.</a:t>
            </a:r>
            <a:r>
              <a:rPr lang="ja-JP" altLang="en-US"/>
              <a:t>標準</a:t>
            </a:r>
            <a:r>
              <a:rPr lang="en-US" altLang="ja-JP"/>
              <a:t>SQL-92</a:t>
            </a:r>
            <a:r>
              <a:rPr lang="ja-JP" altLang="en-US"/>
              <a:t>と</a:t>
            </a:r>
            <a:r>
              <a:rPr lang="en-US" altLang="ja-JP"/>
              <a:t>SQL:1999(SQL</a:t>
            </a:r>
            <a:r>
              <a:rPr lang="ja-JP" altLang="en-US"/>
              <a:t>操作</a:t>
            </a:r>
            <a:r>
              <a:rPr lang="en-US" altLang="ja-JP"/>
              <a:t>)</a:t>
            </a:r>
            <a:endParaRPr kumimoji="1" lang="ja-JP" altLang="en-US"/>
          </a:p>
        </p:txBody>
      </p:sp>
      <p:sp>
        <p:nvSpPr>
          <p:cNvPr id="4" name="テキスト プレースホルダー 3">
            <a:extLst>
              <a:ext uri="{FF2B5EF4-FFF2-40B4-BE49-F238E27FC236}">
                <a16:creationId xmlns:a16="http://schemas.microsoft.com/office/drawing/2014/main" id="{787E0EE5-4E22-199B-516A-B153A00B7B6A}"/>
              </a:ext>
            </a:extLst>
          </p:cNvPr>
          <p:cNvSpPr>
            <a:spLocks noGrp="1"/>
          </p:cNvSpPr>
          <p:nvPr>
            <p:ph type="body" sz="quarter" idx="14"/>
          </p:nvPr>
        </p:nvSpPr>
        <p:spPr/>
        <p:txBody>
          <a:bodyPr/>
          <a:lstStyle/>
          <a:p>
            <a:r>
              <a:rPr lang="ja-JP" altLang="en-US"/>
              <a:t>書き方解説</a:t>
            </a:r>
            <a:endParaRPr kumimoji="1" lang="ja-JP" altLang="en-US"/>
          </a:p>
        </p:txBody>
      </p:sp>
      <p:sp>
        <p:nvSpPr>
          <p:cNvPr id="5" name="正方形/長方形 4">
            <a:extLst>
              <a:ext uri="{FF2B5EF4-FFF2-40B4-BE49-F238E27FC236}">
                <a16:creationId xmlns:a16="http://schemas.microsoft.com/office/drawing/2014/main" id="{F681615A-7EC0-2405-D24A-13FC7FA587A7}"/>
              </a:ext>
            </a:extLst>
          </p:cNvPr>
          <p:cNvSpPr/>
          <p:nvPr/>
        </p:nvSpPr>
        <p:spPr>
          <a:xfrm>
            <a:off x="561860" y="1302114"/>
            <a:ext cx="11344390" cy="1361573"/>
          </a:xfrm>
          <a:prstGeom prst="rect">
            <a:avLst/>
          </a:prstGeom>
          <a:ln>
            <a:noFill/>
          </a:ln>
        </p:spPr>
        <p:style>
          <a:lnRef idx="2">
            <a:schemeClr val="accent5"/>
          </a:lnRef>
          <a:fillRef idx="1">
            <a:schemeClr val="lt1"/>
          </a:fillRef>
          <a:effectRef idx="0">
            <a:schemeClr val="accent5"/>
          </a:effectRef>
          <a:fontRef idx="minor">
            <a:schemeClr val="dk1"/>
          </a:fontRef>
        </p:style>
        <p:txBody>
          <a:bodyPr rtlCol="0" anchor="ctr"/>
          <a:lstStyle/>
          <a:p>
            <a:r>
              <a:rPr kumimoji="1" lang="en-US" altLang="ja-JP" sz="1600"/>
              <a:t>INSERT INTO</a:t>
            </a:r>
            <a:r>
              <a:rPr kumimoji="1" lang="ja-JP" altLang="en-US" sz="1600"/>
              <a:t>句の後に、テーブル名と新規登録する行の列名を指定します。ここで指定されなかった列については何も登録されていないことを示す「</a:t>
            </a:r>
            <a:r>
              <a:rPr kumimoji="1" lang="en-US" altLang="ja-JP" sz="1600"/>
              <a:t>NULL</a:t>
            </a:r>
            <a:r>
              <a:rPr kumimoji="1" lang="ja-JP" altLang="en-US" sz="1600"/>
              <a:t>」が設定されます。</a:t>
            </a:r>
          </a:p>
          <a:p>
            <a:r>
              <a:rPr kumimoji="1" lang="ja-JP" altLang="en-US" sz="1600"/>
              <a:t>また、列名の部分は省略可能です。その後、</a:t>
            </a:r>
            <a:r>
              <a:rPr kumimoji="1" lang="en-US" altLang="ja-JP" sz="1600"/>
              <a:t>VALUES</a:t>
            </a:r>
            <a:r>
              <a:rPr kumimoji="1" lang="ja-JP" altLang="en-US" sz="1600"/>
              <a:t>という定型の語句に続いて、新規登録する行の値を指定します。</a:t>
            </a:r>
          </a:p>
          <a:p>
            <a:r>
              <a:rPr kumimoji="1" lang="en-US" altLang="ja-JP" sz="1600"/>
              <a:t>INSERT INTO</a:t>
            </a:r>
            <a:r>
              <a:rPr kumimoji="1" lang="ja-JP" altLang="en-US" sz="1600"/>
              <a:t>句で指定した列名の数と</a:t>
            </a:r>
            <a:r>
              <a:rPr kumimoji="1" lang="en-US" altLang="ja-JP" sz="1600"/>
              <a:t>VALUES</a:t>
            </a:r>
            <a:r>
              <a:rPr kumimoji="1" lang="ja-JP" altLang="en-US" sz="1600"/>
              <a:t>句で指定した値の数は一致していないとエラーになるので注意しましょう。</a:t>
            </a:r>
            <a:endParaRPr kumimoji="1" lang="ja-JP" altLang="en-US" sz="1600" dirty="0"/>
          </a:p>
        </p:txBody>
      </p:sp>
      <p:pic>
        <p:nvPicPr>
          <p:cNvPr id="2050" name="Picture 2">
            <a:extLst>
              <a:ext uri="{FF2B5EF4-FFF2-40B4-BE49-F238E27FC236}">
                <a16:creationId xmlns:a16="http://schemas.microsoft.com/office/drawing/2014/main" id="{0CC3C883-4058-7CA1-DAC7-534DEAD8DD7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6092" y="3069076"/>
            <a:ext cx="9766852" cy="33217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385731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D21459B-23EC-E0ED-5443-5ED4BA52940F}"/>
              </a:ext>
            </a:extLst>
          </p:cNvPr>
          <p:cNvSpPr>
            <a:spLocks noGrp="1"/>
          </p:cNvSpPr>
          <p:nvPr>
            <p:ph type="title"/>
          </p:nvPr>
        </p:nvSpPr>
        <p:spPr/>
        <p:txBody>
          <a:bodyPr/>
          <a:lstStyle/>
          <a:p>
            <a:r>
              <a:rPr lang="en-US" altLang="ja-JP"/>
              <a:t>3-2-2.</a:t>
            </a:r>
            <a:r>
              <a:rPr lang="ja-JP" altLang="en-US"/>
              <a:t>標準</a:t>
            </a:r>
            <a:r>
              <a:rPr lang="en-US" altLang="ja-JP"/>
              <a:t>SQL-92</a:t>
            </a:r>
            <a:r>
              <a:rPr lang="ja-JP" altLang="en-US"/>
              <a:t>と</a:t>
            </a:r>
            <a:r>
              <a:rPr lang="en-US" altLang="ja-JP"/>
              <a:t>SQL:1999(SQL</a:t>
            </a:r>
            <a:r>
              <a:rPr lang="ja-JP" altLang="en-US"/>
              <a:t>操作</a:t>
            </a:r>
            <a:r>
              <a:rPr lang="en-US" altLang="ja-JP"/>
              <a:t>)</a:t>
            </a:r>
            <a:endParaRPr kumimoji="1" lang="ja-JP" altLang="en-US"/>
          </a:p>
        </p:txBody>
      </p:sp>
      <p:sp>
        <p:nvSpPr>
          <p:cNvPr id="4" name="テキスト プレースホルダー 3">
            <a:extLst>
              <a:ext uri="{FF2B5EF4-FFF2-40B4-BE49-F238E27FC236}">
                <a16:creationId xmlns:a16="http://schemas.microsoft.com/office/drawing/2014/main" id="{787E0EE5-4E22-199B-516A-B153A00B7B6A}"/>
              </a:ext>
            </a:extLst>
          </p:cNvPr>
          <p:cNvSpPr>
            <a:spLocks noGrp="1"/>
          </p:cNvSpPr>
          <p:nvPr>
            <p:ph type="body" sz="quarter" idx="14"/>
          </p:nvPr>
        </p:nvSpPr>
        <p:spPr/>
        <p:txBody>
          <a:bodyPr/>
          <a:lstStyle/>
          <a:p>
            <a:r>
              <a:rPr kumimoji="1" lang="en-US" altLang="ja-JP"/>
              <a:t>(3)</a:t>
            </a:r>
            <a:r>
              <a:rPr kumimoji="1" lang="ja-JP" altLang="en-US"/>
              <a:t>データを検索する（</a:t>
            </a:r>
            <a:r>
              <a:rPr kumimoji="1" lang="en-US" altLang="ja-JP"/>
              <a:t>SELECT</a:t>
            </a:r>
            <a:r>
              <a:rPr kumimoji="1" lang="ja-JP" altLang="en-US"/>
              <a:t>）</a:t>
            </a:r>
          </a:p>
        </p:txBody>
      </p:sp>
      <p:sp>
        <p:nvSpPr>
          <p:cNvPr id="5" name="正方形/長方形 4">
            <a:extLst>
              <a:ext uri="{FF2B5EF4-FFF2-40B4-BE49-F238E27FC236}">
                <a16:creationId xmlns:a16="http://schemas.microsoft.com/office/drawing/2014/main" id="{F681615A-7EC0-2405-D24A-13FC7FA587A7}"/>
              </a:ext>
            </a:extLst>
          </p:cNvPr>
          <p:cNvSpPr/>
          <p:nvPr/>
        </p:nvSpPr>
        <p:spPr>
          <a:xfrm>
            <a:off x="561860" y="1302115"/>
            <a:ext cx="11344390" cy="788400"/>
          </a:xfrm>
          <a:prstGeom prst="rect">
            <a:avLst/>
          </a:prstGeom>
          <a:ln>
            <a:noFill/>
          </a:ln>
        </p:spPr>
        <p:style>
          <a:lnRef idx="2">
            <a:schemeClr val="accent5"/>
          </a:lnRef>
          <a:fillRef idx="1">
            <a:schemeClr val="lt1"/>
          </a:fillRef>
          <a:effectRef idx="0">
            <a:schemeClr val="accent5"/>
          </a:effectRef>
          <a:fontRef idx="minor">
            <a:schemeClr val="dk1"/>
          </a:fontRef>
        </p:style>
        <p:txBody>
          <a:bodyPr rtlCol="0" anchor="ctr"/>
          <a:lstStyle/>
          <a:p>
            <a:r>
              <a:rPr kumimoji="1" lang="ja-JP" altLang="en-US"/>
              <a:t>データベースからデータを取り出すことを「検索</a:t>
            </a:r>
            <a:r>
              <a:rPr kumimoji="1" lang="en-US" altLang="ja-JP"/>
              <a:t>(SELECT)</a:t>
            </a:r>
            <a:r>
              <a:rPr kumimoji="1" lang="ja-JP" altLang="en-US"/>
              <a:t>」と呼びます。条件を指定して一部を取り出したり、複数の表から組み合わせでデータを取り出すなど、様々な検索が行えるのがデータベースのメリットです。</a:t>
            </a:r>
            <a:endParaRPr kumimoji="1" lang="ja-JP" altLang="en-US" dirty="0"/>
          </a:p>
        </p:txBody>
      </p:sp>
      <p:sp>
        <p:nvSpPr>
          <p:cNvPr id="3" name="正方形/長方形 2">
            <a:extLst>
              <a:ext uri="{FF2B5EF4-FFF2-40B4-BE49-F238E27FC236}">
                <a16:creationId xmlns:a16="http://schemas.microsoft.com/office/drawing/2014/main" id="{85900A12-FC4E-D39D-F0F8-54DD778CA363}"/>
              </a:ext>
            </a:extLst>
          </p:cNvPr>
          <p:cNvSpPr/>
          <p:nvPr/>
        </p:nvSpPr>
        <p:spPr>
          <a:xfrm>
            <a:off x="352538" y="2693601"/>
            <a:ext cx="8670276" cy="1433215"/>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r>
              <a:rPr kumimoji="1" lang="en-US" altLang="ja-JP" sz="1400">
                <a:latin typeface="+mn-ea"/>
              </a:rPr>
              <a:t>SELECT [</a:t>
            </a:r>
            <a:r>
              <a:rPr kumimoji="1" lang="ja-JP" altLang="en-US" sz="1400">
                <a:latin typeface="+mn-ea"/>
              </a:rPr>
              <a:t>取得したい要素</a:t>
            </a:r>
            <a:r>
              <a:rPr kumimoji="1" lang="en-US" altLang="ja-JP" sz="1400">
                <a:latin typeface="+mn-ea"/>
              </a:rPr>
              <a:t>] FROM [</a:t>
            </a:r>
            <a:r>
              <a:rPr kumimoji="1" lang="ja-JP" altLang="en-US" sz="1400">
                <a:latin typeface="+mn-ea"/>
              </a:rPr>
              <a:t>使用テーブル</a:t>
            </a:r>
            <a:r>
              <a:rPr kumimoji="1" lang="en-US" altLang="ja-JP" sz="1400">
                <a:latin typeface="+mn-ea"/>
              </a:rPr>
              <a:t>];</a:t>
            </a:r>
            <a:endParaRPr kumimoji="1" lang="ja-JP" altLang="en-US" sz="1400">
              <a:latin typeface="+mn-ea"/>
            </a:endParaRPr>
          </a:p>
        </p:txBody>
      </p:sp>
      <p:sp>
        <p:nvSpPr>
          <p:cNvPr id="10" name="テキスト ボックス 9">
            <a:extLst>
              <a:ext uri="{FF2B5EF4-FFF2-40B4-BE49-F238E27FC236}">
                <a16:creationId xmlns:a16="http://schemas.microsoft.com/office/drawing/2014/main" id="{8070BC10-3FCF-26CD-60C1-B911685810E7}"/>
              </a:ext>
            </a:extLst>
          </p:cNvPr>
          <p:cNvSpPr txBox="1"/>
          <p:nvPr/>
        </p:nvSpPr>
        <p:spPr>
          <a:xfrm>
            <a:off x="352538" y="2367811"/>
            <a:ext cx="1778051" cy="307777"/>
          </a:xfrm>
          <a:prstGeom prst="rect">
            <a:avLst/>
          </a:prstGeom>
        </p:spPr>
        <p:style>
          <a:lnRef idx="0">
            <a:schemeClr val="accent2"/>
          </a:lnRef>
          <a:fillRef idx="3">
            <a:schemeClr val="accent2"/>
          </a:fillRef>
          <a:effectRef idx="3">
            <a:schemeClr val="accent2"/>
          </a:effectRef>
          <a:fontRef idx="minor">
            <a:schemeClr val="lt1"/>
          </a:fontRef>
        </p:style>
        <p:txBody>
          <a:bodyPr wrap="none" rtlCol="0">
            <a:spAutoFit/>
          </a:bodyPr>
          <a:lstStyle/>
          <a:p>
            <a:r>
              <a:rPr kumimoji="1" lang="en-US" altLang="ja-JP" sz="1400"/>
              <a:t>SELECT</a:t>
            </a:r>
            <a:r>
              <a:rPr kumimoji="1" lang="ja-JP" altLang="en-US" sz="1400"/>
              <a:t>　文の構文</a:t>
            </a:r>
          </a:p>
        </p:txBody>
      </p:sp>
      <p:sp>
        <p:nvSpPr>
          <p:cNvPr id="11" name="正方形/長方形 10">
            <a:extLst>
              <a:ext uri="{FF2B5EF4-FFF2-40B4-BE49-F238E27FC236}">
                <a16:creationId xmlns:a16="http://schemas.microsoft.com/office/drawing/2014/main" id="{75D232F4-2C45-73CD-5D27-865FEFC3DFF0}"/>
              </a:ext>
            </a:extLst>
          </p:cNvPr>
          <p:cNvSpPr/>
          <p:nvPr/>
        </p:nvSpPr>
        <p:spPr>
          <a:xfrm>
            <a:off x="352538" y="4693186"/>
            <a:ext cx="3569467" cy="163049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12" name="正方形/長方形 11">
            <a:extLst>
              <a:ext uri="{FF2B5EF4-FFF2-40B4-BE49-F238E27FC236}">
                <a16:creationId xmlns:a16="http://schemas.microsoft.com/office/drawing/2014/main" id="{E256FF04-8DE3-D89A-D315-C841B52A1D07}"/>
              </a:ext>
            </a:extLst>
          </p:cNvPr>
          <p:cNvSpPr/>
          <p:nvPr/>
        </p:nvSpPr>
        <p:spPr>
          <a:xfrm>
            <a:off x="4103781" y="4693186"/>
            <a:ext cx="3039141" cy="163049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13" name="正方形/長方形 12">
            <a:extLst>
              <a:ext uri="{FF2B5EF4-FFF2-40B4-BE49-F238E27FC236}">
                <a16:creationId xmlns:a16="http://schemas.microsoft.com/office/drawing/2014/main" id="{D683D413-23CB-2A58-8622-B4C85D487692}"/>
              </a:ext>
            </a:extLst>
          </p:cNvPr>
          <p:cNvSpPr/>
          <p:nvPr/>
        </p:nvSpPr>
        <p:spPr>
          <a:xfrm>
            <a:off x="7304263" y="4693186"/>
            <a:ext cx="4755215" cy="163049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14" name="テキスト ボックス 13">
            <a:extLst>
              <a:ext uri="{FF2B5EF4-FFF2-40B4-BE49-F238E27FC236}">
                <a16:creationId xmlns:a16="http://schemas.microsoft.com/office/drawing/2014/main" id="{26ADE2FD-B179-8EFD-0961-7FAE141F6CDB}"/>
              </a:ext>
            </a:extLst>
          </p:cNvPr>
          <p:cNvSpPr txBox="1"/>
          <p:nvPr/>
        </p:nvSpPr>
        <p:spPr>
          <a:xfrm>
            <a:off x="352538" y="4423152"/>
            <a:ext cx="723275" cy="307777"/>
          </a:xfrm>
          <a:prstGeom prst="rect">
            <a:avLst/>
          </a:prstGeom>
          <a:noFill/>
        </p:spPr>
        <p:txBody>
          <a:bodyPr wrap="none" rtlCol="0">
            <a:spAutoFit/>
          </a:bodyPr>
          <a:lstStyle/>
          <a:p>
            <a:r>
              <a:rPr lang="ja-JP" altLang="en-US" sz="1400"/>
              <a:t>項目例</a:t>
            </a:r>
            <a:endParaRPr kumimoji="1" lang="ja-JP" altLang="en-US" sz="1400"/>
          </a:p>
        </p:txBody>
      </p:sp>
      <p:sp>
        <p:nvSpPr>
          <p:cNvPr id="15" name="テキスト ボックス 14">
            <a:extLst>
              <a:ext uri="{FF2B5EF4-FFF2-40B4-BE49-F238E27FC236}">
                <a16:creationId xmlns:a16="http://schemas.microsoft.com/office/drawing/2014/main" id="{F67167D7-37EC-1957-9819-6F795707F03A}"/>
              </a:ext>
            </a:extLst>
          </p:cNvPr>
          <p:cNvSpPr txBox="1"/>
          <p:nvPr/>
        </p:nvSpPr>
        <p:spPr>
          <a:xfrm>
            <a:off x="4088924" y="4423151"/>
            <a:ext cx="760144" cy="307777"/>
          </a:xfrm>
          <a:prstGeom prst="rect">
            <a:avLst/>
          </a:prstGeom>
          <a:noFill/>
        </p:spPr>
        <p:txBody>
          <a:bodyPr wrap="none" rtlCol="0">
            <a:spAutoFit/>
          </a:bodyPr>
          <a:lstStyle/>
          <a:p>
            <a:r>
              <a:rPr kumimoji="1" lang="en-US" altLang="ja-JP" sz="1400"/>
              <a:t>SQL</a:t>
            </a:r>
            <a:r>
              <a:rPr kumimoji="1" lang="ja-JP" altLang="en-US" sz="1400"/>
              <a:t>文</a:t>
            </a:r>
          </a:p>
        </p:txBody>
      </p:sp>
      <p:sp>
        <p:nvSpPr>
          <p:cNvPr id="16" name="テキスト ボックス 15">
            <a:extLst>
              <a:ext uri="{FF2B5EF4-FFF2-40B4-BE49-F238E27FC236}">
                <a16:creationId xmlns:a16="http://schemas.microsoft.com/office/drawing/2014/main" id="{716EF3EE-F088-4084-84CF-A54653BE056E}"/>
              </a:ext>
            </a:extLst>
          </p:cNvPr>
          <p:cNvSpPr txBox="1"/>
          <p:nvPr/>
        </p:nvSpPr>
        <p:spPr>
          <a:xfrm>
            <a:off x="7351443" y="4375921"/>
            <a:ext cx="723275" cy="307777"/>
          </a:xfrm>
          <a:prstGeom prst="rect">
            <a:avLst/>
          </a:prstGeom>
          <a:noFill/>
        </p:spPr>
        <p:txBody>
          <a:bodyPr wrap="none" rtlCol="0">
            <a:spAutoFit/>
          </a:bodyPr>
          <a:lstStyle/>
          <a:p>
            <a:r>
              <a:rPr kumimoji="1" lang="ja-JP" altLang="en-US" sz="1400"/>
              <a:t>実行例</a:t>
            </a:r>
          </a:p>
        </p:txBody>
      </p:sp>
      <p:pic>
        <p:nvPicPr>
          <p:cNvPr id="17" name="図 16">
            <a:extLst>
              <a:ext uri="{FF2B5EF4-FFF2-40B4-BE49-F238E27FC236}">
                <a16:creationId xmlns:a16="http://schemas.microsoft.com/office/drawing/2014/main" id="{7779C5E9-7B44-3F23-A9B5-65434C258B08}"/>
              </a:ext>
            </a:extLst>
          </p:cNvPr>
          <p:cNvPicPr>
            <a:picLocks noChangeAspect="1"/>
          </p:cNvPicPr>
          <p:nvPr/>
        </p:nvPicPr>
        <p:blipFill>
          <a:blip r:embed="rId2"/>
          <a:stretch>
            <a:fillRect/>
          </a:stretch>
        </p:blipFill>
        <p:spPr>
          <a:xfrm>
            <a:off x="10941446" y="2656885"/>
            <a:ext cx="898016" cy="549294"/>
          </a:xfrm>
          <a:prstGeom prst="rect">
            <a:avLst/>
          </a:prstGeom>
        </p:spPr>
      </p:pic>
      <p:sp>
        <p:nvSpPr>
          <p:cNvPr id="18" name="正方形/長方形 17">
            <a:extLst>
              <a:ext uri="{FF2B5EF4-FFF2-40B4-BE49-F238E27FC236}">
                <a16:creationId xmlns:a16="http://schemas.microsoft.com/office/drawing/2014/main" id="{D9789F1F-1532-ED8B-0163-F2BDB08B99E0}"/>
              </a:ext>
            </a:extLst>
          </p:cNvPr>
          <p:cNvSpPr/>
          <p:nvPr/>
        </p:nvSpPr>
        <p:spPr>
          <a:xfrm>
            <a:off x="9736517" y="2727726"/>
            <a:ext cx="881797" cy="32361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sz="1100"/>
              <a:t>キーワード</a:t>
            </a:r>
            <a:endParaRPr lang="en-US" altLang="ja-JP" sz="1100"/>
          </a:p>
        </p:txBody>
      </p:sp>
      <p:sp>
        <p:nvSpPr>
          <p:cNvPr id="19" name="正方形/長方形 18">
            <a:extLst>
              <a:ext uri="{FF2B5EF4-FFF2-40B4-BE49-F238E27FC236}">
                <a16:creationId xmlns:a16="http://schemas.microsoft.com/office/drawing/2014/main" id="{982D6FBA-0C87-999E-052F-37DF5631406A}"/>
              </a:ext>
            </a:extLst>
          </p:cNvPr>
          <p:cNvSpPr/>
          <p:nvPr/>
        </p:nvSpPr>
        <p:spPr>
          <a:xfrm>
            <a:off x="10863797" y="3910040"/>
            <a:ext cx="881797" cy="32361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ja-JP" altLang="en-US" sz="1100"/>
              <a:t>検索結果</a:t>
            </a:r>
            <a:endParaRPr lang="en-US" altLang="ja-JP" sz="1100"/>
          </a:p>
        </p:txBody>
      </p:sp>
      <p:cxnSp>
        <p:nvCxnSpPr>
          <p:cNvPr id="20" name="直線矢印コネクタ 19">
            <a:extLst>
              <a:ext uri="{FF2B5EF4-FFF2-40B4-BE49-F238E27FC236}">
                <a16:creationId xmlns:a16="http://schemas.microsoft.com/office/drawing/2014/main" id="{F3617598-BE45-C82F-8E8D-BD602414EB08}"/>
              </a:ext>
            </a:extLst>
          </p:cNvPr>
          <p:cNvCxnSpPr/>
          <p:nvPr/>
        </p:nvCxnSpPr>
        <p:spPr>
          <a:xfrm>
            <a:off x="10647356" y="2889534"/>
            <a:ext cx="29409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0E44E395-28C3-AB9B-41B8-65932F36A7ED}"/>
              </a:ext>
            </a:extLst>
          </p:cNvPr>
          <p:cNvCxnSpPr/>
          <p:nvPr/>
        </p:nvCxnSpPr>
        <p:spPr>
          <a:xfrm>
            <a:off x="11304696" y="3206179"/>
            <a:ext cx="0" cy="6784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テキスト ボックス 21">
            <a:extLst>
              <a:ext uri="{FF2B5EF4-FFF2-40B4-BE49-F238E27FC236}">
                <a16:creationId xmlns:a16="http://schemas.microsoft.com/office/drawing/2014/main" id="{E1E108F6-5CF1-526A-A4CD-006914C8B72B}"/>
              </a:ext>
            </a:extLst>
          </p:cNvPr>
          <p:cNvSpPr txBox="1"/>
          <p:nvPr/>
        </p:nvSpPr>
        <p:spPr>
          <a:xfrm>
            <a:off x="3054824" y="6416110"/>
            <a:ext cx="7954422" cy="307777"/>
          </a:xfrm>
          <a:prstGeom prst="rect">
            <a:avLst/>
          </a:prstGeom>
          <a:noFill/>
        </p:spPr>
        <p:txBody>
          <a:bodyPr wrap="none" rtlCol="0">
            <a:spAutoFit/>
          </a:bodyPr>
          <a:lstStyle/>
          <a:p>
            <a:r>
              <a:rPr kumimoji="1" lang="en-US" altLang="ja-JP" sz="1400">
                <a:latin typeface="+mn-ea"/>
              </a:rPr>
              <a:t>※</a:t>
            </a:r>
            <a:r>
              <a:rPr lang="ja-JP" altLang="en-US" sz="1400">
                <a:latin typeface="+mn-ea"/>
              </a:rPr>
              <a:t>詳しくは</a:t>
            </a:r>
            <a:r>
              <a:rPr lang="en-US" altLang="ja-JP" sz="1400">
                <a:latin typeface="+mn-ea"/>
              </a:rPr>
              <a:t>URL</a:t>
            </a:r>
            <a:r>
              <a:rPr lang="ja-JP" altLang="en-US" sz="1400">
                <a:latin typeface="+mn-ea"/>
              </a:rPr>
              <a:t>で：　</a:t>
            </a:r>
            <a:r>
              <a:rPr lang="en-US" altLang="ja-JP" sz="1400">
                <a:latin typeface="+mn-ea"/>
              </a:rPr>
              <a:t>https://pgsql-jp.github.io/jpug-doc/13.1/html/queries.html</a:t>
            </a:r>
            <a:endParaRPr kumimoji="1" lang="ja-JP" altLang="en-US" sz="1400">
              <a:latin typeface="+mn-ea"/>
            </a:endParaRPr>
          </a:p>
        </p:txBody>
      </p:sp>
      <p:graphicFrame>
        <p:nvGraphicFramePr>
          <p:cNvPr id="6" name="表 5">
            <a:extLst>
              <a:ext uri="{FF2B5EF4-FFF2-40B4-BE49-F238E27FC236}">
                <a16:creationId xmlns:a16="http://schemas.microsoft.com/office/drawing/2014/main" id="{83DF429D-2E61-A646-1E63-01E2581BB934}"/>
              </a:ext>
            </a:extLst>
          </p:cNvPr>
          <p:cNvGraphicFramePr>
            <a:graphicFrameLocks noGrp="1"/>
          </p:cNvGraphicFramePr>
          <p:nvPr>
            <p:extLst>
              <p:ext uri="{D42A27DB-BD31-4B8C-83A1-F6EECF244321}">
                <p14:modId xmlns:p14="http://schemas.microsoft.com/office/powerpoint/2010/main" val="689970613"/>
              </p:ext>
            </p:extLst>
          </p:nvPr>
        </p:nvGraphicFramePr>
        <p:xfrm>
          <a:off x="491309" y="5160431"/>
          <a:ext cx="3291924" cy="1005840"/>
        </p:xfrm>
        <a:graphic>
          <a:graphicData uri="http://schemas.openxmlformats.org/drawingml/2006/table">
            <a:tbl>
              <a:tblPr firstRow="1" bandRow="1">
                <a:tableStyleId>{5C22544A-7EE6-4342-B048-85BDC9FD1C3A}</a:tableStyleId>
              </a:tblPr>
              <a:tblGrid>
                <a:gridCol w="1097308">
                  <a:extLst>
                    <a:ext uri="{9D8B030D-6E8A-4147-A177-3AD203B41FA5}">
                      <a16:colId xmlns:a16="http://schemas.microsoft.com/office/drawing/2014/main" val="670405628"/>
                    </a:ext>
                  </a:extLst>
                </a:gridCol>
                <a:gridCol w="1097308">
                  <a:extLst>
                    <a:ext uri="{9D8B030D-6E8A-4147-A177-3AD203B41FA5}">
                      <a16:colId xmlns:a16="http://schemas.microsoft.com/office/drawing/2014/main" val="1894505001"/>
                    </a:ext>
                  </a:extLst>
                </a:gridCol>
                <a:gridCol w="1097308">
                  <a:extLst>
                    <a:ext uri="{9D8B030D-6E8A-4147-A177-3AD203B41FA5}">
                      <a16:colId xmlns:a16="http://schemas.microsoft.com/office/drawing/2014/main" val="3054983706"/>
                    </a:ext>
                  </a:extLst>
                </a:gridCol>
              </a:tblGrid>
              <a:tr h="0">
                <a:tc>
                  <a:txBody>
                    <a:bodyPr/>
                    <a:lstStyle/>
                    <a:p>
                      <a:r>
                        <a:rPr kumimoji="1" lang="en-US" altLang="ja-JP" sz="1050"/>
                        <a:t>no</a:t>
                      </a:r>
                      <a:endParaRPr kumimoji="1" lang="ja-JP" altLang="en-US" sz="1050"/>
                    </a:p>
                  </a:txBody>
                  <a:tcPr/>
                </a:tc>
                <a:tc>
                  <a:txBody>
                    <a:bodyPr/>
                    <a:lstStyle/>
                    <a:p>
                      <a:r>
                        <a:rPr kumimoji="1" lang="en-US" altLang="ja-JP" sz="1050"/>
                        <a:t>name</a:t>
                      </a:r>
                      <a:endParaRPr kumimoji="1" lang="ja-JP" altLang="en-US" sz="1050"/>
                    </a:p>
                  </a:txBody>
                  <a:tcPr/>
                </a:tc>
                <a:tc>
                  <a:txBody>
                    <a:bodyPr/>
                    <a:lstStyle/>
                    <a:p>
                      <a:r>
                        <a:rPr kumimoji="1" lang="en-US" altLang="ja-JP" sz="1050"/>
                        <a:t>address</a:t>
                      </a:r>
                      <a:endParaRPr kumimoji="1" lang="ja-JP" altLang="en-US" sz="1050"/>
                    </a:p>
                  </a:txBody>
                  <a:tcPr/>
                </a:tc>
                <a:extLst>
                  <a:ext uri="{0D108BD9-81ED-4DB2-BD59-A6C34878D82A}">
                    <a16:rowId xmlns:a16="http://schemas.microsoft.com/office/drawing/2014/main" val="2555333549"/>
                  </a:ext>
                </a:extLst>
              </a:tr>
              <a:tr h="0">
                <a:tc>
                  <a:txBody>
                    <a:bodyPr/>
                    <a:lstStyle/>
                    <a:p>
                      <a:r>
                        <a:rPr kumimoji="1" lang="en-US" altLang="ja-JP" sz="1050"/>
                        <a:t>1</a:t>
                      </a:r>
                      <a:endParaRPr kumimoji="1" lang="ja-JP" altLang="en-US" sz="1050"/>
                    </a:p>
                  </a:txBody>
                  <a:tcPr/>
                </a:tc>
                <a:tc>
                  <a:txBody>
                    <a:bodyPr/>
                    <a:lstStyle/>
                    <a:p>
                      <a:r>
                        <a:rPr kumimoji="1" lang="en-US" altLang="ja-JP" sz="1050"/>
                        <a:t>aa</a:t>
                      </a:r>
                      <a:endParaRPr kumimoji="1" lang="ja-JP" altLang="en-US" sz="1050"/>
                    </a:p>
                  </a:txBody>
                  <a:tcPr/>
                </a:tc>
                <a:tc>
                  <a:txBody>
                    <a:bodyPr/>
                    <a:lstStyle/>
                    <a:p>
                      <a:r>
                        <a:rPr kumimoji="1" lang="ja-JP" altLang="en-US" sz="1050"/>
                        <a:t>東京</a:t>
                      </a:r>
                    </a:p>
                  </a:txBody>
                  <a:tcPr/>
                </a:tc>
                <a:extLst>
                  <a:ext uri="{0D108BD9-81ED-4DB2-BD59-A6C34878D82A}">
                    <a16:rowId xmlns:a16="http://schemas.microsoft.com/office/drawing/2014/main" val="2748650354"/>
                  </a:ext>
                </a:extLst>
              </a:tr>
              <a:tr h="0">
                <a:tc>
                  <a:txBody>
                    <a:bodyPr/>
                    <a:lstStyle/>
                    <a:p>
                      <a:r>
                        <a:rPr kumimoji="1" lang="en-US" altLang="ja-JP" sz="1050"/>
                        <a:t>2</a:t>
                      </a:r>
                      <a:endParaRPr kumimoji="1" lang="ja-JP" altLang="en-US" sz="1050"/>
                    </a:p>
                  </a:txBody>
                  <a:tcPr/>
                </a:tc>
                <a:tc>
                  <a:txBody>
                    <a:bodyPr/>
                    <a:lstStyle/>
                    <a:p>
                      <a:r>
                        <a:rPr kumimoji="1" lang="en-US" altLang="ja-JP" sz="1050"/>
                        <a:t>bb</a:t>
                      </a:r>
                      <a:endParaRPr kumimoji="1" lang="ja-JP" altLang="en-US" sz="1050"/>
                    </a:p>
                  </a:txBody>
                  <a:tcPr/>
                </a:tc>
                <a:tc>
                  <a:txBody>
                    <a:bodyPr/>
                    <a:lstStyle/>
                    <a:p>
                      <a:r>
                        <a:rPr kumimoji="1" lang="ja-JP" altLang="en-US" sz="1050"/>
                        <a:t>大阪</a:t>
                      </a:r>
                    </a:p>
                  </a:txBody>
                  <a:tcPr/>
                </a:tc>
                <a:extLst>
                  <a:ext uri="{0D108BD9-81ED-4DB2-BD59-A6C34878D82A}">
                    <a16:rowId xmlns:a16="http://schemas.microsoft.com/office/drawing/2014/main" val="3484918696"/>
                  </a:ext>
                </a:extLst>
              </a:tr>
              <a:tr h="0">
                <a:tc>
                  <a:txBody>
                    <a:bodyPr/>
                    <a:lstStyle/>
                    <a:p>
                      <a:endParaRPr kumimoji="1" lang="ja-JP" altLang="en-US" sz="1050"/>
                    </a:p>
                  </a:txBody>
                  <a:tcPr/>
                </a:tc>
                <a:tc>
                  <a:txBody>
                    <a:bodyPr/>
                    <a:lstStyle/>
                    <a:p>
                      <a:endParaRPr kumimoji="1" lang="ja-JP" altLang="en-US" sz="1050"/>
                    </a:p>
                  </a:txBody>
                  <a:tcPr/>
                </a:tc>
                <a:tc>
                  <a:txBody>
                    <a:bodyPr/>
                    <a:lstStyle/>
                    <a:p>
                      <a:endParaRPr kumimoji="1" lang="ja-JP" altLang="en-US" sz="1050"/>
                    </a:p>
                  </a:txBody>
                  <a:tcPr/>
                </a:tc>
                <a:extLst>
                  <a:ext uri="{0D108BD9-81ED-4DB2-BD59-A6C34878D82A}">
                    <a16:rowId xmlns:a16="http://schemas.microsoft.com/office/drawing/2014/main" val="2533490408"/>
                  </a:ext>
                </a:extLst>
              </a:tr>
            </a:tbl>
          </a:graphicData>
        </a:graphic>
      </p:graphicFrame>
      <p:sp>
        <p:nvSpPr>
          <p:cNvPr id="7" name="テキスト ボックス 6">
            <a:extLst>
              <a:ext uri="{FF2B5EF4-FFF2-40B4-BE49-F238E27FC236}">
                <a16:creationId xmlns:a16="http://schemas.microsoft.com/office/drawing/2014/main" id="{56F9A472-E5D5-0D5F-4808-F828A3D05462}"/>
              </a:ext>
            </a:extLst>
          </p:cNvPr>
          <p:cNvSpPr txBox="1"/>
          <p:nvPr/>
        </p:nvSpPr>
        <p:spPr>
          <a:xfrm>
            <a:off x="491309" y="4791388"/>
            <a:ext cx="1350050" cy="276999"/>
          </a:xfrm>
          <a:prstGeom prst="rect">
            <a:avLst/>
          </a:prstGeom>
          <a:noFill/>
        </p:spPr>
        <p:txBody>
          <a:bodyPr wrap="none" rtlCol="0">
            <a:spAutoFit/>
          </a:bodyPr>
          <a:lstStyle/>
          <a:p>
            <a:r>
              <a:rPr kumimoji="1" lang="ja-JP" altLang="en-US" sz="1200"/>
              <a:t>テーブル名：</a:t>
            </a:r>
            <a:r>
              <a:rPr kumimoji="1" lang="en-US" altLang="ja-JP" sz="1200"/>
              <a:t>test</a:t>
            </a:r>
            <a:endParaRPr kumimoji="1" lang="ja-JP" altLang="en-US" sz="1200"/>
          </a:p>
        </p:txBody>
      </p:sp>
      <p:sp>
        <p:nvSpPr>
          <p:cNvPr id="8" name="テキスト ボックス 7">
            <a:extLst>
              <a:ext uri="{FF2B5EF4-FFF2-40B4-BE49-F238E27FC236}">
                <a16:creationId xmlns:a16="http://schemas.microsoft.com/office/drawing/2014/main" id="{6E7949E1-A612-9F93-E8B1-5F2CC6FE07C8}"/>
              </a:ext>
            </a:extLst>
          </p:cNvPr>
          <p:cNvSpPr txBox="1"/>
          <p:nvPr/>
        </p:nvSpPr>
        <p:spPr>
          <a:xfrm>
            <a:off x="7404452" y="4718108"/>
            <a:ext cx="4591512" cy="1631216"/>
          </a:xfrm>
          <a:prstGeom prst="rect">
            <a:avLst/>
          </a:prstGeom>
          <a:noFill/>
        </p:spPr>
        <p:txBody>
          <a:bodyPr wrap="square" rtlCol="0">
            <a:spAutoFit/>
          </a:bodyPr>
          <a:lstStyle/>
          <a:p>
            <a:r>
              <a:rPr kumimoji="1" lang="en-US" altLang="ja-JP" sz="1000">
                <a:latin typeface="BIZ UDゴシック" panose="020B0400000000000000" pitchFamily="49" charset="-128"/>
                <a:ea typeface="BIZ UDゴシック" panose="020B0400000000000000" pitchFamily="49" charset="-128"/>
              </a:rPr>
              <a:t>postgres=# select no,name,address from test;</a:t>
            </a:r>
          </a:p>
          <a:p>
            <a:endParaRPr kumimoji="1" lang="en-US" altLang="ja-JP" sz="1000">
              <a:latin typeface="BIZ UDゴシック" panose="020B0400000000000000" pitchFamily="49" charset="-128"/>
              <a:ea typeface="BIZ UDゴシック" panose="020B0400000000000000" pitchFamily="49" charset="-128"/>
            </a:endParaRPr>
          </a:p>
          <a:p>
            <a:r>
              <a:rPr kumimoji="1" lang="en-US" altLang="ja-JP" sz="1000">
                <a:latin typeface="BIZ UDゴシック" panose="020B0400000000000000" pitchFamily="49" charset="-128"/>
                <a:ea typeface="BIZ UDゴシック" panose="020B0400000000000000" pitchFamily="49" charset="-128"/>
              </a:rPr>
              <a:t> no |         name         |                       address</a:t>
            </a:r>
          </a:p>
          <a:p>
            <a:r>
              <a:rPr kumimoji="1" lang="en-US" altLang="ja-JP" sz="1000">
                <a:latin typeface="BIZ UDゴシック" panose="020B0400000000000000" pitchFamily="49" charset="-128"/>
                <a:ea typeface="BIZ UDゴシック" panose="020B0400000000000000" pitchFamily="49" charset="-128"/>
              </a:rPr>
              <a:t>----+----------------------+----------------------------------------</a:t>
            </a:r>
          </a:p>
          <a:p>
            <a:r>
              <a:rPr kumimoji="1" lang="en-US" altLang="ja-JP" sz="1000">
                <a:latin typeface="BIZ UDゴシック" panose="020B0400000000000000" pitchFamily="49" charset="-128"/>
                <a:ea typeface="BIZ UDゴシック" panose="020B0400000000000000" pitchFamily="49" charset="-128"/>
              </a:rPr>
              <a:t>  2 | aa                   | </a:t>
            </a:r>
            <a:r>
              <a:rPr kumimoji="1" lang="ja-JP" altLang="en-US" sz="1000">
                <a:latin typeface="BIZ UDゴシック" panose="020B0400000000000000" pitchFamily="49" charset="-128"/>
                <a:ea typeface="BIZ UDゴシック" panose="020B0400000000000000" pitchFamily="49" charset="-128"/>
              </a:rPr>
              <a:t>東京</a:t>
            </a:r>
          </a:p>
          <a:p>
            <a:r>
              <a:rPr kumimoji="1" lang="ja-JP" altLang="en-US" sz="1000">
                <a:latin typeface="BIZ UDゴシック" panose="020B0400000000000000" pitchFamily="49" charset="-128"/>
                <a:ea typeface="BIZ UDゴシック" panose="020B0400000000000000" pitchFamily="49" charset="-128"/>
              </a:rPr>
              <a:t>  </a:t>
            </a:r>
            <a:r>
              <a:rPr kumimoji="1" lang="en-US" altLang="ja-JP" sz="1000">
                <a:latin typeface="BIZ UDゴシック" panose="020B0400000000000000" pitchFamily="49" charset="-128"/>
                <a:ea typeface="BIZ UDゴシック" panose="020B0400000000000000" pitchFamily="49" charset="-128"/>
              </a:rPr>
              <a:t>3 | bb                   | </a:t>
            </a:r>
            <a:r>
              <a:rPr kumimoji="1" lang="ja-JP" altLang="en-US" sz="1000">
                <a:latin typeface="BIZ UDゴシック" panose="020B0400000000000000" pitchFamily="49" charset="-128"/>
                <a:ea typeface="BIZ UDゴシック" panose="020B0400000000000000" pitchFamily="49" charset="-128"/>
              </a:rPr>
              <a:t>大阪</a:t>
            </a:r>
          </a:p>
          <a:p>
            <a:endParaRPr kumimoji="1" lang="ja-JP" altLang="en-US" sz="1000">
              <a:latin typeface="BIZ UDゴシック" panose="020B0400000000000000" pitchFamily="49" charset="-128"/>
              <a:ea typeface="BIZ UDゴシック" panose="020B0400000000000000" pitchFamily="49" charset="-128"/>
            </a:endParaRPr>
          </a:p>
          <a:p>
            <a:r>
              <a:rPr kumimoji="1" lang="en-US" altLang="ja-JP" sz="1000">
                <a:latin typeface="BIZ UDゴシック" panose="020B0400000000000000" pitchFamily="49" charset="-128"/>
                <a:ea typeface="BIZ UDゴシック" panose="020B0400000000000000" pitchFamily="49" charset="-128"/>
              </a:rPr>
              <a:t>(2 rows)</a:t>
            </a:r>
          </a:p>
          <a:p>
            <a:endParaRPr kumimoji="1" lang="en-US" altLang="ja-JP" sz="1000">
              <a:latin typeface="BIZ UDゴシック" panose="020B0400000000000000" pitchFamily="49" charset="-128"/>
              <a:ea typeface="BIZ UDゴシック" panose="020B0400000000000000" pitchFamily="49" charset="-128"/>
            </a:endParaRPr>
          </a:p>
          <a:p>
            <a:r>
              <a:rPr kumimoji="1" lang="en-US" altLang="ja-JP" sz="1000">
                <a:latin typeface="BIZ UDゴシック" panose="020B0400000000000000" pitchFamily="49" charset="-128"/>
                <a:ea typeface="BIZ UDゴシック" panose="020B0400000000000000" pitchFamily="49" charset="-128"/>
              </a:rPr>
              <a:t>postgres=#</a:t>
            </a:r>
            <a:endParaRPr kumimoji="1" lang="ja-JP" altLang="en-US" sz="1000">
              <a:latin typeface="BIZ UDゴシック" panose="020B0400000000000000" pitchFamily="49" charset="-128"/>
              <a:ea typeface="BIZ UDゴシック" panose="020B0400000000000000" pitchFamily="49" charset="-128"/>
            </a:endParaRPr>
          </a:p>
        </p:txBody>
      </p:sp>
      <p:sp>
        <p:nvSpPr>
          <p:cNvPr id="9" name="テキスト ボックス 8">
            <a:extLst>
              <a:ext uri="{FF2B5EF4-FFF2-40B4-BE49-F238E27FC236}">
                <a16:creationId xmlns:a16="http://schemas.microsoft.com/office/drawing/2014/main" id="{FD8C7582-3348-4726-3F3F-A7896ED0C041}"/>
              </a:ext>
            </a:extLst>
          </p:cNvPr>
          <p:cNvSpPr txBox="1"/>
          <p:nvPr/>
        </p:nvSpPr>
        <p:spPr>
          <a:xfrm>
            <a:off x="4265122" y="4965942"/>
            <a:ext cx="3246783" cy="261610"/>
          </a:xfrm>
          <a:prstGeom prst="rect">
            <a:avLst/>
          </a:prstGeom>
          <a:noFill/>
        </p:spPr>
        <p:txBody>
          <a:bodyPr wrap="square" rtlCol="0">
            <a:spAutoFit/>
          </a:bodyPr>
          <a:lstStyle/>
          <a:p>
            <a:r>
              <a:rPr kumimoji="1" lang="en-US" altLang="ja-JP" sz="1100">
                <a:latin typeface="BIZ UDゴシック" panose="020B0400000000000000" pitchFamily="49" charset="-128"/>
                <a:ea typeface="BIZ UDゴシック" panose="020B0400000000000000" pitchFamily="49" charset="-128"/>
              </a:rPr>
              <a:t>select no,name,address from test;</a:t>
            </a:r>
            <a:endParaRPr kumimoji="1" lang="ja-JP" altLang="en-US" sz="1100">
              <a:latin typeface="BIZ UDゴシック" panose="020B0400000000000000" pitchFamily="49" charset="-128"/>
              <a:ea typeface="BIZ UDゴシック" panose="020B0400000000000000" pitchFamily="49" charset="-128"/>
            </a:endParaRPr>
          </a:p>
        </p:txBody>
      </p:sp>
    </p:spTree>
    <p:extLst>
      <p:ext uri="{BB962C8B-B14F-4D97-AF65-F5344CB8AC3E}">
        <p14:creationId xmlns:p14="http://schemas.microsoft.com/office/powerpoint/2010/main" val="7619605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タイトル 15">
            <a:extLst>
              <a:ext uri="{FF2B5EF4-FFF2-40B4-BE49-F238E27FC236}">
                <a16:creationId xmlns:a16="http://schemas.microsoft.com/office/drawing/2014/main" id="{A4968FCA-8ACD-11D6-EB55-0428C5B6195C}"/>
              </a:ext>
            </a:extLst>
          </p:cNvPr>
          <p:cNvSpPr>
            <a:spLocks noGrp="1"/>
          </p:cNvSpPr>
          <p:nvPr>
            <p:ph type="title"/>
          </p:nvPr>
        </p:nvSpPr>
        <p:spPr/>
        <p:txBody>
          <a:bodyPr/>
          <a:lstStyle/>
          <a:p>
            <a:r>
              <a:rPr lang="ja-JP" altLang="en-US"/>
              <a:t>３</a:t>
            </a:r>
            <a:r>
              <a:rPr lang="en-US" altLang="ja-JP"/>
              <a:t>-</a:t>
            </a:r>
            <a:r>
              <a:rPr lang="ja-JP" altLang="en-US"/>
              <a:t>１</a:t>
            </a:r>
            <a:r>
              <a:rPr lang="ja-JP" altLang="en-US" dirty="0"/>
              <a:t>．開発する</a:t>
            </a:r>
            <a:r>
              <a:rPr lang="en-US" altLang="ja-JP" dirty="0"/>
              <a:t>web</a:t>
            </a:r>
            <a:r>
              <a:rPr lang="ja-JP" altLang="en-US" dirty="0"/>
              <a:t>システムの説明</a:t>
            </a:r>
          </a:p>
        </p:txBody>
      </p:sp>
      <p:sp>
        <p:nvSpPr>
          <p:cNvPr id="9" name="テキスト プレースホルダー 8">
            <a:extLst>
              <a:ext uri="{FF2B5EF4-FFF2-40B4-BE49-F238E27FC236}">
                <a16:creationId xmlns:a16="http://schemas.microsoft.com/office/drawing/2014/main" id="{679CC0FF-5E8F-3E75-A71B-D2A88F83C861}"/>
              </a:ext>
            </a:extLst>
          </p:cNvPr>
          <p:cNvSpPr>
            <a:spLocks noGrp="1"/>
          </p:cNvSpPr>
          <p:nvPr>
            <p:ph type="body" sz="quarter" idx="13"/>
          </p:nvPr>
        </p:nvSpPr>
        <p:spPr/>
        <p:txBody>
          <a:bodyPr/>
          <a:lstStyle/>
          <a:p>
            <a:r>
              <a:rPr kumimoji="1" lang="en-US" altLang="ja-JP" sz="1800">
                <a:latin typeface="BIZ UDPゴシック" panose="020B0400000000000000" pitchFamily="50" charset="-128"/>
                <a:ea typeface="BIZ UDPゴシック" panose="020B0400000000000000" pitchFamily="50" charset="-128"/>
              </a:rPr>
              <a:t>(</a:t>
            </a:r>
            <a:r>
              <a:rPr kumimoji="1" lang="ja-JP" altLang="en-US" sz="1800">
                <a:latin typeface="BIZ UDPゴシック" panose="020B0400000000000000" pitchFamily="50" charset="-128"/>
                <a:ea typeface="BIZ UDPゴシック" panose="020B0400000000000000" pitchFamily="50" charset="-128"/>
              </a:rPr>
              <a:t>座学</a:t>
            </a:r>
            <a:r>
              <a:rPr kumimoji="1" lang="en-US" altLang="ja-JP" sz="1800">
                <a:latin typeface="BIZ UDPゴシック" panose="020B0400000000000000" pitchFamily="50" charset="-128"/>
                <a:ea typeface="BIZ UDPゴシック" panose="020B0400000000000000" pitchFamily="50" charset="-128"/>
              </a:rPr>
              <a:t>)</a:t>
            </a:r>
            <a:r>
              <a:rPr kumimoji="1" lang="ja-JP" altLang="en-US" sz="1800">
                <a:latin typeface="BIZ UDPゴシック" panose="020B0400000000000000" pitchFamily="50" charset="-128"/>
                <a:ea typeface="BIZ UDPゴシック" panose="020B0400000000000000" pitchFamily="50" charset="-128"/>
              </a:rPr>
              <a:t>開発する</a:t>
            </a:r>
            <a:r>
              <a:rPr kumimoji="1" lang="en-US" altLang="ja-JP" sz="1800">
                <a:latin typeface="BIZ UDPゴシック" panose="020B0400000000000000" pitchFamily="50" charset="-128"/>
                <a:ea typeface="BIZ UDPゴシック" panose="020B0400000000000000" pitchFamily="50" charset="-128"/>
              </a:rPr>
              <a:t>web</a:t>
            </a:r>
            <a:r>
              <a:rPr kumimoji="1" lang="ja-JP" altLang="en-US" sz="1800">
                <a:latin typeface="BIZ UDPゴシック" panose="020B0400000000000000" pitchFamily="50" charset="-128"/>
                <a:ea typeface="BIZ UDPゴシック" panose="020B0400000000000000" pitchFamily="50" charset="-128"/>
              </a:rPr>
              <a:t>システムの全体構成及びアーキテクチャ等の説明をし、どのように開発していくか説明します。</a:t>
            </a:r>
            <a:endParaRPr kumimoji="1" lang="en-US" altLang="ja-JP" sz="1800" dirty="0">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405440619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D21459B-23EC-E0ED-5443-5ED4BA52940F}"/>
              </a:ext>
            </a:extLst>
          </p:cNvPr>
          <p:cNvSpPr>
            <a:spLocks noGrp="1"/>
          </p:cNvSpPr>
          <p:nvPr>
            <p:ph type="title"/>
          </p:nvPr>
        </p:nvSpPr>
        <p:spPr/>
        <p:txBody>
          <a:bodyPr/>
          <a:lstStyle/>
          <a:p>
            <a:r>
              <a:rPr lang="en-US" altLang="ja-JP"/>
              <a:t>3-2-2.</a:t>
            </a:r>
            <a:r>
              <a:rPr lang="ja-JP" altLang="en-US"/>
              <a:t>標準</a:t>
            </a:r>
            <a:r>
              <a:rPr lang="en-US" altLang="ja-JP"/>
              <a:t>SQL-92</a:t>
            </a:r>
            <a:r>
              <a:rPr lang="ja-JP" altLang="en-US"/>
              <a:t>と</a:t>
            </a:r>
            <a:r>
              <a:rPr lang="en-US" altLang="ja-JP"/>
              <a:t>SQL:1999(SQL</a:t>
            </a:r>
            <a:r>
              <a:rPr lang="ja-JP" altLang="en-US"/>
              <a:t>操作</a:t>
            </a:r>
            <a:r>
              <a:rPr lang="en-US" altLang="ja-JP"/>
              <a:t>)</a:t>
            </a:r>
            <a:endParaRPr kumimoji="1" lang="ja-JP" altLang="en-US"/>
          </a:p>
        </p:txBody>
      </p:sp>
      <p:sp>
        <p:nvSpPr>
          <p:cNvPr id="4" name="テキスト プレースホルダー 3">
            <a:extLst>
              <a:ext uri="{FF2B5EF4-FFF2-40B4-BE49-F238E27FC236}">
                <a16:creationId xmlns:a16="http://schemas.microsoft.com/office/drawing/2014/main" id="{787E0EE5-4E22-199B-516A-B153A00B7B6A}"/>
              </a:ext>
            </a:extLst>
          </p:cNvPr>
          <p:cNvSpPr>
            <a:spLocks noGrp="1"/>
          </p:cNvSpPr>
          <p:nvPr>
            <p:ph type="body" sz="quarter" idx="14"/>
          </p:nvPr>
        </p:nvSpPr>
        <p:spPr/>
        <p:txBody>
          <a:bodyPr/>
          <a:lstStyle/>
          <a:p>
            <a:r>
              <a:rPr lang="ja-JP" altLang="en-US"/>
              <a:t>書き方解説</a:t>
            </a:r>
            <a:endParaRPr kumimoji="1" lang="ja-JP" altLang="en-US"/>
          </a:p>
        </p:txBody>
      </p:sp>
      <p:sp>
        <p:nvSpPr>
          <p:cNvPr id="5" name="正方形/長方形 4">
            <a:extLst>
              <a:ext uri="{FF2B5EF4-FFF2-40B4-BE49-F238E27FC236}">
                <a16:creationId xmlns:a16="http://schemas.microsoft.com/office/drawing/2014/main" id="{F681615A-7EC0-2405-D24A-13FC7FA587A7}"/>
              </a:ext>
            </a:extLst>
          </p:cNvPr>
          <p:cNvSpPr/>
          <p:nvPr/>
        </p:nvSpPr>
        <p:spPr>
          <a:xfrm>
            <a:off x="561860" y="1302114"/>
            <a:ext cx="11344390" cy="1109781"/>
          </a:xfrm>
          <a:prstGeom prst="rect">
            <a:avLst/>
          </a:prstGeom>
          <a:ln>
            <a:noFill/>
          </a:ln>
        </p:spPr>
        <p:style>
          <a:lnRef idx="2">
            <a:schemeClr val="accent5"/>
          </a:lnRef>
          <a:fillRef idx="1">
            <a:schemeClr val="lt1"/>
          </a:fillRef>
          <a:effectRef idx="0">
            <a:schemeClr val="accent5"/>
          </a:effectRef>
          <a:fontRef idx="minor">
            <a:schemeClr val="dk1"/>
          </a:fontRef>
        </p:style>
        <p:txBody>
          <a:bodyPr rtlCol="0" anchor="ctr"/>
          <a:lstStyle/>
          <a:p>
            <a:r>
              <a:rPr kumimoji="1" lang="en-US" altLang="ja-JP" sz="1600"/>
              <a:t>SELECT</a:t>
            </a:r>
            <a:r>
              <a:rPr kumimoji="1" lang="ja-JP" altLang="en-US" sz="1600"/>
              <a:t>の直後は、結果に表示する列名を指定します。</a:t>
            </a:r>
          </a:p>
          <a:p>
            <a:r>
              <a:rPr kumimoji="1" lang="ja-JP" altLang="en-US" sz="1600"/>
              <a:t>ここにアスタリスク（*）を入れると、すべてを表示できます。</a:t>
            </a:r>
            <a:r>
              <a:rPr kumimoji="1" lang="en-US" altLang="ja-JP" sz="1600"/>
              <a:t>FROM</a:t>
            </a:r>
            <a:r>
              <a:rPr kumimoji="1" lang="ja-JP" altLang="en-US" sz="1600"/>
              <a:t>はテーブル名で、</a:t>
            </a:r>
            <a:r>
              <a:rPr kumimoji="1" lang="en-US" altLang="ja-JP" sz="1600"/>
              <a:t>WHERE</a:t>
            </a:r>
            <a:r>
              <a:rPr kumimoji="1" lang="ja-JP" altLang="en-US" sz="1600"/>
              <a:t>は条件式です。</a:t>
            </a:r>
          </a:p>
          <a:p>
            <a:r>
              <a:rPr kumimoji="1" lang="ja-JP" altLang="en-US" sz="1600"/>
              <a:t>条件がないときは</a:t>
            </a:r>
            <a:r>
              <a:rPr kumimoji="1" lang="en-US" altLang="ja-JP" sz="1600"/>
              <a:t>WHERE</a:t>
            </a:r>
            <a:r>
              <a:rPr kumimoji="1" lang="ja-JP" altLang="en-US" sz="1600"/>
              <a:t>が不要になりますが、セットで覚えておくのがおすすめです。</a:t>
            </a:r>
            <a:endParaRPr kumimoji="1" lang="ja-JP" altLang="en-US" sz="1600" dirty="0"/>
          </a:p>
        </p:txBody>
      </p:sp>
      <p:pic>
        <p:nvPicPr>
          <p:cNvPr id="3074" name="Picture 2">
            <a:extLst>
              <a:ext uri="{FF2B5EF4-FFF2-40B4-BE49-F238E27FC236}">
                <a16:creationId xmlns:a16="http://schemas.microsoft.com/office/drawing/2014/main" id="{5D4E8F78-6DE9-D5BA-0C98-CDF07F8EA69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2174" y="3311369"/>
            <a:ext cx="8547651" cy="31575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806000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D21459B-23EC-E0ED-5443-5ED4BA52940F}"/>
              </a:ext>
            </a:extLst>
          </p:cNvPr>
          <p:cNvSpPr>
            <a:spLocks noGrp="1"/>
          </p:cNvSpPr>
          <p:nvPr>
            <p:ph type="title"/>
          </p:nvPr>
        </p:nvSpPr>
        <p:spPr/>
        <p:txBody>
          <a:bodyPr/>
          <a:lstStyle/>
          <a:p>
            <a:r>
              <a:rPr lang="en-US" altLang="ja-JP"/>
              <a:t>3-2-2.</a:t>
            </a:r>
            <a:r>
              <a:rPr lang="ja-JP" altLang="en-US"/>
              <a:t>標準</a:t>
            </a:r>
            <a:r>
              <a:rPr lang="en-US" altLang="ja-JP"/>
              <a:t>SQL-92</a:t>
            </a:r>
            <a:r>
              <a:rPr lang="ja-JP" altLang="en-US"/>
              <a:t>と</a:t>
            </a:r>
            <a:r>
              <a:rPr lang="en-US" altLang="ja-JP"/>
              <a:t>SQL:1999(SQL</a:t>
            </a:r>
            <a:r>
              <a:rPr lang="ja-JP" altLang="en-US"/>
              <a:t>操作</a:t>
            </a:r>
            <a:r>
              <a:rPr lang="en-US" altLang="ja-JP"/>
              <a:t>)</a:t>
            </a:r>
            <a:endParaRPr kumimoji="1" lang="ja-JP" altLang="en-US"/>
          </a:p>
        </p:txBody>
      </p:sp>
      <p:sp>
        <p:nvSpPr>
          <p:cNvPr id="4" name="テキスト プレースホルダー 3">
            <a:extLst>
              <a:ext uri="{FF2B5EF4-FFF2-40B4-BE49-F238E27FC236}">
                <a16:creationId xmlns:a16="http://schemas.microsoft.com/office/drawing/2014/main" id="{787E0EE5-4E22-199B-516A-B153A00B7B6A}"/>
              </a:ext>
            </a:extLst>
          </p:cNvPr>
          <p:cNvSpPr>
            <a:spLocks noGrp="1"/>
          </p:cNvSpPr>
          <p:nvPr>
            <p:ph type="body" sz="quarter" idx="14"/>
          </p:nvPr>
        </p:nvSpPr>
        <p:spPr/>
        <p:txBody>
          <a:bodyPr/>
          <a:lstStyle/>
          <a:p>
            <a:r>
              <a:rPr kumimoji="1" lang="en-US" altLang="ja-JP"/>
              <a:t>(4)</a:t>
            </a:r>
            <a:r>
              <a:rPr kumimoji="1" lang="ja-JP" altLang="en-US"/>
              <a:t>データを更新する（</a:t>
            </a:r>
            <a:r>
              <a:rPr kumimoji="1" lang="en-US" altLang="ja-JP"/>
              <a:t>UPDATE</a:t>
            </a:r>
            <a:r>
              <a:rPr kumimoji="1" lang="ja-JP" altLang="en-US"/>
              <a:t>）</a:t>
            </a:r>
          </a:p>
        </p:txBody>
      </p:sp>
      <p:sp>
        <p:nvSpPr>
          <p:cNvPr id="5" name="正方形/長方形 4">
            <a:extLst>
              <a:ext uri="{FF2B5EF4-FFF2-40B4-BE49-F238E27FC236}">
                <a16:creationId xmlns:a16="http://schemas.microsoft.com/office/drawing/2014/main" id="{F681615A-7EC0-2405-D24A-13FC7FA587A7}"/>
              </a:ext>
            </a:extLst>
          </p:cNvPr>
          <p:cNvSpPr/>
          <p:nvPr/>
        </p:nvSpPr>
        <p:spPr>
          <a:xfrm>
            <a:off x="561860" y="1302114"/>
            <a:ext cx="11344390" cy="825117"/>
          </a:xfrm>
          <a:prstGeom prst="rect">
            <a:avLst/>
          </a:prstGeom>
          <a:ln>
            <a:noFill/>
          </a:ln>
        </p:spPr>
        <p:style>
          <a:lnRef idx="2">
            <a:schemeClr val="accent5"/>
          </a:lnRef>
          <a:fillRef idx="1">
            <a:schemeClr val="lt1"/>
          </a:fillRef>
          <a:effectRef idx="0">
            <a:schemeClr val="accent5"/>
          </a:effectRef>
          <a:fontRef idx="minor">
            <a:schemeClr val="dk1"/>
          </a:fontRef>
        </p:style>
        <p:txBody>
          <a:bodyPr rtlCol="0" anchor="ctr"/>
          <a:lstStyle/>
          <a:p>
            <a:r>
              <a:rPr kumimoji="1" lang="ja-JP" altLang="en-US"/>
              <a:t>データベースのデータを修正することを「更新</a:t>
            </a:r>
            <a:r>
              <a:rPr kumimoji="1" lang="en-US" altLang="ja-JP"/>
              <a:t>(UPDATE)</a:t>
            </a:r>
            <a:r>
              <a:rPr kumimoji="1" lang="ja-JP" altLang="en-US"/>
              <a:t>」と呼びます。すべてのデータを一括で修正したり、条件を指定して一部のデータだけを修正したりできます。</a:t>
            </a:r>
            <a:endParaRPr kumimoji="1" lang="ja-JP" altLang="en-US" dirty="0"/>
          </a:p>
        </p:txBody>
      </p:sp>
      <p:sp>
        <p:nvSpPr>
          <p:cNvPr id="3" name="正方形/長方形 2">
            <a:extLst>
              <a:ext uri="{FF2B5EF4-FFF2-40B4-BE49-F238E27FC236}">
                <a16:creationId xmlns:a16="http://schemas.microsoft.com/office/drawing/2014/main" id="{CAFB90AC-635C-EAE1-2582-1545E85C8147}"/>
              </a:ext>
            </a:extLst>
          </p:cNvPr>
          <p:cNvSpPr/>
          <p:nvPr/>
        </p:nvSpPr>
        <p:spPr>
          <a:xfrm>
            <a:off x="352538" y="2693601"/>
            <a:ext cx="8670276" cy="1433215"/>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r>
              <a:rPr kumimoji="1" lang="en-US" altLang="ja-JP" sz="1400">
                <a:latin typeface="+mn-ea"/>
              </a:rPr>
              <a:t>UPDATE (</a:t>
            </a:r>
            <a:r>
              <a:rPr kumimoji="1" lang="ja-JP" altLang="en-US" sz="1400">
                <a:latin typeface="+mn-ea"/>
              </a:rPr>
              <a:t>表名</a:t>
            </a:r>
            <a:r>
              <a:rPr kumimoji="1" lang="en-US" altLang="ja-JP" sz="1400">
                <a:latin typeface="+mn-ea"/>
              </a:rPr>
              <a:t>) SET (</a:t>
            </a:r>
            <a:r>
              <a:rPr kumimoji="1" lang="ja-JP" altLang="en-US" sz="1400">
                <a:latin typeface="+mn-ea"/>
              </a:rPr>
              <a:t>カラム名</a:t>
            </a:r>
            <a:r>
              <a:rPr kumimoji="1" lang="en-US" altLang="ja-JP" sz="1400">
                <a:latin typeface="+mn-ea"/>
              </a:rPr>
              <a:t>1) = (</a:t>
            </a:r>
            <a:r>
              <a:rPr kumimoji="1" lang="ja-JP" altLang="en-US" sz="1400">
                <a:latin typeface="+mn-ea"/>
              </a:rPr>
              <a:t>値</a:t>
            </a:r>
            <a:r>
              <a:rPr kumimoji="1" lang="en-US" altLang="ja-JP" sz="1400">
                <a:latin typeface="+mn-ea"/>
              </a:rPr>
              <a:t>1), (</a:t>
            </a:r>
            <a:r>
              <a:rPr kumimoji="1" lang="ja-JP" altLang="en-US" sz="1400">
                <a:latin typeface="+mn-ea"/>
              </a:rPr>
              <a:t>カラム名</a:t>
            </a:r>
            <a:r>
              <a:rPr kumimoji="1" lang="en-US" altLang="ja-JP" sz="1400">
                <a:latin typeface="+mn-ea"/>
              </a:rPr>
              <a:t>2) = (</a:t>
            </a:r>
            <a:r>
              <a:rPr kumimoji="1" lang="ja-JP" altLang="en-US" sz="1400">
                <a:latin typeface="+mn-ea"/>
              </a:rPr>
              <a:t>値</a:t>
            </a:r>
            <a:r>
              <a:rPr kumimoji="1" lang="en-US" altLang="ja-JP" sz="1400">
                <a:latin typeface="+mn-ea"/>
              </a:rPr>
              <a:t>2) WHERE (</a:t>
            </a:r>
            <a:r>
              <a:rPr kumimoji="1" lang="ja-JP" altLang="en-US" sz="1400">
                <a:latin typeface="+mn-ea"/>
              </a:rPr>
              <a:t>条件</a:t>
            </a:r>
            <a:r>
              <a:rPr kumimoji="1" lang="en-US" altLang="ja-JP" sz="1400">
                <a:latin typeface="+mn-ea"/>
              </a:rPr>
              <a:t>);</a:t>
            </a:r>
            <a:endParaRPr kumimoji="1" lang="ja-JP" altLang="en-US" sz="1400">
              <a:latin typeface="+mn-ea"/>
            </a:endParaRPr>
          </a:p>
        </p:txBody>
      </p:sp>
      <p:sp>
        <p:nvSpPr>
          <p:cNvPr id="10" name="テキスト ボックス 9">
            <a:extLst>
              <a:ext uri="{FF2B5EF4-FFF2-40B4-BE49-F238E27FC236}">
                <a16:creationId xmlns:a16="http://schemas.microsoft.com/office/drawing/2014/main" id="{C9B18336-CF0F-080F-5EEB-E52B4DBB3EBA}"/>
              </a:ext>
            </a:extLst>
          </p:cNvPr>
          <p:cNvSpPr txBox="1"/>
          <p:nvPr/>
        </p:nvSpPr>
        <p:spPr>
          <a:xfrm>
            <a:off x="352538" y="2367811"/>
            <a:ext cx="1782860" cy="307777"/>
          </a:xfrm>
          <a:prstGeom prst="rect">
            <a:avLst/>
          </a:prstGeom>
        </p:spPr>
        <p:style>
          <a:lnRef idx="0">
            <a:schemeClr val="accent2"/>
          </a:lnRef>
          <a:fillRef idx="3">
            <a:schemeClr val="accent2"/>
          </a:fillRef>
          <a:effectRef idx="3">
            <a:schemeClr val="accent2"/>
          </a:effectRef>
          <a:fontRef idx="minor">
            <a:schemeClr val="lt1"/>
          </a:fontRef>
        </p:style>
        <p:txBody>
          <a:bodyPr wrap="none" rtlCol="0">
            <a:spAutoFit/>
          </a:bodyPr>
          <a:lstStyle/>
          <a:p>
            <a:r>
              <a:rPr lang="en-US" altLang="ja-JP" sz="1400"/>
              <a:t>UPDATE</a:t>
            </a:r>
            <a:r>
              <a:rPr kumimoji="1" lang="en-US" altLang="ja-JP" sz="1400"/>
              <a:t> </a:t>
            </a:r>
            <a:r>
              <a:rPr kumimoji="1" lang="ja-JP" altLang="en-US" sz="1400"/>
              <a:t>文の構文</a:t>
            </a:r>
          </a:p>
        </p:txBody>
      </p:sp>
      <p:sp>
        <p:nvSpPr>
          <p:cNvPr id="11" name="正方形/長方形 10">
            <a:extLst>
              <a:ext uri="{FF2B5EF4-FFF2-40B4-BE49-F238E27FC236}">
                <a16:creationId xmlns:a16="http://schemas.microsoft.com/office/drawing/2014/main" id="{2C1B8D30-486C-7655-3884-5B2DF1160084}"/>
              </a:ext>
            </a:extLst>
          </p:cNvPr>
          <p:cNvSpPr/>
          <p:nvPr/>
        </p:nvSpPr>
        <p:spPr>
          <a:xfrm>
            <a:off x="352538" y="4693186"/>
            <a:ext cx="3569467" cy="163049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12" name="正方形/長方形 11">
            <a:extLst>
              <a:ext uri="{FF2B5EF4-FFF2-40B4-BE49-F238E27FC236}">
                <a16:creationId xmlns:a16="http://schemas.microsoft.com/office/drawing/2014/main" id="{A806883D-1B07-98DF-6190-6FD4662E525B}"/>
              </a:ext>
            </a:extLst>
          </p:cNvPr>
          <p:cNvSpPr/>
          <p:nvPr/>
        </p:nvSpPr>
        <p:spPr>
          <a:xfrm>
            <a:off x="4103781" y="4693186"/>
            <a:ext cx="3039141" cy="163049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13" name="正方形/長方形 12">
            <a:extLst>
              <a:ext uri="{FF2B5EF4-FFF2-40B4-BE49-F238E27FC236}">
                <a16:creationId xmlns:a16="http://schemas.microsoft.com/office/drawing/2014/main" id="{14EC18EF-7E2F-D1E0-4554-1822EC18C15A}"/>
              </a:ext>
            </a:extLst>
          </p:cNvPr>
          <p:cNvSpPr/>
          <p:nvPr/>
        </p:nvSpPr>
        <p:spPr>
          <a:xfrm>
            <a:off x="7324698" y="4693186"/>
            <a:ext cx="4671266" cy="163049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14" name="テキスト ボックス 13">
            <a:extLst>
              <a:ext uri="{FF2B5EF4-FFF2-40B4-BE49-F238E27FC236}">
                <a16:creationId xmlns:a16="http://schemas.microsoft.com/office/drawing/2014/main" id="{928FF6D3-7C3F-E002-2E18-3BF64B69D104}"/>
              </a:ext>
            </a:extLst>
          </p:cNvPr>
          <p:cNvSpPr txBox="1"/>
          <p:nvPr/>
        </p:nvSpPr>
        <p:spPr>
          <a:xfrm>
            <a:off x="352538" y="4423152"/>
            <a:ext cx="723275" cy="307777"/>
          </a:xfrm>
          <a:prstGeom prst="rect">
            <a:avLst/>
          </a:prstGeom>
          <a:noFill/>
        </p:spPr>
        <p:txBody>
          <a:bodyPr wrap="none" rtlCol="0">
            <a:spAutoFit/>
          </a:bodyPr>
          <a:lstStyle/>
          <a:p>
            <a:r>
              <a:rPr lang="ja-JP" altLang="en-US" sz="1400"/>
              <a:t>項目例</a:t>
            </a:r>
            <a:endParaRPr kumimoji="1" lang="ja-JP" altLang="en-US" sz="1400"/>
          </a:p>
        </p:txBody>
      </p:sp>
      <p:sp>
        <p:nvSpPr>
          <p:cNvPr id="15" name="テキスト ボックス 14">
            <a:extLst>
              <a:ext uri="{FF2B5EF4-FFF2-40B4-BE49-F238E27FC236}">
                <a16:creationId xmlns:a16="http://schemas.microsoft.com/office/drawing/2014/main" id="{171FA53F-F610-A9BF-1785-BD028614B31D}"/>
              </a:ext>
            </a:extLst>
          </p:cNvPr>
          <p:cNvSpPr txBox="1"/>
          <p:nvPr/>
        </p:nvSpPr>
        <p:spPr>
          <a:xfrm>
            <a:off x="4088924" y="4423151"/>
            <a:ext cx="760144" cy="307777"/>
          </a:xfrm>
          <a:prstGeom prst="rect">
            <a:avLst/>
          </a:prstGeom>
          <a:noFill/>
        </p:spPr>
        <p:txBody>
          <a:bodyPr wrap="none" rtlCol="0">
            <a:spAutoFit/>
          </a:bodyPr>
          <a:lstStyle/>
          <a:p>
            <a:r>
              <a:rPr kumimoji="1" lang="en-US" altLang="ja-JP" sz="1400"/>
              <a:t>SQL</a:t>
            </a:r>
            <a:r>
              <a:rPr kumimoji="1" lang="ja-JP" altLang="en-US" sz="1400"/>
              <a:t>文</a:t>
            </a:r>
          </a:p>
        </p:txBody>
      </p:sp>
      <p:sp>
        <p:nvSpPr>
          <p:cNvPr id="16" name="テキスト ボックス 15">
            <a:extLst>
              <a:ext uri="{FF2B5EF4-FFF2-40B4-BE49-F238E27FC236}">
                <a16:creationId xmlns:a16="http://schemas.microsoft.com/office/drawing/2014/main" id="{86505D06-D881-47C6-EE0C-5C96F61E78F0}"/>
              </a:ext>
            </a:extLst>
          </p:cNvPr>
          <p:cNvSpPr txBox="1"/>
          <p:nvPr/>
        </p:nvSpPr>
        <p:spPr>
          <a:xfrm>
            <a:off x="7855024" y="4375921"/>
            <a:ext cx="723275" cy="307777"/>
          </a:xfrm>
          <a:prstGeom prst="rect">
            <a:avLst/>
          </a:prstGeom>
          <a:noFill/>
        </p:spPr>
        <p:txBody>
          <a:bodyPr wrap="none" rtlCol="0">
            <a:spAutoFit/>
          </a:bodyPr>
          <a:lstStyle/>
          <a:p>
            <a:r>
              <a:rPr kumimoji="1" lang="ja-JP" altLang="en-US" sz="1400"/>
              <a:t>実行例</a:t>
            </a:r>
          </a:p>
        </p:txBody>
      </p:sp>
      <p:pic>
        <p:nvPicPr>
          <p:cNvPr id="17" name="図 16">
            <a:extLst>
              <a:ext uri="{FF2B5EF4-FFF2-40B4-BE49-F238E27FC236}">
                <a16:creationId xmlns:a16="http://schemas.microsoft.com/office/drawing/2014/main" id="{121D15CA-F757-5F20-2D50-46A3B554AE22}"/>
              </a:ext>
            </a:extLst>
          </p:cNvPr>
          <p:cNvPicPr>
            <a:picLocks noChangeAspect="1"/>
          </p:cNvPicPr>
          <p:nvPr/>
        </p:nvPicPr>
        <p:blipFill>
          <a:blip r:embed="rId2"/>
          <a:stretch>
            <a:fillRect/>
          </a:stretch>
        </p:blipFill>
        <p:spPr>
          <a:xfrm>
            <a:off x="9927985" y="3304600"/>
            <a:ext cx="898016" cy="549294"/>
          </a:xfrm>
          <a:prstGeom prst="rect">
            <a:avLst/>
          </a:prstGeom>
        </p:spPr>
      </p:pic>
      <p:sp>
        <p:nvSpPr>
          <p:cNvPr id="18" name="正方形/長方形 17">
            <a:extLst>
              <a:ext uri="{FF2B5EF4-FFF2-40B4-BE49-F238E27FC236}">
                <a16:creationId xmlns:a16="http://schemas.microsoft.com/office/drawing/2014/main" id="{97D6B5E9-F8F8-7799-CDAE-2CBAFAA4EECE}"/>
              </a:ext>
            </a:extLst>
          </p:cNvPr>
          <p:cNvSpPr/>
          <p:nvPr/>
        </p:nvSpPr>
        <p:spPr>
          <a:xfrm>
            <a:off x="9780572" y="2379942"/>
            <a:ext cx="1099514" cy="59129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sz="1100"/>
              <a:t>変更前：文字列</a:t>
            </a:r>
            <a:endParaRPr lang="en-US" altLang="ja-JP" sz="1100"/>
          </a:p>
          <a:p>
            <a:pPr algn="ctr"/>
            <a:r>
              <a:rPr lang="ja-JP" altLang="en-US" sz="1100"/>
              <a:t>変更後：文字列</a:t>
            </a:r>
            <a:endParaRPr lang="en-US" altLang="ja-JP" sz="1100"/>
          </a:p>
        </p:txBody>
      </p:sp>
      <p:sp>
        <p:nvSpPr>
          <p:cNvPr id="19" name="正方形/長方形 18">
            <a:extLst>
              <a:ext uri="{FF2B5EF4-FFF2-40B4-BE49-F238E27FC236}">
                <a16:creationId xmlns:a16="http://schemas.microsoft.com/office/drawing/2014/main" id="{ADDA27CC-A292-A9C0-3F90-B73DF0C2D297}"/>
              </a:ext>
            </a:extLst>
          </p:cNvPr>
          <p:cNvSpPr/>
          <p:nvPr/>
        </p:nvSpPr>
        <p:spPr>
          <a:xfrm>
            <a:off x="10849035" y="3942726"/>
            <a:ext cx="990427" cy="3732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ja-JP" altLang="en-US" sz="1100"/>
              <a:t>データ変更</a:t>
            </a:r>
            <a:endParaRPr lang="en-US" altLang="ja-JP" sz="1100"/>
          </a:p>
        </p:txBody>
      </p:sp>
      <p:sp>
        <p:nvSpPr>
          <p:cNvPr id="20" name="矢印: 環状 19">
            <a:extLst>
              <a:ext uri="{FF2B5EF4-FFF2-40B4-BE49-F238E27FC236}">
                <a16:creationId xmlns:a16="http://schemas.microsoft.com/office/drawing/2014/main" id="{7F208B20-1FFF-318E-4354-0ACF0E29C2EB}"/>
              </a:ext>
            </a:extLst>
          </p:cNvPr>
          <p:cNvSpPr/>
          <p:nvPr/>
        </p:nvSpPr>
        <p:spPr>
          <a:xfrm rot="10609921">
            <a:off x="10499958" y="3483146"/>
            <a:ext cx="439062" cy="549294"/>
          </a:xfrm>
          <a:prstGeom prst="circular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solidFill>
                <a:schemeClr val="tx1"/>
              </a:solidFill>
            </a:endParaRPr>
          </a:p>
        </p:txBody>
      </p:sp>
      <p:cxnSp>
        <p:nvCxnSpPr>
          <p:cNvPr id="21" name="直線矢印コネクタ 20">
            <a:extLst>
              <a:ext uri="{FF2B5EF4-FFF2-40B4-BE49-F238E27FC236}">
                <a16:creationId xmlns:a16="http://schemas.microsoft.com/office/drawing/2014/main" id="{4E8F65DC-CA2D-F5CE-8FC2-99947D123938}"/>
              </a:ext>
            </a:extLst>
          </p:cNvPr>
          <p:cNvCxnSpPr>
            <a:stCxn id="18" idx="2"/>
          </p:cNvCxnSpPr>
          <p:nvPr/>
        </p:nvCxnSpPr>
        <p:spPr>
          <a:xfrm>
            <a:off x="10330329" y="2971234"/>
            <a:ext cx="0" cy="3333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テキスト ボックス 21">
            <a:extLst>
              <a:ext uri="{FF2B5EF4-FFF2-40B4-BE49-F238E27FC236}">
                <a16:creationId xmlns:a16="http://schemas.microsoft.com/office/drawing/2014/main" id="{61B668E4-D12C-D879-6EDD-11C8507A9680}"/>
              </a:ext>
            </a:extLst>
          </p:cNvPr>
          <p:cNvSpPr txBox="1"/>
          <p:nvPr/>
        </p:nvSpPr>
        <p:spPr>
          <a:xfrm>
            <a:off x="3054824" y="6416110"/>
            <a:ext cx="8084264" cy="307777"/>
          </a:xfrm>
          <a:prstGeom prst="rect">
            <a:avLst/>
          </a:prstGeom>
          <a:noFill/>
        </p:spPr>
        <p:txBody>
          <a:bodyPr wrap="none" rtlCol="0">
            <a:spAutoFit/>
          </a:bodyPr>
          <a:lstStyle/>
          <a:p>
            <a:r>
              <a:rPr kumimoji="1" lang="en-US" altLang="ja-JP" sz="1400">
                <a:latin typeface="+mn-ea"/>
              </a:rPr>
              <a:t>※</a:t>
            </a:r>
            <a:r>
              <a:rPr lang="ja-JP" altLang="en-US" sz="1400">
                <a:latin typeface="+mn-ea"/>
              </a:rPr>
              <a:t>詳しくは</a:t>
            </a:r>
            <a:r>
              <a:rPr lang="en-US" altLang="ja-JP" sz="1400">
                <a:latin typeface="+mn-ea"/>
              </a:rPr>
              <a:t>URL</a:t>
            </a:r>
            <a:r>
              <a:rPr lang="ja-JP" altLang="en-US" sz="1400">
                <a:latin typeface="+mn-ea"/>
              </a:rPr>
              <a:t>で：　</a:t>
            </a:r>
            <a:r>
              <a:rPr lang="en-US" altLang="ja-JP" sz="1400">
                <a:latin typeface="+mn-ea"/>
              </a:rPr>
              <a:t>https://pgsql-jp.github.io/jpug-doc/13.1/html/dml-update.html</a:t>
            </a:r>
            <a:endParaRPr kumimoji="1" lang="ja-JP" altLang="en-US" sz="1400">
              <a:latin typeface="+mn-ea"/>
            </a:endParaRPr>
          </a:p>
        </p:txBody>
      </p:sp>
      <p:graphicFrame>
        <p:nvGraphicFramePr>
          <p:cNvPr id="7" name="表 6">
            <a:extLst>
              <a:ext uri="{FF2B5EF4-FFF2-40B4-BE49-F238E27FC236}">
                <a16:creationId xmlns:a16="http://schemas.microsoft.com/office/drawing/2014/main" id="{289BE0B8-C655-32F3-9CB1-139F1066C445}"/>
              </a:ext>
            </a:extLst>
          </p:cNvPr>
          <p:cNvGraphicFramePr>
            <a:graphicFrameLocks noGrp="1"/>
          </p:cNvGraphicFramePr>
          <p:nvPr>
            <p:extLst>
              <p:ext uri="{D42A27DB-BD31-4B8C-83A1-F6EECF244321}">
                <p14:modId xmlns:p14="http://schemas.microsoft.com/office/powerpoint/2010/main" val="264390264"/>
              </p:ext>
            </p:extLst>
          </p:nvPr>
        </p:nvGraphicFramePr>
        <p:xfrm>
          <a:off x="491309" y="5160431"/>
          <a:ext cx="3291924" cy="1005840"/>
        </p:xfrm>
        <a:graphic>
          <a:graphicData uri="http://schemas.openxmlformats.org/drawingml/2006/table">
            <a:tbl>
              <a:tblPr firstRow="1" bandRow="1">
                <a:tableStyleId>{5C22544A-7EE6-4342-B048-85BDC9FD1C3A}</a:tableStyleId>
              </a:tblPr>
              <a:tblGrid>
                <a:gridCol w="1097308">
                  <a:extLst>
                    <a:ext uri="{9D8B030D-6E8A-4147-A177-3AD203B41FA5}">
                      <a16:colId xmlns:a16="http://schemas.microsoft.com/office/drawing/2014/main" val="670405628"/>
                    </a:ext>
                  </a:extLst>
                </a:gridCol>
                <a:gridCol w="1097308">
                  <a:extLst>
                    <a:ext uri="{9D8B030D-6E8A-4147-A177-3AD203B41FA5}">
                      <a16:colId xmlns:a16="http://schemas.microsoft.com/office/drawing/2014/main" val="1894505001"/>
                    </a:ext>
                  </a:extLst>
                </a:gridCol>
                <a:gridCol w="1097308">
                  <a:extLst>
                    <a:ext uri="{9D8B030D-6E8A-4147-A177-3AD203B41FA5}">
                      <a16:colId xmlns:a16="http://schemas.microsoft.com/office/drawing/2014/main" val="3054983706"/>
                    </a:ext>
                  </a:extLst>
                </a:gridCol>
              </a:tblGrid>
              <a:tr h="0">
                <a:tc>
                  <a:txBody>
                    <a:bodyPr/>
                    <a:lstStyle/>
                    <a:p>
                      <a:r>
                        <a:rPr kumimoji="1" lang="en-US" altLang="ja-JP" sz="1050"/>
                        <a:t>no</a:t>
                      </a:r>
                      <a:endParaRPr kumimoji="1" lang="ja-JP" altLang="en-US" sz="1050"/>
                    </a:p>
                  </a:txBody>
                  <a:tcPr/>
                </a:tc>
                <a:tc>
                  <a:txBody>
                    <a:bodyPr/>
                    <a:lstStyle/>
                    <a:p>
                      <a:r>
                        <a:rPr kumimoji="1" lang="en-US" altLang="ja-JP" sz="1050"/>
                        <a:t>name</a:t>
                      </a:r>
                      <a:endParaRPr kumimoji="1" lang="ja-JP" altLang="en-US" sz="1050"/>
                    </a:p>
                  </a:txBody>
                  <a:tcPr/>
                </a:tc>
                <a:tc>
                  <a:txBody>
                    <a:bodyPr/>
                    <a:lstStyle/>
                    <a:p>
                      <a:r>
                        <a:rPr kumimoji="1" lang="en-US" altLang="ja-JP" sz="1050"/>
                        <a:t>address</a:t>
                      </a:r>
                      <a:endParaRPr kumimoji="1" lang="ja-JP" altLang="en-US" sz="1050"/>
                    </a:p>
                  </a:txBody>
                  <a:tcPr/>
                </a:tc>
                <a:extLst>
                  <a:ext uri="{0D108BD9-81ED-4DB2-BD59-A6C34878D82A}">
                    <a16:rowId xmlns:a16="http://schemas.microsoft.com/office/drawing/2014/main" val="2555333549"/>
                  </a:ext>
                </a:extLst>
              </a:tr>
              <a:tr h="0">
                <a:tc>
                  <a:txBody>
                    <a:bodyPr/>
                    <a:lstStyle/>
                    <a:p>
                      <a:r>
                        <a:rPr kumimoji="1" lang="en-US" altLang="ja-JP" sz="1050"/>
                        <a:t>1</a:t>
                      </a:r>
                      <a:endParaRPr kumimoji="1" lang="ja-JP" altLang="en-US" sz="1050"/>
                    </a:p>
                  </a:txBody>
                  <a:tcPr/>
                </a:tc>
                <a:tc>
                  <a:txBody>
                    <a:bodyPr/>
                    <a:lstStyle/>
                    <a:p>
                      <a:r>
                        <a:rPr kumimoji="1" lang="en-US" altLang="ja-JP" sz="1050"/>
                        <a:t>aa</a:t>
                      </a:r>
                      <a:endParaRPr kumimoji="1" lang="ja-JP" altLang="en-US" sz="1050"/>
                    </a:p>
                  </a:txBody>
                  <a:tcPr/>
                </a:tc>
                <a:tc>
                  <a:txBody>
                    <a:bodyPr/>
                    <a:lstStyle/>
                    <a:p>
                      <a:r>
                        <a:rPr kumimoji="1" lang="ja-JP" altLang="en-US" sz="1050"/>
                        <a:t>東京</a:t>
                      </a:r>
                    </a:p>
                  </a:txBody>
                  <a:tcPr/>
                </a:tc>
                <a:extLst>
                  <a:ext uri="{0D108BD9-81ED-4DB2-BD59-A6C34878D82A}">
                    <a16:rowId xmlns:a16="http://schemas.microsoft.com/office/drawing/2014/main" val="2748650354"/>
                  </a:ext>
                </a:extLst>
              </a:tr>
              <a:tr h="0">
                <a:tc>
                  <a:txBody>
                    <a:bodyPr/>
                    <a:lstStyle/>
                    <a:p>
                      <a:r>
                        <a:rPr kumimoji="1" lang="en-US" altLang="ja-JP" sz="1050"/>
                        <a:t>2</a:t>
                      </a:r>
                      <a:endParaRPr kumimoji="1" lang="ja-JP" altLang="en-US" sz="1050"/>
                    </a:p>
                  </a:txBody>
                  <a:tcPr/>
                </a:tc>
                <a:tc>
                  <a:txBody>
                    <a:bodyPr/>
                    <a:lstStyle/>
                    <a:p>
                      <a:r>
                        <a:rPr kumimoji="1" lang="en-US" altLang="ja-JP" sz="1050"/>
                        <a:t>bb</a:t>
                      </a:r>
                      <a:endParaRPr kumimoji="1" lang="ja-JP" altLang="en-US" sz="1050"/>
                    </a:p>
                  </a:txBody>
                  <a:tcPr/>
                </a:tc>
                <a:tc>
                  <a:txBody>
                    <a:bodyPr/>
                    <a:lstStyle/>
                    <a:p>
                      <a:r>
                        <a:rPr kumimoji="1" lang="ja-JP" altLang="en-US" sz="1050">
                          <a:solidFill>
                            <a:srgbClr val="FF0000"/>
                          </a:solidFill>
                        </a:rPr>
                        <a:t>神奈川</a:t>
                      </a:r>
                    </a:p>
                  </a:txBody>
                  <a:tcPr/>
                </a:tc>
                <a:extLst>
                  <a:ext uri="{0D108BD9-81ED-4DB2-BD59-A6C34878D82A}">
                    <a16:rowId xmlns:a16="http://schemas.microsoft.com/office/drawing/2014/main" val="3484918696"/>
                  </a:ext>
                </a:extLst>
              </a:tr>
              <a:tr h="0">
                <a:tc>
                  <a:txBody>
                    <a:bodyPr/>
                    <a:lstStyle/>
                    <a:p>
                      <a:endParaRPr kumimoji="1" lang="ja-JP" altLang="en-US" sz="1050"/>
                    </a:p>
                  </a:txBody>
                  <a:tcPr/>
                </a:tc>
                <a:tc>
                  <a:txBody>
                    <a:bodyPr/>
                    <a:lstStyle/>
                    <a:p>
                      <a:endParaRPr kumimoji="1" lang="ja-JP" altLang="en-US" sz="1050"/>
                    </a:p>
                  </a:txBody>
                  <a:tcPr/>
                </a:tc>
                <a:tc>
                  <a:txBody>
                    <a:bodyPr/>
                    <a:lstStyle/>
                    <a:p>
                      <a:endParaRPr kumimoji="1" lang="ja-JP" altLang="en-US" sz="1050"/>
                    </a:p>
                  </a:txBody>
                  <a:tcPr/>
                </a:tc>
                <a:extLst>
                  <a:ext uri="{0D108BD9-81ED-4DB2-BD59-A6C34878D82A}">
                    <a16:rowId xmlns:a16="http://schemas.microsoft.com/office/drawing/2014/main" val="2533490408"/>
                  </a:ext>
                </a:extLst>
              </a:tr>
            </a:tbl>
          </a:graphicData>
        </a:graphic>
      </p:graphicFrame>
      <p:sp>
        <p:nvSpPr>
          <p:cNvPr id="8" name="テキスト ボックス 7">
            <a:extLst>
              <a:ext uri="{FF2B5EF4-FFF2-40B4-BE49-F238E27FC236}">
                <a16:creationId xmlns:a16="http://schemas.microsoft.com/office/drawing/2014/main" id="{325E88A1-72ED-4774-2638-E09947AD73F1}"/>
              </a:ext>
            </a:extLst>
          </p:cNvPr>
          <p:cNvSpPr txBox="1"/>
          <p:nvPr/>
        </p:nvSpPr>
        <p:spPr>
          <a:xfrm>
            <a:off x="491309" y="4791388"/>
            <a:ext cx="1350050" cy="276999"/>
          </a:xfrm>
          <a:prstGeom prst="rect">
            <a:avLst/>
          </a:prstGeom>
          <a:noFill/>
        </p:spPr>
        <p:txBody>
          <a:bodyPr wrap="none" rtlCol="0">
            <a:spAutoFit/>
          </a:bodyPr>
          <a:lstStyle/>
          <a:p>
            <a:r>
              <a:rPr kumimoji="1" lang="ja-JP" altLang="en-US" sz="1200"/>
              <a:t>テーブル名：</a:t>
            </a:r>
            <a:r>
              <a:rPr kumimoji="1" lang="en-US" altLang="ja-JP" sz="1200"/>
              <a:t>test</a:t>
            </a:r>
            <a:endParaRPr kumimoji="1" lang="ja-JP" altLang="en-US" sz="1200"/>
          </a:p>
        </p:txBody>
      </p:sp>
      <p:sp>
        <p:nvSpPr>
          <p:cNvPr id="9" name="テキスト ボックス 8">
            <a:extLst>
              <a:ext uri="{FF2B5EF4-FFF2-40B4-BE49-F238E27FC236}">
                <a16:creationId xmlns:a16="http://schemas.microsoft.com/office/drawing/2014/main" id="{73C2006B-0005-0C44-74A7-6A1D05BD099F}"/>
              </a:ext>
            </a:extLst>
          </p:cNvPr>
          <p:cNvSpPr txBox="1"/>
          <p:nvPr/>
        </p:nvSpPr>
        <p:spPr>
          <a:xfrm>
            <a:off x="7404452" y="4718108"/>
            <a:ext cx="4591512" cy="1631216"/>
          </a:xfrm>
          <a:prstGeom prst="rect">
            <a:avLst/>
          </a:prstGeom>
          <a:noFill/>
        </p:spPr>
        <p:txBody>
          <a:bodyPr wrap="square" rtlCol="0">
            <a:spAutoFit/>
          </a:bodyPr>
          <a:lstStyle/>
          <a:p>
            <a:r>
              <a:rPr kumimoji="1" lang="en-US" altLang="ja-JP" sz="1000">
                <a:latin typeface="BIZ UDゴシック" panose="020B0400000000000000" pitchFamily="49" charset="-128"/>
                <a:ea typeface="BIZ UDゴシック" panose="020B0400000000000000" pitchFamily="49" charset="-128"/>
              </a:rPr>
              <a:t>postgres=# UPDATE test SET address = '</a:t>
            </a:r>
            <a:r>
              <a:rPr kumimoji="1" lang="ja-JP" altLang="en-US" sz="1000">
                <a:latin typeface="BIZ UDゴシック" panose="020B0400000000000000" pitchFamily="49" charset="-128"/>
                <a:ea typeface="BIZ UDゴシック" panose="020B0400000000000000" pitchFamily="49" charset="-128"/>
              </a:rPr>
              <a:t>神奈川</a:t>
            </a:r>
            <a:r>
              <a:rPr kumimoji="1" lang="en-US" altLang="ja-JP" sz="1000">
                <a:latin typeface="BIZ UDゴシック" panose="020B0400000000000000" pitchFamily="49" charset="-128"/>
                <a:ea typeface="BIZ UDゴシック" panose="020B0400000000000000" pitchFamily="49" charset="-128"/>
              </a:rPr>
              <a:t>' WHERE name = 'bb';</a:t>
            </a:r>
          </a:p>
          <a:p>
            <a:r>
              <a:rPr kumimoji="1" lang="en-US" altLang="ja-JP" sz="1000">
                <a:latin typeface="BIZ UDゴシック" panose="020B0400000000000000" pitchFamily="49" charset="-128"/>
                <a:ea typeface="BIZ UDゴシック" panose="020B0400000000000000" pitchFamily="49" charset="-128"/>
              </a:rPr>
              <a:t>UPDATE 1</a:t>
            </a:r>
          </a:p>
          <a:p>
            <a:r>
              <a:rPr kumimoji="1" lang="en-US" altLang="ja-JP" sz="1000">
                <a:latin typeface="BIZ UDゴシック" panose="020B0400000000000000" pitchFamily="49" charset="-128"/>
                <a:ea typeface="BIZ UDゴシック" panose="020B0400000000000000" pitchFamily="49" charset="-128"/>
              </a:rPr>
              <a:t>postgres=# select no,name,address from test;</a:t>
            </a:r>
          </a:p>
          <a:p>
            <a:r>
              <a:rPr kumimoji="1" lang="en-US" altLang="ja-JP" sz="1000">
                <a:latin typeface="BIZ UDゴシック" panose="020B0400000000000000" pitchFamily="49" charset="-128"/>
                <a:ea typeface="BIZ UDゴシック" panose="020B0400000000000000" pitchFamily="49" charset="-128"/>
              </a:rPr>
              <a:t> no |         name         |                        address</a:t>
            </a:r>
          </a:p>
          <a:p>
            <a:r>
              <a:rPr kumimoji="1" lang="en-US" altLang="ja-JP" sz="1000">
                <a:latin typeface="BIZ UDゴシック" panose="020B0400000000000000" pitchFamily="49" charset="-128"/>
                <a:ea typeface="BIZ UDゴシック" panose="020B0400000000000000" pitchFamily="49" charset="-128"/>
              </a:rPr>
              <a:t>----+----------------------+---------------------------------------</a:t>
            </a:r>
          </a:p>
          <a:p>
            <a:r>
              <a:rPr kumimoji="1" lang="en-US" altLang="ja-JP" sz="1000">
                <a:latin typeface="BIZ UDゴシック" panose="020B0400000000000000" pitchFamily="49" charset="-128"/>
                <a:ea typeface="BIZ UDゴシック" panose="020B0400000000000000" pitchFamily="49" charset="-128"/>
              </a:rPr>
              <a:t>  2 | aa                   | </a:t>
            </a:r>
            <a:r>
              <a:rPr kumimoji="1" lang="ja-JP" altLang="en-US" sz="1000">
                <a:latin typeface="BIZ UDゴシック" panose="020B0400000000000000" pitchFamily="49" charset="-128"/>
                <a:ea typeface="BIZ UDゴシック" panose="020B0400000000000000" pitchFamily="49" charset="-128"/>
              </a:rPr>
              <a:t>東京</a:t>
            </a:r>
          </a:p>
          <a:p>
            <a:r>
              <a:rPr kumimoji="1" lang="ja-JP" altLang="en-US" sz="1000">
                <a:latin typeface="BIZ UDゴシック" panose="020B0400000000000000" pitchFamily="49" charset="-128"/>
                <a:ea typeface="BIZ UDゴシック" panose="020B0400000000000000" pitchFamily="49" charset="-128"/>
              </a:rPr>
              <a:t>  </a:t>
            </a:r>
            <a:r>
              <a:rPr kumimoji="1" lang="en-US" altLang="ja-JP" sz="1000">
                <a:latin typeface="BIZ UDゴシック" panose="020B0400000000000000" pitchFamily="49" charset="-128"/>
                <a:ea typeface="BIZ UDゴシック" panose="020B0400000000000000" pitchFamily="49" charset="-128"/>
              </a:rPr>
              <a:t>3 | bb                   | </a:t>
            </a:r>
            <a:r>
              <a:rPr kumimoji="1" lang="ja-JP" altLang="en-US" sz="1000">
                <a:latin typeface="BIZ UDゴシック" panose="020B0400000000000000" pitchFamily="49" charset="-128"/>
                <a:ea typeface="BIZ UDゴシック" panose="020B0400000000000000" pitchFamily="49" charset="-128"/>
              </a:rPr>
              <a:t>神奈川</a:t>
            </a:r>
          </a:p>
          <a:p>
            <a:r>
              <a:rPr kumimoji="1" lang="en-US" altLang="ja-JP" sz="1000">
                <a:latin typeface="BIZ UDゴシック" panose="020B0400000000000000" pitchFamily="49" charset="-128"/>
                <a:ea typeface="BIZ UDゴシック" panose="020B0400000000000000" pitchFamily="49" charset="-128"/>
              </a:rPr>
              <a:t>(2 rows)</a:t>
            </a:r>
          </a:p>
          <a:p>
            <a:endParaRPr kumimoji="1" lang="en-US" altLang="ja-JP" sz="1000">
              <a:latin typeface="BIZ UDゴシック" panose="020B0400000000000000" pitchFamily="49" charset="-128"/>
              <a:ea typeface="BIZ UDゴシック" panose="020B0400000000000000" pitchFamily="49" charset="-128"/>
            </a:endParaRPr>
          </a:p>
          <a:p>
            <a:r>
              <a:rPr kumimoji="1" lang="en-US" altLang="ja-JP" sz="1000">
                <a:latin typeface="BIZ UDゴシック" panose="020B0400000000000000" pitchFamily="49" charset="-128"/>
                <a:ea typeface="BIZ UDゴシック" panose="020B0400000000000000" pitchFamily="49" charset="-128"/>
              </a:rPr>
              <a:t>postgres=#</a:t>
            </a:r>
            <a:endParaRPr kumimoji="1" lang="ja-JP" altLang="en-US" sz="1000">
              <a:latin typeface="BIZ UDゴシック" panose="020B0400000000000000" pitchFamily="49" charset="-128"/>
              <a:ea typeface="BIZ UDゴシック" panose="020B0400000000000000" pitchFamily="49" charset="-128"/>
            </a:endParaRPr>
          </a:p>
        </p:txBody>
      </p:sp>
      <p:sp>
        <p:nvSpPr>
          <p:cNvPr id="23" name="テキスト ボックス 22">
            <a:extLst>
              <a:ext uri="{FF2B5EF4-FFF2-40B4-BE49-F238E27FC236}">
                <a16:creationId xmlns:a16="http://schemas.microsoft.com/office/drawing/2014/main" id="{EEC86E73-6616-28C4-1BEF-179AFD0218D6}"/>
              </a:ext>
            </a:extLst>
          </p:cNvPr>
          <p:cNvSpPr txBox="1"/>
          <p:nvPr/>
        </p:nvSpPr>
        <p:spPr>
          <a:xfrm>
            <a:off x="4265122" y="4965942"/>
            <a:ext cx="2785035" cy="938719"/>
          </a:xfrm>
          <a:prstGeom prst="rect">
            <a:avLst/>
          </a:prstGeom>
          <a:noFill/>
        </p:spPr>
        <p:txBody>
          <a:bodyPr wrap="square" rtlCol="0">
            <a:spAutoFit/>
          </a:bodyPr>
          <a:lstStyle/>
          <a:p>
            <a:r>
              <a:rPr kumimoji="1" lang="en-US" altLang="ja-JP" sz="1100">
                <a:latin typeface="BIZ UDゴシック" panose="020B0400000000000000" pitchFamily="49" charset="-128"/>
                <a:ea typeface="BIZ UDゴシック" panose="020B0400000000000000" pitchFamily="49" charset="-128"/>
              </a:rPr>
              <a:t>UPDATE test SET address = '</a:t>
            </a:r>
            <a:r>
              <a:rPr kumimoji="1" lang="ja-JP" altLang="en-US" sz="1100">
                <a:latin typeface="BIZ UDゴシック" panose="020B0400000000000000" pitchFamily="49" charset="-128"/>
                <a:ea typeface="BIZ UDゴシック" panose="020B0400000000000000" pitchFamily="49" charset="-128"/>
              </a:rPr>
              <a:t>神奈川</a:t>
            </a:r>
            <a:r>
              <a:rPr kumimoji="1" lang="en-US" altLang="ja-JP" sz="1100">
                <a:latin typeface="BIZ UDゴシック" panose="020B0400000000000000" pitchFamily="49" charset="-128"/>
                <a:ea typeface="BIZ UDゴシック" panose="020B0400000000000000" pitchFamily="49" charset="-128"/>
              </a:rPr>
              <a:t>' WHERE name = 'bb';</a:t>
            </a:r>
          </a:p>
          <a:p>
            <a:endParaRPr lang="en-US" altLang="ja-JP" sz="1100">
              <a:latin typeface="BIZ UDゴシック" panose="020B0400000000000000" pitchFamily="49" charset="-128"/>
              <a:ea typeface="BIZ UDゴシック" panose="020B0400000000000000" pitchFamily="49" charset="-128"/>
            </a:endParaRPr>
          </a:p>
          <a:p>
            <a:r>
              <a:rPr kumimoji="1" lang="en-US" altLang="ja-JP" sz="1100">
                <a:latin typeface="BIZ UDゴシック" panose="020B0400000000000000" pitchFamily="49" charset="-128"/>
                <a:ea typeface="BIZ UDゴシック" panose="020B0400000000000000" pitchFamily="49" charset="-128"/>
              </a:rPr>
              <a:t>select no,name,address from test;</a:t>
            </a:r>
          </a:p>
          <a:p>
            <a:endParaRPr kumimoji="1" lang="ja-JP" altLang="en-US" sz="1100">
              <a:latin typeface="BIZ UDゴシック" panose="020B0400000000000000" pitchFamily="49" charset="-128"/>
              <a:ea typeface="BIZ UDゴシック" panose="020B0400000000000000" pitchFamily="49" charset="-128"/>
            </a:endParaRPr>
          </a:p>
        </p:txBody>
      </p:sp>
    </p:spTree>
    <p:extLst>
      <p:ext uri="{BB962C8B-B14F-4D97-AF65-F5344CB8AC3E}">
        <p14:creationId xmlns:p14="http://schemas.microsoft.com/office/powerpoint/2010/main" val="380525769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D21459B-23EC-E0ED-5443-5ED4BA52940F}"/>
              </a:ext>
            </a:extLst>
          </p:cNvPr>
          <p:cNvSpPr>
            <a:spLocks noGrp="1"/>
          </p:cNvSpPr>
          <p:nvPr>
            <p:ph type="title"/>
          </p:nvPr>
        </p:nvSpPr>
        <p:spPr/>
        <p:txBody>
          <a:bodyPr/>
          <a:lstStyle/>
          <a:p>
            <a:r>
              <a:rPr lang="en-US" altLang="ja-JP"/>
              <a:t>3-2-2.</a:t>
            </a:r>
            <a:r>
              <a:rPr lang="ja-JP" altLang="en-US"/>
              <a:t>標準</a:t>
            </a:r>
            <a:r>
              <a:rPr lang="en-US" altLang="ja-JP"/>
              <a:t>SQL-92</a:t>
            </a:r>
            <a:r>
              <a:rPr lang="ja-JP" altLang="en-US"/>
              <a:t>と</a:t>
            </a:r>
            <a:r>
              <a:rPr lang="en-US" altLang="ja-JP"/>
              <a:t>SQL:1999(SQL</a:t>
            </a:r>
            <a:r>
              <a:rPr lang="ja-JP" altLang="en-US"/>
              <a:t>操作</a:t>
            </a:r>
            <a:r>
              <a:rPr lang="en-US" altLang="ja-JP"/>
              <a:t>)</a:t>
            </a:r>
            <a:endParaRPr kumimoji="1" lang="ja-JP" altLang="en-US"/>
          </a:p>
        </p:txBody>
      </p:sp>
      <p:sp>
        <p:nvSpPr>
          <p:cNvPr id="4" name="テキスト プレースホルダー 3">
            <a:extLst>
              <a:ext uri="{FF2B5EF4-FFF2-40B4-BE49-F238E27FC236}">
                <a16:creationId xmlns:a16="http://schemas.microsoft.com/office/drawing/2014/main" id="{787E0EE5-4E22-199B-516A-B153A00B7B6A}"/>
              </a:ext>
            </a:extLst>
          </p:cNvPr>
          <p:cNvSpPr>
            <a:spLocks noGrp="1"/>
          </p:cNvSpPr>
          <p:nvPr>
            <p:ph type="body" sz="quarter" idx="14"/>
          </p:nvPr>
        </p:nvSpPr>
        <p:spPr/>
        <p:txBody>
          <a:bodyPr/>
          <a:lstStyle/>
          <a:p>
            <a:r>
              <a:rPr lang="ja-JP" altLang="en-US"/>
              <a:t>書き方解説</a:t>
            </a:r>
            <a:endParaRPr kumimoji="1" lang="ja-JP" altLang="en-US"/>
          </a:p>
        </p:txBody>
      </p:sp>
      <p:sp>
        <p:nvSpPr>
          <p:cNvPr id="5" name="正方形/長方形 4">
            <a:extLst>
              <a:ext uri="{FF2B5EF4-FFF2-40B4-BE49-F238E27FC236}">
                <a16:creationId xmlns:a16="http://schemas.microsoft.com/office/drawing/2014/main" id="{F681615A-7EC0-2405-D24A-13FC7FA587A7}"/>
              </a:ext>
            </a:extLst>
          </p:cNvPr>
          <p:cNvSpPr/>
          <p:nvPr/>
        </p:nvSpPr>
        <p:spPr>
          <a:xfrm>
            <a:off x="561860" y="1302114"/>
            <a:ext cx="11344390" cy="1507347"/>
          </a:xfrm>
          <a:prstGeom prst="rect">
            <a:avLst/>
          </a:prstGeom>
          <a:ln>
            <a:noFill/>
          </a:ln>
        </p:spPr>
        <p:style>
          <a:lnRef idx="2">
            <a:schemeClr val="accent5"/>
          </a:lnRef>
          <a:fillRef idx="1">
            <a:schemeClr val="lt1"/>
          </a:fillRef>
          <a:effectRef idx="0">
            <a:schemeClr val="accent5"/>
          </a:effectRef>
          <a:fontRef idx="minor">
            <a:schemeClr val="dk1"/>
          </a:fontRef>
        </p:style>
        <p:txBody>
          <a:bodyPr rtlCol="0" anchor="ctr"/>
          <a:lstStyle/>
          <a:p>
            <a:r>
              <a:rPr kumimoji="1" lang="en-US" altLang="ja-JP"/>
              <a:t>UPDATE</a:t>
            </a:r>
            <a:r>
              <a:rPr kumimoji="1" lang="ja-JP" altLang="en-US"/>
              <a:t>句の次にテーブル名、</a:t>
            </a:r>
            <a:r>
              <a:rPr kumimoji="1" lang="en-US" altLang="ja-JP"/>
              <a:t>SET</a:t>
            </a:r>
            <a:r>
              <a:rPr kumimoji="1" lang="ja-JP" altLang="en-US"/>
              <a:t>句の次に列名とその列に設定する値を指定します。列名および値は複数指定できます。</a:t>
            </a:r>
          </a:p>
          <a:p>
            <a:r>
              <a:rPr kumimoji="1" lang="ja-JP" altLang="en-US"/>
              <a:t>条件に一致するものを一括で更新する場合は</a:t>
            </a:r>
            <a:r>
              <a:rPr kumimoji="1" lang="en-US" altLang="ja-JP"/>
              <a:t>WHERE</a:t>
            </a:r>
            <a:r>
              <a:rPr kumimoji="1" lang="ja-JP" altLang="en-US"/>
              <a:t>句を使いましょう。なお、</a:t>
            </a:r>
            <a:r>
              <a:rPr kumimoji="1" lang="en-US" altLang="ja-JP"/>
              <a:t>WHERE</a:t>
            </a:r>
            <a:r>
              <a:rPr kumimoji="1" lang="ja-JP" altLang="en-US"/>
              <a:t>句は省略可能です。省略した場合はすべての行が更新対象となるので注意してください。</a:t>
            </a:r>
            <a:endParaRPr kumimoji="1" lang="ja-JP" altLang="en-US" dirty="0"/>
          </a:p>
        </p:txBody>
      </p:sp>
      <p:pic>
        <p:nvPicPr>
          <p:cNvPr id="4098" name="Picture 2">
            <a:extLst>
              <a:ext uri="{FF2B5EF4-FFF2-40B4-BE49-F238E27FC236}">
                <a16:creationId xmlns:a16="http://schemas.microsoft.com/office/drawing/2014/main" id="{B198A470-2B0F-81A6-72D7-F58355DCF02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9912" y="3167399"/>
            <a:ext cx="9863128" cy="33198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17063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D21459B-23EC-E0ED-5443-5ED4BA52940F}"/>
              </a:ext>
            </a:extLst>
          </p:cNvPr>
          <p:cNvSpPr>
            <a:spLocks noGrp="1"/>
          </p:cNvSpPr>
          <p:nvPr>
            <p:ph type="title"/>
          </p:nvPr>
        </p:nvSpPr>
        <p:spPr/>
        <p:txBody>
          <a:bodyPr/>
          <a:lstStyle/>
          <a:p>
            <a:r>
              <a:rPr lang="en-US" altLang="ja-JP"/>
              <a:t>3-2-2.</a:t>
            </a:r>
            <a:r>
              <a:rPr lang="ja-JP" altLang="en-US"/>
              <a:t>標準</a:t>
            </a:r>
            <a:r>
              <a:rPr lang="en-US" altLang="ja-JP"/>
              <a:t>SQL-92</a:t>
            </a:r>
            <a:r>
              <a:rPr lang="ja-JP" altLang="en-US"/>
              <a:t>と</a:t>
            </a:r>
            <a:r>
              <a:rPr lang="en-US" altLang="ja-JP"/>
              <a:t>SQL:1999(SQL</a:t>
            </a:r>
            <a:r>
              <a:rPr lang="ja-JP" altLang="en-US"/>
              <a:t>操作</a:t>
            </a:r>
            <a:r>
              <a:rPr lang="en-US" altLang="ja-JP"/>
              <a:t>)</a:t>
            </a:r>
            <a:endParaRPr kumimoji="1" lang="ja-JP" altLang="en-US"/>
          </a:p>
        </p:txBody>
      </p:sp>
      <p:sp>
        <p:nvSpPr>
          <p:cNvPr id="4" name="テキスト プレースホルダー 3">
            <a:extLst>
              <a:ext uri="{FF2B5EF4-FFF2-40B4-BE49-F238E27FC236}">
                <a16:creationId xmlns:a16="http://schemas.microsoft.com/office/drawing/2014/main" id="{787E0EE5-4E22-199B-516A-B153A00B7B6A}"/>
              </a:ext>
            </a:extLst>
          </p:cNvPr>
          <p:cNvSpPr>
            <a:spLocks noGrp="1"/>
          </p:cNvSpPr>
          <p:nvPr>
            <p:ph type="body" sz="quarter" idx="14"/>
          </p:nvPr>
        </p:nvSpPr>
        <p:spPr/>
        <p:txBody>
          <a:bodyPr/>
          <a:lstStyle/>
          <a:p>
            <a:r>
              <a:rPr kumimoji="1" lang="en-US" altLang="ja-JP"/>
              <a:t>(5)</a:t>
            </a:r>
            <a:r>
              <a:rPr kumimoji="1" lang="ja-JP" altLang="en-US"/>
              <a:t>データを削除する（</a:t>
            </a:r>
            <a:r>
              <a:rPr kumimoji="1" lang="en-US" altLang="ja-JP"/>
              <a:t>DELETE</a:t>
            </a:r>
            <a:r>
              <a:rPr kumimoji="1" lang="ja-JP" altLang="en-US"/>
              <a:t>）</a:t>
            </a:r>
          </a:p>
        </p:txBody>
      </p:sp>
      <p:sp>
        <p:nvSpPr>
          <p:cNvPr id="5" name="正方形/長方形 4">
            <a:extLst>
              <a:ext uri="{FF2B5EF4-FFF2-40B4-BE49-F238E27FC236}">
                <a16:creationId xmlns:a16="http://schemas.microsoft.com/office/drawing/2014/main" id="{F681615A-7EC0-2405-D24A-13FC7FA587A7}"/>
              </a:ext>
            </a:extLst>
          </p:cNvPr>
          <p:cNvSpPr/>
          <p:nvPr/>
        </p:nvSpPr>
        <p:spPr>
          <a:xfrm>
            <a:off x="561860" y="1302115"/>
            <a:ext cx="11344390" cy="862700"/>
          </a:xfrm>
          <a:prstGeom prst="rect">
            <a:avLst/>
          </a:prstGeom>
          <a:ln>
            <a:noFill/>
          </a:ln>
        </p:spPr>
        <p:style>
          <a:lnRef idx="2">
            <a:schemeClr val="accent5"/>
          </a:lnRef>
          <a:fillRef idx="1">
            <a:schemeClr val="lt1"/>
          </a:fillRef>
          <a:effectRef idx="0">
            <a:schemeClr val="accent5"/>
          </a:effectRef>
          <a:fontRef idx="minor">
            <a:schemeClr val="dk1"/>
          </a:fontRef>
        </p:style>
        <p:txBody>
          <a:bodyPr rtlCol="0" anchor="ctr"/>
          <a:lstStyle/>
          <a:p>
            <a:r>
              <a:rPr kumimoji="1" lang="ja-JP" altLang="en-US"/>
              <a:t>データベースからデータを取り除くことを「削除</a:t>
            </a:r>
            <a:r>
              <a:rPr kumimoji="1" lang="en-US" altLang="ja-JP"/>
              <a:t>(DELETE)</a:t>
            </a:r>
            <a:r>
              <a:rPr kumimoji="1" lang="ja-JP" altLang="en-US"/>
              <a:t>」と呼びます。条件を指定して、取り除きたいデータを絞り込みます。</a:t>
            </a:r>
            <a:endParaRPr kumimoji="1" lang="ja-JP" altLang="en-US" dirty="0"/>
          </a:p>
        </p:txBody>
      </p:sp>
      <p:sp>
        <p:nvSpPr>
          <p:cNvPr id="3" name="正方形/長方形 2">
            <a:extLst>
              <a:ext uri="{FF2B5EF4-FFF2-40B4-BE49-F238E27FC236}">
                <a16:creationId xmlns:a16="http://schemas.microsoft.com/office/drawing/2014/main" id="{470580D6-DFC7-8993-B57E-87CAABC32927}"/>
              </a:ext>
            </a:extLst>
          </p:cNvPr>
          <p:cNvSpPr/>
          <p:nvPr/>
        </p:nvSpPr>
        <p:spPr>
          <a:xfrm>
            <a:off x="352538" y="2693601"/>
            <a:ext cx="8670276" cy="1433215"/>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r>
              <a:rPr kumimoji="1" lang="en-US" altLang="ja-JP" sz="1400">
                <a:latin typeface="+mn-ea"/>
              </a:rPr>
              <a:t>DELETE FROM (</a:t>
            </a:r>
            <a:r>
              <a:rPr kumimoji="1" lang="ja-JP" altLang="en-US" sz="1400">
                <a:latin typeface="+mn-ea"/>
              </a:rPr>
              <a:t>テーブル名</a:t>
            </a:r>
            <a:r>
              <a:rPr kumimoji="1" lang="en-US" altLang="ja-JP" sz="1400">
                <a:latin typeface="+mn-ea"/>
              </a:rPr>
              <a:t>) WHERE (</a:t>
            </a:r>
            <a:r>
              <a:rPr kumimoji="1" lang="ja-JP" altLang="en-US" sz="1400">
                <a:latin typeface="+mn-ea"/>
              </a:rPr>
              <a:t>主キー項目</a:t>
            </a:r>
            <a:r>
              <a:rPr kumimoji="1" lang="en-US" altLang="ja-JP" sz="1400">
                <a:latin typeface="+mn-ea"/>
              </a:rPr>
              <a:t>) = (</a:t>
            </a:r>
            <a:r>
              <a:rPr kumimoji="1" lang="ja-JP" altLang="en-US" sz="1400">
                <a:latin typeface="+mn-ea"/>
              </a:rPr>
              <a:t>値</a:t>
            </a:r>
            <a:r>
              <a:rPr kumimoji="1" lang="en-US" altLang="ja-JP" sz="1400">
                <a:latin typeface="+mn-ea"/>
              </a:rPr>
              <a:t>);</a:t>
            </a:r>
            <a:endParaRPr kumimoji="1" lang="ja-JP" altLang="en-US" sz="1400">
              <a:latin typeface="+mn-ea"/>
            </a:endParaRPr>
          </a:p>
        </p:txBody>
      </p:sp>
      <p:sp>
        <p:nvSpPr>
          <p:cNvPr id="10" name="テキスト ボックス 9">
            <a:extLst>
              <a:ext uri="{FF2B5EF4-FFF2-40B4-BE49-F238E27FC236}">
                <a16:creationId xmlns:a16="http://schemas.microsoft.com/office/drawing/2014/main" id="{A1790067-1672-8334-779E-C851B4C6BED4}"/>
              </a:ext>
            </a:extLst>
          </p:cNvPr>
          <p:cNvSpPr txBox="1"/>
          <p:nvPr/>
        </p:nvSpPr>
        <p:spPr>
          <a:xfrm>
            <a:off x="352538" y="2367811"/>
            <a:ext cx="1720343" cy="307777"/>
          </a:xfrm>
          <a:prstGeom prst="rect">
            <a:avLst/>
          </a:prstGeom>
        </p:spPr>
        <p:style>
          <a:lnRef idx="0">
            <a:schemeClr val="accent2"/>
          </a:lnRef>
          <a:fillRef idx="3">
            <a:schemeClr val="accent2"/>
          </a:fillRef>
          <a:effectRef idx="3">
            <a:schemeClr val="accent2"/>
          </a:effectRef>
          <a:fontRef idx="minor">
            <a:schemeClr val="lt1"/>
          </a:fontRef>
        </p:style>
        <p:txBody>
          <a:bodyPr wrap="none" rtlCol="0">
            <a:spAutoFit/>
          </a:bodyPr>
          <a:lstStyle/>
          <a:p>
            <a:r>
              <a:rPr lang="en-US" altLang="ja-JP" sz="1400"/>
              <a:t>DELETE</a:t>
            </a:r>
            <a:r>
              <a:rPr kumimoji="1" lang="en-US" altLang="ja-JP" sz="1400"/>
              <a:t> </a:t>
            </a:r>
            <a:r>
              <a:rPr kumimoji="1" lang="ja-JP" altLang="en-US" sz="1400"/>
              <a:t>文の構文</a:t>
            </a:r>
          </a:p>
        </p:txBody>
      </p:sp>
      <p:sp>
        <p:nvSpPr>
          <p:cNvPr id="11" name="正方形/長方形 10">
            <a:extLst>
              <a:ext uri="{FF2B5EF4-FFF2-40B4-BE49-F238E27FC236}">
                <a16:creationId xmlns:a16="http://schemas.microsoft.com/office/drawing/2014/main" id="{B9771FA2-D129-FAFA-D2F8-DA19473560FE}"/>
              </a:ext>
            </a:extLst>
          </p:cNvPr>
          <p:cNvSpPr/>
          <p:nvPr/>
        </p:nvSpPr>
        <p:spPr>
          <a:xfrm>
            <a:off x="352538" y="4693186"/>
            <a:ext cx="3569467" cy="163049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12" name="正方形/長方形 11">
            <a:extLst>
              <a:ext uri="{FF2B5EF4-FFF2-40B4-BE49-F238E27FC236}">
                <a16:creationId xmlns:a16="http://schemas.microsoft.com/office/drawing/2014/main" id="{69F0BA06-E247-BF60-DF94-1B52E3F2A46B}"/>
              </a:ext>
            </a:extLst>
          </p:cNvPr>
          <p:cNvSpPr/>
          <p:nvPr/>
        </p:nvSpPr>
        <p:spPr>
          <a:xfrm>
            <a:off x="4103781" y="4693186"/>
            <a:ext cx="3065645" cy="163049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13" name="正方形/長方形 12">
            <a:extLst>
              <a:ext uri="{FF2B5EF4-FFF2-40B4-BE49-F238E27FC236}">
                <a16:creationId xmlns:a16="http://schemas.microsoft.com/office/drawing/2014/main" id="{15033AF2-BBD9-2AB3-C0A8-7D00AEA941E1}"/>
              </a:ext>
            </a:extLst>
          </p:cNvPr>
          <p:cNvSpPr/>
          <p:nvPr/>
        </p:nvSpPr>
        <p:spPr>
          <a:xfrm>
            <a:off x="7404452" y="4693186"/>
            <a:ext cx="4591512" cy="163049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14" name="テキスト ボックス 13">
            <a:extLst>
              <a:ext uri="{FF2B5EF4-FFF2-40B4-BE49-F238E27FC236}">
                <a16:creationId xmlns:a16="http://schemas.microsoft.com/office/drawing/2014/main" id="{F76ADC32-DC38-C62C-2D44-9B294817B38A}"/>
              </a:ext>
            </a:extLst>
          </p:cNvPr>
          <p:cNvSpPr txBox="1"/>
          <p:nvPr/>
        </p:nvSpPr>
        <p:spPr>
          <a:xfrm>
            <a:off x="352538" y="4423152"/>
            <a:ext cx="723275" cy="307777"/>
          </a:xfrm>
          <a:prstGeom prst="rect">
            <a:avLst/>
          </a:prstGeom>
          <a:noFill/>
        </p:spPr>
        <p:txBody>
          <a:bodyPr wrap="none" rtlCol="0">
            <a:spAutoFit/>
          </a:bodyPr>
          <a:lstStyle/>
          <a:p>
            <a:r>
              <a:rPr lang="ja-JP" altLang="en-US" sz="1400"/>
              <a:t>項目例</a:t>
            </a:r>
            <a:endParaRPr kumimoji="1" lang="ja-JP" altLang="en-US" sz="1400"/>
          </a:p>
        </p:txBody>
      </p:sp>
      <p:sp>
        <p:nvSpPr>
          <p:cNvPr id="15" name="テキスト ボックス 14">
            <a:extLst>
              <a:ext uri="{FF2B5EF4-FFF2-40B4-BE49-F238E27FC236}">
                <a16:creationId xmlns:a16="http://schemas.microsoft.com/office/drawing/2014/main" id="{19EAA275-32F4-3F8B-CD8F-C362C3FEE818}"/>
              </a:ext>
            </a:extLst>
          </p:cNvPr>
          <p:cNvSpPr txBox="1"/>
          <p:nvPr/>
        </p:nvSpPr>
        <p:spPr>
          <a:xfrm>
            <a:off x="4088924" y="4423151"/>
            <a:ext cx="760144" cy="307777"/>
          </a:xfrm>
          <a:prstGeom prst="rect">
            <a:avLst/>
          </a:prstGeom>
          <a:noFill/>
        </p:spPr>
        <p:txBody>
          <a:bodyPr wrap="none" rtlCol="0">
            <a:spAutoFit/>
          </a:bodyPr>
          <a:lstStyle/>
          <a:p>
            <a:r>
              <a:rPr kumimoji="1" lang="en-US" altLang="ja-JP" sz="1400"/>
              <a:t>SQL</a:t>
            </a:r>
            <a:r>
              <a:rPr kumimoji="1" lang="ja-JP" altLang="en-US" sz="1400"/>
              <a:t>文</a:t>
            </a:r>
          </a:p>
        </p:txBody>
      </p:sp>
      <p:sp>
        <p:nvSpPr>
          <p:cNvPr id="16" name="テキスト ボックス 15">
            <a:extLst>
              <a:ext uri="{FF2B5EF4-FFF2-40B4-BE49-F238E27FC236}">
                <a16:creationId xmlns:a16="http://schemas.microsoft.com/office/drawing/2014/main" id="{90C643FB-3B14-C0D5-0EE0-F582F02483F5}"/>
              </a:ext>
            </a:extLst>
          </p:cNvPr>
          <p:cNvSpPr txBox="1"/>
          <p:nvPr/>
        </p:nvSpPr>
        <p:spPr>
          <a:xfrm>
            <a:off x="7855024" y="4375921"/>
            <a:ext cx="723275" cy="307777"/>
          </a:xfrm>
          <a:prstGeom prst="rect">
            <a:avLst/>
          </a:prstGeom>
          <a:noFill/>
        </p:spPr>
        <p:txBody>
          <a:bodyPr wrap="none" rtlCol="0">
            <a:spAutoFit/>
          </a:bodyPr>
          <a:lstStyle/>
          <a:p>
            <a:r>
              <a:rPr kumimoji="1" lang="ja-JP" altLang="en-US" sz="1400"/>
              <a:t>実行例</a:t>
            </a:r>
          </a:p>
        </p:txBody>
      </p:sp>
      <p:pic>
        <p:nvPicPr>
          <p:cNvPr id="17" name="図 16">
            <a:extLst>
              <a:ext uri="{FF2B5EF4-FFF2-40B4-BE49-F238E27FC236}">
                <a16:creationId xmlns:a16="http://schemas.microsoft.com/office/drawing/2014/main" id="{708F46BF-3AC9-6199-B446-3551F199231A}"/>
              </a:ext>
            </a:extLst>
          </p:cNvPr>
          <p:cNvPicPr>
            <a:picLocks noChangeAspect="1"/>
          </p:cNvPicPr>
          <p:nvPr/>
        </p:nvPicPr>
        <p:blipFill>
          <a:blip r:embed="rId2"/>
          <a:stretch>
            <a:fillRect/>
          </a:stretch>
        </p:blipFill>
        <p:spPr>
          <a:xfrm>
            <a:off x="9976577" y="3300884"/>
            <a:ext cx="898016" cy="549294"/>
          </a:xfrm>
          <a:prstGeom prst="rect">
            <a:avLst/>
          </a:prstGeom>
        </p:spPr>
      </p:pic>
      <p:sp>
        <p:nvSpPr>
          <p:cNvPr id="18" name="正方形/長方形 17">
            <a:extLst>
              <a:ext uri="{FF2B5EF4-FFF2-40B4-BE49-F238E27FC236}">
                <a16:creationId xmlns:a16="http://schemas.microsoft.com/office/drawing/2014/main" id="{151890F3-AF30-D15A-F07E-332745DF0101}"/>
              </a:ext>
            </a:extLst>
          </p:cNvPr>
          <p:cNvSpPr/>
          <p:nvPr/>
        </p:nvSpPr>
        <p:spPr>
          <a:xfrm>
            <a:off x="9729611" y="2545790"/>
            <a:ext cx="1326155" cy="35529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sz="1100"/>
              <a:t>削除：キーワード</a:t>
            </a:r>
            <a:endParaRPr lang="en-US" altLang="ja-JP" sz="1100"/>
          </a:p>
        </p:txBody>
      </p:sp>
      <p:sp>
        <p:nvSpPr>
          <p:cNvPr id="19" name="正方形/長方形 18">
            <a:extLst>
              <a:ext uri="{FF2B5EF4-FFF2-40B4-BE49-F238E27FC236}">
                <a16:creationId xmlns:a16="http://schemas.microsoft.com/office/drawing/2014/main" id="{6B0B6C69-A4A7-7949-508A-2F2F2506C150}"/>
              </a:ext>
            </a:extLst>
          </p:cNvPr>
          <p:cNvSpPr/>
          <p:nvPr/>
        </p:nvSpPr>
        <p:spPr>
          <a:xfrm>
            <a:off x="10897627" y="3939010"/>
            <a:ext cx="990427" cy="3732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ja-JP" altLang="en-US" sz="1100"/>
              <a:t>データ削除</a:t>
            </a:r>
            <a:endParaRPr lang="en-US" altLang="ja-JP" sz="1100"/>
          </a:p>
        </p:txBody>
      </p:sp>
      <p:sp>
        <p:nvSpPr>
          <p:cNvPr id="20" name="矢印: 環状 19">
            <a:extLst>
              <a:ext uri="{FF2B5EF4-FFF2-40B4-BE49-F238E27FC236}">
                <a16:creationId xmlns:a16="http://schemas.microsoft.com/office/drawing/2014/main" id="{EAC560A3-5E8A-7AB2-3CA5-C65C880DEA8C}"/>
              </a:ext>
            </a:extLst>
          </p:cNvPr>
          <p:cNvSpPr/>
          <p:nvPr/>
        </p:nvSpPr>
        <p:spPr>
          <a:xfrm rot="10609921">
            <a:off x="10548550" y="3479430"/>
            <a:ext cx="439062" cy="549294"/>
          </a:xfrm>
          <a:prstGeom prst="circular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solidFill>
                <a:schemeClr val="tx1"/>
              </a:solidFill>
            </a:endParaRPr>
          </a:p>
        </p:txBody>
      </p:sp>
      <p:cxnSp>
        <p:nvCxnSpPr>
          <p:cNvPr id="21" name="直線矢印コネクタ 20">
            <a:extLst>
              <a:ext uri="{FF2B5EF4-FFF2-40B4-BE49-F238E27FC236}">
                <a16:creationId xmlns:a16="http://schemas.microsoft.com/office/drawing/2014/main" id="{ADDCD4A7-D871-DF71-898B-C4C3D712FAD8}"/>
              </a:ext>
            </a:extLst>
          </p:cNvPr>
          <p:cNvCxnSpPr>
            <a:cxnSpLocks/>
          </p:cNvCxnSpPr>
          <p:nvPr/>
        </p:nvCxnSpPr>
        <p:spPr>
          <a:xfrm>
            <a:off x="10378921" y="2942656"/>
            <a:ext cx="0" cy="3582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テキスト ボックス 21">
            <a:extLst>
              <a:ext uri="{FF2B5EF4-FFF2-40B4-BE49-F238E27FC236}">
                <a16:creationId xmlns:a16="http://schemas.microsoft.com/office/drawing/2014/main" id="{366E2990-7680-0942-960F-247FB60D1CCD}"/>
              </a:ext>
            </a:extLst>
          </p:cNvPr>
          <p:cNvSpPr txBox="1"/>
          <p:nvPr/>
        </p:nvSpPr>
        <p:spPr>
          <a:xfrm>
            <a:off x="3054824" y="6416110"/>
            <a:ext cx="8020144" cy="307777"/>
          </a:xfrm>
          <a:prstGeom prst="rect">
            <a:avLst/>
          </a:prstGeom>
          <a:noFill/>
        </p:spPr>
        <p:txBody>
          <a:bodyPr wrap="none" rtlCol="0">
            <a:spAutoFit/>
          </a:bodyPr>
          <a:lstStyle/>
          <a:p>
            <a:r>
              <a:rPr kumimoji="1" lang="en-US" altLang="ja-JP" sz="1400">
                <a:latin typeface="+mn-ea"/>
              </a:rPr>
              <a:t>※</a:t>
            </a:r>
            <a:r>
              <a:rPr lang="ja-JP" altLang="en-US" sz="1400">
                <a:latin typeface="+mn-ea"/>
              </a:rPr>
              <a:t>詳しくは</a:t>
            </a:r>
            <a:r>
              <a:rPr lang="en-US" altLang="ja-JP" sz="1400">
                <a:latin typeface="+mn-ea"/>
              </a:rPr>
              <a:t>URL</a:t>
            </a:r>
            <a:r>
              <a:rPr lang="ja-JP" altLang="en-US" sz="1400">
                <a:latin typeface="+mn-ea"/>
              </a:rPr>
              <a:t>で：　</a:t>
            </a:r>
            <a:r>
              <a:rPr lang="en-US" altLang="ja-JP" sz="1400">
                <a:latin typeface="+mn-ea"/>
              </a:rPr>
              <a:t>https://pgsql-jp.github.io/jpug-doc/13.1/html/dml-delete.html</a:t>
            </a:r>
            <a:endParaRPr kumimoji="1" lang="ja-JP" altLang="en-US" sz="1400">
              <a:latin typeface="+mn-ea"/>
            </a:endParaRPr>
          </a:p>
        </p:txBody>
      </p:sp>
      <p:graphicFrame>
        <p:nvGraphicFramePr>
          <p:cNvPr id="6" name="表 5">
            <a:extLst>
              <a:ext uri="{FF2B5EF4-FFF2-40B4-BE49-F238E27FC236}">
                <a16:creationId xmlns:a16="http://schemas.microsoft.com/office/drawing/2014/main" id="{49297F23-055A-2587-8A89-132AECA2DF1F}"/>
              </a:ext>
            </a:extLst>
          </p:cNvPr>
          <p:cNvGraphicFramePr>
            <a:graphicFrameLocks noGrp="1"/>
          </p:cNvGraphicFramePr>
          <p:nvPr>
            <p:extLst>
              <p:ext uri="{D42A27DB-BD31-4B8C-83A1-F6EECF244321}">
                <p14:modId xmlns:p14="http://schemas.microsoft.com/office/powerpoint/2010/main" val="3718829391"/>
              </p:ext>
            </p:extLst>
          </p:nvPr>
        </p:nvGraphicFramePr>
        <p:xfrm>
          <a:off x="491309" y="5160431"/>
          <a:ext cx="3291924" cy="1005840"/>
        </p:xfrm>
        <a:graphic>
          <a:graphicData uri="http://schemas.openxmlformats.org/drawingml/2006/table">
            <a:tbl>
              <a:tblPr firstRow="1" bandRow="1">
                <a:tableStyleId>{5C22544A-7EE6-4342-B048-85BDC9FD1C3A}</a:tableStyleId>
              </a:tblPr>
              <a:tblGrid>
                <a:gridCol w="1097308">
                  <a:extLst>
                    <a:ext uri="{9D8B030D-6E8A-4147-A177-3AD203B41FA5}">
                      <a16:colId xmlns:a16="http://schemas.microsoft.com/office/drawing/2014/main" val="670405628"/>
                    </a:ext>
                  </a:extLst>
                </a:gridCol>
                <a:gridCol w="1097308">
                  <a:extLst>
                    <a:ext uri="{9D8B030D-6E8A-4147-A177-3AD203B41FA5}">
                      <a16:colId xmlns:a16="http://schemas.microsoft.com/office/drawing/2014/main" val="1894505001"/>
                    </a:ext>
                  </a:extLst>
                </a:gridCol>
                <a:gridCol w="1097308">
                  <a:extLst>
                    <a:ext uri="{9D8B030D-6E8A-4147-A177-3AD203B41FA5}">
                      <a16:colId xmlns:a16="http://schemas.microsoft.com/office/drawing/2014/main" val="3054983706"/>
                    </a:ext>
                  </a:extLst>
                </a:gridCol>
              </a:tblGrid>
              <a:tr h="0">
                <a:tc>
                  <a:txBody>
                    <a:bodyPr/>
                    <a:lstStyle/>
                    <a:p>
                      <a:r>
                        <a:rPr kumimoji="1" lang="en-US" altLang="ja-JP" sz="1050"/>
                        <a:t>no</a:t>
                      </a:r>
                      <a:endParaRPr kumimoji="1" lang="ja-JP" altLang="en-US" sz="1050"/>
                    </a:p>
                  </a:txBody>
                  <a:tcPr/>
                </a:tc>
                <a:tc>
                  <a:txBody>
                    <a:bodyPr/>
                    <a:lstStyle/>
                    <a:p>
                      <a:r>
                        <a:rPr kumimoji="1" lang="en-US" altLang="ja-JP" sz="1050"/>
                        <a:t>name</a:t>
                      </a:r>
                      <a:endParaRPr kumimoji="1" lang="ja-JP" altLang="en-US" sz="1050"/>
                    </a:p>
                  </a:txBody>
                  <a:tcPr/>
                </a:tc>
                <a:tc>
                  <a:txBody>
                    <a:bodyPr/>
                    <a:lstStyle/>
                    <a:p>
                      <a:r>
                        <a:rPr kumimoji="1" lang="en-US" altLang="ja-JP" sz="1050"/>
                        <a:t>address</a:t>
                      </a:r>
                      <a:endParaRPr kumimoji="1" lang="ja-JP" altLang="en-US" sz="1050"/>
                    </a:p>
                  </a:txBody>
                  <a:tcPr/>
                </a:tc>
                <a:extLst>
                  <a:ext uri="{0D108BD9-81ED-4DB2-BD59-A6C34878D82A}">
                    <a16:rowId xmlns:a16="http://schemas.microsoft.com/office/drawing/2014/main" val="2555333549"/>
                  </a:ext>
                </a:extLst>
              </a:tr>
              <a:tr h="0">
                <a:tc>
                  <a:txBody>
                    <a:bodyPr/>
                    <a:lstStyle/>
                    <a:p>
                      <a:r>
                        <a:rPr kumimoji="1" lang="en-US" altLang="ja-JP" sz="1050"/>
                        <a:t>1</a:t>
                      </a:r>
                      <a:endParaRPr kumimoji="1" lang="ja-JP" altLang="en-US" sz="1050"/>
                    </a:p>
                  </a:txBody>
                  <a:tcPr/>
                </a:tc>
                <a:tc>
                  <a:txBody>
                    <a:bodyPr/>
                    <a:lstStyle/>
                    <a:p>
                      <a:r>
                        <a:rPr kumimoji="1" lang="en-US" altLang="ja-JP" sz="1050"/>
                        <a:t>aa</a:t>
                      </a:r>
                      <a:endParaRPr kumimoji="1" lang="ja-JP" altLang="en-US" sz="1050"/>
                    </a:p>
                  </a:txBody>
                  <a:tcPr/>
                </a:tc>
                <a:tc>
                  <a:txBody>
                    <a:bodyPr/>
                    <a:lstStyle/>
                    <a:p>
                      <a:r>
                        <a:rPr kumimoji="1" lang="ja-JP" altLang="en-US" sz="1050"/>
                        <a:t>東京</a:t>
                      </a:r>
                    </a:p>
                  </a:txBody>
                  <a:tcPr/>
                </a:tc>
                <a:extLst>
                  <a:ext uri="{0D108BD9-81ED-4DB2-BD59-A6C34878D82A}">
                    <a16:rowId xmlns:a16="http://schemas.microsoft.com/office/drawing/2014/main" val="2748650354"/>
                  </a:ext>
                </a:extLst>
              </a:tr>
              <a:tr h="0">
                <a:tc>
                  <a:txBody>
                    <a:bodyPr/>
                    <a:lstStyle/>
                    <a:p>
                      <a:r>
                        <a:rPr kumimoji="1" lang="en-US" altLang="ja-JP" sz="1050" strike="sngStrike">
                          <a:solidFill>
                            <a:srgbClr val="FF0000"/>
                          </a:solidFill>
                        </a:rPr>
                        <a:t>2</a:t>
                      </a:r>
                      <a:endParaRPr kumimoji="1" lang="ja-JP" altLang="en-US" sz="1050" strike="sngStrike">
                        <a:solidFill>
                          <a:srgbClr val="FF0000"/>
                        </a:solidFill>
                      </a:endParaRPr>
                    </a:p>
                  </a:txBody>
                  <a:tcPr/>
                </a:tc>
                <a:tc>
                  <a:txBody>
                    <a:bodyPr/>
                    <a:lstStyle/>
                    <a:p>
                      <a:r>
                        <a:rPr kumimoji="1" lang="en-US" altLang="ja-JP" sz="1050" strike="sngStrike">
                          <a:solidFill>
                            <a:srgbClr val="FF0000"/>
                          </a:solidFill>
                        </a:rPr>
                        <a:t>bb</a:t>
                      </a:r>
                      <a:endParaRPr kumimoji="1" lang="ja-JP" altLang="en-US" sz="1050" strike="sngStrike">
                        <a:solidFill>
                          <a:srgbClr val="FF0000"/>
                        </a:solidFill>
                      </a:endParaRPr>
                    </a:p>
                  </a:txBody>
                  <a:tcPr/>
                </a:tc>
                <a:tc>
                  <a:txBody>
                    <a:bodyPr/>
                    <a:lstStyle/>
                    <a:p>
                      <a:r>
                        <a:rPr kumimoji="1" lang="ja-JP" altLang="en-US" sz="1050" strike="sngStrike">
                          <a:solidFill>
                            <a:srgbClr val="FF0000"/>
                          </a:solidFill>
                        </a:rPr>
                        <a:t>神奈川</a:t>
                      </a:r>
                    </a:p>
                  </a:txBody>
                  <a:tcPr/>
                </a:tc>
                <a:extLst>
                  <a:ext uri="{0D108BD9-81ED-4DB2-BD59-A6C34878D82A}">
                    <a16:rowId xmlns:a16="http://schemas.microsoft.com/office/drawing/2014/main" val="3484918696"/>
                  </a:ext>
                </a:extLst>
              </a:tr>
              <a:tr h="0">
                <a:tc>
                  <a:txBody>
                    <a:bodyPr/>
                    <a:lstStyle/>
                    <a:p>
                      <a:endParaRPr kumimoji="1" lang="ja-JP" altLang="en-US" sz="1050"/>
                    </a:p>
                  </a:txBody>
                  <a:tcPr/>
                </a:tc>
                <a:tc>
                  <a:txBody>
                    <a:bodyPr/>
                    <a:lstStyle/>
                    <a:p>
                      <a:endParaRPr kumimoji="1" lang="ja-JP" altLang="en-US" sz="1050"/>
                    </a:p>
                  </a:txBody>
                  <a:tcPr/>
                </a:tc>
                <a:tc>
                  <a:txBody>
                    <a:bodyPr/>
                    <a:lstStyle/>
                    <a:p>
                      <a:endParaRPr kumimoji="1" lang="ja-JP" altLang="en-US" sz="1050"/>
                    </a:p>
                  </a:txBody>
                  <a:tcPr/>
                </a:tc>
                <a:extLst>
                  <a:ext uri="{0D108BD9-81ED-4DB2-BD59-A6C34878D82A}">
                    <a16:rowId xmlns:a16="http://schemas.microsoft.com/office/drawing/2014/main" val="2533490408"/>
                  </a:ext>
                </a:extLst>
              </a:tr>
            </a:tbl>
          </a:graphicData>
        </a:graphic>
      </p:graphicFrame>
      <p:sp>
        <p:nvSpPr>
          <p:cNvPr id="7" name="テキスト ボックス 6">
            <a:extLst>
              <a:ext uri="{FF2B5EF4-FFF2-40B4-BE49-F238E27FC236}">
                <a16:creationId xmlns:a16="http://schemas.microsoft.com/office/drawing/2014/main" id="{505B84EF-91D9-525B-ADA7-201AC896328B}"/>
              </a:ext>
            </a:extLst>
          </p:cNvPr>
          <p:cNvSpPr txBox="1"/>
          <p:nvPr/>
        </p:nvSpPr>
        <p:spPr>
          <a:xfrm>
            <a:off x="491309" y="4791388"/>
            <a:ext cx="1350050" cy="276999"/>
          </a:xfrm>
          <a:prstGeom prst="rect">
            <a:avLst/>
          </a:prstGeom>
          <a:noFill/>
        </p:spPr>
        <p:txBody>
          <a:bodyPr wrap="none" rtlCol="0">
            <a:spAutoFit/>
          </a:bodyPr>
          <a:lstStyle/>
          <a:p>
            <a:r>
              <a:rPr kumimoji="1" lang="ja-JP" altLang="en-US" sz="1200"/>
              <a:t>テーブル名：</a:t>
            </a:r>
            <a:r>
              <a:rPr kumimoji="1" lang="en-US" altLang="ja-JP" sz="1200"/>
              <a:t>test</a:t>
            </a:r>
            <a:endParaRPr kumimoji="1" lang="ja-JP" altLang="en-US" sz="1200"/>
          </a:p>
        </p:txBody>
      </p:sp>
      <p:sp>
        <p:nvSpPr>
          <p:cNvPr id="8" name="テキスト ボックス 7">
            <a:extLst>
              <a:ext uri="{FF2B5EF4-FFF2-40B4-BE49-F238E27FC236}">
                <a16:creationId xmlns:a16="http://schemas.microsoft.com/office/drawing/2014/main" id="{2B4993AC-E892-F9B7-9040-AA1C02CBF2BD}"/>
              </a:ext>
            </a:extLst>
          </p:cNvPr>
          <p:cNvSpPr txBox="1"/>
          <p:nvPr/>
        </p:nvSpPr>
        <p:spPr>
          <a:xfrm>
            <a:off x="7404452" y="4718108"/>
            <a:ext cx="4591512" cy="1477328"/>
          </a:xfrm>
          <a:prstGeom prst="rect">
            <a:avLst/>
          </a:prstGeom>
          <a:noFill/>
        </p:spPr>
        <p:txBody>
          <a:bodyPr wrap="square" rtlCol="0">
            <a:spAutoFit/>
          </a:bodyPr>
          <a:lstStyle/>
          <a:p>
            <a:r>
              <a:rPr kumimoji="1" lang="en-US" altLang="ja-JP" sz="1000">
                <a:latin typeface="BIZ UDゴシック" panose="020B0400000000000000" pitchFamily="49" charset="-128"/>
                <a:ea typeface="BIZ UDゴシック" panose="020B0400000000000000" pitchFamily="49" charset="-128"/>
              </a:rPr>
              <a:t>postgres=# DELETE FROM test WHERE name = 'bb';</a:t>
            </a:r>
          </a:p>
          <a:p>
            <a:r>
              <a:rPr kumimoji="1" lang="en-US" altLang="ja-JP" sz="1000">
                <a:latin typeface="BIZ UDゴシック" panose="020B0400000000000000" pitchFamily="49" charset="-128"/>
                <a:ea typeface="BIZ UDゴシック" panose="020B0400000000000000" pitchFamily="49" charset="-128"/>
              </a:rPr>
              <a:t>DELETE 1</a:t>
            </a:r>
          </a:p>
          <a:p>
            <a:r>
              <a:rPr kumimoji="1" lang="en-US" altLang="ja-JP" sz="1000">
                <a:latin typeface="BIZ UDゴシック" panose="020B0400000000000000" pitchFamily="49" charset="-128"/>
                <a:ea typeface="BIZ UDゴシック" panose="020B0400000000000000" pitchFamily="49" charset="-128"/>
              </a:rPr>
              <a:t>postgres=# select no,name,address from test;</a:t>
            </a:r>
          </a:p>
          <a:p>
            <a:r>
              <a:rPr kumimoji="1" lang="en-US" altLang="ja-JP" sz="1000">
                <a:latin typeface="BIZ UDゴシック" panose="020B0400000000000000" pitchFamily="49" charset="-128"/>
                <a:ea typeface="BIZ UDゴシック" panose="020B0400000000000000" pitchFamily="49" charset="-128"/>
              </a:rPr>
              <a:t> no |         name         |                       address</a:t>
            </a:r>
          </a:p>
          <a:p>
            <a:r>
              <a:rPr kumimoji="1" lang="en-US" altLang="ja-JP" sz="1000">
                <a:latin typeface="BIZ UDゴシック" panose="020B0400000000000000" pitchFamily="49" charset="-128"/>
                <a:ea typeface="BIZ UDゴシック" panose="020B0400000000000000" pitchFamily="49" charset="-128"/>
              </a:rPr>
              <a:t>----+----------------------+----------------------------------------</a:t>
            </a:r>
          </a:p>
          <a:p>
            <a:r>
              <a:rPr kumimoji="1" lang="en-US" altLang="ja-JP" sz="1000">
                <a:latin typeface="BIZ UDゴシック" panose="020B0400000000000000" pitchFamily="49" charset="-128"/>
                <a:ea typeface="BIZ UDゴシック" panose="020B0400000000000000" pitchFamily="49" charset="-128"/>
              </a:rPr>
              <a:t>  2 | aa                   | </a:t>
            </a:r>
            <a:r>
              <a:rPr kumimoji="1" lang="ja-JP" altLang="en-US" sz="1000">
                <a:latin typeface="BIZ UDゴシック" panose="020B0400000000000000" pitchFamily="49" charset="-128"/>
                <a:ea typeface="BIZ UDゴシック" panose="020B0400000000000000" pitchFamily="49" charset="-128"/>
              </a:rPr>
              <a:t>東京</a:t>
            </a:r>
          </a:p>
          <a:p>
            <a:endParaRPr kumimoji="1" lang="ja-JP" altLang="en-US" sz="1000">
              <a:latin typeface="BIZ UDゴシック" panose="020B0400000000000000" pitchFamily="49" charset="-128"/>
              <a:ea typeface="BIZ UDゴシック" panose="020B0400000000000000" pitchFamily="49" charset="-128"/>
            </a:endParaRPr>
          </a:p>
          <a:p>
            <a:r>
              <a:rPr kumimoji="1" lang="en-US" altLang="ja-JP" sz="1000">
                <a:latin typeface="BIZ UDゴシック" panose="020B0400000000000000" pitchFamily="49" charset="-128"/>
                <a:ea typeface="BIZ UDゴシック" panose="020B0400000000000000" pitchFamily="49" charset="-128"/>
              </a:rPr>
              <a:t>(1 row)</a:t>
            </a:r>
          </a:p>
          <a:p>
            <a:r>
              <a:rPr kumimoji="1" lang="en-US" altLang="ja-JP" sz="1000">
                <a:latin typeface="BIZ UDゴシック" panose="020B0400000000000000" pitchFamily="49" charset="-128"/>
                <a:ea typeface="BIZ UDゴシック" panose="020B0400000000000000" pitchFamily="49" charset="-128"/>
              </a:rPr>
              <a:t>postgres=#</a:t>
            </a:r>
            <a:endParaRPr kumimoji="1" lang="ja-JP" altLang="en-US" sz="1000">
              <a:latin typeface="BIZ UDゴシック" panose="020B0400000000000000" pitchFamily="49" charset="-128"/>
              <a:ea typeface="BIZ UDゴシック" panose="020B0400000000000000" pitchFamily="49" charset="-128"/>
            </a:endParaRPr>
          </a:p>
        </p:txBody>
      </p:sp>
      <p:sp>
        <p:nvSpPr>
          <p:cNvPr id="9" name="テキスト ボックス 8">
            <a:extLst>
              <a:ext uri="{FF2B5EF4-FFF2-40B4-BE49-F238E27FC236}">
                <a16:creationId xmlns:a16="http://schemas.microsoft.com/office/drawing/2014/main" id="{601C0481-695B-501E-D1E5-E07ED68EC7CC}"/>
              </a:ext>
            </a:extLst>
          </p:cNvPr>
          <p:cNvSpPr txBox="1"/>
          <p:nvPr/>
        </p:nvSpPr>
        <p:spPr>
          <a:xfrm>
            <a:off x="4265122" y="4965942"/>
            <a:ext cx="2785035" cy="600164"/>
          </a:xfrm>
          <a:prstGeom prst="rect">
            <a:avLst/>
          </a:prstGeom>
          <a:noFill/>
        </p:spPr>
        <p:txBody>
          <a:bodyPr wrap="square" rtlCol="0">
            <a:spAutoFit/>
          </a:bodyPr>
          <a:lstStyle/>
          <a:p>
            <a:r>
              <a:rPr kumimoji="1" lang="en-US" altLang="ja-JP" sz="1100">
                <a:latin typeface="BIZ UDゴシック" panose="020B0400000000000000" pitchFamily="49" charset="-128"/>
                <a:ea typeface="BIZ UDゴシック" panose="020B0400000000000000" pitchFamily="49" charset="-128"/>
              </a:rPr>
              <a:t>DELETE FROM test WHERE name = 'bb';</a:t>
            </a:r>
          </a:p>
          <a:p>
            <a:endParaRPr lang="en-US" altLang="ja-JP" sz="1100">
              <a:latin typeface="BIZ UDゴシック" panose="020B0400000000000000" pitchFamily="49" charset="-128"/>
              <a:ea typeface="BIZ UDゴシック" panose="020B0400000000000000" pitchFamily="49" charset="-128"/>
            </a:endParaRPr>
          </a:p>
          <a:p>
            <a:r>
              <a:rPr kumimoji="1" lang="en-US" altLang="ja-JP" sz="1100">
                <a:latin typeface="BIZ UDゴシック" panose="020B0400000000000000" pitchFamily="49" charset="-128"/>
                <a:ea typeface="BIZ UDゴシック" panose="020B0400000000000000" pitchFamily="49" charset="-128"/>
              </a:rPr>
              <a:t>select no,name,address from test;</a:t>
            </a:r>
            <a:endParaRPr kumimoji="1" lang="ja-JP" altLang="en-US" sz="1100">
              <a:latin typeface="BIZ UDゴシック" panose="020B0400000000000000" pitchFamily="49" charset="-128"/>
              <a:ea typeface="BIZ UDゴシック" panose="020B0400000000000000" pitchFamily="49" charset="-128"/>
            </a:endParaRPr>
          </a:p>
        </p:txBody>
      </p:sp>
    </p:spTree>
    <p:extLst>
      <p:ext uri="{BB962C8B-B14F-4D97-AF65-F5344CB8AC3E}">
        <p14:creationId xmlns:p14="http://schemas.microsoft.com/office/powerpoint/2010/main" val="130125995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D21459B-23EC-E0ED-5443-5ED4BA52940F}"/>
              </a:ext>
            </a:extLst>
          </p:cNvPr>
          <p:cNvSpPr>
            <a:spLocks noGrp="1"/>
          </p:cNvSpPr>
          <p:nvPr>
            <p:ph type="title"/>
          </p:nvPr>
        </p:nvSpPr>
        <p:spPr/>
        <p:txBody>
          <a:bodyPr/>
          <a:lstStyle/>
          <a:p>
            <a:r>
              <a:rPr lang="en-US" altLang="ja-JP"/>
              <a:t>3-2-2.</a:t>
            </a:r>
            <a:r>
              <a:rPr lang="ja-JP" altLang="en-US"/>
              <a:t>標準</a:t>
            </a:r>
            <a:r>
              <a:rPr lang="en-US" altLang="ja-JP"/>
              <a:t>SQL-92</a:t>
            </a:r>
            <a:r>
              <a:rPr lang="ja-JP" altLang="en-US"/>
              <a:t>と</a:t>
            </a:r>
            <a:r>
              <a:rPr lang="en-US" altLang="ja-JP"/>
              <a:t>SQL:1999(SQL</a:t>
            </a:r>
            <a:r>
              <a:rPr lang="ja-JP" altLang="en-US"/>
              <a:t>操作</a:t>
            </a:r>
            <a:r>
              <a:rPr lang="en-US" altLang="ja-JP"/>
              <a:t>)</a:t>
            </a:r>
            <a:endParaRPr kumimoji="1" lang="ja-JP" altLang="en-US"/>
          </a:p>
        </p:txBody>
      </p:sp>
      <p:sp>
        <p:nvSpPr>
          <p:cNvPr id="4" name="テキスト プレースホルダー 3">
            <a:extLst>
              <a:ext uri="{FF2B5EF4-FFF2-40B4-BE49-F238E27FC236}">
                <a16:creationId xmlns:a16="http://schemas.microsoft.com/office/drawing/2014/main" id="{787E0EE5-4E22-199B-516A-B153A00B7B6A}"/>
              </a:ext>
            </a:extLst>
          </p:cNvPr>
          <p:cNvSpPr>
            <a:spLocks noGrp="1"/>
          </p:cNvSpPr>
          <p:nvPr>
            <p:ph type="body" sz="quarter" idx="14"/>
          </p:nvPr>
        </p:nvSpPr>
        <p:spPr/>
        <p:txBody>
          <a:bodyPr/>
          <a:lstStyle/>
          <a:p>
            <a:r>
              <a:rPr lang="ja-JP" altLang="en-US"/>
              <a:t>書き方解説</a:t>
            </a:r>
            <a:endParaRPr kumimoji="1" lang="ja-JP" altLang="en-US"/>
          </a:p>
        </p:txBody>
      </p:sp>
      <p:sp>
        <p:nvSpPr>
          <p:cNvPr id="5" name="正方形/長方形 4">
            <a:extLst>
              <a:ext uri="{FF2B5EF4-FFF2-40B4-BE49-F238E27FC236}">
                <a16:creationId xmlns:a16="http://schemas.microsoft.com/office/drawing/2014/main" id="{F681615A-7EC0-2405-D24A-13FC7FA587A7}"/>
              </a:ext>
            </a:extLst>
          </p:cNvPr>
          <p:cNvSpPr/>
          <p:nvPr/>
        </p:nvSpPr>
        <p:spPr>
          <a:xfrm>
            <a:off x="561860" y="1302114"/>
            <a:ext cx="11344390" cy="1334649"/>
          </a:xfrm>
          <a:prstGeom prst="rect">
            <a:avLst/>
          </a:prstGeom>
          <a:ln>
            <a:noFill/>
          </a:ln>
        </p:spPr>
        <p:style>
          <a:lnRef idx="2">
            <a:schemeClr val="accent5"/>
          </a:lnRef>
          <a:fillRef idx="1">
            <a:schemeClr val="lt1"/>
          </a:fillRef>
          <a:effectRef idx="0">
            <a:schemeClr val="accent5"/>
          </a:effectRef>
          <a:fontRef idx="minor">
            <a:schemeClr val="dk1"/>
          </a:fontRef>
        </p:style>
        <p:txBody>
          <a:bodyPr rtlCol="0" anchor="ctr"/>
          <a:lstStyle/>
          <a:p>
            <a:r>
              <a:rPr kumimoji="1" lang="en-US" altLang="ja-JP" sz="1600"/>
              <a:t>DELETE FROM</a:t>
            </a:r>
            <a:r>
              <a:rPr kumimoji="1" lang="ja-JP" altLang="en-US" sz="1600"/>
              <a:t>句の後にテーブル名を指定します。</a:t>
            </a:r>
            <a:r>
              <a:rPr kumimoji="1" lang="en-US" altLang="ja-JP" sz="1600"/>
              <a:t>WHERE</a:t>
            </a:r>
            <a:r>
              <a:rPr kumimoji="1" lang="ja-JP" altLang="en-US" sz="1600"/>
              <a:t>句を指定すると、条件に合致したものを削除できます。</a:t>
            </a:r>
          </a:p>
          <a:p>
            <a:r>
              <a:rPr kumimoji="1" lang="en-US" altLang="ja-JP" sz="1600"/>
              <a:t>UPDATE</a:t>
            </a:r>
            <a:r>
              <a:rPr kumimoji="1" lang="ja-JP" altLang="en-US" sz="1600"/>
              <a:t>文と同様</a:t>
            </a:r>
            <a:r>
              <a:rPr kumimoji="1" lang="en-US" altLang="ja-JP" sz="1600"/>
              <a:t>WHERE</a:t>
            </a:r>
            <a:r>
              <a:rPr kumimoji="1" lang="ja-JP" altLang="en-US" sz="1600"/>
              <a:t>句は省略可能です。</a:t>
            </a:r>
            <a:r>
              <a:rPr kumimoji="1" lang="en-US" altLang="ja-JP" sz="1600"/>
              <a:t>WHERE</a:t>
            </a:r>
            <a:r>
              <a:rPr kumimoji="1" lang="ja-JP" altLang="en-US" sz="1600"/>
              <a:t>句を指定しないと、すべての行が削除されることになります。こちらも必要なデータを誤って削除しないように注意しましょう。</a:t>
            </a:r>
            <a:endParaRPr kumimoji="1" lang="ja-JP" altLang="en-US" sz="1600" dirty="0"/>
          </a:p>
        </p:txBody>
      </p:sp>
      <p:pic>
        <p:nvPicPr>
          <p:cNvPr id="5122" name="Picture 2">
            <a:extLst>
              <a:ext uri="{FF2B5EF4-FFF2-40B4-BE49-F238E27FC236}">
                <a16:creationId xmlns:a16="http://schemas.microsoft.com/office/drawing/2014/main" id="{60E215AE-0516-81A0-52E6-698D26D5EB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73760" y="3273288"/>
            <a:ext cx="7312506" cy="31749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802767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D21459B-23EC-E0ED-5443-5ED4BA52940F}"/>
              </a:ext>
            </a:extLst>
          </p:cNvPr>
          <p:cNvSpPr>
            <a:spLocks noGrp="1"/>
          </p:cNvSpPr>
          <p:nvPr>
            <p:ph type="title"/>
          </p:nvPr>
        </p:nvSpPr>
        <p:spPr/>
        <p:txBody>
          <a:bodyPr/>
          <a:lstStyle/>
          <a:p>
            <a:r>
              <a:rPr lang="en-US" altLang="ja-JP"/>
              <a:t>3-2-2.</a:t>
            </a:r>
            <a:r>
              <a:rPr lang="ja-JP" altLang="en-US"/>
              <a:t>標準</a:t>
            </a:r>
            <a:r>
              <a:rPr lang="en-US" altLang="ja-JP"/>
              <a:t>SQL-92</a:t>
            </a:r>
            <a:r>
              <a:rPr lang="ja-JP" altLang="en-US"/>
              <a:t>と</a:t>
            </a:r>
            <a:r>
              <a:rPr lang="en-US" altLang="ja-JP"/>
              <a:t>SQL:1999(SQL</a:t>
            </a:r>
            <a:r>
              <a:rPr lang="ja-JP" altLang="en-US"/>
              <a:t>操作</a:t>
            </a:r>
            <a:r>
              <a:rPr lang="en-US" altLang="ja-JP"/>
              <a:t>)</a:t>
            </a:r>
            <a:endParaRPr kumimoji="1" lang="ja-JP" altLang="en-US"/>
          </a:p>
        </p:txBody>
      </p:sp>
      <p:sp>
        <p:nvSpPr>
          <p:cNvPr id="4" name="テキスト プレースホルダー 3">
            <a:extLst>
              <a:ext uri="{FF2B5EF4-FFF2-40B4-BE49-F238E27FC236}">
                <a16:creationId xmlns:a16="http://schemas.microsoft.com/office/drawing/2014/main" id="{787E0EE5-4E22-199B-516A-B153A00B7B6A}"/>
              </a:ext>
            </a:extLst>
          </p:cNvPr>
          <p:cNvSpPr>
            <a:spLocks noGrp="1"/>
          </p:cNvSpPr>
          <p:nvPr>
            <p:ph type="body" sz="quarter" idx="14"/>
          </p:nvPr>
        </p:nvSpPr>
        <p:spPr/>
        <p:txBody>
          <a:bodyPr/>
          <a:lstStyle/>
          <a:p>
            <a:r>
              <a:rPr kumimoji="1" lang="ja-JP" altLang="en-US"/>
              <a:t>ハンズオン</a:t>
            </a:r>
          </a:p>
        </p:txBody>
      </p:sp>
      <p:sp>
        <p:nvSpPr>
          <p:cNvPr id="5" name="正方形/長方形 4">
            <a:extLst>
              <a:ext uri="{FF2B5EF4-FFF2-40B4-BE49-F238E27FC236}">
                <a16:creationId xmlns:a16="http://schemas.microsoft.com/office/drawing/2014/main" id="{F681615A-7EC0-2405-D24A-13FC7FA587A7}"/>
              </a:ext>
            </a:extLst>
          </p:cNvPr>
          <p:cNvSpPr/>
          <p:nvPr/>
        </p:nvSpPr>
        <p:spPr>
          <a:xfrm>
            <a:off x="561860" y="1302115"/>
            <a:ext cx="11344390" cy="989394"/>
          </a:xfrm>
          <a:prstGeom prst="rect">
            <a:avLst/>
          </a:prstGeom>
          <a:ln>
            <a:noFill/>
          </a:ln>
        </p:spPr>
        <p:style>
          <a:lnRef idx="2">
            <a:schemeClr val="accent5"/>
          </a:lnRef>
          <a:fillRef idx="1">
            <a:schemeClr val="lt1"/>
          </a:fillRef>
          <a:effectRef idx="0">
            <a:schemeClr val="accent5"/>
          </a:effectRef>
          <a:fontRef idx="minor">
            <a:schemeClr val="dk1"/>
          </a:fontRef>
        </p:style>
        <p:txBody>
          <a:bodyPr rtlCol="0" anchor="ctr"/>
          <a:lstStyle/>
          <a:p>
            <a:pPr marL="285750" indent="-285750">
              <a:buFont typeface="Arial" panose="020B0604020202020204" pitchFamily="34" charset="0"/>
              <a:buChar char="•"/>
            </a:pPr>
            <a:r>
              <a:rPr lang="en-US" altLang="ja-JP"/>
              <a:t>SQL</a:t>
            </a:r>
            <a:r>
              <a:rPr lang="ja-JP" altLang="en-US"/>
              <a:t>文に慣れ親しんでもらうために、自分でコマンドを投入してデータベース操作を実践してみましょう。</a:t>
            </a:r>
            <a:endParaRPr lang="en-US" altLang="ja-JP"/>
          </a:p>
          <a:p>
            <a:pPr marL="285750" indent="-285750">
              <a:buFont typeface="Arial" panose="020B0604020202020204" pitchFamily="34" charset="0"/>
              <a:buChar char="•"/>
            </a:pPr>
            <a:r>
              <a:rPr lang="ja-JP" altLang="en-US"/>
              <a:t>ハンズオンでは、「テーブル作成」→「データ登録」→「データ検索」→「データ更新」→「データ削除」の順で操作を行います。</a:t>
            </a:r>
            <a:endParaRPr kumimoji="1" lang="ja-JP" altLang="en-US" dirty="0"/>
          </a:p>
        </p:txBody>
      </p:sp>
      <p:sp>
        <p:nvSpPr>
          <p:cNvPr id="3" name="正方形/長方形 2">
            <a:extLst>
              <a:ext uri="{FF2B5EF4-FFF2-40B4-BE49-F238E27FC236}">
                <a16:creationId xmlns:a16="http://schemas.microsoft.com/office/drawing/2014/main" id="{21504B67-12AB-05D8-A11B-32E31D709772}"/>
              </a:ext>
            </a:extLst>
          </p:cNvPr>
          <p:cNvSpPr/>
          <p:nvPr/>
        </p:nvSpPr>
        <p:spPr>
          <a:xfrm>
            <a:off x="267629" y="3429000"/>
            <a:ext cx="2299301" cy="2244687"/>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DBAC4699-B157-14F0-F6A9-ADEF9B5E35CC}"/>
              </a:ext>
            </a:extLst>
          </p:cNvPr>
          <p:cNvSpPr/>
          <p:nvPr/>
        </p:nvSpPr>
        <p:spPr>
          <a:xfrm>
            <a:off x="2667470" y="3428999"/>
            <a:ext cx="2299301" cy="2244687"/>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48DF7F33-EAB8-D723-4F73-69005B4A49A3}"/>
              </a:ext>
            </a:extLst>
          </p:cNvPr>
          <p:cNvSpPr/>
          <p:nvPr/>
        </p:nvSpPr>
        <p:spPr>
          <a:xfrm>
            <a:off x="5067311" y="3428998"/>
            <a:ext cx="2299301" cy="2244687"/>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98CDACE9-7F75-0718-B250-DCA1FE4D7FAD}"/>
              </a:ext>
            </a:extLst>
          </p:cNvPr>
          <p:cNvSpPr/>
          <p:nvPr/>
        </p:nvSpPr>
        <p:spPr>
          <a:xfrm>
            <a:off x="7467152" y="3428997"/>
            <a:ext cx="2299301" cy="2244687"/>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08BAE69A-C70A-0D72-56B5-B27E9EEF9D35}"/>
              </a:ext>
            </a:extLst>
          </p:cNvPr>
          <p:cNvSpPr/>
          <p:nvPr/>
        </p:nvSpPr>
        <p:spPr>
          <a:xfrm>
            <a:off x="9855976" y="3428996"/>
            <a:ext cx="2299301" cy="2244687"/>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10" name="矢印: 右 9">
            <a:extLst>
              <a:ext uri="{FF2B5EF4-FFF2-40B4-BE49-F238E27FC236}">
                <a16:creationId xmlns:a16="http://schemas.microsoft.com/office/drawing/2014/main" id="{49215605-BCD9-08D8-BEF3-4F845624DC2F}"/>
              </a:ext>
            </a:extLst>
          </p:cNvPr>
          <p:cNvSpPr/>
          <p:nvPr/>
        </p:nvSpPr>
        <p:spPr>
          <a:xfrm>
            <a:off x="2566930" y="4074866"/>
            <a:ext cx="198304" cy="98325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矢印: 右 10">
            <a:extLst>
              <a:ext uri="{FF2B5EF4-FFF2-40B4-BE49-F238E27FC236}">
                <a16:creationId xmlns:a16="http://schemas.microsoft.com/office/drawing/2014/main" id="{50192476-F3FB-D9E2-98DA-5C4DC7ECAA73}"/>
              </a:ext>
            </a:extLst>
          </p:cNvPr>
          <p:cNvSpPr/>
          <p:nvPr/>
        </p:nvSpPr>
        <p:spPr>
          <a:xfrm>
            <a:off x="4966771" y="4074865"/>
            <a:ext cx="198304" cy="98325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矢印: 右 11">
            <a:extLst>
              <a:ext uri="{FF2B5EF4-FFF2-40B4-BE49-F238E27FC236}">
                <a16:creationId xmlns:a16="http://schemas.microsoft.com/office/drawing/2014/main" id="{3EDC816A-D805-F317-D88B-4409A2DA4CEE}"/>
              </a:ext>
            </a:extLst>
          </p:cNvPr>
          <p:cNvSpPr/>
          <p:nvPr/>
        </p:nvSpPr>
        <p:spPr>
          <a:xfrm>
            <a:off x="7366612" y="4074865"/>
            <a:ext cx="198304" cy="98325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矢印: 右 12">
            <a:extLst>
              <a:ext uri="{FF2B5EF4-FFF2-40B4-BE49-F238E27FC236}">
                <a16:creationId xmlns:a16="http://schemas.microsoft.com/office/drawing/2014/main" id="{3AAC4F2D-B934-EBF5-BE91-C27033B18FDC}"/>
              </a:ext>
            </a:extLst>
          </p:cNvPr>
          <p:cNvSpPr/>
          <p:nvPr/>
        </p:nvSpPr>
        <p:spPr>
          <a:xfrm>
            <a:off x="9751764" y="4074865"/>
            <a:ext cx="198304" cy="98325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a:extLst>
              <a:ext uri="{FF2B5EF4-FFF2-40B4-BE49-F238E27FC236}">
                <a16:creationId xmlns:a16="http://schemas.microsoft.com/office/drawing/2014/main" id="{05BCDA11-60DF-BF15-1231-435D3F80E8D0}"/>
              </a:ext>
            </a:extLst>
          </p:cNvPr>
          <p:cNvSpPr/>
          <p:nvPr/>
        </p:nvSpPr>
        <p:spPr>
          <a:xfrm>
            <a:off x="256612" y="3073706"/>
            <a:ext cx="2299301" cy="35529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200"/>
              <a:t>テーブル作成</a:t>
            </a:r>
          </a:p>
        </p:txBody>
      </p:sp>
      <p:sp>
        <p:nvSpPr>
          <p:cNvPr id="15" name="正方形/長方形 14">
            <a:extLst>
              <a:ext uri="{FF2B5EF4-FFF2-40B4-BE49-F238E27FC236}">
                <a16:creationId xmlns:a16="http://schemas.microsoft.com/office/drawing/2014/main" id="{F4E13646-7B53-A5BA-3CA9-DBD69700A59D}"/>
              </a:ext>
            </a:extLst>
          </p:cNvPr>
          <p:cNvSpPr/>
          <p:nvPr/>
        </p:nvSpPr>
        <p:spPr>
          <a:xfrm>
            <a:off x="2667470" y="3073706"/>
            <a:ext cx="2299301" cy="35529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sz="1200"/>
              <a:t>データ登録</a:t>
            </a:r>
            <a:endParaRPr kumimoji="1" lang="ja-JP" altLang="en-US" sz="1200"/>
          </a:p>
        </p:txBody>
      </p:sp>
      <p:sp>
        <p:nvSpPr>
          <p:cNvPr id="16" name="正方形/長方形 15">
            <a:extLst>
              <a:ext uri="{FF2B5EF4-FFF2-40B4-BE49-F238E27FC236}">
                <a16:creationId xmlns:a16="http://schemas.microsoft.com/office/drawing/2014/main" id="{2E751249-7C79-57F3-0718-CA94DBA9DD6E}"/>
              </a:ext>
            </a:extLst>
          </p:cNvPr>
          <p:cNvSpPr/>
          <p:nvPr/>
        </p:nvSpPr>
        <p:spPr>
          <a:xfrm>
            <a:off x="5067311" y="3073706"/>
            <a:ext cx="2299301" cy="35529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sz="1200"/>
              <a:t>データ検索</a:t>
            </a:r>
            <a:endParaRPr kumimoji="1" lang="ja-JP" altLang="en-US" sz="1200"/>
          </a:p>
        </p:txBody>
      </p:sp>
      <p:sp>
        <p:nvSpPr>
          <p:cNvPr id="17" name="正方形/長方形 16">
            <a:extLst>
              <a:ext uri="{FF2B5EF4-FFF2-40B4-BE49-F238E27FC236}">
                <a16:creationId xmlns:a16="http://schemas.microsoft.com/office/drawing/2014/main" id="{7B68B1CF-6EDA-DE2B-3817-DC3E6E346A52}"/>
              </a:ext>
            </a:extLst>
          </p:cNvPr>
          <p:cNvSpPr/>
          <p:nvPr/>
        </p:nvSpPr>
        <p:spPr>
          <a:xfrm>
            <a:off x="7467152" y="3073706"/>
            <a:ext cx="2299301" cy="35529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sz="1200"/>
              <a:t>データ更新</a:t>
            </a:r>
            <a:endParaRPr kumimoji="1" lang="ja-JP" altLang="en-US" sz="1200"/>
          </a:p>
        </p:txBody>
      </p:sp>
      <p:sp>
        <p:nvSpPr>
          <p:cNvPr id="18" name="正方形/長方形 17">
            <a:extLst>
              <a:ext uri="{FF2B5EF4-FFF2-40B4-BE49-F238E27FC236}">
                <a16:creationId xmlns:a16="http://schemas.microsoft.com/office/drawing/2014/main" id="{806F0AA1-6F11-7EBD-544D-9899F3952367}"/>
              </a:ext>
            </a:extLst>
          </p:cNvPr>
          <p:cNvSpPr/>
          <p:nvPr/>
        </p:nvSpPr>
        <p:spPr>
          <a:xfrm>
            <a:off x="9844959" y="3073706"/>
            <a:ext cx="2299301" cy="35529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sz="1200"/>
              <a:t>データ削除</a:t>
            </a:r>
            <a:endParaRPr kumimoji="1" lang="ja-JP" altLang="en-US" sz="1200"/>
          </a:p>
        </p:txBody>
      </p:sp>
      <p:sp>
        <p:nvSpPr>
          <p:cNvPr id="19" name="フローチャート: 磁気ディスク 18">
            <a:extLst>
              <a:ext uri="{FF2B5EF4-FFF2-40B4-BE49-F238E27FC236}">
                <a16:creationId xmlns:a16="http://schemas.microsoft.com/office/drawing/2014/main" id="{A08F3E3B-DFB4-3F3C-2762-6D34493A70E6}"/>
              </a:ext>
            </a:extLst>
          </p:cNvPr>
          <p:cNvSpPr/>
          <p:nvPr/>
        </p:nvSpPr>
        <p:spPr>
          <a:xfrm>
            <a:off x="385814" y="4077172"/>
            <a:ext cx="936434" cy="1354144"/>
          </a:xfrm>
          <a:prstGeom prst="flowChartMagneticDisk">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1" name="図 20">
            <a:extLst>
              <a:ext uri="{FF2B5EF4-FFF2-40B4-BE49-F238E27FC236}">
                <a16:creationId xmlns:a16="http://schemas.microsoft.com/office/drawing/2014/main" id="{882C8214-0C98-2A10-7504-1BB9CCFD6EB2}"/>
              </a:ext>
            </a:extLst>
          </p:cNvPr>
          <p:cNvPicPr>
            <a:picLocks noChangeAspect="1"/>
          </p:cNvPicPr>
          <p:nvPr/>
        </p:nvPicPr>
        <p:blipFill>
          <a:blip r:embed="rId2"/>
          <a:stretch>
            <a:fillRect/>
          </a:stretch>
        </p:blipFill>
        <p:spPr>
          <a:xfrm>
            <a:off x="1014245" y="4615060"/>
            <a:ext cx="1448663" cy="886111"/>
          </a:xfrm>
          <a:prstGeom prst="rect">
            <a:avLst/>
          </a:prstGeom>
        </p:spPr>
      </p:pic>
      <p:pic>
        <p:nvPicPr>
          <p:cNvPr id="26" name="図 25">
            <a:extLst>
              <a:ext uri="{FF2B5EF4-FFF2-40B4-BE49-F238E27FC236}">
                <a16:creationId xmlns:a16="http://schemas.microsoft.com/office/drawing/2014/main" id="{E0A66EC0-1044-F967-90F9-B4D3A6CF9796}"/>
              </a:ext>
            </a:extLst>
          </p:cNvPr>
          <p:cNvPicPr>
            <a:picLocks noChangeAspect="1"/>
          </p:cNvPicPr>
          <p:nvPr/>
        </p:nvPicPr>
        <p:blipFill>
          <a:blip r:embed="rId2"/>
          <a:stretch>
            <a:fillRect/>
          </a:stretch>
        </p:blipFill>
        <p:spPr>
          <a:xfrm>
            <a:off x="3195361" y="4546979"/>
            <a:ext cx="1649415" cy="1008906"/>
          </a:xfrm>
          <a:prstGeom prst="rect">
            <a:avLst/>
          </a:prstGeom>
        </p:spPr>
      </p:pic>
      <p:sp>
        <p:nvSpPr>
          <p:cNvPr id="27" name="テキスト ボックス 26">
            <a:extLst>
              <a:ext uri="{FF2B5EF4-FFF2-40B4-BE49-F238E27FC236}">
                <a16:creationId xmlns:a16="http://schemas.microsoft.com/office/drawing/2014/main" id="{89CED4E7-0D26-0BFB-B3B1-EF080D5D04FD}"/>
              </a:ext>
            </a:extLst>
          </p:cNvPr>
          <p:cNvSpPr txBox="1"/>
          <p:nvPr/>
        </p:nvSpPr>
        <p:spPr>
          <a:xfrm>
            <a:off x="2765011" y="3780306"/>
            <a:ext cx="1244906" cy="430887"/>
          </a:xfrm>
          <a:prstGeom prst="rect">
            <a:avLst/>
          </a:prstGeom>
          <a:noFill/>
        </p:spPr>
        <p:txBody>
          <a:bodyPr wrap="square" rtlCol="0">
            <a:spAutoFit/>
          </a:bodyPr>
          <a:lstStyle/>
          <a:p>
            <a:r>
              <a:rPr lang="en-US" altLang="ja-JP" sz="1100"/>
              <a:t>test,test</a:t>
            </a:r>
          </a:p>
          <a:p>
            <a:r>
              <a:rPr kumimoji="1" lang="en-US" altLang="ja-JP" sz="1100"/>
              <a:t>test,test2</a:t>
            </a:r>
            <a:endParaRPr kumimoji="1" lang="ja-JP" altLang="en-US" sz="1100"/>
          </a:p>
        </p:txBody>
      </p:sp>
      <p:sp>
        <p:nvSpPr>
          <p:cNvPr id="28" name="正方形/長方形 27">
            <a:extLst>
              <a:ext uri="{FF2B5EF4-FFF2-40B4-BE49-F238E27FC236}">
                <a16:creationId xmlns:a16="http://schemas.microsoft.com/office/drawing/2014/main" id="{4E507170-7899-EE77-A725-F441DC7DD192}"/>
              </a:ext>
            </a:extLst>
          </p:cNvPr>
          <p:cNvSpPr/>
          <p:nvPr/>
        </p:nvSpPr>
        <p:spPr>
          <a:xfrm>
            <a:off x="2765011" y="3502565"/>
            <a:ext cx="881797" cy="32361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sz="1100"/>
              <a:t>投入データ</a:t>
            </a:r>
            <a:endParaRPr lang="en-US" altLang="ja-JP" sz="1100"/>
          </a:p>
        </p:txBody>
      </p:sp>
      <p:cxnSp>
        <p:nvCxnSpPr>
          <p:cNvPr id="30" name="コネクタ: カギ線 29">
            <a:extLst>
              <a:ext uri="{FF2B5EF4-FFF2-40B4-BE49-F238E27FC236}">
                <a16:creationId xmlns:a16="http://schemas.microsoft.com/office/drawing/2014/main" id="{65782296-8DD7-B8CB-8055-ACE0472B214C}"/>
              </a:ext>
            </a:extLst>
          </p:cNvPr>
          <p:cNvCxnSpPr>
            <a:stCxn id="28" idx="3"/>
            <a:endCxn id="26" idx="0"/>
          </p:cNvCxnSpPr>
          <p:nvPr/>
        </p:nvCxnSpPr>
        <p:spPr>
          <a:xfrm>
            <a:off x="3646808" y="3664373"/>
            <a:ext cx="373261" cy="88260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pic>
        <p:nvPicPr>
          <p:cNvPr id="31" name="図 30">
            <a:extLst>
              <a:ext uri="{FF2B5EF4-FFF2-40B4-BE49-F238E27FC236}">
                <a16:creationId xmlns:a16="http://schemas.microsoft.com/office/drawing/2014/main" id="{673EF645-03EB-A07C-5151-5A4E00722C48}"/>
              </a:ext>
            </a:extLst>
          </p:cNvPr>
          <p:cNvPicPr>
            <a:picLocks noChangeAspect="1"/>
          </p:cNvPicPr>
          <p:nvPr/>
        </p:nvPicPr>
        <p:blipFill>
          <a:blip r:embed="rId2"/>
          <a:stretch>
            <a:fillRect/>
          </a:stretch>
        </p:blipFill>
        <p:spPr>
          <a:xfrm>
            <a:off x="6390090" y="3661899"/>
            <a:ext cx="898016" cy="549294"/>
          </a:xfrm>
          <a:prstGeom prst="rect">
            <a:avLst/>
          </a:prstGeom>
        </p:spPr>
      </p:pic>
      <p:sp>
        <p:nvSpPr>
          <p:cNvPr id="32" name="正方形/長方形 31">
            <a:extLst>
              <a:ext uri="{FF2B5EF4-FFF2-40B4-BE49-F238E27FC236}">
                <a16:creationId xmlns:a16="http://schemas.microsoft.com/office/drawing/2014/main" id="{13458176-8AB5-AE6A-D79E-81D9F2DBDD11}"/>
              </a:ext>
            </a:extLst>
          </p:cNvPr>
          <p:cNvSpPr/>
          <p:nvPr/>
        </p:nvSpPr>
        <p:spPr>
          <a:xfrm>
            <a:off x="5185161" y="3732740"/>
            <a:ext cx="881797" cy="32361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sz="1100"/>
              <a:t>キーワード</a:t>
            </a:r>
            <a:endParaRPr lang="en-US" altLang="ja-JP" sz="1100"/>
          </a:p>
        </p:txBody>
      </p:sp>
      <p:sp>
        <p:nvSpPr>
          <p:cNvPr id="33" name="正方形/長方形 32">
            <a:extLst>
              <a:ext uri="{FF2B5EF4-FFF2-40B4-BE49-F238E27FC236}">
                <a16:creationId xmlns:a16="http://schemas.microsoft.com/office/drawing/2014/main" id="{5FF2D6B3-704E-A1BE-B04F-3134A6D6D44F}"/>
              </a:ext>
            </a:extLst>
          </p:cNvPr>
          <p:cNvSpPr/>
          <p:nvPr/>
        </p:nvSpPr>
        <p:spPr>
          <a:xfrm>
            <a:off x="6312441" y="4915054"/>
            <a:ext cx="881797" cy="32361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ja-JP" altLang="en-US" sz="1100"/>
              <a:t>検索結果</a:t>
            </a:r>
            <a:endParaRPr lang="en-US" altLang="ja-JP" sz="1100"/>
          </a:p>
        </p:txBody>
      </p:sp>
      <p:cxnSp>
        <p:nvCxnSpPr>
          <p:cNvPr id="35" name="直線矢印コネクタ 34">
            <a:extLst>
              <a:ext uri="{FF2B5EF4-FFF2-40B4-BE49-F238E27FC236}">
                <a16:creationId xmlns:a16="http://schemas.microsoft.com/office/drawing/2014/main" id="{8F91B4F7-EAEC-70BF-F761-C813D7475CB0}"/>
              </a:ext>
            </a:extLst>
          </p:cNvPr>
          <p:cNvCxnSpPr/>
          <p:nvPr/>
        </p:nvCxnSpPr>
        <p:spPr>
          <a:xfrm>
            <a:off x="6096000" y="3894548"/>
            <a:ext cx="29409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直線矢印コネクタ 36">
            <a:extLst>
              <a:ext uri="{FF2B5EF4-FFF2-40B4-BE49-F238E27FC236}">
                <a16:creationId xmlns:a16="http://schemas.microsoft.com/office/drawing/2014/main" id="{ADEE186F-AA22-01F5-9D74-98C3789B759A}"/>
              </a:ext>
            </a:extLst>
          </p:cNvPr>
          <p:cNvCxnSpPr/>
          <p:nvPr/>
        </p:nvCxnSpPr>
        <p:spPr>
          <a:xfrm>
            <a:off x="6753340" y="4211193"/>
            <a:ext cx="0" cy="6784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8" name="図 37">
            <a:extLst>
              <a:ext uri="{FF2B5EF4-FFF2-40B4-BE49-F238E27FC236}">
                <a16:creationId xmlns:a16="http://schemas.microsoft.com/office/drawing/2014/main" id="{4CE02986-D171-8716-FB72-2C28F3B89B90}"/>
              </a:ext>
            </a:extLst>
          </p:cNvPr>
          <p:cNvPicPr>
            <a:picLocks noChangeAspect="1"/>
          </p:cNvPicPr>
          <p:nvPr/>
        </p:nvPicPr>
        <p:blipFill>
          <a:blip r:embed="rId2"/>
          <a:stretch>
            <a:fillRect/>
          </a:stretch>
        </p:blipFill>
        <p:spPr>
          <a:xfrm>
            <a:off x="7737290" y="4544559"/>
            <a:ext cx="898016" cy="549294"/>
          </a:xfrm>
          <a:prstGeom prst="rect">
            <a:avLst/>
          </a:prstGeom>
        </p:spPr>
      </p:pic>
      <p:sp>
        <p:nvSpPr>
          <p:cNvPr id="39" name="正方形/長方形 38">
            <a:extLst>
              <a:ext uri="{FF2B5EF4-FFF2-40B4-BE49-F238E27FC236}">
                <a16:creationId xmlns:a16="http://schemas.microsoft.com/office/drawing/2014/main" id="{C6754811-A6F3-3BB9-1D97-D13C3E61F557}"/>
              </a:ext>
            </a:extLst>
          </p:cNvPr>
          <p:cNvSpPr/>
          <p:nvPr/>
        </p:nvSpPr>
        <p:spPr>
          <a:xfrm>
            <a:off x="7589877" y="3619901"/>
            <a:ext cx="1099514" cy="59129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sz="1100"/>
              <a:t>変更前：文字列</a:t>
            </a:r>
            <a:endParaRPr lang="en-US" altLang="ja-JP" sz="1100"/>
          </a:p>
          <a:p>
            <a:pPr algn="ctr"/>
            <a:r>
              <a:rPr lang="ja-JP" altLang="en-US" sz="1100"/>
              <a:t>変更後：文字列</a:t>
            </a:r>
            <a:endParaRPr lang="en-US" altLang="ja-JP" sz="1100"/>
          </a:p>
        </p:txBody>
      </p:sp>
      <p:sp>
        <p:nvSpPr>
          <p:cNvPr id="40" name="正方形/長方形 39">
            <a:extLst>
              <a:ext uri="{FF2B5EF4-FFF2-40B4-BE49-F238E27FC236}">
                <a16:creationId xmlns:a16="http://schemas.microsoft.com/office/drawing/2014/main" id="{1DAF1796-09AF-35A9-1D6B-83DD7560027F}"/>
              </a:ext>
            </a:extLst>
          </p:cNvPr>
          <p:cNvSpPr/>
          <p:nvPr/>
        </p:nvSpPr>
        <p:spPr>
          <a:xfrm>
            <a:off x="8658340" y="5182685"/>
            <a:ext cx="990427" cy="3732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ja-JP" altLang="en-US" sz="1100"/>
              <a:t>データ変更</a:t>
            </a:r>
            <a:endParaRPr lang="en-US" altLang="ja-JP" sz="1100"/>
          </a:p>
        </p:txBody>
      </p:sp>
      <p:sp>
        <p:nvSpPr>
          <p:cNvPr id="41" name="矢印: 環状 40">
            <a:extLst>
              <a:ext uri="{FF2B5EF4-FFF2-40B4-BE49-F238E27FC236}">
                <a16:creationId xmlns:a16="http://schemas.microsoft.com/office/drawing/2014/main" id="{3DC88861-A2F8-6FCE-0980-03B8D368E747}"/>
              </a:ext>
            </a:extLst>
          </p:cNvPr>
          <p:cNvSpPr/>
          <p:nvPr/>
        </p:nvSpPr>
        <p:spPr>
          <a:xfrm rot="10609921">
            <a:off x="8309263" y="4723105"/>
            <a:ext cx="439062" cy="549294"/>
          </a:xfrm>
          <a:prstGeom prst="circular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solidFill>
                <a:schemeClr val="tx1"/>
              </a:solidFill>
            </a:endParaRPr>
          </a:p>
        </p:txBody>
      </p:sp>
      <p:cxnSp>
        <p:nvCxnSpPr>
          <p:cNvPr id="43" name="直線矢印コネクタ 42">
            <a:extLst>
              <a:ext uri="{FF2B5EF4-FFF2-40B4-BE49-F238E27FC236}">
                <a16:creationId xmlns:a16="http://schemas.microsoft.com/office/drawing/2014/main" id="{6400E6F1-EB76-D0C1-3BAC-7306814943A8}"/>
              </a:ext>
            </a:extLst>
          </p:cNvPr>
          <p:cNvCxnSpPr>
            <a:stCxn id="39" idx="2"/>
          </p:cNvCxnSpPr>
          <p:nvPr/>
        </p:nvCxnSpPr>
        <p:spPr>
          <a:xfrm>
            <a:off x="8139634" y="4211193"/>
            <a:ext cx="0" cy="3333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44" name="図 43">
            <a:extLst>
              <a:ext uri="{FF2B5EF4-FFF2-40B4-BE49-F238E27FC236}">
                <a16:creationId xmlns:a16="http://schemas.microsoft.com/office/drawing/2014/main" id="{9C211463-74A9-A773-4936-11DAF14C948C}"/>
              </a:ext>
            </a:extLst>
          </p:cNvPr>
          <p:cNvPicPr>
            <a:picLocks noChangeAspect="1"/>
          </p:cNvPicPr>
          <p:nvPr/>
        </p:nvPicPr>
        <p:blipFill>
          <a:blip r:embed="rId2"/>
          <a:stretch>
            <a:fillRect/>
          </a:stretch>
        </p:blipFill>
        <p:spPr>
          <a:xfrm>
            <a:off x="10130373" y="4564794"/>
            <a:ext cx="898016" cy="549294"/>
          </a:xfrm>
          <a:prstGeom prst="rect">
            <a:avLst/>
          </a:prstGeom>
        </p:spPr>
      </p:pic>
      <p:sp>
        <p:nvSpPr>
          <p:cNvPr id="45" name="正方形/長方形 44">
            <a:extLst>
              <a:ext uri="{FF2B5EF4-FFF2-40B4-BE49-F238E27FC236}">
                <a16:creationId xmlns:a16="http://schemas.microsoft.com/office/drawing/2014/main" id="{634BA9EB-781C-0175-4EF4-A2662142D054}"/>
              </a:ext>
            </a:extLst>
          </p:cNvPr>
          <p:cNvSpPr/>
          <p:nvPr/>
        </p:nvSpPr>
        <p:spPr>
          <a:xfrm>
            <a:off x="9883407" y="3809700"/>
            <a:ext cx="1326155" cy="35529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sz="1100"/>
              <a:t>削除：キーワード</a:t>
            </a:r>
            <a:endParaRPr lang="en-US" altLang="ja-JP" sz="1100"/>
          </a:p>
        </p:txBody>
      </p:sp>
      <p:sp>
        <p:nvSpPr>
          <p:cNvPr id="46" name="正方形/長方形 45">
            <a:extLst>
              <a:ext uri="{FF2B5EF4-FFF2-40B4-BE49-F238E27FC236}">
                <a16:creationId xmlns:a16="http://schemas.microsoft.com/office/drawing/2014/main" id="{2FA5614A-03ED-C729-C504-29806077CA9A}"/>
              </a:ext>
            </a:extLst>
          </p:cNvPr>
          <p:cNvSpPr/>
          <p:nvPr/>
        </p:nvSpPr>
        <p:spPr>
          <a:xfrm>
            <a:off x="11051423" y="5202920"/>
            <a:ext cx="990427" cy="3732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ja-JP" altLang="en-US" sz="1100"/>
              <a:t>データ削除</a:t>
            </a:r>
            <a:endParaRPr lang="en-US" altLang="ja-JP" sz="1100"/>
          </a:p>
        </p:txBody>
      </p:sp>
      <p:sp>
        <p:nvSpPr>
          <p:cNvPr id="47" name="矢印: 環状 46">
            <a:extLst>
              <a:ext uri="{FF2B5EF4-FFF2-40B4-BE49-F238E27FC236}">
                <a16:creationId xmlns:a16="http://schemas.microsoft.com/office/drawing/2014/main" id="{E6104095-68D9-BF20-0360-51CA6643DEED}"/>
              </a:ext>
            </a:extLst>
          </p:cNvPr>
          <p:cNvSpPr/>
          <p:nvPr/>
        </p:nvSpPr>
        <p:spPr>
          <a:xfrm rot="10609921">
            <a:off x="10702346" y="4743340"/>
            <a:ext cx="439062" cy="549294"/>
          </a:xfrm>
          <a:prstGeom prst="circular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solidFill>
                <a:schemeClr val="tx1"/>
              </a:solidFill>
            </a:endParaRPr>
          </a:p>
        </p:txBody>
      </p:sp>
      <p:cxnSp>
        <p:nvCxnSpPr>
          <p:cNvPr id="48" name="直線矢印コネクタ 47">
            <a:extLst>
              <a:ext uri="{FF2B5EF4-FFF2-40B4-BE49-F238E27FC236}">
                <a16:creationId xmlns:a16="http://schemas.microsoft.com/office/drawing/2014/main" id="{9409A787-8C99-27BC-4CCA-8BC0840089F7}"/>
              </a:ext>
            </a:extLst>
          </p:cNvPr>
          <p:cNvCxnSpPr>
            <a:cxnSpLocks/>
          </p:cNvCxnSpPr>
          <p:nvPr/>
        </p:nvCxnSpPr>
        <p:spPr>
          <a:xfrm>
            <a:off x="10532717" y="4206566"/>
            <a:ext cx="0" cy="3582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8680476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D21459B-23EC-E0ED-5443-5ED4BA52940F}"/>
              </a:ext>
            </a:extLst>
          </p:cNvPr>
          <p:cNvSpPr>
            <a:spLocks noGrp="1"/>
          </p:cNvSpPr>
          <p:nvPr>
            <p:ph type="title"/>
          </p:nvPr>
        </p:nvSpPr>
        <p:spPr/>
        <p:txBody>
          <a:bodyPr/>
          <a:lstStyle/>
          <a:p>
            <a:r>
              <a:rPr lang="en-US" altLang="ja-JP"/>
              <a:t>3-2-2.</a:t>
            </a:r>
            <a:r>
              <a:rPr lang="ja-JP" altLang="en-US"/>
              <a:t>標準</a:t>
            </a:r>
            <a:r>
              <a:rPr lang="en-US" altLang="ja-JP"/>
              <a:t>SQL-92</a:t>
            </a:r>
            <a:r>
              <a:rPr lang="ja-JP" altLang="en-US"/>
              <a:t>と</a:t>
            </a:r>
            <a:r>
              <a:rPr lang="en-US" altLang="ja-JP"/>
              <a:t>SQL:1999(SQL</a:t>
            </a:r>
            <a:r>
              <a:rPr lang="ja-JP" altLang="en-US"/>
              <a:t>操作</a:t>
            </a:r>
            <a:r>
              <a:rPr lang="en-US" altLang="ja-JP"/>
              <a:t>)</a:t>
            </a:r>
            <a:endParaRPr kumimoji="1" lang="ja-JP" altLang="en-US"/>
          </a:p>
        </p:txBody>
      </p:sp>
      <p:sp>
        <p:nvSpPr>
          <p:cNvPr id="4" name="テキスト プレースホルダー 3">
            <a:extLst>
              <a:ext uri="{FF2B5EF4-FFF2-40B4-BE49-F238E27FC236}">
                <a16:creationId xmlns:a16="http://schemas.microsoft.com/office/drawing/2014/main" id="{787E0EE5-4E22-199B-516A-B153A00B7B6A}"/>
              </a:ext>
            </a:extLst>
          </p:cNvPr>
          <p:cNvSpPr>
            <a:spLocks noGrp="1"/>
          </p:cNvSpPr>
          <p:nvPr>
            <p:ph type="body" sz="quarter" idx="14"/>
          </p:nvPr>
        </p:nvSpPr>
        <p:spPr>
          <a:xfrm>
            <a:off x="268288" y="785830"/>
            <a:ext cx="11637962" cy="373063"/>
          </a:xfrm>
        </p:spPr>
        <p:txBody>
          <a:bodyPr/>
          <a:lstStyle/>
          <a:p>
            <a:r>
              <a:rPr lang="en-US" altLang="ja-JP"/>
              <a:t>pgAdmin</a:t>
            </a:r>
            <a:r>
              <a:rPr lang="ja-JP" altLang="en-US"/>
              <a:t>を起動後、</a:t>
            </a:r>
            <a:r>
              <a:rPr lang="en-US" altLang="ja-JP"/>
              <a:t>SQL</a:t>
            </a:r>
            <a:r>
              <a:rPr lang="ja-JP" altLang="en-US"/>
              <a:t>コンソールを表示してください。</a:t>
            </a:r>
            <a:endParaRPr kumimoji="1" lang="ja-JP" altLang="en-US"/>
          </a:p>
        </p:txBody>
      </p:sp>
      <p:grpSp>
        <p:nvGrpSpPr>
          <p:cNvPr id="5" name="グループ化 4">
            <a:extLst>
              <a:ext uri="{FF2B5EF4-FFF2-40B4-BE49-F238E27FC236}">
                <a16:creationId xmlns:a16="http://schemas.microsoft.com/office/drawing/2014/main" id="{8939B386-30BC-B0E9-AAE2-10F9061FD260}"/>
              </a:ext>
            </a:extLst>
          </p:cNvPr>
          <p:cNvGrpSpPr/>
          <p:nvPr/>
        </p:nvGrpSpPr>
        <p:grpSpPr>
          <a:xfrm>
            <a:off x="4707660" y="1756463"/>
            <a:ext cx="1719814" cy="1795214"/>
            <a:chOff x="4835222" y="2728549"/>
            <a:chExt cx="2572439" cy="2411662"/>
          </a:xfrm>
        </p:grpSpPr>
        <p:pic>
          <p:nvPicPr>
            <p:cNvPr id="22" name="図 21">
              <a:extLst>
                <a:ext uri="{FF2B5EF4-FFF2-40B4-BE49-F238E27FC236}">
                  <a16:creationId xmlns:a16="http://schemas.microsoft.com/office/drawing/2014/main" id="{C4222490-8FC2-8EEB-4FCC-DD98C66FC42E}"/>
                </a:ext>
              </a:extLst>
            </p:cNvPr>
            <p:cNvPicPr>
              <a:picLocks noChangeAspect="1"/>
            </p:cNvPicPr>
            <p:nvPr/>
          </p:nvPicPr>
          <p:blipFill>
            <a:blip r:embed="rId2"/>
            <a:stretch>
              <a:fillRect/>
            </a:stretch>
          </p:blipFill>
          <p:spPr>
            <a:xfrm>
              <a:off x="4835222" y="2728549"/>
              <a:ext cx="2572439" cy="2411662"/>
            </a:xfrm>
            <a:prstGeom prst="rect">
              <a:avLst/>
            </a:prstGeom>
          </p:spPr>
        </p:pic>
        <p:sp>
          <p:nvSpPr>
            <p:cNvPr id="11" name="正方形/長方形 10">
              <a:extLst>
                <a:ext uri="{FF2B5EF4-FFF2-40B4-BE49-F238E27FC236}">
                  <a16:creationId xmlns:a16="http://schemas.microsoft.com/office/drawing/2014/main" id="{BC9CDCD2-CFB6-59AB-DB75-8B8FDD4BE9CB}"/>
                </a:ext>
              </a:extLst>
            </p:cNvPr>
            <p:cNvSpPr/>
            <p:nvPr/>
          </p:nvSpPr>
          <p:spPr>
            <a:xfrm>
              <a:off x="5145379" y="3357390"/>
              <a:ext cx="1329312" cy="212075"/>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 name="グループ化 5">
            <a:extLst>
              <a:ext uri="{FF2B5EF4-FFF2-40B4-BE49-F238E27FC236}">
                <a16:creationId xmlns:a16="http://schemas.microsoft.com/office/drawing/2014/main" id="{7D740820-FA4E-0CDB-E164-1B4FE816FFFB}"/>
              </a:ext>
            </a:extLst>
          </p:cNvPr>
          <p:cNvGrpSpPr/>
          <p:nvPr/>
        </p:nvGrpSpPr>
        <p:grpSpPr>
          <a:xfrm>
            <a:off x="8505353" y="2036927"/>
            <a:ext cx="3315629" cy="2612320"/>
            <a:chOff x="7502373" y="2728549"/>
            <a:chExt cx="4522416" cy="3396829"/>
          </a:xfrm>
        </p:grpSpPr>
        <p:pic>
          <p:nvPicPr>
            <p:cNvPr id="9" name="図 8">
              <a:extLst>
                <a:ext uri="{FF2B5EF4-FFF2-40B4-BE49-F238E27FC236}">
                  <a16:creationId xmlns:a16="http://schemas.microsoft.com/office/drawing/2014/main" id="{F6252F2C-9C6C-D6CC-FACD-F9B9C6A0E163}"/>
                </a:ext>
              </a:extLst>
            </p:cNvPr>
            <p:cNvPicPr>
              <a:picLocks noChangeAspect="1"/>
            </p:cNvPicPr>
            <p:nvPr/>
          </p:nvPicPr>
          <p:blipFill>
            <a:blip r:embed="rId3"/>
            <a:stretch>
              <a:fillRect/>
            </a:stretch>
          </p:blipFill>
          <p:spPr>
            <a:xfrm>
              <a:off x="7548553" y="2728549"/>
              <a:ext cx="4476236" cy="3396829"/>
            </a:xfrm>
            <a:prstGeom prst="rect">
              <a:avLst/>
            </a:prstGeom>
          </p:spPr>
        </p:pic>
        <p:sp>
          <p:nvSpPr>
            <p:cNvPr id="12" name="正方形/長方形 11">
              <a:extLst>
                <a:ext uri="{FF2B5EF4-FFF2-40B4-BE49-F238E27FC236}">
                  <a16:creationId xmlns:a16="http://schemas.microsoft.com/office/drawing/2014/main" id="{C965D7EF-3501-9CB8-23D2-451A7123879E}"/>
                </a:ext>
              </a:extLst>
            </p:cNvPr>
            <p:cNvSpPr/>
            <p:nvPr/>
          </p:nvSpPr>
          <p:spPr>
            <a:xfrm>
              <a:off x="7502373" y="3089508"/>
              <a:ext cx="865772" cy="180165"/>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a:extLst>
                <a:ext uri="{FF2B5EF4-FFF2-40B4-BE49-F238E27FC236}">
                  <a16:creationId xmlns:a16="http://schemas.microsoft.com/office/drawing/2014/main" id="{3FE23A7A-EAE1-9979-E67B-FD07A5BBD82F}"/>
                </a:ext>
              </a:extLst>
            </p:cNvPr>
            <p:cNvSpPr/>
            <p:nvPr/>
          </p:nvSpPr>
          <p:spPr>
            <a:xfrm>
              <a:off x="7502373" y="3642176"/>
              <a:ext cx="865772" cy="180165"/>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a:extLst>
                <a:ext uri="{FF2B5EF4-FFF2-40B4-BE49-F238E27FC236}">
                  <a16:creationId xmlns:a16="http://schemas.microsoft.com/office/drawing/2014/main" id="{8A718F41-CECD-9DB2-81DF-88A67CC66C02}"/>
                </a:ext>
              </a:extLst>
            </p:cNvPr>
            <p:cNvSpPr/>
            <p:nvPr/>
          </p:nvSpPr>
          <p:spPr>
            <a:xfrm>
              <a:off x="8680009" y="2952932"/>
              <a:ext cx="722609" cy="180165"/>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7" name="直線矢印コネクタ 16">
              <a:extLst>
                <a:ext uri="{FF2B5EF4-FFF2-40B4-BE49-F238E27FC236}">
                  <a16:creationId xmlns:a16="http://schemas.microsoft.com/office/drawing/2014/main" id="{0ACEF124-1A3D-B7B4-40E8-C41C30E74DAD}"/>
                </a:ext>
              </a:extLst>
            </p:cNvPr>
            <p:cNvCxnSpPr/>
            <p:nvPr/>
          </p:nvCxnSpPr>
          <p:spPr>
            <a:xfrm>
              <a:off x="7620000" y="3357390"/>
              <a:ext cx="0" cy="284786"/>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9" name="直線矢印コネクタ 18">
              <a:extLst>
                <a:ext uri="{FF2B5EF4-FFF2-40B4-BE49-F238E27FC236}">
                  <a16:creationId xmlns:a16="http://schemas.microsoft.com/office/drawing/2014/main" id="{9E81D684-00EC-CDAF-0611-D08423CCC03A}"/>
                </a:ext>
              </a:extLst>
            </p:cNvPr>
            <p:cNvCxnSpPr/>
            <p:nvPr/>
          </p:nvCxnSpPr>
          <p:spPr>
            <a:xfrm flipV="1">
              <a:off x="8368145" y="3133097"/>
              <a:ext cx="311864" cy="436368"/>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sp>
        <p:nvSpPr>
          <p:cNvPr id="21" name="テキスト ボックス 20">
            <a:extLst>
              <a:ext uri="{FF2B5EF4-FFF2-40B4-BE49-F238E27FC236}">
                <a16:creationId xmlns:a16="http://schemas.microsoft.com/office/drawing/2014/main" id="{EB581C70-19BD-5C06-324B-DE9CE9990970}"/>
              </a:ext>
            </a:extLst>
          </p:cNvPr>
          <p:cNvSpPr txBox="1"/>
          <p:nvPr/>
        </p:nvSpPr>
        <p:spPr>
          <a:xfrm>
            <a:off x="320306" y="1110665"/>
            <a:ext cx="4011549" cy="584775"/>
          </a:xfrm>
          <a:prstGeom prst="rect">
            <a:avLst/>
          </a:prstGeom>
          <a:noFill/>
        </p:spPr>
        <p:txBody>
          <a:bodyPr wrap="square" rtlCol="0">
            <a:spAutoFit/>
          </a:bodyPr>
          <a:lstStyle/>
          <a:p>
            <a:r>
              <a:rPr kumimoji="1" lang="ja-JP" altLang="en-US" sz="1600"/>
              <a:t>①</a:t>
            </a:r>
            <a:r>
              <a:rPr lang="ja-JP" altLang="en-US" sz="1600"/>
              <a:t>スタートメニューより「すべてのアプリ」をクリックしてください。</a:t>
            </a:r>
            <a:endParaRPr kumimoji="1" lang="ja-JP" altLang="en-US" sz="1600"/>
          </a:p>
        </p:txBody>
      </p:sp>
      <p:sp>
        <p:nvSpPr>
          <p:cNvPr id="24" name="テキスト ボックス 23">
            <a:extLst>
              <a:ext uri="{FF2B5EF4-FFF2-40B4-BE49-F238E27FC236}">
                <a16:creationId xmlns:a16="http://schemas.microsoft.com/office/drawing/2014/main" id="{B0675A43-43DF-0AAE-B45E-1579406EC1B4}"/>
              </a:ext>
            </a:extLst>
          </p:cNvPr>
          <p:cNvSpPr txBox="1"/>
          <p:nvPr/>
        </p:nvSpPr>
        <p:spPr>
          <a:xfrm>
            <a:off x="7631085" y="1131536"/>
            <a:ext cx="4311872" cy="1077218"/>
          </a:xfrm>
          <a:prstGeom prst="rect">
            <a:avLst/>
          </a:prstGeom>
          <a:noFill/>
        </p:spPr>
        <p:txBody>
          <a:bodyPr wrap="square" rtlCol="0">
            <a:spAutoFit/>
          </a:bodyPr>
          <a:lstStyle/>
          <a:p>
            <a:r>
              <a:rPr lang="ja-JP" altLang="en-US" sz="1600"/>
              <a:t>③以下の画面が表示されますので、「</a:t>
            </a:r>
            <a:r>
              <a:rPr lang="en-US" altLang="ja-JP" sz="1600"/>
              <a:t>Servers</a:t>
            </a:r>
            <a:r>
              <a:rPr lang="ja-JP" altLang="en-US" sz="1600"/>
              <a:t>」→「データベース」→「</a:t>
            </a:r>
            <a:r>
              <a:rPr lang="en-US" altLang="ja-JP" sz="1600"/>
              <a:t>postgres</a:t>
            </a:r>
            <a:r>
              <a:rPr lang="ja-JP" altLang="en-US" sz="1600"/>
              <a:t>」→「ダッシュボード」タブの順にクリックしてください。</a:t>
            </a:r>
            <a:endParaRPr kumimoji="1" lang="ja-JP" altLang="en-US" sz="1600"/>
          </a:p>
        </p:txBody>
      </p:sp>
      <p:sp>
        <p:nvSpPr>
          <p:cNvPr id="25" name="テキスト ボックス 24">
            <a:extLst>
              <a:ext uri="{FF2B5EF4-FFF2-40B4-BE49-F238E27FC236}">
                <a16:creationId xmlns:a16="http://schemas.microsoft.com/office/drawing/2014/main" id="{954A2AD0-7B10-2D70-A7A9-593DFD8D7A1F}"/>
              </a:ext>
            </a:extLst>
          </p:cNvPr>
          <p:cNvSpPr txBox="1"/>
          <p:nvPr/>
        </p:nvSpPr>
        <p:spPr>
          <a:xfrm>
            <a:off x="4331855" y="1106117"/>
            <a:ext cx="3299229" cy="584775"/>
          </a:xfrm>
          <a:prstGeom prst="rect">
            <a:avLst/>
          </a:prstGeom>
          <a:noFill/>
        </p:spPr>
        <p:txBody>
          <a:bodyPr wrap="square" rtlCol="0">
            <a:spAutoFit/>
          </a:bodyPr>
          <a:lstStyle/>
          <a:p>
            <a:r>
              <a:rPr kumimoji="1" lang="ja-JP" altLang="en-US" sz="1600"/>
              <a:t>②メニュー内の「</a:t>
            </a:r>
            <a:r>
              <a:rPr kumimoji="1" lang="en-US" altLang="ja-JP" sz="1600"/>
              <a:t>pgAdmin4v7</a:t>
            </a:r>
            <a:r>
              <a:rPr kumimoji="1" lang="ja-JP" altLang="en-US" sz="1600"/>
              <a:t>」をクリックしてください。</a:t>
            </a:r>
          </a:p>
        </p:txBody>
      </p:sp>
      <p:grpSp>
        <p:nvGrpSpPr>
          <p:cNvPr id="3" name="グループ化 2">
            <a:extLst>
              <a:ext uri="{FF2B5EF4-FFF2-40B4-BE49-F238E27FC236}">
                <a16:creationId xmlns:a16="http://schemas.microsoft.com/office/drawing/2014/main" id="{A9148913-3698-43DC-27F2-E14CD6B640BD}"/>
              </a:ext>
            </a:extLst>
          </p:cNvPr>
          <p:cNvGrpSpPr/>
          <p:nvPr/>
        </p:nvGrpSpPr>
        <p:grpSpPr>
          <a:xfrm>
            <a:off x="371020" y="1740443"/>
            <a:ext cx="3315629" cy="1920569"/>
            <a:chOff x="352988" y="2728549"/>
            <a:chExt cx="4287399" cy="2411662"/>
          </a:xfrm>
        </p:grpSpPr>
        <p:pic>
          <p:nvPicPr>
            <p:cNvPr id="20" name="図 19">
              <a:extLst>
                <a:ext uri="{FF2B5EF4-FFF2-40B4-BE49-F238E27FC236}">
                  <a16:creationId xmlns:a16="http://schemas.microsoft.com/office/drawing/2014/main" id="{55E9E644-41F9-ED1F-CC9B-D99358931F3B}"/>
                </a:ext>
              </a:extLst>
            </p:cNvPr>
            <p:cNvPicPr>
              <a:picLocks noChangeAspect="1"/>
            </p:cNvPicPr>
            <p:nvPr/>
          </p:nvPicPr>
          <p:blipFill>
            <a:blip r:embed="rId4"/>
            <a:stretch>
              <a:fillRect/>
            </a:stretch>
          </p:blipFill>
          <p:spPr>
            <a:xfrm>
              <a:off x="352988" y="2728549"/>
              <a:ext cx="4287399" cy="2411662"/>
            </a:xfrm>
            <a:prstGeom prst="rect">
              <a:avLst/>
            </a:prstGeom>
          </p:spPr>
        </p:pic>
        <p:sp>
          <p:nvSpPr>
            <p:cNvPr id="10" name="正方形/長方形 9">
              <a:extLst>
                <a:ext uri="{FF2B5EF4-FFF2-40B4-BE49-F238E27FC236}">
                  <a16:creationId xmlns:a16="http://schemas.microsoft.com/office/drawing/2014/main" id="{304C53C9-86AE-FF3C-22B1-13DF66E78505}"/>
                </a:ext>
              </a:extLst>
            </p:cNvPr>
            <p:cNvSpPr/>
            <p:nvPr/>
          </p:nvSpPr>
          <p:spPr>
            <a:xfrm>
              <a:off x="2776251" y="3569465"/>
              <a:ext cx="418641" cy="143219"/>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正方形/長方形 25">
              <a:extLst>
                <a:ext uri="{FF2B5EF4-FFF2-40B4-BE49-F238E27FC236}">
                  <a16:creationId xmlns:a16="http://schemas.microsoft.com/office/drawing/2014/main" id="{7527C227-7D96-A6E5-369B-7DEEEA98E5A0}"/>
                </a:ext>
              </a:extLst>
            </p:cNvPr>
            <p:cNvSpPr/>
            <p:nvPr/>
          </p:nvSpPr>
          <p:spPr>
            <a:xfrm>
              <a:off x="1690980" y="4982803"/>
              <a:ext cx="220948" cy="157408"/>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7" name="グループ化 6">
            <a:extLst>
              <a:ext uri="{FF2B5EF4-FFF2-40B4-BE49-F238E27FC236}">
                <a16:creationId xmlns:a16="http://schemas.microsoft.com/office/drawing/2014/main" id="{AAC4F93E-2A66-0357-79AE-F1AA60842354}"/>
              </a:ext>
            </a:extLst>
          </p:cNvPr>
          <p:cNvGrpSpPr/>
          <p:nvPr/>
        </p:nvGrpSpPr>
        <p:grpSpPr>
          <a:xfrm>
            <a:off x="5567567" y="4756953"/>
            <a:ext cx="2642090" cy="2044783"/>
            <a:chOff x="4573958" y="2732183"/>
            <a:chExt cx="3898014" cy="3018622"/>
          </a:xfrm>
        </p:grpSpPr>
        <p:pic>
          <p:nvPicPr>
            <p:cNvPr id="8" name="図 7">
              <a:extLst>
                <a:ext uri="{FF2B5EF4-FFF2-40B4-BE49-F238E27FC236}">
                  <a16:creationId xmlns:a16="http://schemas.microsoft.com/office/drawing/2014/main" id="{6D4D095A-CB01-9375-7978-8D4E6D36F830}"/>
                </a:ext>
              </a:extLst>
            </p:cNvPr>
            <p:cNvPicPr>
              <a:picLocks noChangeAspect="1"/>
            </p:cNvPicPr>
            <p:nvPr/>
          </p:nvPicPr>
          <p:blipFill>
            <a:blip r:embed="rId5"/>
            <a:stretch>
              <a:fillRect/>
            </a:stretch>
          </p:blipFill>
          <p:spPr>
            <a:xfrm>
              <a:off x="4573958" y="2732183"/>
              <a:ext cx="3898014" cy="2958040"/>
            </a:xfrm>
            <a:prstGeom prst="rect">
              <a:avLst/>
            </a:prstGeom>
          </p:spPr>
        </p:pic>
        <p:sp>
          <p:nvSpPr>
            <p:cNvPr id="15" name="正方形/長方形 14">
              <a:extLst>
                <a:ext uri="{FF2B5EF4-FFF2-40B4-BE49-F238E27FC236}">
                  <a16:creationId xmlns:a16="http://schemas.microsoft.com/office/drawing/2014/main" id="{59F23C39-4E0D-4219-2121-7E9AAA4822C8}"/>
                </a:ext>
              </a:extLst>
            </p:cNvPr>
            <p:cNvSpPr/>
            <p:nvPr/>
          </p:nvSpPr>
          <p:spPr>
            <a:xfrm>
              <a:off x="5574870" y="3020265"/>
              <a:ext cx="2897102" cy="2730540"/>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6" name="グループ化 15">
            <a:extLst>
              <a:ext uri="{FF2B5EF4-FFF2-40B4-BE49-F238E27FC236}">
                <a16:creationId xmlns:a16="http://schemas.microsoft.com/office/drawing/2014/main" id="{DE5C4590-0DFE-0593-F0EB-0FC62B6A42B2}"/>
              </a:ext>
            </a:extLst>
          </p:cNvPr>
          <p:cNvGrpSpPr/>
          <p:nvPr/>
        </p:nvGrpSpPr>
        <p:grpSpPr>
          <a:xfrm>
            <a:off x="371018" y="4295429"/>
            <a:ext cx="2851411" cy="2044783"/>
            <a:chOff x="354497" y="2732183"/>
            <a:chExt cx="3977847" cy="3018622"/>
          </a:xfrm>
        </p:grpSpPr>
        <p:pic>
          <p:nvPicPr>
            <p:cNvPr id="18" name="図 17">
              <a:extLst>
                <a:ext uri="{FF2B5EF4-FFF2-40B4-BE49-F238E27FC236}">
                  <a16:creationId xmlns:a16="http://schemas.microsoft.com/office/drawing/2014/main" id="{C4D1C29E-86C7-6A5B-275C-62BB06684E50}"/>
                </a:ext>
              </a:extLst>
            </p:cNvPr>
            <p:cNvPicPr>
              <a:picLocks noChangeAspect="1"/>
            </p:cNvPicPr>
            <p:nvPr/>
          </p:nvPicPr>
          <p:blipFill>
            <a:blip r:embed="rId6"/>
            <a:stretch>
              <a:fillRect/>
            </a:stretch>
          </p:blipFill>
          <p:spPr>
            <a:xfrm>
              <a:off x="354497" y="2732183"/>
              <a:ext cx="3977847" cy="3018622"/>
            </a:xfrm>
            <a:prstGeom prst="rect">
              <a:avLst/>
            </a:prstGeom>
          </p:spPr>
        </p:pic>
        <p:sp>
          <p:nvSpPr>
            <p:cNvPr id="23" name="正方形/長方形 22">
              <a:extLst>
                <a:ext uri="{FF2B5EF4-FFF2-40B4-BE49-F238E27FC236}">
                  <a16:creationId xmlns:a16="http://schemas.microsoft.com/office/drawing/2014/main" id="{7F7A88D1-3AE0-B6C2-6C7C-210B5A0596E9}"/>
                </a:ext>
              </a:extLst>
            </p:cNvPr>
            <p:cNvSpPr/>
            <p:nvPr/>
          </p:nvSpPr>
          <p:spPr>
            <a:xfrm>
              <a:off x="674979" y="3024882"/>
              <a:ext cx="858257" cy="198610"/>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正方形/長方形 26">
              <a:extLst>
                <a:ext uri="{FF2B5EF4-FFF2-40B4-BE49-F238E27FC236}">
                  <a16:creationId xmlns:a16="http://schemas.microsoft.com/office/drawing/2014/main" id="{9FBE4E23-F710-4755-9C80-114131A03C58}"/>
                </a:ext>
              </a:extLst>
            </p:cNvPr>
            <p:cNvSpPr/>
            <p:nvPr/>
          </p:nvSpPr>
          <p:spPr>
            <a:xfrm>
              <a:off x="674980" y="2779228"/>
              <a:ext cx="405676" cy="198610"/>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8" name="テキスト ボックス 27">
            <a:extLst>
              <a:ext uri="{FF2B5EF4-FFF2-40B4-BE49-F238E27FC236}">
                <a16:creationId xmlns:a16="http://schemas.microsoft.com/office/drawing/2014/main" id="{D4356192-7696-6568-B6CD-53C3FC0F1525}"/>
              </a:ext>
            </a:extLst>
          </p:cNvPr>
          <p:cNvSpPr txBox="1"/>
          <p:nvPr/>
        </p:nvSpPr>
        <p:spPr>
          <a:xfrm>
            <a:off x="320306" y="3710654"/>
            <a:ext cx="4012038" cy="584775"/>
          </a:xfrm>
          <a:prstGeom prst="rect">
            <a:avLst/>
          </a:prstGeom>
          <a:noFill/>
        </p:spPr>
        <p:txBody>
          <a:bodyPr wrap="square" rtlCol="0">
            <a:spAutoFit/>
          </a:bodyPr>
          <a:lstStyle/>
          <a:p>
            <a:r>
              <a:rPr kumimoji="1" lang="ja-JP" altLang="en-US" sz="1600"/>
              <a:t>④メニュー「ツール」→「</a:t>
            </a:r>
            <a:r>
              <a:rPr kumimoji="1" lang="en-US" altLang="ja-JP" sz="1600"/>
              <a:t>PSQL</a:t>
            </a:r>
            <a:r>
              <a:rPr kumimoji="1" lang="ja-JP" altLang="en-US" sz="1600"/>
              <a:t>ツール」をクリックしてください。</a:t>
            </a:r>
          </a:p>
        </p:txBody>
      </p:sp>
      <p:sp>
        <p:nvSpPr>
          <p:cNvPr id="29" name="テキスト ボックス 28">
            <a:extLst>
              <a:ext uri="{FF2B5EF4-FFF2-40B4-BE49-F238E27FC236}">
                <a16:creationId xmlns:a16="http://schemas.microsoft.com/office/drawing/2014/main" id="{BB82A6EF-80CF-07B8-DBAA-9FB2C5EC4491}"/>
              </a:ext>
            </a:extLst>
          </p:cNvPr>
          <p:cNvSpPr txBox="1"/>
          <p:nvPr/>
        </p:nvSpPr>
        <p:spPr>
          <a:xfrm>
            <a:off x="4573957" y="4135762"/>
            <a:ext cx="3898013" cy="830997"/>
          </a:xfrm>
          <a:prstGeom prst="rect">
            <a:avLst/>
          </a:prstGeom>
          <a:noFill/>
        </p:spPr>
        <p:txBody>
          <a:bodyPr wrap="square" rtlCol="0">
            <a:spAutoFit/>
          </a:bodyPr>
          <a:lstStyle/>
          <a:p>
            <a:r>
              <a:rPr kumimoji="1" lang="ja-JP" altLang="en-US" sz="1600"/>
              <a:t>⑤画面右に</a:t>
            </a:r>
            <a:r>
              <a:rPr kumimoji="1" lang="en-US" altLang="ja-JP" sz="1600"/>
              <a:t>PSQL</a:t>
            </a:r>
            <a:r>
              <a:rPr kumimoji="1" lang="ja-JP" altLang="en-US" sz="1600"/>
              <a:t>コンソール画面が表示されます。</a:t>
            </a:r>
            <a:r>
              <a:rPr lang="en-US" altLang="ja-JP" sz="1600"/>
              <a:t>SQL</a:t>
            </a:r>
            <a:r>
              <a:rPr lang="ja-JP" altLang="en-US" sz="1600"/>
              <a:t>を入力できる状態になります。</a:t>
            </a:r>
            <a:endParaRPr kumimoji="1" lang="ja-JP" altLang="en-US" sz="1600"/>
          </a:p>
        </p:txBody>
      </p:sp>
      <p:cxnSp>
        <p:nvCxnSpPr>
          <p:cNvPr id="31" name="直線矢印コネクタ 30">
            <a:extLst>
              <a:ext uri="{FF2B5EF4-FFF2-40B4-BE49-F238E27FC236}">
                <a16:creationId xmlns:a16="http://schemas.microsoft.com/office/drawing/2014/main" id="{6FF69278-A6DB-9C0D-8058-65A88568CE2A}"/>
              </a:ext>
            </a:extLst>
          </p:cNvPr>
          <p:cNvCxnSpPr>
            <a:stCxn id="20" idx="3"/>
          </p:cNvCxnSpPr>
          <p:nvPr/>
        </p:nvCxnSpPr>
        <p:spPr>
          <a:xfrm flipV="1">
            <a:off x="3686649" y="2700727"/>
            <a:ext cx="887308" cy="1"/>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33" name="直線矢印コネクタ 32">
            <a:extLst>
              <a:ext uri="{FF2B5EF4-FFF2-40B4-BE49-F238E27FC236}">
                <a16:creationId xmlns:a16="http://schemas.microsoft.com/office/drawing/2014/main" id="{96C0F0C5-98A7-5A00-4B92-CEB4CBCCAEBF}"/>
              </a:ext>
            </a:extLst>
          </p:cNvPr>
          <p:cNvCxnSpPr>
            <a:stCxn id="22" idx="3"/>
          </p:cNvCxnSpPr>
          <p:nvPr/>
        </p:nvCxnSpPr>
        <p:spPr>
          <a:xfrm>
            <a:off x="6427474" y="2654070"/>
            <a:ext cx="1782183" cy="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35" name="直線矢印コネクタ 34">
            <a:extLst>
              <a:ext uri="{FF2B5EF4-FFF2-40B4-BE49-F238E27FC236}">
                <a16:creationId xmlns:a16="http://schemas.microsoft.com/office/drawing/2014/main" id="{89C6271D-7642-3EE6-43A7-DADD34DB9784}"/>
              </a:ext>
            </a:extLst>
          </p:cNvPr>
          <p:cNvCxnSpPr/>
          <p:nvPr/>
        </p:nvCxnSpPr>
        <p:spPr>
          <a:xfrm flipH="1">
            <a:off x="4331855" y="3811836"/>
            <a:ext cx="4018931" cy="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37" name="直線矢印コネクタ 36">
            <a:extLst>
              <a:ext uri="{FF2B5EF4-FFF2-40B4-BE49-F238E27FC236}">
                <a16:creationId xmlns:a16="http://schemas.microsoft.com/office/drawing/2014/main" id="{B186B550-257B-2D43-B845-BD387A5FC763}"/>
              </a:ext>
            </a:extLst>
          </p:cNvPr>
          <p:cNvCxnSpPr/>
          <p:nvPr/>
        </p:nvCxnSpPr>
        <p:spPr>
          <a:xfrm>
            <a:off x="3327094" y="5585552"/>
            <a:ext cx="1861851" cy="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3751341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D21459B-23EC-E0ED-5443-5ED4BA52940F}"/>
              </a:ext>
            </a:extLst>
          </p:cNvPr>
          <p:cNvSpPr>
            <a:spLocks noGrp="1"/>
          </p:cNvSpPr>
          <p:nvPr>
            <p:ph type="title"/>
          </p:nvPr>
        </p:nvSpPr>
        <p:spPr/>
        <p:txBody>
          <a:bodyPr/>
          <a:lstStyle/>
          <a:p>
            <a:r>
              <a:rPr lang="en-US" altLang="ja-JP"/>
              <a:t>3-2-2.</a:t>
            </a:r>
            <a:r>
              <a:rPr lang="ja-JP" altLang="en-US"/>
              <a:t>標準</a:t>
            </a:r>
            <a:r>
              <a:rPr lang="en-US" altLang="ja-JP"/>
              <a:t>SQL-92</a:t>
            </a:r>
            <a:r>
              <a:rPr lang="ja-JP" altLang="en-US"/>
              <a:t>と</a:t>
            </a:r>
            <a:r>
              <a:rPr lang="en-US" altLang="ja-JP"/>
              <a:t>SQL:1999(SQL</a:t>
            </a:r>
            <a:r>
              <a:rPr lang="ja-JP" altLang="en-US"/>
              <a:t>操作</a:t>
            </a:r>
            <a:r>
              <a:rPr lang="en-US" altLang="ja-JP"/>
              <a:t>)</a:t>
            </a:r>
            <a:endParaRPr kumimoji="1" lang="ja-JP" altLang="en-US"/>
          </a:p>
        </p:txBody>
      </p:sp>
      <p:sp>
        <p:nvSpPr>
          <p:cNvPr id="4" name="テキスト プレースホルダー 3">
            <a:extLst>
              <a:ext uri="{FF2B5EF4-FFF2-40B4-BE49-F238E27FC236}">
                <a16:creationId xmlns:a16="http://schemas.microsoft.com/office/drawing/2014/main" id="{787E0EE5-4E22-199B-516A-B153A00B7B6A}"/>
              </a:ext>
            </a:extLst>
          </p:cNvPr>
          <p:cNvSpPr>
            <a:spLocks noGrp="1"/>
          </p:cNvSpPr>
          <p:nvPr>
            <p:ph type="body" sz="quarter" idx="14"/>
          </p:nvPr>
        </p:nvSpPr>
        <p:spPr/>
        <p:txBody>
          <a:bodyPr/>
          <a:lstStyle/>
          <a:p>
            <a:r>
              <a:rPr kumimoji="1" lang="ja-JP" altLang="en-US"/>
              <a:t>テーブル作成</a:t>
            </a:r>
          </a:p>
        </p:txBody>
      </p:sp>
      <p:sp>
        <p:nvSpPr>
          <p:cNvPr id="5" name="正方形/長方形 4">
            <a:extLst>
              <a:ext uri="{FF2B5EF4-FFF2-40B4-BE49-F238E27FC236}">
                <a16:creationId xmlns:a16="http://schemas.microsoft.com/office/drawing/2014/main" id="{F681615A-7EC0-2405-D24A-13FC7FA587A7}"/>
              </a:ext>
            </a:extLst>
          </p:cNvPr>
          <p:cNvSpPr/>
          <p:nvPr/>
        </p:nvSpPr>
        <p:spPr>
          <a:xfrm>
            <a:off x="561860" y="1302115"/>
            <a:ext cx="11344390" cy="373063"/>
          </a:xfrm>
          <a:prstGeom prst="rect">
            <a:avLst/>
          </a:prstGeom>
          <a:ln>
            <a:noFill/>
          </a:ln>
        </p:spPr>
        <p:style>
          <a:lnRef idx="2">
            <a:schemeClr val="accent5"/>
          </a:lnRef>
          <a:fillRef idx="1">
            <a:schemeClr val="lt1"/>
          </a:fillRef>
          <a:effectRef idx="0">
            <a:schemeClr val="accent5"/>
          </a:effectRef>
          <a:fontRef idx="minor">
            <a:schemeClr val="dk1"/>
          </a:fontRef>
        </p:style>
        <p:txBody>
          <a:bodyPr rtlCol="0" anchor="ctr"/>
          <a:lstStyle/>
          <a:p>
            <a:r>
              <a:rPr kumimoji="1" lang="ja-JP" altLang="en-US"/>
              <a:t>以下のデータを保存するためのテーブルを作成します</a:t>
            </a:r>
            <a:endParaRPr kumimoji="1" lang="ja-JP" altLang="en-US" dirty="0"/>
          </a:p>
        </p:txBody>
      </p:sp>
      <p:graphicFrame>
        <p:nvGraphicFramePr>
          <p:cNvPr id="3" name="表 5">
            <a:extLst>
              <a:ext uri="{FF2B5EF4-FFF2-40B4-BE49-F238E27FC236}">
                <a16:creationId xmlns:a16="http://schemas.microsoft.com/office/drawing/2014/main" id="{456B2DBC-2077-51C7-6CF1-2FAE29A4E787}"/>
              </a:ext>
            </a:extLst>
          </p:cNvPr>
          <p:cNvGraphicFramePr>
            <a:graphicFrameLocks noGrp="1"/>
          </p:cNvGraphicFramePr>
          <p:nvPr>
            <p:extLst>
              <p:ext uri="{D42A27DB-BD31-4B8C-83A1-F6EECF244321}">
                <p14:modId xmlns:p14="http://schemas.microsoft.com/office/powerpoint/2010/main" val="882388531"/>
              </p:ext>
            </p:extLst>
          </p:nvPr>
        </p:nvGraphicFramePr>
        <p:xfrm>
          <a:off x="1057444" y="4115580"/>
          <a:ext cx="10848806" cy="2072640"/>
        </p:xfrm>
        <a:graphic>
          <a:graphicData uri="http://schemas.openxmlformats.org/drawingml/2006/table">
            <a:tbl>
              <a:tblPr firstRow="1" bandRow="1">
                <a:tableStyleId>{5C22544A-7EE6-4342-B048-85BDC9FD1C3A}</a:tableStyleId>
              </a:tblPr>
              <a:tblGrid>
                <a:gridCol w="1610749">
                  <a:extLst>
                    <a:ext uri="{9D8B030D-6E8A-4147-A177-3AD203B41FA5}">
                      <a16:colId xmlns:a16="http://schemas.microsoft.com/office/drawing/2014/main" val="1590984349"/>
                    </a:ext>
                  </a:extLst>
                </a:gridCol>
                <a:gridCol w="1356100">
                  <a:extLst>
                    <a:ext uri="{9D8B030D-6E8A-4147-A177-3AD203B41FA5}">
                      <a16:colId xmlns:a16="http://schemas.microsoft.com/office/drawing/2014/main" val="4050071832"/>
                    </a:ext>
                  </a:extLst>
                </a:gridCol>
                <a:gridCol w="1007390">
                  <a:extLst>
                    <a:ext uri="{9D8B030D-6E8A-4147-A177-3AD203B41FA5}">
                      <a16:colId xmlns:a16="http://schemas.microsoft.com/office/drawing/2014/main" val="3971082941"/>
                    </a:ext>
                  </a:extLst>
                </a:gridCol>
                <a:gridCol w="891152">
                  <a:extLst>
                    <a:ext uri="{9D8B030D-6E8A-4147-A177-3AD203B41FA5}">
                      <a16:colId xmlns:a16="http://schemas.microsoft.com/office/drawing/2014/main" val="827191940"/>
                    </a:ext>
                  </a:extLst>
                </a:gridCol>
                <a:gridCol w="1007390">
                  <a:extLst>
                    <a:ext uri="{9D8B030D-6E8A-4147-A177-3AD203B41FA5}">
                      <a16:colId xmlns:a16="http://schemas.microsoft.com/office/drawing/2014/main" val="3471288852"/>
                    </a:ext>
                  </a:extLst>
                </a:gridCol>
                <a:gridCol w="4976025">
                  <a:extLst>
                    <a:ext uri="{9D8B030D-6E8A-4147-A177-3AD203B41FA5}">
                      <a16:colId xmlns:a16="http://schemas.microsoft.com/office/drawing/2014/main" val="1574565956"/>
                    </a:ext>
                  </a:extLst>
                </a:gridCol>
              </a:tblGrid>
              <a:tr h="0">
                <a:tc>
                  <a:txBody>
                    <a:bodyPr/>
                    <a:lstStyle/>
                    <a:p>
                      <a:r>
                        <a:rPr kumimoji="1" lang="ja-JP" altLang="en-US" sz="1400"/>
                        <a:t>フィールド名</a:t>
                      </a:r>
                    </a:p>
                  </a:txBody>
                  <a:tcPr/>
                </a:tc>
                <a:tc>
                  <a:txBody>
                    <a:bodyPr/>
                    <a:lstStyle/>
                    <a:p>
                      <a:r>
                        <a:rPr kumimoji="1" lang="ja-JP" altLang="en-US" sz="1400"/>
                        <a:t>データ型</a:t>
                      </a:r>
                    </a:p>
                  </a:txBody>
                  <a:tcPr/>
                </a:tc>
                <a:tc>
                  <a:txBody>
                    <a:bodyPr/>
                    <a:lstStyle/>
                    <a:p>
                      <a:r>
                        <a:rPr kumimoji="1" lang="ja-JP" altLang="en-US" sz="1400"/>
                        <a:t>桁数</a:t>
                      </a:r>
                    </a:p>
                  </a:txBody>
                  <a:tcPr/>
                </a:tc>
                <a:tc>
                  <a:txBody>
                    <a:bodyPr/>
                    <a:lstStyle/>
                    <a:p>
                      <a:r>
                        <a:rPr kumimoji="1" lang="en-US" altLang="ja-JP" sz="1400"/>
                        <a:t>NOT NULL</a:t>
                      </a:r>
                      <a:endParaRPr kumimoji="1" lang="ja-JP" altLang="en-US" sz="1400"/>
                    </a:p>
                  </a:txBody>
                  <a:tcPr/>
                </a:tc>
                <a:tc>
                  <a:txBody>
                    <a:bodyPr/>
                    <a:lstStyle/>
                    <a:p>
                      <a:r>
                        <a:rPr kumimoji="1" lang="ja-JP" altLang="en-US" sz="1400"/>
                        <a:t>主キー</a:t>
                      </a:r>
                    </a:p>
                  </a:txBody>
                  <a:tcPr/>
                </a:tc>
                <a:tc>
                  <a:txBody>
                    <a:bodyPr/>
                    <a:lstStyle/>
                    <a:p>
                      <a:r>
                        <a:rPr kumimoji="1" lang="ja-JP" altLang="en-US" sz="1400"/>
                        <a:t>備考</a:t>
                      </a:r>
                    </a:p>
                  </a:txBody>
                  <a:tcPr/>
                </a:tc>
                <a:extLst>
                  <a:ext uri="{0D108BD9-81ED-4DB2-BD59-A6C34878D82A}">
                    <a16:rowId xmlns:a16="http://schemas.microsoft.com/office/drawing/2014/main" val="582621263"/>
                  </a:ext>
                </a:extLst>
              </a:tr>
              <a:tr h="0">
                <a:tc>
                  <a:txBody>
                    <a:bodyPr/>
                    <a:lstStyle/>
                    <a:p>
                      <a:r>
                        <a:rPr kumimoji="1" lang="en-US" altLang="ja-JP" sz="1400"/>
                        <a:t>no</a:t>
                      </a:r>
                      <a:endParaRPr kumimoji="1" lang="ja-JP" altLang="en-US" sz="1400"/>
                    </a:p>
                  </a:txBody>
                  <a:tcPr/>
                </a:tc>
                <a:tc>
                  <a:txBody>
                    <a:bodyPr/>
                    <a:lstStyle/>
                    <a:p>
                      <a:r>
                        <a:rPr kumimoji="1" lang="en-US" altLang="ja-JP" sz="1400"/>
                        <a:t>serial</a:t>
                      </a:r>
                      <a:endParaRPr kumimoji="1" lang="ja-JP" altLang="en-US" sz="1400"/>
                    </a:p>
                  </a:txBody>
                  <a:tcPr/>
                </a:tc>
                <a:tc>
                  <a:txBody>
                    <a:bodyPr/>
                    <a:lstStyle/>
                    <a:p>
                      <a:endParaRPr kumimoji="1" lang="ja-JP" altLang="en-US" sz="1400"/>
                    </a:p>
                  </a:txBody>
                  <a:tcPr/>
                </a:tc>
                <a:tc>
                  <a:txBody>
                    <a:bodyPr/>
                    <a:lstStyle/>
                    <a:p>
                      <a:r>
                        <a:rPr kumimoji="1" lang="en-US" altLang="ja-JP" sz="1400"/>
                        <a:t>ON</a:t>
                      </a:r>
                      <a:endParaRPr kumimoji="1" lang="ja-JP" altLang="en-US" sz="1400"/>
                    </a:p>
                  </a:txBody>
                  <a:tcPr/>
                </a:tc>
                <a:tc>
                  <a:txBody>
                    <a:bodyPr/>
                    <a:lstStyle/>
                    <a:p>
                      <a:r>
                        <a:rPr kumimoji="1" lang="en-US" altLang="ja-JP" sz="1400"/>
                        <a:t>ON</a:t>
                      </a:r>
                      <a:endParaRPr kumimoji="1" lang="ja-JP" altLang="en-US" sz="1400"/>
                    </a:p>
                  </a:txBody>
                  <a:tcPr/>
                </a:tc>
                <a:tc>
                  <a:txBody>
                    <a:bodyPr/>
                    <a:lstStyle/>
                    <a:p>
                      <a:r>
                        <a:rPr kumimoji="1" lang="ja-JP" altLang="en-US" sz="1400"/>
                        <a:t>番号が自動採番され入力されるように設定</a:t>
                      </a:r>
                      <a:endParaRPr kumimoji="1" lang="en-US" altLang="ja-JP" sz="1400"/>
                    </a:p>
                    <a:p>
                      <a:endParaRPr kumimoji="1" lang="ja-JP" altLang="en-US" sz="1400"/>
                    </a:p>
                  </a:txBody>
                  <a:tcPr/>
                </a:tc>
                <a:extLst>
                  <a:ext uri="{0D108BD9-81ED-4DB2-BD59-A6C34878D82A}">
                    <a16:rowId xmlns:a16="http://schemas.microsoft.com/office/drawing/2014/main" val="3076568415"/>
                  </a:ext>
                </a:extLst>
              </a:tr>
              <a:tr h="0">
                <a:tc>
                  <a:txBody>
                    <a:bodyPr/>
                    <a:lstStyle/>
                    <a:p>
                      <a:r>
                        <a:rPr kumimoji="1" lang="en-US" altLang="ja-JP" sz="1400"/>
                        <a:t>name</a:t>
                      </a:r>
                      <a:endParaRPr kumimoji="1" lang="ja-JP" altLang="en-US" sz="1400"/>
                    </a:p>
                  </a:txBody>
                  <a:tcPr/>
                </a:tc>
                <a:tc>
                  <a:txBody>
                    <a:bodyPr/>
                    <a:lstStyle/>
                    <a:p>
                      <a:r>
                        <a:rPr kumimoji="1" lang="en-US" altLang="ja-JP" sz="1400"/>
                        <a:t>character</a:t>
                      </a:r>
                      <a:endParaRPr kumimoji="1" lang="ja-JP" altLang="en-US" sz="1400"/>
                    </a:p>
                  </a:txBody>
                  <a:tcPr/>
                </a:tc>
                <a:tc>
                  <a:txBody>
                    <a:bodyPr/>
                    <a:lstStyle/>
                    <a:p>
                      <a:r>
                        <a:rPr kumimoji="1" lang="en-US" altLang="ja-JP" sz="1400"/>
                        <a:t>50</a:t>
                      </a:r>
                      <a:endParaRPr kumimoji="1" lang="ja-JP" altLang="en-US" sz="1400"/>
                    </a:p>
                  </a:txBody>
                  <a:tcPr/>
                </a:tc>
                <a:tc>
                  <a:txBody>
                    <a:bodyPr/>
                    <a:lstStyle/>
                    <a:p>
                      <a:endParaRPr kumimoji="1" lang="ja-JP" altLang="en-US" sz="1400"/>
                    </a:p>
                  </a:txBody>
                  <a:tcPr/>
                </a:tc>
                <a:tc>
                  <a:txBody>
                    <a:bodyPr/>
                    <a:lstStyle/>
                    <a:p>
                      <a:endParaRPr kumimoji="1" lang="ja-JP" altLang="en-US" sz="1400"/>
                    </a:p>
                  </a:txBody>
                  <a:tcPr/>
                </a:tc>
                <a:tc>
                  <a:txBody>
                    <a:bodyPr/>
                    <a:lstStyle/>
                    <a:p>
                      <a:r>
                        <a:rPr kumimoji="1" lang="ja-JP" altLang="en-US" sz="1400"/>
                        <a:t>文字列５０文字まで入力可</a:t>
                      </a:r>
                      <a:endParaRPr kumimoji="1" lang="en-US" altLang="ja-JP" sz="1400"/>
                    </a:p>
                    <a:p>
                      <a:endParaRPr kumimoji="1" lang="ja-JP" altLang="en-US" sz="1400"/>
                    </a:p>
                  </a:txBody>
                  <a:tcPr/>
                </a:tc>
                <a:extLst>
                  <a:ext uri="{0D108BD9-81ED-4DB2-BD59-A6C34878D82A}">
                    <a16:rowId xmlns:a16="http://schemas.microsoft.com/office/drawing/2014/main" val="2914908249"/>
                  </a:ext>
                </a:extLst>
              </a:tr>
              <a:tr h="0">
                <a:tc>
                  <a:txBody>
                    <a:bodyPr/>
                    <a:lstStyle/>
                    <a:p>
                      <a:r>
                        <a:rPr kumimoji="1" lang="en-US" altLang="ja-JP" sz="1400"/>
                        <a:t>address</a:t>
                      </a:r>
                      <a:endParaRPr kumimoji="1" lang="ja-JP" altLang="en-US" sz="1400"/>
                    </a:p>
                  </a:txBody>
                  <a:tcPr/>
                </a:tc>
                <a:tc>
                  <a:txBody>
                    <a:bodyPr/>
                    <a:lstStyle/>
                    <a:p>
                      <a:r>
                        <a:rPr kumimoji="1" lang="en-US" altLang="ja-JP" sz="1400"/>
                        <a:t>character</a:t>
                      </a:r>
                      <a:endParaRPr kumimoji="1" lang="ja-JP" altLang="en-US" sz="1400"/>
                    </a:p>
                  </a:txBody>
                  <a:tcPr/>
                </a:tc>
                <a:tc>
                  <a:txBody>
                    <a:bodyPr/>
                    <a:lstStyle/>
                    <a:p>
                      <a:r>
                        <a:rPr kumimoji="1" lang="en-US" altLang="ja-JP" sz="1400"/>
                        <a:t>50</a:t>
                      </a:r>
                      <a:endParaRPr kumimoji="1" lang="ja-JP" altLang="en-US" sz="1400"/>
                    </a:p>
                  </a:txBody>
                  <a:tcPr/>
                </a:tc>
                <a:tc>
                  <a:txBody>
                    <a:bodyPr/>
                    <a:lstStyle/>
                    <a:p>
                      <a:endParaRPr kumimoji="1" lang="ja-JP" altLang="en-US" sz="1400"/>
                    </a:p>
                  </a:txBody>
                  <a:tcPr/>
                </a:tc>
                <a:tc>
                  <a:txBody>
                    <a:bodyPr/>
                    <a:lstStyle/>
                    <a:p>
                      <a:endParaRPr kumimoji="1" lang="ja-JP" altLang="en-US" sz="140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a:t>文字列５０文字まで入力可</a:t>
                      </a:r>
                    </a:p>
                    <a:p>
                      <a:endParaRPr kumimoji="1" lang="ja-JP" altLang="en-US" sz="1400"/>
                    </a:p>
                  </a:txBody>
                  <a:tcPr/>
                </a:tc>
                <a:extLst>
                  <a:ext uri="{0D108BD9-81ED-4DB2-BD59-A6C34878D82A}">
                    <a16:rowId xmlns:a16="http://schemas.microsoft.com/office/drawing/2014/main" val="1063372502"/>
                  </a:ext>
                </a:extLst>
              </a:tr>
            </a:tbl>
          </a:graphicData>
        </a:graphic>
      </p:graphicFrame>
      <p:sp>
        <p:nvSpPr>
          <p:cNvPr id="6" name="テキスト ボックス 5">
            <a:extLst>
              <a:ext uri="{FF2B5EF4-FFF2-40B4-BE49-F238E27FC236}">
                <a16:creationId xmlns:a16="http://schemas.microsoft.com/office/drawing/2014/main" id="{17B38BBF-7868-1E45-02C4-50D69499DC2F}"/>
              </a:ext>
            </a:extLst>
          </p:cNvPr>
          <p:cNvSpPr txBox="1"/>
          <p:nvPr/>
        </p:nvSpPr>
        <p:spPr>
          <a:xfrm>
            <a:off x="1057444" y="3329715"/>
            <a:ext cx="2064989" cy="584775"/>
          </a:xfrm>
          <a:prstGeom prst="rect">
            <a:avLst/>
          </a:prstGeom>
          <a:noFill/>
        </p:spPr>
        <p:txBody>
          <a:bodyPr wrap="none" rtlCol="0">
            <a:spAutoFit/>
          </a:bodyPr>
          <a:lstStyle/>
          <a:p>
            <a:r>
              <a:rPr kumimoji="1" lang="ja-JP" altLang="en-US" sz="1600"/>
              <a:t>テーブル名：</a:t>
            </a:r>
            <a:r>
              <a:rPr kumimoji="1" lang="en-US" altLang="ja-JP" sz="1600"/>
              <a:t>test</a:t>
            </a:r>
          </a:p>
          <a:p>
            <a:r>
              <a:rPr lang="ja-JP" altLang="en-US" sz="1600"/>
              <a:t>文字コード：ＵＴＦ－８</a:t>
            </a:r>
            <a:endParaRPr kumimoji="1" lang="ja-JP" altLang="en-US" sz="1600"/>
          </a:p>
        </p:txBody>
      </p:sp>
    </p:spTree>
    <p:extLst>
      <p:ext uri="{BB962C8B-B14F-4D97-AF65-F5344CB8AC3E}">
        <p14:creationId xmlns:p14="http://schemas.microsoft.com/office/powerpoint/2010/main" val="49781022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D21459B-23EC-E0ED-5443-5ED4BA52940F}"/>
              </a:ext>
            </a:extLst>
          </p:cNvPr>
          <p:cNvSpPr>
            <a:spLocks noGrp="1"/>
          </p:cNvSpPr>
          <p:nvPr>
            <p:ph type="title"/>
          </p:nvPr>
        </p:nvSpPr>
        <p:spPr/>
        <p:txBody>
          <a:bodyPr/>
          <a:lstStyle/>
          <a:p>
            <a:r>
              <a:rPr lang="en-US" altLang="ja-JP"/>
              <a:t>3-2-2.</a:t>
            </a:r>
            <a:r>
              <a:rPr lang="ja-JP" altLang="en-US"/>
              <a:t>標準</a:t>
            </a:r>
            <a:r>
              <a:rPr lang="en-US" altLang="ja-JP"/>
              <a:t>SQL-92</a:t>
            </a:r>
            <a:r>
              <a:rPr lang="ja-JP" altLang="en-US"/>
              <a:t>と</a:t>
            </a:r>
            <a:r>
              <a:rPr lang="en-US" altLang="ja-JP"/>
              <a:t>SQL:1999(SQL</a:t>
            </a:r>
            <a:r>
              <a:rPr lang="ja-JP" altLang="en-US"/>
              <a:t>操作</a:t>
            </a:r>
            <a:r>
              <a:rPr lang="en-US" altLang="ja-JP"/>
              <a:t>)</a:t>
            </a:r>
            <a:endParaRPr kumimoji="1" lang="ja-JP" altLang="en-US"/>
          </a:p>
        </p:txBody>
      </p:sp>
      <p:sp>
        <p:nvSpPr>
          <p:cNvPr id="4" name="テキスト プレースホルダー 3">
            <a:extLst>
              <a:ext uri="{FF2B5EF4-FFF2-40B4-BE49-F238E27FC236}">
                <a16:creationId xmlns:a16="http://schemas.microsoft.com/office/drawing/2014/main" id="{787E0EE5-4E22-199B-516A-B153A00B7B6A}"/>
              </a:ext>
            </a:extLst>
          </p:cNvPr>
          <p:cNvSpPr>
            <a:spLocks noGrp="1"/>
          </p:cNvSpPr>
          <p:nvPr>
            <p:ph type="body" sz="quarter" idx="14"/>
          </p:nvPr>
        </p:nvSpPr>
        <p:spPr/>
        <p:txBody>
          <a:bodyPr/>
          <a:lstStyle/>
          <a:p>
            <a:r>
              <a:rPr kumimoji="1" lang="ja-JP" altLang="en-US"/>
              <a:t>テーブル作成：コマンド実行結果</a:t>
            </a:r>
          </a:p>
        </p:txBody>
      </p:sp>
      <p:sp>
        <p:nvSpPr>
          <p:cNvPr id="7" name="正方形/長方形 6">
            <a:extLst>
              <a:ext uri="{FF2B5EF4-FFF2-40B4-BE49-F238E27FC236}">
                <a16:creationId xmlns:a16="http://schemas.microsoft.com/office/drawing/2014/main" id="{C501D9DC-F8CA-55AA-A46C-39A5987E90D8}"/>
              </a:ext>
            </a:extLst>
          </p:cNvPr>
          <p:cNvSpPr/>
          <p:nvPr/>
        </p:nvSpPr>
        <p:spPr>
          <a:xfrm>
            <a:off x="379828" y="1302114"/>
            <a:ext cx="6428935" cy="4972077"/>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22BD6125-73F7-0542-7E49-DEA0F4F65ABF}"/>
              </a:ext>
            </a:extLst>
          </p:cNvPr>
          <p:cNvSpPr/>
          <p:nvPr/>
        </p:nvSpPr>
        <p:spPr>
          <a:xfrm>
            <a:off x="6920303" y="1302113"/>
            <a:ext cx="5097487" cy="373064"/>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kumimoji="1" lang="ja-JP" altLang="en-US"/>
              <a:t>解説</a:t>
            </a:r>
          </a:p>
        </p:txBody>
      </p:sp>
      <p:sp>
        <p:nvSpPr>
          <p:cNvPr id="10" name="テキスト ボックス 9">
            <a:extLst>
              <a:ext uri="{FF2B5EF4-FFF2-40B4-BE49-F238E27FC236}">
                <a16:creationId xmlns:a16="http://schemas.microsoft.com/office/drawing/2014/main" id="{55F32723-F471-7DE5-BC1E-4544AFDD9429}"/>
              </a:ext>
            </a:extLst>
          </p:cNvPr>
          <p:cNvSpPr txBox="1"/>
          <p:nvPr/>
        </p:nvSpPr>
        <p:spPr>
          <a:xfrm>
            <a:off x="6959418" y="3965867"/>
            <a:ext cx="4852754" cy="2308324"/>
          </a:xfrm>
          <a:prstGeom prst="rect">
            <a:avLst/>
          </a:prstGeom>
          <a:noFill/>
        </p:spPr>
        <p:txBody>
          <a:bodyPr wrap="square" rtlCol="0">
            <a:spAutoFit/>
          </a:bodyPr>
          <a:lstStyle/>
          <a:p>
            <a:r>
              <a:rPr kumimoji="1" lang="en-US" altLang="ja-JP">
                <a:latin typeface="BIZ UDゴシック" panose="020B0400000000000000" pitchFamily="49" charset="-128"/>
                <a:ea typeface="BIZ UDゴシック" panose="020B0400000000000000" pitchFamily="49" charset="-128"/>
              </a:rPr>
              <a:t> CREATE TABLE public.test</a:t>
            </a:r>
          </a:p>
          <a:p>
            <a:r>
              <a:rPr kumimoji="1" lang="en-US" altLang="ja-JP">
                <a:latin typeface="BIZ UDゴシック" panose="020B0400000000000000" pitchFamily="49" charset="-128"/>
                <a:ea typeface="BIZ UDゴシック" panose="020B0400000000000000" pitchFamily="49" charset="-128"/>
              </a:rPr>
              <a:t>(</a:t>
            </a:r>
          </a:p>
          <a:p>
            <a:r>
              <a:rPr kumimoji="1" lang="en-US" altLang="ja-JP">
                <a:latin typeface="BIZ UDゴシック" panose="020B0400000000000000" pitchFamily="49" charset="-128"/>
                <a:ea typeface="BIZ UDゴシック" panose="020B0400000000000000" pitchFamily="49" charset="-128"/>
              </a:rPr>
              <a:t>    no serial NOT NULL,</a:t>
            </a:r>
          </a:p>
          <a:p>
            <a:r>
              <a:rPr kumimoji="1" lang="en-US" altLang="ja-JP">
                <a:latin typeface="BIZ UDゴシック" panose="020B0400000000000000" pitchFamily="49" charset="-128"/>
                <a:ea typeface="BIZ UDゴシック" panose="020B0400000000000000" pitchFamily="49" charset="-128"/>
              </a:rPr>
              <a:t>    name character(50),</a:t>
            </a:r>
          </a:p>
          <a:p>
            <a:r>
              <a:rPr kumimoji="1" lang="en-US" altLang="ja-JP">
                <a:latin typeface="BIZ UDゴシック" panose="020B0400000000000000" pitchFamily="49" charset="-128"/>
                <a:ea typeface="BIZ UDゴシック" panose="020B0400000000000000" pitchFamily="49" charset="-128"/>
              </a:rPr>
              <a:t>    address character(50),</a:t>
            </a:r>
          </a:p>
          <a:p>
            <a:r>
              <a:rPr kumimoji="1" lang="en-US" altLang="ja-JP">
                <a:latin typeface="BIZ UDゴシック" panose="020B0400000000000000" pitchFamily="49" charset="-128"/>
                <a:ea typeface="BIZ UDゴシック" panose="020B0400000000000000" pitchFamily="49" charset="-128"/>
              </a:rPr>
              <a:t>    PRIMARY KEY (no)</a:t>
            </a:r>
          </a:p>
          <a:p>
            <a:r>
              <a:rPr kumimoji="1" lang="en-US" altLang="ja-JP">
                <a:latin typeface="BIZ UDゴシック" panose="020B0400000000000000" pitchFamily="49" charset="-128"/>
                <a:ea typeface="BIZ UDゴシック" panose="020B0400000000000000" pitchFamily="49" charset="-128"/>
              </a:rPr>
              <a:t>);</a:t>
            </a:r>
          </a:p>
          <a:p>
            <a:endParaRPr kumimoji="1" lang="ja-JP" altLang="en-US">
              <a:latin typeface="BIZ UDゴシック" panose="020B0400000000000000" pitchFamily="49" charset="-128"/>
              <a:ea typeface="BIZ UDゴシック" panose="020B0400000000000000" pitchFamily="49" charset="-128"/>
            </a:endParaRPr>
          </a:p>
        </p:txBody>
      </p:sp>
      <p:pic>
        <p:nvPicPr>
          <p:cNvPr id="13" name="図 12">
            <a:extLst>
              <a:ext uri="{FF2B5EF4-FFF2-40B4-BE49-F238E27FC236}">
                <a16:creationId xmlns:a16="http://schemas.microsoft.com/office/drawing/2014/main" id="{DB84AC12-36D4-DCE7-B2C7-07F70FB7994B}"/>
              </a:ext>
            </a:extLst>
          </p:cNvPr>
          <p:cNvPicPr>
            <a:picLocks noChangeAspect="1"/>
          </p:cNvPicPr>
          <p:nvPr/>
        </p:nvPicPr>
        <p:blipFill>
          <a:blip r:embed="rId2"/>
          <a:stretch>
            <a:fillRect/>
          </a:stretch>
        </p:blipFill>
        <p:spPr>
          <a:xfrm>
            <a:off x="492774" y="1752589"/>
            <a:ext cx="6175728" cy="4176359"/>
          </a:xfrm>
          <a:prstGeom prst="rect">
            <a:avLst/>
          </a:prstGeom>
        </p:spPr>
      </p:pic>
      <p:sp>
        <p:nvSpPr>
          <p:cNvPr id="14" name="テキスト ボックス 13">
            <a:extLst>
              <a:ext uri="{FF2B5EF4-FFF2-40B4-BE49-F238E27FC236}">
                <a16:creationId xmlns:a16="http://schemas.microsoft.com/office/drawing/2014/main" id="{2D75BD66-5A7B-8009-A9BC-3F231985A0EF}"/>
              </a:ext>
            </a:extLst>
          </p:cNvPr>
          <p:cNvSpPr txBox="1"/>
          <p:nvPr/>
        </p:nvSpPr>
        <p:spPr>
          <a:xfrm>
            <a:off x="6959418" y="1802118"/>
            <a:ext cx="4852754" cy="1369606"/>
          </a:xfrm>
          <a:prstGeom prst="rect">
            <a:avLst/>
          </a:prstGeom>
          <a:noFill/>
        </p:spPr>
        <p:txBody>
          <a:bodyPr wrap="square" rtlCol="0">
            <a:spAutoFit/>
          </a:bodyPr>
          <a:lstStyle/>
          <a:p>
            <a:r>
              <a:rPr kumimoji="1" lang="ja-JP" altLang="en-US">
                <a:latin typeface="+mn-ea"/>
              </a:rPr>
              <a:t>テーブルを作成します。</a:t>
            </a:r>
            <a:endParaRPr lang="en-US" altLang="ja-JP">
              <a:latin typeface="+mn-ea"/>
            </a:endParaRPr>
          </a:p>
          <a:p>
            <a:r>
              <a:rPr lang="ja-JP" altLang="en-US">
                <a:latin typeface="+mn-ea"/>
              </a:rPr>
              <a:t>型：</a:t>
            </a:r>
            <a:r>
              <a:rPr lang="en-US" altLang="ja-JP">
                <a:latin typeface="+mn-ea"/>
              </a:rPr>
              <a:t>serial</a:t>
            </a:r>
            <a:r>
              <a:rPr lang="ja-JP" altLang="en-US">
                <a:latin typeface="+mn-ea"/>
              </a:rPr>
              <a:t>を指定すると</a:t>
            </a:r>
            <a:endParaRPr kumimoji="1" lang="en-US" altLang="ja-JP">
              <a:latin typeface="+mn-ea"/>
            </a:endParaRPr>
          </a:p>
          <a:p>
            <a:r>
              <a:rPr kumimoji="1" lang="en-US" altLang="ja-JP" sz="1100">
                <a:latin typeface="+mn-ea"/>
              </a:rPr>
              <a:t>integer NOT NULL DEFAULT nextval('test_no_seq'::regclass),</a:t>
            </a:r>
          </a:p>
          <a:p>
            <a:r>
              <a:rPr kumimoji="1" lang="ja-JP" altLang="en-US">
                <a:latin typeface="+mn-ea"/>
              </a:rPr>
              <a:t>のように変換され、自動採番が行えるようになります。</a:t>
            </a:r>
          </a:p>
        </p:txBody>
      </p:sp>
    </p:spTree>
    <p:extLst>
      <p:ext uri="{BB962C8B-B14F-4D97-AF65-F5344CB8AC3E}">
        <p14:creationId xmlns:p14="http://schemas.microsoft.com/office/powerpoint/2010/main" val="318857616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D21459B-23EC-E0ED-5443-5ED4BA52940F}"/>
              </a:ext>
            </a:extLst>
          </p:cNvPr>
          <p:cNvSpPr>
            <a:spLocks noGrp="1"/>
          </p:cNvSpPr>
          <p:nvPr>
            <p:ph type="title"/>
          </p:nvPr>
        </p:nvSpPr>
        <p:spPr/>
        <p:txBody>
          <a:bodyPr/>
          <a:lstStyle/>
          <a:p>
            <a:r>
              <a:rPr lang="en-US" altLang="ja-JP"/>
              <a:t>3-2-2.</a:t>
            </a:r>
            <a:r>
              <a:rPr lang="ja-JP" altLang="en-US"/>
              <a:t>標準</a:t>
            </a:r>
            <a:r>
              <a:rPr lang="en-US" altLang="ja-JP"/>
              <a:t>SQL-92</a:t>
            </a:r>
            <a:r>
              <a:rPr lang="ja-JP" altLang="en-US"/>
              <a:t>と</a:t>
            </a:r>
            <a:r>
              <a:rPr lang="en-US" altLang="ja-JP"/>
              <a:t>SQL:1999(SQL</a:t>
            </a:r>
            <a:r>
              <a:rPr lang="ja-JP" altLang="en-US"/>
              <a:t>操作</a:t>
            </a:r>
            <a:r>
              <a:rPr lang="en-US" altLang="ja-JP"/>
              <a:t>)</a:t>
            </a:r>
            <a:endParaRPr kumimoji="1" lang="ja-JP" altLang="en-US"/>
          </a:p>
        </p:txBody>
      </p:sp>
      <p:sp>
        <p:nvSpPr>
          <p:cNvPr id="4" name="テキスト プレースホルダー 3">
            <a:extLst>
              <a:ext uri="{FF2B5EF4-FFF2-40B4-BE49-F238E27FC236}">
                <a16:creationId xmlns:a16="http://schemas.microsoft.com/office/drawing/2014/main" id="{787E0EE5-4E22-199B-516A-B153A00B7B6A}"/>
              </a:ext>
            </a:extLst>
          </p:cNvPr>
          <p:cNvSpPr>
            <a:spLocks noGrp="1"/>
          </p:cNvSpPr>
          <p:nvPr>
            <p:ph type="body" sz="quarter" idx="14"/>
          </p:nvPr>
        </p:nvSpPr>
        <p:spPr/>
        <p:txBody>
          <a:bodyPr/>
          <a:lstStyle/>
          <a:p>
            <a:r>
              <a:rPr kumimoji="1" lang="ja-JP" altLang="en-US"/>
              <a:t>データ登録</a:t>
            </a:r>
          </a:p>
        </p:txBody>
      </p:sp>
      <p:sp>
        <p:nvSpPr>
          <p:cNvPr id="5" name="正方形/長方形 4">
            <a:extLst>
              <a:ext uri="{FF2B5EF4-FFF2-40B4-BE49-F238E27FC236}">
                <a16:creationId xmlns:a16="http://schemas.microsoft.com/office/drawing/2014/main" id="{F681615A-7EC0-2405-D24A-13FC7FA587A7}"/>
              </a:ext>
            </a:extLst>
          </p:cNvPr>
          <p:cNvSpPr/>
          <p:nvPr/>
        </p:nvSpPr>
        <p:spPr>
          <a:xfrm>
            <a:off x="561860" y="1302115"/>
            <a:ext cx="11344390" cy="879226"/>
          </a:xfrm>
          <a:prstGeom prst="rect">
            <a:avLst/>
          </a:prstGeom>
          <a:ln>
            <a:noFill/>
          </a:ln>
        </p:spPr>
        <p:style>
          <a:lnRef idx="2">
            <a:schemeClr val="accent5"/>
          </a:lnRef>
          <a:fillRef idx="1">
            <a:schemeClr val="lt1"/>
          </a:fillRef>
          <a:effectRef idx="0">
            <a:schemeClr val="accent5"/>
          </a:effectRef>
          <a:fontRef idx="minor">
            <a:schemeClr val="dk1"/>
          </a:fontRef>
        </p:style>
        <p:txBody>
          <a:bodyPr rtlCol="0" anchor="ctr"/>
          <a:lstStyle/>
          <a:p>
            <a:r>
              <a:rPr kumimoji="1" lang="en-US" altLang="ja-JP"/>
              <a:t>insert</a:t>
            </a:r>
            <a:r>
              <a:rPr lang="ja-JP" altLang="en-US"/>
              <a:t>文を使って以下のデータを保存する。</a:t>
            </a:r>
            <a:endParaRPr lang="en-US" altLang="ja-JP"/>
          </a:p>
          <a:p>
            <a:r>
              <a:rPr kumimoji="1" lang="en-US" altLang="ja-JP"/>
              <a:t>※no</a:t>
            </a:r>
            <a:r>
              <a:rPr kumimoji="1" lang="ja-JP" altLang="en-US"/>
              <a:t>は自動採番のため</a:t>
            </a:r>
            <a:r>
              <a:rPr kumimoji="1" lang="en-US" altLang="ja-JP"/>
              <a:t>insert</a:t>
            </a:r>
            <a:r>
              <a:rPr kumimoji="1" lang="ja-JP" altLang="en-US"/>
              <a:t>文では指定しない。</a:t>
            </a:r>
            <a:endParaRPr kumimoji="1" lang="ja-JP" altLang="en-US" dirty="0"/>
          </a:p>
        </p:txBody>
      </p:sp>
      <p:graphicFrame>
        <p:nvGraphicFramePr>
          <p:cNvPr id="3" name="表 5">
            <a:extLst>
              <a:ext uri="{FF2B5EF4-FFF2-40B4-BE49-F238E27FC236}">
                <a16:creationId xmlns:a16="http://schemas.microsoft.com/office/drawing/2014/main" id="{456B2DBC-2077-51C7-6CF1-2FAE29A4E787}"/>
              </a:ext>
            </a:extLst>
          </p:cNvPr>
          <p:cNvGraphicFramePr>
            <a:graphicFrameLocks noGrp="1"/>
          </p:cNvGraphicFramePr>
          <p:nvPr>
            <p:extLst>
              <p:ext uri="{D42A27DB-BD31-4B8C-83A1-F6EECF244321}">
                <p14:modId xmlns:p14="http://schemas.microsoft.com/office/powerpoint/2010/main" val="1071606954"/>
              </p:ext>
            </p:extLst>
          </p:nvPr>
        </p:nvGraphicFramePr>
        <p:xfrm>
          <a:off x="369328" y="4529067"/>
          <a:ext cx="11536922" cy="1219200"/>
        </p:xfrm>
        <a:graphic>
          <a:graphicData uri="http://schemas.openxmlformats.org/drawingml/2006/table">
            <a:tbl>
              <a:tblPr firstRow="1" bandRow="1">
                <a:tableStyleId>{5C22544A-7EE6-4342-B048-85BDC9FD1C3A}</a:tableStyleId>
              </a:tblPr>
              <a:tblGrid>
                <a:gridCol w="1735361">
                  <a:extLst>
                    <a:ext uri="{9D8B030D-6E8A-4147-A177-3AD203B41FA5}">
                      <a16:colId xmlns:a16="http://schemas.microsoft.com/office/drawing/2014/main" val="1590984349"/>
                    </a:ext>
                  </a:extLst>
                </a:gridCol>
                <a:gridCol w="3575524">
                  <a:extLst>
                    <a:ext uri="{9D8B030D-6E8A-4147-A177-3AD203B41FA5}">
                      <a16:colId xmlns:a16="http://schemas.microsoft.com/office/drawing/2014/main" val="4050071832"/>
                    </a:ext>
                  </a:extLst>
                </a:gridCol>
                <a:gridCol w="6226037">
                  <a:extLst>
                    <a:ext uri="{9D8B030D-6E8A-4147-A177-3AD203B41FA5}">
                      <a16:colId xmlns:a16="http://schemas.microsoft.com/office/drawing/2014/main" val="3971082941"/>
                    </a:ext>
                  </a:extLst>
                </a:gridCol>
              </a:tblGrid>
              <a:tr h="0">
                <a:tc>
                  <a:txBody>
                    <a:bodyPr/>
                    <a:lstStyle/>
                    <a:p>
                      <a:r>
                        <a:rPr kumimoji="1" lang="en-US" altLang="ja-JP" sz="1400"/>
                        <a:t>no</a:t>
                      </a:r>
                      <a:endParaRPr kumimoji="1" lang="ja-JP" altLang="en-US" sz="1400"/>
                    </a:p>
                  </a:txBody>
                  <a:tcPr/>
                </a:tc>
                <a:tc>
                  <a:txBody>
                    <a:bodyPr/>
                    <a:lstStyle/>
                    <a:p>
                      <a:r>
                        <a:rPr kumimoji="1" lang="en-US" altLang="ja-JP" sz="1400"/>
                        <a:t>name</a:t>
                      </a:r>
                      <a:endParaRPr kumimoji="1" lang="ja-JP" altLang="en-US" sz="1400"/>
                    </a:p>
                  </a:txBody>
                  <a:tcPr/>
                </a:tc>
                <a:tc>
                  <a:txBody>
                    <a:bodyPr/>
                    <a:lstStyle/>
                    <a:p>
                      <a:r>
                        <a:rPr kumimoji="1" lang="en-US" altLang="ja-JP" sz="1400"/>
                        <a:t>address</a:t>
                      </a:r>
                      <a:endParaRPr kumimoji="1" lang="ja-JP" altLang="en-US" sz="1400"/>
                    </a:p>
                  </a:txBody>
                  <a:tcPr/>
                </a:tc>
                <a:extLst>
                  <a:ext uri="{0D108BD9-81ED-4DB2-BD59-A6C34878D82A}">
                    <a16:rowId xmlns:a16="http://schemas.microsoft.com/office/drawing/2014/main" val="582621263"/>
                  </a:ext>
                </a:extLst>
              </a:tr>
              <a:tr h="0">
                <a:tc>
                  <a:txBody>
                    <a:bodyPr/>
                    <a:lstStyle/>
                    <a:p>
                      <a:endParaRPr kumimoji="1" lang="ja-JP" altLang="en-US" sz="1400"/>
                    </a:p>
                  </a:txBody>
                  <a:tcPr/>
                </a:tc>
                <a:tc>
                  <a:txBody>
                    <a:bodyPr/>
                    <a:lstStyle/>
                    <a:p>
                      <a:r>
                        <a:rPr kumimoji="1" lang="en-US" altLang="ja-JP" sz="1400"/>
                        <a:t>aa</a:t>
                      </a:r>
                      <a:endParaRPr kumimoji="1" lang="ja-JP" altLang="en-US" sz="1400"/>
                    </a:p>
                  </a:txBody>
                  <a:tcPr/>
                </a:tc>
                <a:tc>
                  <a:txBody>
                    <a:bodyPr/>
                    <a:lstStyle/>
                    <a:p>
                      <a:r>
                        <a:rPr kumimoji="1" lang="ja-JP" altLang="en-US" sz="1400"/>
                        <a:t>東京</a:t>
                      </a:r>
                    </a:p>
                  </a:txBody>
                  <a:tcPr/>
                </a:tc>
                <a:extLst>
                  <a:ext uri="{0D108BD9-81ED-4DB2-BD59-A6C34878D82A}">
                    <a16:rowId xmlns:a16="http://schemas.microsoft.com/office/drawing/2014/main" val="3076568415"/>
                  </a:ext>
                </a:extLst>
              </a:tr>
              <a:tr h="0">
                <a:tc>
                  <a:txBody>
                    <a:bodyPr/>
                    <a:lstStyle/>
                    <a:p>
                      <a:endParaRPr kumimoji="1" lang="ja-JP" altLang="en-US" sz="1400"/>
                    </a:p>
                  </a:txBody>
                  <a:tcPr/>
                </a:tc>
                <a:tc>
                  <a:txBody>
                    <a:bodyPr/>
                    <a:lstStyle/>
                    <a:p>
                      <a:r>
                        <a:rPr kumimoji="1" lang="en-US" altLang="ja-JP" sz="1400"/>
                        <a:t>bb</a:t>
                      </a:r>
                      <a:endParaRPr kumimoji="1" lang="ja-JP" altLang="en-US" sz="1400"/>
                    </a:p>
                  </a:txBody>
                  <a:tcPr/>
                </a:tc>
                <a:tc>
                  <a:txBody>
                    <a:bodyPr/>
                    <a:lstStyle/>
                    <a:p>
                      <a:r>
                        <a:rPr kumimoji="1" lang="ja-JP" altLang="en-US" sz="1400"/>
                        <a:t>大阪</a:t>
                      </a:r>
                    </a:p>
                  </a:txBody>
                  <a:tcPr/>
                </a:tc>
                <a:extLst>
                  <a:ext uri="{0D108BD9-81ED-4DB2-BD59-A6C34878D82A}">
                    <a16:rowId xmlns:a16="http://schemas.microsoft.com/office/drawing/2014/main" val="2914908249"/>
                  </a:ext>
                </a:extLst>
              </a:tr>
              <a:tr h="0">
                <a:tc>
                  <a:txBody>
                    <a:bodyPr/>
                    <a:lstStyle/>
                    <a:p>
                      <a:endParaRPr kumimoji="1" lang="ja-JP" altLang="en-US" sz="1400"/>
                    </a:p>
                  </a:txBody>
                  <a:tcPr/>
                </a:tc>
                <a:tc>
                  <a:txBody>
                    <a:bodyPr/>
                    <a:lstStyle/>
                    <a:p>
                      <a:endParaRPr kumimoji="1" lang="ja-JP" altLang="en-US" sz="1400"/>
                    </a:p>
                  </a:txBody>
                  <a:tcPr/>
                </a:tc>
                <a:tc>
                  <a:txBody>
                    <a:bodyPr/>
                    <a:lstStyle/>
                    <a:p>
                      <a:endParaRPr kumimoji="1" lang="ja-JP" altLang="en-US" sz="1400"/>
                    </a:p>
                  </a:txBody>
                  <a:tcPr/>
                </a:tc>
                <a:extLst>
                  <a:ext uri="{0D108BD9-81ED-4DB2-BD59-A6C34878D82A}">
                    <a16:rowId xmlns:a16="http://schemas.microsoft.com/office/drawing/2014/main" val="1063372502"/>
                  </a:ext>
                </a:extLst>
              </a:tr>
            </a:tbl>
          </a:graphicData>
        </a:graphic>
      </p:graphicFrame>
      <p:sp>
        <p:nvSpPr>
          <p:cNvPr id="6" name="テキスト ボックス 5">
            <a:extLst>
              <a:ext uri="{FF2B5EF4-FFF2-40B4-BE49-F238E27FC236}">
                <a16:creationId xmlns:a16="http://schemas.microsoft.com/office/drawing/2014/main" id="{17B38BBF-7868-1E45-02C4-50D69499DC2F}"/>
              </a:ext>
            </a:extLst>
          </p:cNvPr>
          <p:cNvSpPr txBox="1"/>
          <p:nvPr/>
        </p:nvSpPr>
        <p:spPr>
          <a:xfrm>
            <a:off x="369328" y="4085812"/>
            <a:ext cx="1737976" cy="338554"/>
          </a:xfrm>
          <a:prstGeom prst="rect">
            <a:avLst/>
          </a:prstGeom>
          <a:noFill/>
        </p:spPr>
        <p:txBody>
          <a:bodyPr wrap="none" rtlCol="0">
            <a:spAutoFit/>
          </a:bodyPr>
          <a:lstStyle/>
          <a:p>
            <a:r>
              <a:rPr kumimoji="1" lang="ja-JP" altLang="en-US" sz="1600"/>
              <a:t>テーブル名：</a:t>
            </a:r>
            <a:r>
              <a:rPr kumimoji="1" lang="en-US" altLang="ja-JP" sz="1600"/>
              <a:t>test</a:t>
            </a:r>
            <a:endParaRPr kumimoji="1" lang="ja-JP" altLang="en-US" sz="1600"/>
          </a:p>
        </p:txBody>
      </p:sp>
    </p:spTree>
    <p:extLst>
      <p:ext uri="{BB962C8B-B14F-4D97-AF65-F5344CB8AC3E}">
        <p14:creationId xmlns:p14="http://schemas.microsoft.com/office/powerpoint/2010/main" val="9049024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a:extLst>
              <a:ext uri="{FF2B5EF4-FFF2-40B4-BE49-F238E27FC236}">
                <a16:creationId xmlns:a16="http://schemas.microsoft.com/office/drawing/2014/main" id="{D3578072-553C-1E04-82AF-684422C5586E}"/>
              </a:ext>
            </a:extLst>
          </p:cNvPr>
          <p:cNvSpPr>
            <a:spLocks noGrp="1"/>
          </p:cNvSpPr>
          <p:nvPr>
            <p:ph type="title"/>
          </p:nvPr>
        </p:nvSpPr>
        <p:spPr/>
        <p:txBody>
          <a:bodyPr>
            <a:normAutofit/>
          </a:bodyPr>
          <a:lstStyle/>
          <a:p>
            <a:r>
              <a:rPr kumimoji="1" lang="en-US" altLang="ja-JP" dirty="0"/>
              <a:t>3-1-1.</a:t>
            </a:r>
            <a:r>
              <a:rPr kumimoji="1" lang="ja-JP" altLang="en-US" dirty="0"/>
              <a:t>開発環境の確認</a:t>
            </a:r>
          </a:p>
        </p:txBody>
      </p:sp>
      <p:sp>
        <p:nvSpPr>
          <p:cNvPr id="10" name="正方形/長方形 9">
            <a:extLst>
              <a:ext uri="{FF2B5EF4-FFF2-40B4-BE49-F238E27FC236}">
                <a16:creationId xmlns:a16="http://schemas.microsoft.com/office/drawing/2014/main" id="{71DBDC10-6418-DC00-C303-1428DD1A8093}"/>
              </a:ext>
            </a:extLst>
          </p:cNvPr>
          <p:cNvSpPr/>
          <p:nvPr/>
        </p:nvSpPr>
        <p:spPr>
          <a:xfrm>
            <a:off x="561861" y="922284"/>
            <a:ext cx="11344390" cy="1397019"/>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marL="285750" indent="-285750">
              <a:buFont typeface="Arial" panose="020B0604020202020204" pitchFamily="34" charset="0"/>
              <a:buChar char="•"/>
            </a:pPr>
            <a:r>
              <a:rPr lang="ja-JP" altLang="en-US"/>
              <a:t>開発環境構築では、２つの仮想マシンを用意しましたが、主に使うのはデータベースサーバの仮想マシンです。実行確認マシンは、</a:t>
            </a:r>
            <a:r>
              <a:rPr lang="en-US" altLang="ja-JP"/>
              <a:t>web</a:t>
            </a:r>
            <a:r>
              <a:rPr lang="ja-JP" altLang="en-US"/>
              <a:t>システムが完成したのちに最終確認の時に使用します。</a:t>
            </a:r>
            <a:endParaRPr lang="en-US" altLang="ja-JP"/>
          </a:p>
          <a:p>
            <a:pPr marL="285750" indent="-285750">
              <a:buFont typeface="Arial" panose="020B0604020202020204" pitchFamily="34" charset="0"/>
              <a:buChar char="•"/>
            </a:pPr>
            <a:endParaRPr lang="en-US" altLang="ja-JP"/>
          </a:p>
          <a:p>
            <a:pPr marL="285750" indent="-285750">
              <a:buFont typeface="Arial" panose="020B0604020202020204" pitchFamily="34" charset="0"/>
              <a:buChar char="•"/>
            </a:pPr>
            <a:r>
              <a:rPr lang="ja-JP" altLang="en-US"/>
              <a:t>ここでは、開発環境の全体について説明します。</a:t>
            </a:r>
            <a:endParaRPr lang="en-US" altLang="ja-JP"/>
          </a:p>
        </p:txBody>
      </p:sp>
      <p:sp>
        <p:nvSpPr>
          <p:cNvPr id="11" name="テキスト プレースホルダー 8">
            <a:extLst>
              <a:ext uri="{FF2B5EF4-FFF2-40B4-BE49-F238E27FC236}">
                <a16:creationId xmlns:a16="http://schemas.microsoft.com/office/drawing/2014/main" id="{7C6F16F1-7186-7AC3-145E-4DCFABFD3FB2}"/>
              </a:ext>
            </a:extLst>
          </p:cNvPr>
          <p:cNvSpPr txBox="1">
            <a:spLocks/>
          </p:cNvSpPr>
          <p:nvPr/>
        </p:nvSpPr>
        <p:spPr>
          <a:xfrm>
            <a:off x="277467" y="2362290"/>
            <a:ext cx="11637962" cy="373063"/>
          </a:xfrm>
          <a:prstGeom prst="rect">
            <a:avLst/>
          </a:prstGeom>
        </p:spPr>
        <p:txBody>
          <a:bodyPr vert="horz" lIns="91440" tIns="45720" rIns="91440" bIns="45720" rtlCol="0">
            <a:normAutofit/>
          </a:bodyPr>
          <a:lstStyle>
            <a:lvl1pPr marL="285750" indent="-285750" algn="l" defTabSz="914400" rtl="0" eaLnBrk="1" latinLnBrk="0" hangingPunct="1">
              <a:lnSpc>
                <a:spcPct val="90000"/>
              </a:lnSpc>
              <a:spcBef>
                <a:spcPts val="1000"/>
              </a:spcBef>
              <a:buFont typeface="Wingdings" panose="05000000000000000000" pitchFamily="2" charset="2"/>
              <a:buChar char="n"/>
              <a:defRPr kumimoji="1" sz="1800" kern="1200">
                <a:solidFill>
                  <a:schemeClr val="accent1">
                    <a:lumMod val="75000"/>
                  </a:schemeClr>
                </a:solidFill>
                <a:latin typeface="+mn-ea"/>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dirty="0"/>
              <a:t>ダウンロードリスト</a:t>
            </a:r>
            <a:endParaRPr lang="en-US" altLang="ja-JP" dirty="0"/>
          </a:p>
        </p:txBody>
      </p:sp>
      <p:graphicFrame>
        <p:nvGraphicFramePr>
          <p:cNvPr id="12" name="表 12">
            <a:extLst>
              <a:ext uri="{FF2B5EF4-FFF2-40B4-BE49-F238E27FC236}">
                <a16:creationId xmlns:a16="http://schemas.microsoft.com/office/drawing/2014/main" id="{2F667BF0-934C-534C-6C77-1A81644449DA}"/>
              </a:ext>
            </a:extLst>
          </p:cNvPr>
          <p:cNvGraphicFramePr>
            <a:graphicFrameLocks noGrp="1"/>
          </p:cNvGraphicFramePr>
          <p:nvPr>
            <p:extLst>
              <p:ext uri="{D42A27DB-BD31-4B8C-83A1-F6EECF244321}">
                <p14:modId xmlns:p14="http://schemas.microsoft.com/office/powerpoint/2010/main" val="1058309"/>
              </p:ext>
            </p:extLst>
          </p:nvPr>
        </p:nvGraphicFramePr>
        <p:xfrm>
          <a:off x="1053172" y="2729358"/>
          <a:ext cx="10853079" cy="3596640"/>
        </p:xfrm>
        <a:graphic>
          <a:graphicData uri="http://schemas.openxmlformats.org/drawingml/2006/table">
            <a:tbl>
              <a:tblPr firstRow="1" bandRow="1">
                <a:tableStyleId>{5C22544A-7EE6-4342-B048-85BDC9FD1C3A}</a:tableStyleId>
              </a:tblPr>
              <a:tblGrid>
                <a:gridCol w="1436640">
                  <a:extLst>
                    <a:ext uri="{9D8B030D-6E8A-4147-A177-3AD203B41FA5}">
                      <a16:colId xmlns:a16="http://schemas.microsoft.com/office/drawing/2014/main" val="266683023"/>
                    </a:ext>
                  </a:extLst>
                </a:gridCol>
                <a:gridCol w="2908453">
                  <a:extLst>
                    <a:ext uri="{9D8B030D-6E8A-4147-A177-3AD203B41FA5}">
                      <a16:colId xmlns:a16="http://schemas.microsoft.com/office/drawing/2014/main" val="3551812731"/>
                    </a:ext>
                  </a:extLst>
                </a:gridCol>
                <a:gridCol w="6507986">
                  <a:extLst>
                    <a:ext uri="{9D8B030D-6E8A-4147-A177-3AD203B41FA5}">
                      <a16:colId xmlns:a16="http://schemas.microsoft.com/office/drawing/2014/main" val="3996741621"/>
                    </a:ext>
                  </a:extLst>
                </a:gridCol>
              </a:tblGrid>
              <a:tr h="226953">
                <a:tc>
                  <a:txBody>
                    <a:bodyPr/>
                    <a:lstStyle/>
                    <a:p>
                      <a:r>
                        <a:rPr kumimoji="1" lang="ja-JP" altLang="en-US" sz="1600" dirty="0"/>
                        <a:t>区分</a:t>
                      </a:r>
                    </a:p>
                  </a:txBody>
                  <a:tcPr/>
                </a:tc>
                <a:tc>
                  <a:txBody>
                    <a:bodyPr/>
                    <a:lstStyle/>
                    <a:p>
                      <a:r>
                        <a:rPr kumimoji="1" lang="ja-JP" altLang="en-US" sz="1600" dirty="0"/>
                        <a:t>名称</a:t>
                      </a:r>
                    </a:p>
                  </a:txBody>
                  <a:tcPr/>
                </a:tc>
                <a:tc>
                  <a:txBody>
                    <a:bodyPr/>
                    <a:lstStyle/>
                    <a:p>
                      <a:r>
                        <a:rPr kumimoji="1" lang="ja-JP" altLang="en-US" sz="1600" dirty="0"/>
                        <a:t>説明</a:t>
                      </a:r>
                    </a:p>
                  </a:txBody>
                  <a:tcPr/>
                </a:tc>
                <a:extLst>
                  <a:ext uri="{0D108BD9-81ED-4DB2-BD59-A6C34878D82A}">
                    <a16:rowId xmlns:a16="http://schemas.microsoft.com/office/drawing/2014/main" val="2093984675"/>
                  </a:ext>
                </a:extLst>
              </a:tr>
              <a:tr h="226953">
                <a:tc>
                  <a:txBody>
                    <a:bodyPr/>
                    <a:lstStyle/>
                    <a:p>
                      <a:r>
                        <a:rPr kumimoji="1" lang="ja-JP" altLang="en-US" sz="1600" dirty="0"/>
                        <a:t>仮想化ツール</a:t>
                      </a:r>
                    </a:p>
                  </a:txBody>
                  <a:tcPr/>
                </a:tc>
                <a:tc>
                  <a:txBody>
                    <a:bodyPr/>
                    <a:lstStyle/>
                    <a:p>
                      <a:r>
                        <a:rPr kumimoji="1" lang="en-US" altLang="ja-JP" sz="1600" dirty="0"/>
                        <a:t>VirtualBOX7.x</a:t>
                      </a:r>
                      <a:endParaRPr kumimoji="1" lang="ja-JP" altLang="en-US" sz="1600" dirty="0"/>
                    </a:p>
                  </a:txBody>
                  <a:tcPr/>
                </a:tc>
                <a:tc>
                  <a:txBody>
                    <a:bodyPr/>
                    <a:lstStyle/>
                    <a:p>
                      <a:r>
                        <a:rPr kumimoji="1" lang="ja-JP" altLang="en-US" sz="1600"/>
                        <a:t>仮想マシン、仮想</a:t>
                      </a:r>
                      <a:r>
                        <a:rPr kumimoji="1" lang="en-US" altLang="ja-JP" sz="1600"/>
                        <a:t>NW</a:t>
                      </a:r>
                      <a:r>
                        <a:rPr kumimoji="1" lang="ja-JP" altLang="en-US" sz="1600"/>
                        <a:t>を実現するホスト型仮想化ツール</a:t>
                      </a:r>
                      <a:endParaRPr kumimoji="1" lang="ja-JP" altLang="en-US" sz="1600" dirty="0"/>
                    </a:p>
                  </a:txBody>
                  <a:tcPr/>
                </a:tc>
                <a:extLst>
                  <a:ext uri="{0D108BD9-81ED-4DB2-BD59-A6C34878D82A}">
                    <a16:rowId xmlns:a16="http://schemas.microsoft.com/office/drawing/2014/main" val="321079653"/>
                  </a:ext>
                </a:extLst>
              </a:tr>
              <a:tr h="226953">
                <a:tc>
                  <a:txBody>
                    <a:bodyPr/>
                    <a:lstStyle/>
                    <a:p>
                      <a:r>
                        <a:rPr kumimoji="1" lang="ja-JP" altLang="en-US" sz="1600" dirty="0"/>
                        <a:t>ＯＳ</a:t>
                      </a:r>
                    </a:p>
                  </a:txBody>
                  <a:tcPr/>
                </a:tc>
                <a:tc>
                  <a:txBody>
                    <a:bodyPr/>
                    <a:lstStyle/>
                    <a:p>
                      <a:r>
                        <a:rPr kumimoji="1" lang="en-US" altLang="ja-JP" sz="1600"/>
                        <a:t>AlmaLinux8.8</a:t>
                      </a:r>
                      <a:endParaRPr kumimoji="1" lang="ja-JP" altLang="en-US" sz="1600" dirty="0"/>
                    </a:p>
                  </a:txBody>
                  <a:tcPr/>
                </a:tc>
                <a:tc>
                  <a:txBody>
                    <a:bodyPr/>
                    <a:lstStyle/>
                    <a:p>
                      <a:r>
                        <a:rPr kumimoji="1" lang="ja-JP" altLang="en-US" sz="1600"/>
                        <a:t>オープンソースで提供されている</a:t>
                      </a:r>
                      <a:r>
                        <a:rPr kumimoji="1" lang="en-US" altLang="ja-JP" sz="1600"/>
                        <a:t>Linux</a:t>
                      </a:r>
                      <a:r>
                        <a:rPr kumimoji="1" lang="ja-JP" altLang="en-US" sz="1600"/>
                        <a:t>オペレーティングシステム（</a:t>
                      </a:r>
                      <a:r>
                        <a:rPr kumimoji="1" lang="en-US" altLang="ja-JP" sz="1600"/>
                        <a:t>OS</a:t>
                      </a:r>
                      <a:r>
                        <a:rPr kumimoji="1" lang="ja-JP" altLang="en-US" sz="1600"/>
                        <a:t>）</a:t>
                      </a:r>
                      <a:endParaRPr kumimoji="1" lang="ja-JP" altLang="en-US" sz="1600" dirty="0"/>
                    </a:p>
                  </a:txBody>
                  <a:tcPr/>
                </a:tc>
                <a:extLst>
                  <a:ext uri="{0D108BD9-81ED-4DB2-BD59-A6C34878D82A}">
                    <a16:rowId xmlns:a16="http://schemas.microsoft.com/office/drawing/2014/main" val="1080256254"/>
                  </a:ext>
                </a:extLst>
              </a:tr>
              <a:tr h="226953">
                <a:tc>
                  <a:txBody>
                    <a:bodyPr/>
                    <a:lstStyle/>
                    <a:p>
                      <a:endParaRPr kumimoji="1" lang="ja-JP" altLang="en-US" sz="1600" dirty="0"/>
                    </a:p>
                  </a:txBody>
                  <a:tcPr/>
                </a:tc>
                <a:tc>
                  <a:txBody>
                    <a:bodyPr/>
                    <a:lstStyle/>
                    <a:p>
                      <a:r>
                        <a:rPr kumimoji="1" lang="en-US" altLang="ja-JP" sz="1600" dirty="0"/>
                        <a:t>WindowsServer2022</a:t>
                      </a:r>
                      <a:endParaRPr kumimoji="1" lang="ja-JP" altLang="en-US" sz="1600" dirty="0"/>
                    </a:p>
                  </a:txBody>
                  <a:tcPr/>
                </a:tc>
                <a:tc>
                  <a:txBody>
                    <a:bodyPr/>
                    <a:lstStyle/>
                    <a:p>
                      <a:r>
                        <a:rPr kumimoji="1" lang="ja-JP" altLang="en-US" sz="1600"/>
                        <a:t>マイクロソフト社が提供している</a:t>
                      </a:r>
                      <a:r>
                        <a:rPr kumimoji="1" lang="en-US" altLang="ja-JP" sz="1600"/>
                        <a:t>Windows</a:t>
                      </a:r>
                      <a:r>
                        <a:rPr kumimoji="1" lang="ja-JP" altLang="en-US" sz="1600"/>
                        <a:t>オペレーティングシステム（ＯＳ）</a:t>
                      </a:r>
                      <a:endParaRPr kumimoji="1" lang="ja-JP" altLang="en-US" sz="1600" dirty="0"/>
                    </a:p>
                  </a:txBody>
                  <a:tcPr/>
                </a:tc>
                <a:extLst>
                  <a:ext uri="{0D108BD9-81ED-4DB2-BD59-A6C34878D82A}">
                    <a16:rowId xmlns:a16="http://schemas.microsoft.com/office/drawing/2014/main" val="2030160583"/>
                  </a:ext>
                </a:extLst>
              </a:tr>
              <a:tr h="226953">
                <a:tc>
                  <a:txBody>
                    <a:bodyPr/>
                    <a:lstStyle/>
                    <a:p>
                      <a:r>
                        <a:rPr kumimoji="1" lang="ja-JP" altLang="en-US" sz="1600" dirty="0"/>
                        <a:t>データベース</a:t>
                      </a:r>
                    </a:p>
                  </a:txBody>
                  <a:tcPr/>
                </a:tc>
                <a:tc>
                  <a:txBody>
                    <a:bodyPr/>
                    <a:lstStyle/>
                    <a:p>
                      <a:r>
                        <a:rPr kumimoji="1" lang="en-US" altLang="ja-JP" sz="1600" dirty="0"/>
                        <a:t>PostgreSQL13.x</a:t>
                      </a:r>
                      <a:endParaRPr kumimoji="1" lang="ja-JP" altLang="en-US" sz="1600" dirty="0"/>
                    </a:p>
                  </a:txBody>
                  <a:tcPr/>
                </a:tc>
                <a:tc>
                  <a:txBody>
                    <a:bodyPr/>
                    <a:lstStyle/>
                    <a:p>
                      <a:r>
                        <a:rPr kumimoji="1" lang="ja-JP" altLang="en-US" sz="1600"/>
                        <a:t>オープンソースで提供されているリレーショナル型データベース</a:t>
                      </a:r>
                      <a:endParaRPr kumimoji="1" lang="ja-JP" altLang="en-US" sz="1600" dirty="0"/>
                    </a:p>
                  </a:txBody>
                  <a:tcPr/>
                </a:tc>
                <a:extLst>
                  <a:ext uri="{0D108BD9-81ED-4DB2-BD59-A6C34878D82A}">
                    <a16:rowId xmlns:a16="http://schemas.microsoft.com/office/drawing/2014/main" val="2477563636"/>
                  </a:ext>
                </a:extLst>
              </a:tr>
              <a:tr h="226953">
                <a:tc>
                  <a:txBody>
                    <a:bodyPr/>
                    <a:lstStyle/>
                    <a:p>
                      <a:r>
                        <a:rPr kumimoji="1" lang="ja-JP" altLang="en-US" sz="1600" dirty="0"/>
                        <a:t>開発</a:t>
                      </a:r>
                      <a:r>
                        <a:rPr kumimoji="1" lang="en-US" altLang="ja-JP" sz="1600" dirty="0"/>
                        <a:t>IDE</a:t>
                      </a:r>
                      <a:endParaRPr kumimoji="1" lang="ja-JP" altLang="en-US" sz="1600" dirty="0"/>
                    </a:p>
                  </a:txBody>
                  <a:tcPr/>
                </a:tc>
                <a:tc>
                  <a:txBody>
                    <a:bodyPr/>
                    <a:lstStyle/>
                    <a:p>
                      <a:r>
                        <a:rPr kumimoji="1" lang="en-US" altLang="ja-JP" sz="1600" dirty="0"/>
                        <a:t>VisualStudio2022</a:t>
                      </a:r>
                      <a:endParaRPr kumimoji="1" lang="ja-JP" altLang="en-US" sz="1600" dirty="0"/>
                    </a:p>
                  </a:txBody>
                  <a:tcPr/>
                </a:tc>
                <a:tc>
                  <a:txBody>
                    <a:bodyPr/>
                    <a:lstStyle/>
                    <a:p>
                      <a:r>
                        <a:rPr kumimoji="1" lang="ja-JP" altLang="en-US" sz="1600"/>
                        <a:t>マイクロソフト社が提供している</a:t>
                      </a:r>
                      <a:r>
                        <a:rPr kumimoji="1" lang="en-US" altLang="ja-JP" sz="1600"/>
                        <a:t>C#</a:t>
                      </a:r>
                      <a:r>
                        <a:rPr kumimoji="1" lang="ja-JP" altLang="en-US" sz="1600"/>
                        <a:t>言語開発環境</a:t>
                      </a:r>
                      <a:endParaRPr kumimoji="1" lang="ja-JP" altLang="en-US" sz="1600" dirty="0"/>
                    </a:p>
                  </a:txBody>
                  <a:tcPr/>
                </a:tc>
                <a:extLst>
                  <a:ext uri="{0D108BD9-81ED-4DB2-BD59-A6C34878D82A}">
                    <a16:rowId xmlns:a16="http://schemas.microsoft.com/office/drawing/2014/main" val="3570975106"/>
                  </a:ext>
                </a:extLst>
              </a:tr>
              <a:tr h="226953">
                <a:tc>
                  <a:txBody>
                    <a:bodyPr/>
                    <a:lstStyle/>
                    <a:p>
                      <a:r>
                        <a:rPr kumimoji="1" lang="ja-JP" altLang="en-US" sz="1600" dirty="0"/>
                        <a:t>ツール</a:t>
                      </a:r>
                    </a:p>
                  </a:txBody>
                  <a:tcPr/>
                </a:tc>
                <a:tc>
                  <a:txBody>
                    <a:bodyPr/>
                    <a:lstStyle/>
                    <a:p>
                      <a:r>
                        <a:rPr kumimoji="1" lang="en-US" altLang="ja-JP" sz="1600" dirty="0" err="1"/>
                        <a:t>teraterm</a:t>
                      </a:r>
                      <a:endParaRPr kumimoji="1" lang="ja-JP" altLang="en-US" sz="1600" dirty="0"/>
                    </a:p>
                  </a:txBody>
                  <a:tcPr/>
                </a:tc>
                <a:tc>
                  <a:txBody>
                    <a:bodyPr/>
                    <a:lstStyle/>
                    <a:p>
                      <a:r>
                        <a:rPr kumimoji="1" lang="ja-JP" altLang="en-US" sz="1600"/>
                        <a:t>ＳＳＨ接続コンソールツール</a:t>
                      </a:r>
                      <a:endParaRPr kumimoji="1" lang="ja-JP" altLang="en-US" sz="1600" dirty="0"/>
                    </a:p>
                  </a:txBody>
                  <a:tcPr/>
                </a:tc>
                <a:extLst>
                  <a:ext uri="{0D108BD9-81ED-4DB2-BD59-A6C34878D82A}">
                    <a16:rowId xmlns:a16="http://schemas.microsoft.com/office/drawing/2014/main" val="367801723"/>
                  </a:ext>
                </a:extLst>
              </a:tr>
              <a:tr h="226953">
                <a:tc>
                  <a:txBody>
                    <a:bodyPr/>
                    <a:lstStyle/>
                    <a:p>
                      <a:endParaRPr kumimoji="1" lang="ja-JP" altLang="en-US" sz="1600" dirty="0"/>
                    </a:p>
                  </a:txBody>
                  <a:tcPr/>
                </a:tc>
                <a:tc>
                  <a:txBody>
                    <a:bodyPr/>
                    <a:lstStyle/>
                    <a:p>
                      <a:r>
                        <a:rPr kumimoji="1" lang="en-US" altLang="ja-JP" sz="1600" dirty="0" err="1"/>
                        <a:t>pgAdmin</a:t>
                      </a:r>
                      <a:endParaRPr kumimoji="1" lang="ja-JP" altLang="en-US" sz="1600" dirty="0"/>
                    </a:p>
                  </a:txBody>
                  <a:tcPr/>
                </a:tc>
                <a:tc>
                  <a:txBody>
                    <a:bodyPr/>
                    <a:lstStyle/>
                    <a:p>
                      <a:r>
                        <a:rPr kumimoji="1" lang="en-US" altLang="ja-JP" sz="1600"/>
                        <a:t>PostgreSQL</a:t>
                      </a:r>
                      <a:r>
                        <a:rPr kumimoji="1" lang="ja-JP" altLang="en-US" sz="1600"/>
                        <a:t>用</a:t>
                      </a:r>
                      <a:r>
                        <a:rPr kumimoji="1" lang="en-US" altLang="ja-JP" sz="1600"/>
                        <a:t>GUI</a:t>
                      </a:r>
                      <a:r>
                        <a:rPr kumimoji="1" lang="ja-JP" altLang="en-US" sz="1600"/>
                        <a:t>操作ツール</a:t>
                      </a:r>
                      <a:endParaRPr kumimoji="1" lang="ja-JP" altLang="en-US" sz="1600" dirty="0"/>
                    </a:p>
                  </a:txBody>
                  <a:tcPr/>
                </a:tc>
                <a:extLst>
                  <a:ext uri="{0D108BD9-81ED-4DB2-BD59-A6C34878D82A}">
                    <a16:rowId xmlns:a16="http://schemas.microsoft.com/office/drawing/2014/main" val="1939167059"/>
                  </a:ext>
                </a:extLst>
              </a:tr>
              <a:tr h="226953">
                <a:tc>
                  <a:txBody>
                    <a:bodyPr/>
                    <a:lstStyle/>
                    <a:p>
                      <a:endParaRPr kumimoji="1" lang="ja-JP" altLang="en-US" sz="1600" dirty="0"/>
                    </a:p>
                  </a:txBody>
                  <a:tcPr/>
                </a:tc>
                <a:tc>
                  <a:txBody>
                    <a:bodyPr/>
                    <a:lstStyle/>
                    <a:p>
                      <a:r>
                        <a:rPr kumimoji="1" lang="en-US" altLang="ja-JP" sz="1600"/>
                        <a:t>psqlODBC</a:t>
                      </a:r>
                      <a:endParaRPr kumimoji="1" lang="ja-JP" altLang="en-US" sz="1600" dirty="0"/>
                    </a:p>
                  </a:txBody>
                  <a:tcPr/>
                </a:tc>
                <a:tc>
                  <a:txBody>
                    <a:bodyPr/>
                    <a:lstStyle/>
                    <a:p>
                      <a:r>
                        <a:rPr kumimoji="1" lang="en-US" altLang="ja-JP" sz="1600"/>
                        <a:t>ODBC</a:t>
                      </a:r>
                      <a:r>
                        <a:rPr kumimoji="1" lang="ja-JP" altLang="en-US" sz="1600"/>
                        <a:t>用</a:t>
                      </a:r>
                      <a:r>
                        <a:rPr kumimoji="1" lang="en-US" altLang="ja-JP" sz="1600"/>
                        <a:t>PostgreSQL</a:t>
                      </a:r>
                      <a:r>
                        <a:rPr kumimoji="1" lang="ja-JP" altLang="en-US" sz="1600"/>
                        <a:t>ドライバ</a:t>
                      </a:r>
                      <a:endParaRPr kumimoji="1" lang="ja-JP" altLang="en-US" sz="1600" dirty="0"/>
                    </a:p>
                  </a:txBody>
                  <a:tcPr/>
                </a:tc>
                <a:extLst>
                  <a:ext uri="{0D108BD9-81ED-4DB2-BD59-A6C34878D82A}">
                    <a16:rowId xmlns:a16="http://schemas.microsoft.com/office/drawing/2014/main" val="3101219170"/>
                  </a:ext>
                </a:extLst>
              </a:tr>
              <a:tr h="226953">
                <a:tc>
                  <a:txBody>
                    <a:bodyPr/>
                    <a:lstStyle/>
                    <a:p>
                      <a:endParaRPr kumimoji="1" lang="ja-JP" altLang="en-US" sz="1600" dirty="0"/>
                    </a:p>
                  </a:txBody>
                  <a:tcPr/>
                </a:tc>
                <a:tc>
                  <a:txBody>
                    <a:bodyPr/>
                    <a:lstStyle/>
                    <a:p>
                      <a:r>
                        <a:rPr kumimoji="1" lang="en-US" altLang="ja-JP" sz="1600" dirty="0"/>
                        <a:t>7zip</a:t>
                      </a:r>
                      <a:endParaRPr kumimoji="1" lang="ja-JP" altLang="en-US" sz="1600" dirty="0"/>
                    </a:p>
                  </a:txBody>
                  <a:tcPr/>
                </a:tc>
                <a:tc>
                  <a:txBody>
                    <a:bodyPr/>
                    <a:lstStyle/>
                    <a:p>
                      <a:r>
                        <a:rPr kumimoji="1" lang="ja-JP" altLang="en-US" sz="1600"/>
                        <a:t>解凍・圧縮ツール</a:t>
                      </a:r>
                      <a:r>
                        <a:rPr kumimoji="1" lang="en-US" altLang="ja-JP" sz="1600"/>
                        <a:t>(</a:t>
                      </a:r>
                      <a:r>
                        <a:rPr kumimoji="1" lang="ja-JP" altLang="en-US" sz="1600"/>
                        <a:t>拡張子</a:t>
                      </a:r>
                      <a:r>
                        <a:rPr kumimoji="1" lang="en-US" altLang="ja-JP" sz="1600"/>
                        <a:t>.7z)</a:t>
                      </a:r>
                      <a:endParaRPr kumimoji="1" lang="ja-JP" altLang="en-US" sz="1600" dirty="0"/>
                    </a:p>
                  </a:txBody>
                  <a:tcPr/>
                </a:tc>
                <a:extLst>
                  <a:ext uri="{0D108BD9-81ED-4DB2-BD59-A6C34878D82A}">
                    <a16:rowId xmlns:a16="http://schemas.microsoft.com/office/drawing/2014/main" val="3502092502"/>
                  </a:ext>
                </a:extLst>
              </a:tr>
            </a:tbl>
          </a:graphicData>
        </a:graphic>
      </p:graphicFrame>
    </p:spTree>
    <p:extLst>
      <p:ext uri="{BB962C8B-B14F-4D97-AF65-F5344CB8AC3E}">
        <p14:creationId xmlns:p14="http://schemas.microsoft.com/office/powerpoint/2010/main" val="76597865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D21459B-23EC-E0ED-5443-5ED4BA52940F}"/>
              </a:ext>
            </a:extLst>
          </p:cNvPr>
          <p:cNvSpPr>
            <a:spLocks noGrp="1"/>
          </p:cNvSpPr>
          <p:nvPr>
            <p:ph type="title"/>
          </p:nvPr>
        </p:nvSpPr>
        <p:spPr/>
        <p:txBody>
          <a:bodyPr/>
          <a:lstStyle/>
          <a:p>
            <a:r>
              <a:rPr lang="en-US" altLang="ja-JP"/>
              <a:t>3-2-2.</a:t>
            </a:r>
            <a:r>
              <a:rPr lang="ja-JP" altLang="en-US"/>
              <a:t>標準</a:t>
            </a:r>
            <a:r>
              <a:rPr lang="en-US" altLang="ja-JP"/>
              <a:t>SQL-92</a:t>
            </a:r>
            <a:r>
              <a:rPr lang="ja-JP" altLang="en-US"/>
              <a:t>と</a:t>
            </a:r>
            <a:r>
              <a:rPr lang="en-US" altLang="ja-JP"/>
              <a:t>SQL:1999(SQL</a:t>
            </a:r>
            <a:r>
              <a:rPr lang="ja-JP" altLang="en-US"/>
              <a:t>操作</a:t>
            </a:r>
            <a:r>
              <a:rPr lang="en-US" altLang="ja-JP"/>
              <a:t>)</a:t>
            </a:r>
            <a:endParaRPr kumimoji="1" lang="ja-JP" altLang="en-US"/>
          </a:p>
        </p:txBody>
      </p:sp>
      <p:sp>
        <p:nvSpPr>
          <p:cNvPr id="4" name="テキスト プレースホルダー 3">
            <a:extLst>
              <a:ext uri="{FF2B5EF4-FFF2-40B4-BE49-F238E27FC236}">
                <a16:creationId xmlns:a16="http://schemas.microsoft.com/office/drawing/2014/main" id="{787E0EE5-4E22-199B-516A-B153A00B7B6A}"/>
              </a:ext>
            </a:extLst>
          </p:cNvPr>
          <p:cNvSpPr>
            <a:spLocks noGrp="1"/>
          </p:cNvSpPr>
          <p:nvPr>
            <p:ph type="body" sz="quarter" idx="14"/>
          </p:nvPr>
        </p:nvSpPr>
        <p:spPr/>
        <p:txBody>
          <a:bodyPr/>
          <a:lstStyle/>
          <a:p>
            <a:r>
              <a:rPr kumimoji="1" lang="ja-JP" altLang="en-US"/>
              <a:t>データ登録：コマンド実行結果</a:t>
            </a:r>
          </a:p>
        </p:txBody>
      </p:sp>
      <p:sp>
        <p:nvSpPr>
          <p:cNvPr id="7" name="正方形/長方形 6">
            <a:extLst>
              <a:ext uri="{FF2B5EF4-FFF2-40B4-BE49-F238E27FC236}">
                <a16:creationId xmlns:a16="http://schemas.microsoft.com/office/drawing/2014/main" id="{C501D9DC-F8CA-55AA-A46C-39A5987E90D8}"/>
              </a:ext>
            </a:extLst>
          </p:cNvPr>
          <p:cNvSpPr/>
          <p:nvPr/>
        </p:nvSpPr>
        <p:spPr>
          <a:xfrm>
            <a:off x="379828" y="1302114"/>
            <a:ext cx="6428935" cy="4972077"/>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22BD6125-73F7-0542-7E49-DEA0F4F65ABF}"/>
              </a:ext>
            </a:extLst>
          </p:cNvPr>
          <p:cNvSpPr/>
          <p:nvPr/>
        </p:nvSpPr>
        <p:spPr>
          <a:xfrm>
            <a:off x="6920303" y="1302113"/>
            <a:ext cx="5097487" cy="373064"/>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kumimoji="1" lang="ja-JP" altLang="en-US"/>
              <a:t>解説</a:t>
            </a:r>
          </a:p>
        </p:txBody>
      </p:sp>
      <p:sp>
        <p:nvSpPr>
          <p:cNvPr id="6" name="テキスト ボックス 5">
            <a:extLst>
              <a:ext uri="{FF2B5EF4-FFF2-40B4-BE49-F238E27FC236}">
                <a16:creationId xmlns:a16="http://schemas.microsoft.com/office/drawing/2014/main" id="{1E570B56-F26A-7AB4-08D7-AE2BA1C97A18}"/>
              </a:ext>
            </a:extLst>
          </p:cNvPr>
          <p:cNvSpPr txBox="1"/>
          <p:nvPr/>
        </p:nvSpPr>
        <p:spPr>
          <a:xfrm>
            <a:off x="6959418" y="3965867"/>
            <a:ext cx="4852754" cy="1754326"/>
          </a:xfrm>
          <a:prstGeom prst="rect">
            <a:avLst/>
          </a:prstGeom>
          <a:noFill/>
        </p:spPr>
        <p:txBody>
          <a:bodyPr wrap="square" rtlCol="0">
            <a:spAutoFit/>
          </a:bodyPr>
          <a:lstStyle/>
          <a:p>
            <a:r>
              <a:rPr lang="en-US" altLang="ja-JP">
                <a:latin typeface="BIZ UDゴシック" panose="020B0400000000000000" pitchFamily="49" charset="-128"/>
                <a:ea typeface="BIZ UDゴシック" panose="020B0400000000000000" pitchFamily="49" charset="-128"/>
              </a:rPr>
              <a:t>INSERT INTO test (name,address) VALUES ( 'aa','</a:t>
            </a:r>
            <a:r>
              <a:rPr lang="ja-JP" altLang="en-US">
                <a:latin typeface="BIZ UDゴシック" panose="020B0400000000000000" pitchFamily="49" charset="-128"/>
                <a:ea typeface="BIZ UDゴシック" panose="020B0400000000000000" pitchFamily="49" charset="-128"/>
              </a:rPr>
              <a:t>東京</a:t>
            </a:r>
            <a:r>
              <a:rPr lang="en-US" altLang="ja-JP">
                <a:latin typeface="BIZ UDゴシック" panose="020B0400000000000000" pitchFamily="49" charset="-128"/>
                <a:ea typeface="BIZ UDゴシック" panose="020B0400000000000000" pitchFamily="49" charset="-128"/>
              </a:rPr>
              <a:t>');</a:t>
            </a:r>
          </a:p>
          <a:p>
            <a:endParaRPr kumimoji="1" lang="en-US" altLang="ja-JP">
              <a:latin typeface="BIZ UDゴシック" panose="020B0400000000000000" pitchFamily="49" charset="-128"/>
              <a:ea typeface="BIZ UDゴシック" panose="020B0400000000000000" pitchFamily="49" charset="-128"/>
            </a:endParaRPr>
          </a:p>
          <a:p>
            <a:r>
              <a:rPr lang="en-US" altLang="ja-JP">
                <a:latin typeface="BIZ UDゴシック" panose="020B0400000000000000" pitchFamily="49" charset="-128"/>
                <a:ea typeface="BIZ UDゴシック" panose="020B0400000000000000" pitchFamily="49" charset="-128"/>
              </a:rPr>
              <a:t>INSERT INTO test (name,address) VALUES ( 'bb','</a:t>
            </a:r>
            <a:r>
              <a:rPr lang="ja-JP" altLang="en-US">
                <a:latin typeface="BIZ UDゴシック" panose="020B0400000000000000" pitchFamily="49" charset="-128"/>
                <a:ea typeface="BIZ UDゴシック" panose="020B0400000000000000" pitchFamily="49" charset="-128"/>
              </a:rPr>
              <a:t>大阪</a:t>
            </a:r>
            <a:r>
              <a:rPr lang="en-US" altLang="ja-JP">
                <a:latin typeface="BIZ UDゴシック" panose="020B0400000000000000" pitchFamily="49" charset="-128"/>
                <a:ea typeface="BIZ UDゴシック" panose="020B0400000000000000" pitchFamily="49" charset="-128"/>
              </a:rPr>
              <a:t>');</a:t>
            </a:r>
          </a:p>
          <a:p>
            <a:endParaRPr kumimoji="1" lang="ja-JP" altLang="en-US">
              <a:latin typeface="BIZ UDゴシック" panose="020B0400000000000000" pitchFamily="49" charset="-128"/>
              <a:ea typeface="BIZ UDゴシック" panose="020B0400000000000000" pitchFamily="49" charset="-128"/>
            </a:endParaRPr>
          </a:p>
        </p:txBody>
      </p:sp>
      <p:pic>
        <p:nvPicPr>
          <p:cNvPr id="12" name="図 11">
            <a:extLst>
              <a:ext uri="{FF2B5EF4-FFF2-40B4-BE49-F238E27FC236}">
                <a16:creationId xmlns:a16="http://schemas.microsoft.com/office/drawing/2014/main" id="{598BEAAD-3068-6C91-D6BC-277AAE002579}"/>
              </a:ext>
            </a:extLst>
          </p:cNvPr>
          <p:cNvPicPr>
            <a:picLocks noChangeAspect="1"/>
          </p:cNvPicPr>
          <p:nvPr/>
        </p:nvPicPr>
        <p:blipFill>
          <a:blip r:embed="rId2"/>
          <a:stretch>
            <a:fillRect/>
          </a:stretch>
        </p:blipFill>
        <p:spPr>
          <a:xfrm>
            <a:off x="560602" y="1778381"/>
            <a:ext cx="6137590" cy="4150568"/>
          </a:xfrm>
          <a:prstGeom prst="rect">
            <a:avLst/>
          </a:prstGeom>
        </p:spPr>
      </p:pic>
      <p:sp>
        <p:nvSpPr>
          <p:cNvPr id="13" name="テキスト ボックス 12">
            <a:extLst>
              <a:ext uri="{FF2B5EF4-FFF2-40B4-BE49-F238E27FC236}">
                <a16:creationId xmlns:a16="http://schemas.microsoft.com/office/drawing/2014/main" id="{937195E4-B628-275E-3F8F-DFFDF819DE6B}"/>
              </a:ext>
            </a:extLst>
          </p:cNvPr>
          <p:cNvSpPr txBox="1"/>
          <p:nvPr/>
        </p:nvSpPr>
        <p:spPr>
          <a:xfrm>
            <a:off x="6959418" y="1802118"/>
            <a:ext cx="4852754" cy="923330"/>
          </a:xfrm>
          <a:prstGeom prst="rect">
            <a:avLst/>
          </a:prstGeom>
          <a:noFill/>
        </p:spPr>
        <p:txBody>
          <a:bodyPr wrap="square" rtlCol="0">
            <a:spAutoFit/>
          </a:bodyPr>
          <a:lstStyle/>
          <a:p>
            <a:r>
              <a:rPr lang="ja-JP" altLang="en-US">
                <a:latin typeface="+mn-ea"/>
              </a:rPr>
              <a:t>以下コマンドでデータを登録します。</a:t>
            </a:r>
            <a:endParaRPr lang="en-US" altLang="ja-JP">
              <a:latin typeface="+mn-ea"/>
            </a:endParaRPr>
          </a:p>
          <a:p>
            <a:r>
              <a:rPr kumimoji="1" lang="en-US" altLang="ja-JP">
                <a:latin typeface="+mn-ea"/>
              </a:rPr>
              <a:t>no</a:t>
            </a:r>
            <a:r>
              <a:rPr kumimoji="1" lang="ja-JP" altLang="en-US">
                <a:latin typeface="+mn-ea"/>
              </a:rPr>
              <a:t>項目は自動採番の項目となっており、指定しません。</a:t>
            </a:r>
          </a:p>
        </p:txBody>
      </p:sp>
    </p:spTree>
    <p:extLst>
      <p:ext uri="{BB962C8B-B14F-4D97-AF65-F5344CB8AC3E}">
        <p14:creationId xmlns:p14="http://schemas.microsoft.com/office/powerpoint/2010/main" val="334316498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D21459B-23EC-E0ED-5443-5ED4BA52940F}"/>
              </a:ext>
            </a:extLst>
          </p:cNvPr>
          <p:cNvSpPr>
            <a:spLocks noGrp="1"/>
          </p:cNvSpPr>
          <p:nvPr>
            <p:ph type="title"/>
          </p:nvPr>
        </p:nvSpPr>
        <p:spPr/>
        <p:txBody>
          <a:bodyPr/>
          <a:lstStyle/>
          <a:p>
            <a:r>
              <a:rPr lang="en-US" altLang="ja-JP"/>
              <a:t>3-2-2.</a:t>
            </a:r>
            <a:r>
              <a:rPr lang="ja-JP" altLang="en-US"/>
              <a:t>標準</a:t>
            </a:r>
            <a:r>
              <a:rPr lang="en-US" altLang="ja-JP"/>
              <a:t>SQL-92</a:t>
            </a:r>
            <a:r>
              <a:rPr lang="ja-JP" altLang="en-US"/>
              <a:t>と</a:t>
            </a:r>
            <a:r>
              <a:rPr lang="en-US" altLang="ja-JP"/>
              <a:t>SQL:1999(SQL</a:t>
            </a:r>
            <a:r>
              <a:rPr lang="ja-JP" altLang="en-US"/>
              <a:t>操作</a:t>
            </a:r>
            <a:r>
              <a:rPr lang="en-US" altLang="ja-JP"/>
              <a:t>)</a:t>
            </a:r>
            <a:endParaRPr kumimoji="1" lang="ja-JP" altLang="en-US"/>
          </a:p>
        </p:txBody>
      </p:sp>
      <p:sp>
        <p:nvSpPr>
          <p:cNvPr id="4" name="テキスト プレースホルダー 3">
            <a:extLst>
              <a:ext uri="{FF2B5EF4-FFF2-40B4-BE49-F238E27FC236}">
                <a16:creationId xmlns:a16="http://schemas.microsoft.com/office/drawing/2014/main" id="{787E0EE5-4E22-199B-516A-B153A00B7B6A}"/>
              </a:ext>
            </a:extLst>
          </p:cNvPr>
          <p:cNvSpPr>
            <a:spLocks noGrp="1"/>
          </p:cNvSpPr>
          <p:nvPr>
            <p:ph type="body" sz="quarter" idx="14"/>
          </p:nvPr>
        </p:nvSpPr>
        <p:spPr/>
        <p:txBody>
          <a:bodyPr/>
          <a:lstStyle/>
          <a:p>
            <a:r>
              <a:rPr kumimoji="1" lang="ja-JP" altLang="en-US"/>
              <a:t>データ検索</a:t>
            </a:r>
          </a:p>
        </p:txBody>
      </p:sp>
      <p:sp>
        <p:nvSpPr>
          <p:cNvPr id="5" name="正方形/長方形 4">
            <a:extLst>
              <a:ext uri="{FF2B5EF4-FFF2-40B4-BE49-F238E27FC236}">
                <a16:creationId xmlns:a16="http://schemas.microsoft.com/office/drawing/2014/main" id="{F681615A-7EC0-2405-D24A-13FC7FA587A7}"/>
              </a:ext>
            </a:extLst>
          </p:cNvPr>
          <p:cNvSpPr/>
          <p:nvPr/>
        </p:nvSpPr>
        <p:spPr>
          <a:xfrm>
            <a:off x="561860" y="1302115"/>
            <a:ext cx="11344390" cy="879226"/>
          </a:xfrm>
          <a:prstGeom prst="rect">
            <a:avLst/>
          </a:prstGeom>
          <a:ln>
            <a:noFill/>
          </a:ln>
        </p:spPr>
        <p:style>
          <a:lnRef idx="2">
            <a:schemeClr val="accent5"/>
          </a:lnRef>
          <a:fillRef idx="1">
            <a:schemeClr val="lt1"/>
          </a:fillRef>
          <a:effectRef idx="0">
            <a:schemeClr val="accent5"/>
          </a:effectRef>
          <a:fontRef idx="minor">
            <a:schemeClr val="dk1"/>
          </a:fontRef>
        </p:style>
        <p:txBody>
          <a:bodyPr rtlCol="0" anchor="ctr"/>
          <a:lstStyle/>
          <a:p>
            <a:r>
              <a:rPr lang="en-US" altLang="ja-JP"/>
              <a:t>select</a:t>
            </a:r>
            <a:r>
              <a:rPr lang="ja-JP" altLang="en-US"/>
              <a:t>文を使ってデータを抽出する。</a:t>
            </a:r>
            <a:endParaRPr lang="en-US" altLang="ja-JP"/>
          </a:p>
          <a:p>
            <a:r>
              <a:rPr lang="en-US" altLang="ja-JP"/>
              <a:t>※</a:t>
            </a:r>
            <a:r>
              <a:rPr lang="ja-JP" altLang="en-US"/>
              <a:t>ここでは、全データ表示する。</a:t>
            </a:r>
            <a:r>
              <a:rPr lang="en-US" altLang="ja-JP"/>
              <a:t>where</a:t>
            </a:r>
            <a:r>
              <a:rPr lang="ja-JP" altLang="en-US"/>
              <a:t>句を使うことによってデータを絞り込むことができる。</a:t>
            </a:r>
            <a:endParaRPr lang="en-US" altLang="ja-JP"/>
          </a:p>
        </p:txBody>
      </p:sp>
      <p:graphicFrame>
        <p:nvGraphicFramePr>
          <p:cNvPr id="3" name="表 5">
            <a:extLst>
              <a:ext uri="{FF2B5EF4-FFF2-40B4-BE49-F238E27FC236}">
                <a16:creationId xmlns:a16="http://schemas.microsoft.com/office/drawing/2014/main" id="{A8A947D2-B86A-E57B-0BCC-CA02DB358140}"/>
              </a:ext>
            </a:extLst>
          </p:cNvPr>
          <p:cNvGraphicFramePr>
            <a:graphicFrameLocks noGrp="1"/>
          </p:cNvGraphicFramePr>
          <p:nvPr>
            <p:extLst>
              <p:ext uri="{D42A27DB-BD31-4B8C-83A1-F6EECF244321}">
                <p14:modId xmlns:p14="http://schemas.microsoft.com/office/powerpoint/2010/main" val="3745556488"/>
              </p:ext>
            </p:extLst>
          </p:nvPr>
        </p:nvGraphicFramePr>
        <p:xfrm>
          <a:off x="369328" y="4529067"/>
          <a:ext cx="11536922" cy="1219200"/>
        </p:xfrm>
        <a:graphic>
          <a:graphicData uri="http://schemas.openxmlformats.org/drawingml/2006/table">
            <a:tbl>
              <a:tblPr firstRow="1" bandRow="1">
                <a:tableStyleId>{5C22544A-7EE6-4342-B048-85BDC9FD1C3A}</a:tableStyleId>
              </a:tblPr>
              <a:tblGrid>
                <a:gridCol w="1735361">
                  <a:extLst>
                    <a:ext uri="{9D8B030D-6E8A-4147-A177-3AD203B41FA5}">
                      <a16:colId xmlns:a16="http://schemas.microsoft.com/office/drawing/2014/main" val="1590984349"/>
                    </a:ext>
                  </a:extLst>
                </a:gridCol>
                <a:gridCol w="3575524">
                  <a:extLst>
                    <a:ext uri="{9D8B030D-6E8A-4147-A177-3AD203B41FA5}">
                      <a16:colId xmlns:a16="http://schemas.microsoft.com/office/drawing/2014/main" val="4050071832"/>
                    </a:ext>
                  </a:extLst>
                </a:gridCol>
                <a:gridCol w="6226037">
                  <a:extLst>
                    <a:ext uri="{9D8B030D-6E8A-4147-A177-3AD203B41FA5}">
                      <a16:colId xmlns:a16="http://schemas.microsoft.com/office/drawing/2014/main" val="3971082941"/>
                    </a:ext>
                  </a:extLst>
                </a:gridCol>
              </a:tblGrid>
              <a:tr h="0">
                <a:tc>
                  <a:txBody>
                    <a:bodyPr/>
                    <a:lstStyle/>
                    <a:p>
                      <a:r>
                        <a:rPr kumimoji="1" lang="en-US" altLang="ja-JP" sz="1400"/>
                        <a:t>no</a:t>
                      </a:r>
                      <a:endParaRPr kumimoji="1" lang="ja-JP" altLang="en-US" sz="1400"/>
                    </a:p>
                  </a:txBody>
                  <a:tcPr/>
                </a:tc>
                <a:tc>
                  <a:txBody>
                    <a:bodyPr/>
                    <a:lstStyle/>
                    <a:p>
                      <a:r>
                        <a:rPr kumimoji="1" lang="en-US" altLang="ja-JP" sz="1400"/>
                        <a:t>name</a:t>
                      </a:r>
                      <a:endParaRPr kumimoji="1" lang="ja-JP" altLang="en-US" sz="1400"/>
                    </a:p>
                  </a:txBody>
                  <a:tcPr/>
                </a:tc>
                <a:tc>
                  <a:txBody>
                    <a:bodyPr/>
                    <a:lstStyle/>
                    <a:p>
                      <a:r>
                        <a:rPr kumimoji="1" lang="en-US" altLang="ja-JP" sz="1400"/>
                        <a:t>address</a:t>
                      </a:r>
                      <a:endParaRPr kumimoji="1" lang="ja-JP" altLang="en-US" sz="1400"/>
                    </a:p>
                  </a:txBody>
                  <a:tcPr/>
                </a:tc>
                <a:extLst>
                  <a:ext uri="{0D108BD9-81ED-4DB2-BD59-A6C34878D82A}">
                    <a16:rowId xmlns:a16="http://schemas.microsoft.com/office/drawing/2014/main" val="582621263"/>
                  </a:ext>
                </a:extLst>
              </a:tr>
              <a:tr h="0">
                <a:tc>
                  <a:txBody>
                    <a:bodyPr/>
                    <a:lstStyle/>
                    <a:p>
                      <a:r>
                        <a:rPr kumimoji="1" lang="en-US" altLang="ja-JP" sz="1400"/>
                        <a:t>1</a:t>
                      </a:r>
                      <a:endParaRPr kumimoji="1" lang="ja-JP" altLang="en-US" sz="1400"/>
                    </a:p>
                  </a:txBody>
                  <a:tcPr/>
                </a:tc>
                <a:tc>
                  <a:txBody>
                    <a:bodyPr/>
                    <a:lstStyle/>
                    <a:p>
                      <a:r>
                        <a:rPr kumimoji="1" lang="en-US" altLang="ja-JP" sz="1400"/>
                        <a:t>aa</a:t>
                      </a:r>
                      <a:endParaRPr kumimoji="1" lang="ja-JP" altLang="en-US" sz="1400"/>
                    </a:p>
                  </a:txBody>
                  <a:tcPr/>
                </a:tc>
                <a:tc>
                  <a:txBody>
                    <a:bodyPr/>
                    <a:lstStyle/>
                    <a:p>
                      <a:r>
                        <a:rPr kumimoji="1" lang="ja-JP" altLang="en-US" sz="1400"/>
                        <a:t>東京</a:t>
                      </a:r>
                    </a:p>
                  </a:txBody>
                  <a:tcPr/>
                </a:tc>
                <a:extLst>
                  <a:ext uri="{0D108BD9-81ED-4DB2-BD59-A6C34878D82A}">
                    <a16:rowId xmlns:a16="http://schemas.microsoft.com/office/drawing/2014/main" val="3076568415"/>
                  </a:ext>
                </a:extLst>
              </a:tr>
              <a:tr h="0">
                <a:tc>
                  <a:txBody>
                    <a:bodyPr/>
                    <a:lstStyle/>
                    <a:p>
                      <a:r>
                        <a:rPr kumimoji="1" lang="en-US" altLang="ja-JP" sz="1400"/>
                        <a:t>2</a:t>
                      </a:r>
                      <a:endParaRPr kumimoji="1" lang="ja-JP" altLang="en-US" sz="1400"/>
                    </a:p>
                  </a:txBody>
                  <a:tcPr/>
                </a:tc>
                <a:tc>
                  <a:txBody>
                    <a:bodyPr/>
                    <a:lstStyle/>
                    <a:p>
                      <a:r>
                        <a:rPr kumimoji="1" lang="en-US" altLang="ja-JP" sz="1400"/>
                        <a:t>bb</a:t>
                      </a:r>
                      <a:endParaRPr kumimoji="1" lang="ja-JP" altLang="en-US" sz="1400"/>
                    </a:p>
                  </a:txBody>
                  <a:tcPr/>
                </a:tc>
                <a:tc>
                  <a:txBody>
                    <a:bodyPr/>
                    <a:lstStyle/>
                    <a:p>
                      <a:r>
                        <a:rPr kumimoji="1" lang="ja-JP" altLang="en-US" sz="1400"/>
                        <a:t>大阪</a:t>
                      </a:r>
                    </a:p>
                  </a:txBody>
                  <a:tcPr/>
                </a:tc>
                <a:extLst>
                  <a:ext uri="{0D108BD9-81ED-4DB2-BD59-A6C34878D82A}">
                    <a16:rowId xmlns:a16="http://schemas.microsoft.com/office/drawing/2014/main" val="2914908249"/>
                  </a:ext>
                </a:extLst>
              </a:tr>
              <a:tr h="0">
                <a:tc>
                  <a:txBody>
                    <a:bodyPr/>
                    <a:lstStyle/>
                    <a:p>
                      <a:endParaRPr kumimoji="1" lang="ja-JP" altLang="en-US" sz="1400"/>
                    </a:p>
                  </a:txBody>
                  <a:tcPr/>
                </a:tc>
                <a:tc>
                  <a:txBody>
                    <a:bodyPr/>
                    <a:lstStyle/>
                    <a:p>
                      <a:endParaRPr kumimoji="1" lang="ja-JP" altLang="en-US" sz="1400"/>
                    </a:p>
                  </a:txBody>
                  <a:tcPr/>
                </a:tc>
                <a:tc>
                  <a:txBody>
                    <a:bodyPr/>
                    <a:lstStyle/>
                    <a:p>
                      <a:endParaRPr kumimoji="1" lang="ja-JP" altLang="en-US" sz="1400"/>
                    </a:p>
                  </a:txBody>
                  <a:tcPr/>
                </a:tc>
                <a:extLst>
                  <a:ext uri="{0D108BD9-81ED-4DB2-BD59-A6C34878D82A}">
                    <a16:rowId xmlns:a16="http://schemas.microsoft.com/office/drawing/2014/main" val="1063372502"/>
                  </a:ext>
                </a:extLst>
              </a:tr>
            </a:tbl>
          </a:graphicData>
        </a:graphic>
      </p:graphicFrame>
      <p:sp>
        <p:nvSpPr>
          <p:cNvPr id="6" name="テキスト ボックス 5">
            <a:extLst>
              <a:ext uri="{FF2B5EF4-FFF2-40B4-BE49-F238E27FC236}">
                <a16:creationId xmlns:a16="http://schemas.microsoft.com/office/drawing/2014/main" id="{E3713DDB-6F47-5BD2-6886-8098CC0CE4E7}"/>
              </a:ext>
            </a:extLst>
          </p:cNvPr>
          <p:cNvSpPr txBox="1"/>
          <p:nvPr/>
        </p:nvSpPr>
        <p:spPr>
          <a:xfrm>
            <a:off x="369328" y="3892543"/>
            <a:ext cx="3457998" cy="584775"/>
          </a:xfrm>
          <a:prstGeom prst="rect">
            <a:avLst/>
          </a:prstGeom>
          <a:noFill/>
        </p:spPr>
        <p:txBody>
          <a:bodyPr wrap="none" rtlCol="0">
            <a:spAutoFit/>
          </a:bodyPr>
          <a:lstStyle/>
          <a:p>
            <a:r>
              <a:rPr kumimoji="1" lang="en-US" altLang="ja-JP" sz="1600"/>
              <a:t>select</a:t>
            </a:r>
            <a:r>
              <a:rPr kumimoji="1" lang="ja-JP" altLang="en-US" sz="1600"/>
              <a:t>文によって表示されるデータ</a:t>
            </a:r>
            <a:endParaRPr kumimoji="1" lang="en-US" altLang="ja-JP" sz="1600"/>
          </a:p>
          <a:p>
            <a:r>
              <a:rPr kumimoji="1" lang="ja-JP" altLang="en-US" sz="1600"/>
              <a:t>テーブル名：</a:t>
            </a:r>
            <a:r>
              <a:rPr kumimoji="1" lang="en-US" altLang="ja-JP" sz="1600"/>
              <a:t>test</a:t>
            </a:r>
            <a:endParaRPr kumimoji="1" lang="ja-JP" altLang="en-US" sz="1600"/>
          </a:p>
        </p:txBody>
      </p:sp>
    </p:spTree>
    <p:extLst>
      <p:ext uri="{BB962C8B-B14F-4D97-AF65-F5344CB8AC3E}">
        <p14:creationId xmlns:p14="http://schemas.microsoft.com/office/powerpoint/2010/main" val="58773717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D21459B-23EC-E0ED-5443-5ED4BA52940F}"/>
              </a:ext>
            </a:extLst>
          </p:cNvPr>
          <p:cNvSpPr>
            <a:spLocks noGrp="1"/>
          </p:cNvSpPr>
          <p:nvPr>
            <p:ph type="title"/>
          </p:nvPr>
        </p:nvSpPr>
        <p:spPr/>
        <p:txBody>
          <a:bodyPr/>
          <a:lstStyle/>
          <a:p>
            <a:r>
              <a:rPr lang="en-US" altLang="ja-JP"/>
              <a:t>3-2-2.</a:t>
            </a:r>
            <a:r>
              <a:rPr lang="ja-JP" altLang="en-US"/>
              <a:t>標準</a:t>
            </a:r>
            <a:r>
              <a:rPr lang="en-US" altLang="ja-JP"/>
              <a:t>SQL-92</a:t>
            </a:r>
            <a:r>
              <a:rPr lang="ja-JP" altLang="en-US"/>
              <a:t>と</a:t>
            </a:r>
            <a:r>
              <a:rPr lang="en-US" altLang="ja-JP"/>
              <a:t>SQL:1999(SQL</a:t>
            </a:r>
            <a:r>
              <a:rPr lang="ja-JP" altLang="en-US"/>
              <a:t>操作</a:t>
            </a:r>
            <a:r>
              <a:rPr lang="en-US" altLang="ja-JP"/>
              <a:t>)</a:t>
            </a:r>
            <a:endParaRPr kumimoji="1" lang="ja-JP" altLang="en-US"/>
          </a:p>
        </p:txBody>
      </p:sp>
      <p:sp>
        <p:nvSpPr>
          <p:cNvPr id="4" name="テキスト プレースホルダー 3">
            <a:extLst>
              <a:ext uri="{FF2B5EF4-FFF2-40B4-BE49-F238E27FC236}">
                <a16:creationId xmlns:a16="http://schemas.microsoft.com/office/drawing/2014/main" id="{787E0EE5-4E22-199B-516A-B153A00B7B6A}"/>
              </a:ext>
            </a:extLst>
          </p:cNvPr>
          <p:cNvSpPr>
            <a:spLocks noGrp="1"/>
          </p:cNvSpPr>
          <p:nvPr>
            <p:ph type="body" sz="quarter" idx="14"/>
          </p:nvPr>
        </p:nvSpPr>
        <p:spPr/>
        <p:txBody>
          <a:bodyPr/>
          <a:lstStyle/>
          <a:p>
            <a:r>
              <a:rPr kumimoji="1" lang="ja-JP" altLang="en-US"/>
              <a:t>データ検索：コマンド実行結果</a:t>
            </a:r>
          </a:p>
        </p:txBody>
      </p:sp>
      <p:sp>
        <p:nvSpPr>
          <p:cNvPr id="7" name="正方形/長方形 6">
            <a:extLst>
              <a:ext uri="{FF2B5EF4-FFF2-40B4-BE49-F238E27FC236}">
                <a16:creationId xmlns:a16="http://schemas.microsoft.com/office/drawing/2014/main" id="{C501D9DC-F8CA-55AA-A46C-39A5987E90D8}"/>
              </a:ext>
            </a:extLst>
          </p:cNvPr>
          <p:cNvSpPr/>
          <p:nvPr/>
        </p:nvSpPr>
        <p:spPr>
          <a:xfrm>
            <a:off x="379828" y="1302114"/>
            <a:ext cx="6428935" cy="4972077"/>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22BD6125-73F7-0542-7E49-DEA0F4F65ABF}"/>
              </a:ext>
            </a:extLst>
          </p:cNvPr>
          <p:cNvSpPr/>
          <p:nvPr/>
        </p:nvSpPr>
        <p:spPr>
          <a:xfrm>
            <a:off x="6920303" y="1302113"/>
            <a:ext cx="5097487" cy="373064"/>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kumimoji="1" lang="ja-JP" altLang="en-US"/>
              <a:t>解説</a:t>
            </a:r>
          </a:p>
        </p:txBody>
      </p:sp>
      <p:sp>
        <p:nvSpPr>
          <p:cNvPr id="6" name="テキスト ボックス 5">
            <a:extLst>
              <a:ext uri="{FF2B5EF4-FFF2-40B4-BE49-F238E27FC236}">
                <a16:creationId xmlns:a16="http://schemas.microsoft.com/office/drawing/2014/main" id="{F5B31BA3-AC6C-3A3F-EE87-CF20B1AC8F29}"/>
              </a:ext>
            </a:extLst>
          </p:cNvPr>
          <p:cNvSpPr txBox="1"/>
          <p:nvPr/>
        </p:nvSpPr>
        <p:spPr>
          <a:xfrm>
            <a:off x="7042669" y="2570882"/>
            <a:ext cx="4852754" cy="369332"/>
          </a:xfrm>
          <a:prstGeom prst="rect">
            <a:avLst/>
          </a:prstGeom>
          <a:noFill/>
        </p:spPr>
        <p:txBody>
          <a:bodyPr wrap="square" rtlCol="0">
            <a:spAutoFit/>
          </a:bodyPr>
          <a:lstStyle/>
          <a:p>
            <a:r>
              <a:rPr lang="en-US" altLang="ja-JP">
                <a:latin typeface="BIZ UDゴシック" panose="020B0400000000000000" pitchFamily="49" charset="-128"/>
                <a:ea typeface="BIZ UDゴシック" panose="020B0400000000000000" pitchFamily="49" charset="-128"/>
              </a:rPr>
              <a:t>SELECT no,name,address</a:t>
            </a:r>
            <a:r>
              <a:rPr lang="ja-JP" altLang="en-US">
                <a:latin typeface="BIZ UDゴシック" panose="020B0400000000000000" pitchFamily="49" charset="-128"/>
                <a:ea typeface="BIZ UDゴシック" panose="020B0400000000000000" pitchFamily="49" charset="-128"/>
              </a:rPr>
              <a:t> </a:t>
            </a:r>
            <a:r>
              <a:rPr lang="en-US" altLang="ja-JP">
                <a:latin typeface="BIZ UDゴシック" panose="020B0400000000000000" pitchFamily="49" charset="-128"/>
                <a:ea typeface="BIZ UDゴシック" panose="020B0400000000000000" pitchFamily="49" charset="-128"/>
              </a:rPr>
              <a:t>from</a:t>
            </a:r>
            <a:r>
              <a:rPr lang="ja-JP" altLang="en-US">
                <a:latin typeface="BIZ UDゴシック" panose="020B0400000000000000" pitchFamily="49" charset="-128"/>
                <a:ea typeface="BIZ UDゴシック" panose="020B0400000000000000" pitchFamily="49" charset="-128"/>
              </a:rPr>
              <a:t> </a:t>
            </a:r>
            <a:r>
              <a:rPr lang="en-US" altLang="ja-JP">
                <a:latin typeface="BIZ UDゴシック" panose="020B0400000000000000" pitchFamily="49" charset="-128"/>
                <a:ea typeface="BIZ UDゴシック" panose="020B0400000000000000" pitchFamily="49" charset="-128"/>
              </a:rPr>
              <a:t>test;</a:t>
            </a:r>
          </a:p>
        </p:txBody>
      </p:sp>
      <p:pic>
        <p:nvPicPr>
          <p:cNvPr id="10" name="図 9">
            <a:extLst>
              <a:ext uri="{FF2B5EF4-FFF2-40B4-BE49-F238E27FC236}">
                <a16:creationId xmlns:a16="http://schemas.microsoft.com/office/drawing/2014/main" id="{BE1D23C1-706D-CDBD-D57F-920747959673}"/>
              </a:ext>
            </a:extLst>
          </p:cNvPr>
          <p:cNvPicPr>
            <a:picLocks noChangeAspect="1"/>
          </p:cNvPicPr>
          <p:nvPr/>
        </p:nvPicPr>
        <p:blipFill>
          <a:blip r:embed="rId2"/>
          <a:stretch>
            <a:fillRect/>
          </a:stretch>
        </p:blipFill>
        <p:spPr>
          <a:xfrm>
            <a:off x="418943" y="1700856"/>
            <a:ext cx="6252230" cy="4228093"/>
          </a:xfrm>
          <a:prstGeom prst="rect">
            <a:avLst/>
          </a:prstGeom>
        </p:spPr>
      </p:pic>
      <p:sp>
        <p:nvSpPr>
          <p:cNvPr id="11" name="テキスト ボックス 10">
            <a:extLst>
              <a:ext uri="{FF2B5EF4-FFF2-40B4-BE49-F238E27FC236}">
                <a16:creationId xmlns:a16="http://schemas.microsoft.com/office/drawing/2014/main" id="{1F34E608-F094-7062-3311-8D3902100362}"/>
              </a:ext>
            </a:extLst>
          </p:cNvPr>
          <p:cNvSpPr txBox="1"/>
          <p:nvPr/>
        </p:nvSpPr>
        <p:spPr>
          <a:xfrm>
            <a:off x="7042669" y="5177131"/>
            <a:ext cx="4852754" cy="646331"/>
          </a:xfrm>
          <a:prstGeom prst="rect">
            <a:avLst/>
          </a:prstGeom>
          <a:noFill/>
        </p:spPr>
        <p:txBody>
          <a:bodyPr wrap="square" rtlCol="0">
            <a:spAutoFit/>
          </a:bodyPr>
          <a:lstStyle/>
          <a:p>
            <a:r>
              <a:rPr lang="en-US" altLang="ja-JP">
                <a:latin typeface="BIZ UDゴシック" panose="020B0400000000000000" pitchFamily="49" charset="-128"/>
                <a:ea typeface="BIZ UDゴシック" panose="020B0400000000000000" pitchFamily="49" charset="-128"/>
              </a:rPr>
              <a:t>SELECT no,name,address</a:t>
            </a:r>
            <a:r>
              <a:rPr lang="ja-JP" altLang="en-US">
                <a:latin typeface="BIZ UDゴシック" panose="020B0400000000000000" pitchFamily="49" charset="-128"/>
                <a:ea typeface="BIZ UDゴシック" panose="020B0400000000000000" pitchFamily="49" charset="-128"/>
              </a:rPr>
              <a:t> </a:t>
            </a:r>
            <a:r>
              <a:rPr lang="en-US" altLang="ja-JP">
                <a:latin typeface="BIZ UDゴシック" panose="020B0400000000000000" pitchFamily="49" charset="-128"/>
                <a:ea typeface="BIZ UDゴシック" panose="020B0400000000000000" pitchFamily="49" charset="-128"/>
              </a:rPr>
              <a:t>from</a:t>
            </a:r>
            <a:r>
              <a:rPr lang="ja-JP" altLang="en-US">
                <a:latin typeface="BIZ UDゴシック" panose="020B0400000000000000" pitchFamily="49" charset="-128"/>
                <a:ea typeface="BIZ UDゴシック" panose="020B0400000000000000" pitchFamily="49" charset="-128"/>
              </a:rPr>
              <a:t> </a:t>
            </a:r>
            <a:r>
              <a:rPr lang="en-US" altLang="ja-JP">
                <a:latin typeface="BIZ UDゴシック" panose="020B0400000000000000" pitchFamily="49" charset="-128"/>
                <a:ea typeface="BIZ UDゴシック" panose="020B0400000000000000" pitchFamily="49" charset="-128"/>
              </a:rPr>
              <a:t>test</a:t>
            </a:r>
            <a:r>
              <a:rPr lang="ja-JP" altLang="en-US">
                <a:latin typeface="BIZ UDゴシック" panose="020B0400000000000000" pitchFamily="49" charset="-128"/>
                <a:ea typeface="BIZ UDゴシック" panose="020B0400000000000000" pitchFamily="49" charset="-128"/>
              </a:rPr>
              <a:t> </a:t>
            </a:r>
            <a:r>
              <a:rPr lang="en-US" altLang="ja-JP">
                <a:latin typeface="BIZ UDゴシック" panose="020B0400000000000000" pitchFamily="49" charset="-128"/>
                <a:ea typeface="BIZ UDゴシック" panose="020B0400000000000000" pitchFamily="49" charset="-128"/>
              </a:rPr>
              <a:t>where</a:t>
            </a:r>
            <a:r>
              <a:rPr lang="ja-JP" altLang="en-US">
                <a:latin typeface="BIZ UDゴシック" panose="020B0400000000000000" pitchFamily="49" charset="-128"/>
                <a:ea typeface="BIZ UDゴシック" panose="020B0400000000000000" pitchFamily="49" charset="-128"/>
              </a:rPr>
              <a:t> </a:t>
            </a:r>
            <a:r>
              <a:rPr lang="en-US" altLang="ja-JP">
                <a:latin typeface="BIZ UDゴシック" panose="020B0400000000000000" pitchFamily="49" charset="-128"/>
                <a:ea typeface="BIZ UDゴシック" panose="020B0400000000000000" pitchFamily="49" charset="-128"/>
              </a:rPr>
              <a:t>no=2;</a:t>
            </a:r>
          </a:p>
        </p:txBody>
      </p:sp>
      <p:sp>
        <p:nvSpPr>
          <p:cNvPr id="12" name="テキスト ボックス 11">
            <a:extLst>
              <a:ext uri="{FF2B5EF4-FFF2-40B4-BE49-F238E27FC236}">
                <a16:creationId xmlns:a16="http://schemas.microsoft.com/office/drawing/2014/main" id="{F608B664-2BBD-F164-817D-DB7E34C7912C}"/>
              </a:ext>
            </a:extLst>
          </p:cNvPr>
          <p:cNvSpPr txBox="1"/>
          <p:nvPr/>
        </p:nvSpPr>
        <p:spPr>
          <a:xfrm>
            <a:off x="6959418" y="1802118"/>
            <a:ext cx="4852754" cy="369332"/>
          </a:xfrm>
          <a:prstGeom prst="rect">
            <a:avLst/>
          </a:prstGeom>
          <a:noFill/>
        </p:spPr>
        <p:txBody>
          <a:bodyPr wrap="square" rtlCol="0">
            <a:spAutoFit/>
          </a:bodyPr>
          <a:lstStyle/>
          <a:p>
            <a:r>
              <a:rPr kumimoji="1" lang="ja-JP" altLang="en-US">
                <a:latin typeface="+mn-ea"/>
              </a:rPr>
              <a:t>全行表示する場合は、以下の通りです。</a:t>
            </a:r>
          </a:p>
        </p:txBody>
      </p:sp>
      <p:sp>
        <p:nvSpPr>
          <p:cNvPr id="13" name="テキスト ボックス 12">
            <a:extLst>
              <a:ext uri="{FF2B5EF4-FFF2-40B4-BE49-F238E27FC236}">
                <a16:creationId xmlns:a16="http://schemas.microsoft.com/office/drawing/2014/main" id="{522836A2-01AE-2DE7-293F-C141ACF90744}"/>
              </a:ext>
            </a:extLst>
          </p:cNvPr>
          <p:cNvSpPr txBox="1"/>
          <p:nvPr/>
        </p:nvSpPr>
        <p:spPr>
          <a:xfrm>
            <a:off x="6959418" y="3894550"/>
            <a:ext cx="4852754" cy="1200329"/>
          </a:xfrm>
          <a:prstGeom prst="rect">
            <a:avLst/>
          </a:prstGeom>
          <a:noFill/>
        </p:spPr>
        <p:txBody>
          <a:bodyPr wrap="square" rtlCol="0">
            <a:spAutoFit/>
          </a:bodyPr>
          <a:lstStyle/>
          <a:p>
            <a:r>
              <a:rPr kumimoji="1" lang="en-US" altLang="ja-JP">
                <a:latin typeface="+mn-ea"/>
              </a:rPr>
              <a:t>WHERE</a:t>
            </a:r>
            <a:r>
              <a:rPr kumimoji="1" lang="ja-JP" altLang="en-US">
                <a:latin typeface="+mn-ea"/>
              </a:rPr>
              <a:t>句を使うことによってデータを絞ります。</a:t>
            </a:r>
            <a:endParaRPr kumimoji="1" lang="en-US" altLang="ja-JP">
              <a:latin typeface="+mn-ea"/>
            </a:endParaRPr>
          </a:p>
          <a:p>
            <a:r>
              <a:rPr kumimoji="1" lang="en-US" altLang="ja-JP">
                <a:latin typeface="+mn-ea"/>
              </a:rPr>
              <a:t>name</a:t>
            </a:r>
            <a:r>
              <a:rPr kumimoji="1" lang="ja-JP" altLang="en-US">
                <a:latin typeface="+mn-ea"/>
              </a:rPr>
              <a:t>　</a:t>
            </a:r>
            <a:r>
              <a:rPr kumimoji="1" lang="en-US" altLang="ja-JP">
                <a:latin typeface="+mn-ea"/>
              </a:rPr>
              <a:t>like '%b%' </a:t>
            </a:r>
            <a:r>
              <a:rPr kumimoji="1" lang="ja-JP" altLang="en-US">
                <a:latin typeface="+mn-ea"/>
              </a:rPr>
              <a:t>とすれば、</a:t>
            </a:r>
            <a:r>
              <a:rPr kumimoji="1" lang="en-US" altLang="ja-JP">
                <a:latin typeface="+mn-ea"/>
              </a:rPr>
              <a:t>name</a:t>
            </a:r>
            <a:r>
              <a:rPr kumimoji="1" lang="ja-JP" altLang="en-US">
                <a:latin typeface="+mn-ea"/>
              </a:rPr>
              <a:t>に</a:t>
            </a:r>
            <a:r>
              <a:rPr kumimoji="1" lang="en-US" altLang="ja-JP">
                <a:latin typeface="+mn-ea"/>
              </a:rPr>
              <a:t>b</a:t>
            </a:r>
            <a:r>
              <a:rPr kumimoji="1" lang="ja-JP" altLang="en-US">
                <a:latin typeface="+mn-ea"/>
              </a:rPr>
              <a:t>が含まれるデータ行を表示することができます。</a:t>
            </a:r>
          </a:p>
        </p:txBody>
      </p:sp>
    </p:spTree>
    <p:extLst>
      <p:ext uri="{BB962C8B-B14F-4D97-AF65-F5344CB8AC3E}">
        <p14:creationId xmlns:p14="http://schemas.microsoft.com/office/powerpoint/2010/main" val="229345245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D21459B-23EC-E0ED-5443-5ED4BA52940F}"/>
              </a:ext>
            </a:extLst>
          </p:cNvPr>
          <p:cNvSpPr>
            <a:spLocks noGrp="1"/>
          </p:cNvSpPr>
          <p:nvPr>
            <p:ph type="title"/>
          </p:nvPr>
        </p:nvSpPr>
        <p:spPr/>
        <p:txBody>
          <a:bodyPr/>
          <a:lstStyle/>
          <a:p>
            <a:r>
              <a:rPr lang="en-US" altLang="ja-JP"/>
              <a:t>3-2-2.</a:t>
            </a:r>
            <a:r>
              <a:rPr lang="ja-JP" altLang="en-US"/>
              <a:t>標準</a:t>
            </a:r>
            <a:r>
              <a:rPr lang="en-US" altLang="ja-JP"/>
              <a:t>SQL-92</a:t>
            </a:r>
            <a:r>
              <a:rPr lang="ja-JP" altLang="en-US"/>
              <a:t>と</a:t>
            </a:r>
            <a:r>
              <a:rPr lang="en-US" altLang="ja-JP"/>
              <a:t>SQL:1999(SQL</a:t>
            </a:r>
            <a:r>
              <a:rPr lang="ja-JP" altLang="en-US"/>
              <a:t>操作</a:t>
            </a:r>
            <a:r>
              <a:rPr lang="en-US" altLang="ja-JP"/>
              <a:t>)</a:t>
            </a:r>
            <a:endParaRPr kumimoji="1" lang="ja-JP" altLang="en-US"/>
          </a:p>
        </p:txBody>
      </p:sp>
      <p:sp>
        <p:nvSpPr>
          <p:cNvPr id="4" name="テキスト プレースホルダー 3">
            <a:extLst>
              <a:ext uri="{FF2B5EF4-FFF2-40B4-BE49-F238E27FC236}">
                <a16:creationId xmlns:a16="http://schemas.microsoft.com/office/drawing/2014/main" id="{787E0EE5-4E22-199B-516A-B153A00B7B6A}"/>
              </a:ext>
            </a:extLst>
          </p:cNvPr>
          <p:cNvSpPr>
            <a:spLocks noGrp="1"/>
          </p:cNvSpPr>
          <p:nvPr>
            <p:ph type="body" sz="quarter" idx="14"/>
          </p:nvPr>
        </p:nvSpPr>
        <p:spPr/>
        <p:txBody>
          <a:bodyPr/>
          <a:lstStyle/>
          <a:p>
            <a:r>
              <a:rPr kumimoji="1" lang="ja-JP" altLang="en-US"/>
              <a:t>データ更新</a:t>
            </a:r>
          </a:p>
        </p:txBody>
      </p:sp>
      <p:sp>
        <p:nvSpPr>
          <p:cNvPr id="5" name="正方形/長方形 4">
            <a:extLst>
              <a:ext uri="{FF2B5EF4-FFF2-40B4-BE49-F238E27FC236}">
                <a16:creationId xmlns:a16="http://schemas.microsoft.com/office/drawing/2014/main" id="{F681615A-7EC0-2405-D24A-13FC7FA587A7}"/>
              </a:ext>
            </a:extLst>
          </p:cNvPr>
          <p:cNvSpPr/>
          <p:nvPr/>
        </p:nvSpPr>
        <p:spPr>
          <a:xfrm>
            <a:off x="561860" y="1302115"/>
            <a:ext cx="11344390" cy="879226"/>
          </a:xfrm>
          <a:prstGeom prst="rect">
            <a:avLst/>
          </a:prstGeom>
          <a:ln>
            <a:noFill/>
          </a:ln>
        </p:spPr>
        <p:style>
          <a:lnRef idx="2">
            <a:schemeClr val="accent5"/>
          </a:lnRef>
          <a:fillRef idx="1">
            <a:schemeClr val="lt1"/>
          </a:fillRef>
          <a:effectRef idx="0">
            <a:schemeClr val="accent5"/>
          </a:effectRef>
          <a:fontRef idx="minor">
            <a:schemeClr val="dk1"/>
          </a:fontRef>
        </p:style>
        <p:txBody>
          <a:bodyPr rtlCol="0" anchor="ctr"/>
          <a:lstStyle/>
          <a:p>
            <a:r>
              <a:rPr lang="en-US" altLang="ja-JP"/>
              <a:t>UPDATE</a:t>
            </a:r>
            <a:r>
              <a:rPr lang="ja-JP" altLang="en-US"/>
              <a:t>文を使って</a:t>
            </a:r>
            <a:r>
              <a:rPr lang="en-US" altLang="ja-JP"/>
              <a:t>no</a:t>
            </a:r>
            <a:r>
              <a:rPr lang="ja-JP" altLang="en-US"/>
              <a:t>２の住所データの</a:t>
            </a:r>
            <a:r>
              <a:rPr lang="en-US" altLang="ja-JP"/>
              <a:t>address</a:t>
            </a:r>
            <a:r>
              <a:rPr lang="ja-JP" altLang="en-US"/>
              <a:t>項目：大阪を神奈川へ変更します。</a:t>
            </a:r>
            <a:endParaRPr kumimoji="1" lang="ja-JP" altLang="en-US" dirty="0"/>
          </a:p>
        </p:txBody>
      </p:sp>
      <p:graphicFrame>
        <p:nvGraphicFramePr>
          <p:cNvPr id="7" name="表 5">
            <a:extLst>
              <a:ext uri="{FF2B5EF4-FFF2-40B4-BE49-F238E27FC236}">
                <a16:creationId xmlns:a16="http://schemas.microsoft.com/office/drawing/2014/main" id="{22110BA4-29DE-9959-D5FD-F0EEE0F4FD61}"/>
              </a:ext>
            </a:extLst>
          </p:cNvPr>
          <p:cNvGraphicFramePr>
            <a:graphicFrameLocks noGrp="1"/>
          </p:cNvGraphicFramePr>
          <p:nvPr>
            <p:extLst>
              <p:ext uri="{D42A27DB-BD31-4B8C-83A1-F6EECF244321}">
                <p14:modId xmlns:p14="http://schemas.microsoft.com/office/powerpoint/2010/main" val="1477992866"/>
              </p:ext>
            </p:extLst>
          </p:nvPr>
        </p:nvGraphicFramePr>
        <p:xfrm>
          <a:off x="369328" y="3353413"/>
          <a:ext cx="11536922" cy="1219200"/>
        </p:xfrm>
        <a:graphic>
          <a:graphicData uri="http://schemas.openxmlformats.org/drawingml/2006/table">
            <a:tbl>
              <a:tblPr firstRow="1" bandRow="1">
                <a:tableStyleId>{5C22544A-7EE6-4342-B048-85BDC9FD1C3A}</a:tableStyleId>
              </a:tblPr>
              <a:tblGrid>
                <a:gridCol w="1735361">
                  <a:extLst>
                    <a:ext uri="{9D8B030D-6E8A-4147-A177-3AD203B41FA5}">
                      <a16:colId xmlns:a16="http://schemas.microsoft.com/office/drawing/2014/main" val="1590984349"/>
                    </a:ext>
                  </a:extLst>
                </a:gridCol>
                <a:gridCol w="3575524">
                  <a:extLst>
                    <a:ext uri="{9D8B030D-6E8A-4147-A177-3AD203B41FA5}">
                      <a16:colId xmlns:a16="http://schemas.microsoft.com/office/drawing/2014/main" val="4050071832"/>
                    </a:ext>
                  </a:extLst>
                </a:gridCol>
                <a:gridCol w="6226037">
                  <a:extLst>
                    <a:ext uri="{9D8B030D-6E8A-4147-A177-3AD203B41FA5}">
                      <a16:colId xmlns:a16="http://schemas.microsoft.com/office/drawing/2014/main" val="3971082941"/>
                    </a:ext>
                  </a:extLst>
                </a:gridCol>
              </a:tblGrid>
              <a:tr h="0">
                <a:tc>
                  <a:txBody>
                    <a:bodyPr/>
                    <a:lstStyle/>
                    <a:p>
                      <a:r>
                        <a:rPr kumimoji="1" lang="en-US" altLang="ja-JP" sz="1400"/>
                        <a:t>no</a:t>
                      </a:r>
                      <a:endParaRPr kumimoji="1" lang="ja-JP" altLang="en-US" sz="1400"/>
                    </a:p>
                  </a:txBody>
                  <a:tcPr/>
                </a:tc>
                <a:tc>
                  <a:txBody>
                    <a:bodyPr/>
                    <a:lstStyle/>
                    <a:p>
                      <a:r>
                        <a:rPr kumimoji="1" lang="en-US" altLang="ja-JP" sz="1400"/>
                        <a:t>name</a:t>
                      </a:r>
                      <a:endParaRPr kumimoji="1" lang="ja-JP" altLang="en-US" sz="1400"/>
                    </a:p>
                  </a:txBody>
                  <a:tcPr/>
                </a:tc>
                <a:tc>
                  <a:txBody>
                    <a:bodyPr/>
                    <a:lstStyle/>
                    <a:p>
                      <a:r>
                        <a:rPr kumimoji="1" lang="en-US" altLang="ja-JP" sz="1400"/>
                        <a:t>address</a:t>
                      </a:r>
                      <a:endParaRPr kumimoji="1" lang="ja-JP" altLang="en-US" sz="1400"/>
                    </a:p>
                  </a:txBody>
                  <a:tcPr/>
                </a:tc>
                <a:extLst>
                  <a:ext uri="{0D108BD9-81ED-4DB2-BD59-A6C34878D82A}">
                    <a16:rowId xmlns:a16="http://schemas.microsoft.com/office/drawing/2014/main" val="582621263"/>
                  </a:ext>
                </a:extLst>
              </a:tr>
              <a:tr h="0">
                <a:tc>
                  <a:txBody>
                    <a:bodyPr/>
                    <a:lstStyle/>
                    <a:p>
                      <a:r>
                        <a:rPr kumimoji="1" lang="en-US" altLang="ja-JP" sz="1400"/>
                        <a:t>1</a:t>
                      </a:r>
                      <a:endParaRPr kumimoji="1" lang="ja-JP" altLang="en-US" sz="1400"/>
                    </a:p>
                  </a:txBody>
                  <a:tcPr/>
                </a:tc>
                <a:tc>
                  <a:txBody>
                    <a:bodyPr/>
                    <a:lstStyle/>
                    <a:p>
                      <a:r>
                        <a:rPr kumimoji="1" lang="en-US" altLang="ja-JP" sz="1400"/>
                        <a:t>aa</a:t>
                      </a:r>
                      <a:endParaRPr kumimoji="1" lang="ja-JP" altLang="en-US" sz="1400"/>
                    </a:p>
                  </a:txBody>
                  <a:tcPr/>
                </a:tc>
                <a:tc>
                  <a:txBody>
                    <a:bodyPr/>
                    <a:lstStyle/>
                    <a:p>
                      <a:r>
                        <a:rPr kumimoji="1" lang="ja-JP" altLang="en-US" sz="1400"/>
                        <a:t>東京</a:t>
                      </a:r>
                    </a:p>
                  </a:txBody>
                  <a:tcPr/>
                </a:tc>
                <a:extLst>
                  <a:ext uri="{0D108BD9-81ED-4DB2-BD59-A6C34878D82A}">
                    <a16:rowId xmlns:a16="http://schemas.microsoft.com/office/drawing/2014/main" val="3076568415"/>
                  </a:ext>
                </a:extLst>
              </a:tr>
              <a:tr h="0">
                <a:tc>
                  <a:txBody>
                    <a:bodyPr/>
                    <a:lstStyle/>
                    <a:p>
                      <a:r>
                        <a:rPr kumimoji="1" lang="en-US" altLang="ja-JP" sz="1400"/>
                        <a:t>2</a:t>
                      </a:r>
                      <a:endParaRPr kumimoji="1" lang="ja-JP" altLang="en-US" sz="1400"/>
                    </a:p>
                  </a:txBody>
                  <a:tcPr/>
                </a:tc>
                <a:tc>
                  <a:txBody>
                    <a:bodyPr/>
                    <a:lstStyle/>
                    <a:p>
                      <a:r>
                        <a:rPr kumimoji="1" lang="en-US" altLang="ja-JP" sz="1400"/>
                        <a:t>bb</a:t>
                      </a:r>
                      <a:endParaRPr kumimoji="1" lang="ja-JP" altLang="en-US" sz="1400"/>
                    </a:p>
                  </a:txBody>
                  <a:tcPr/>
                </a:tc>
                <a:tc>
                  <a:txBody>
                    <a:bodyPr/>
                    <a:lstStyle/>
                    <a:p>
                      <a:r>
                        <a:rPr kumimoji="1" lang="ja-JP" altLang="en-US" sz="1400"/>
                        <a:t>大阪</a:t>
                      </a:r>
                    </a:p>
                  </a:txBody>
                  <a:tcPr/>
                </a:tc>
                <a:extLst>
                  <a:ext uri="{0D108BD9-81ED-4DB2-BD59-A6C34878D82A}">
                    <a16:rowId xmlns:a16="http://schemas.microsoft.com/office/drawing/2014/main" val="2914908249"/>
                  </a:ext>
                </a:extLst>
              </a:tr>
              <a:tr h="0">
                <a:tc>
                  <a:txBody>
                    <a:bodyPr/>
                    <a:lstStyle/>
                    <a:p>
                      <a:endParaRPr kumimoji="1" lang="ja-JP" altLang="en-US" sz="1400"/>
                    </a:p>
                  </a:txBody>
                  <a:tcPr/>
                </a:tc>
                <a:tc>
                  <a:txBody>
                    <a:bodyPr/>
                    <a:lstStyle/>
                    <a:p>
                      <a:endParaRPr kumimoji="1" lang="ja-JP" altLang="en-US" sz="1400"/>
                    </a:p>
                  </a:txBody>
                  <a:tcPr/>
                </a:tc>
                <a:tc>
                  <a:txBody>
                    <a:bodyPr/>
                    <a:lstStyle/>
                    <a:p>
                      <a:endParaRPr kumimoji="1" lang="ja-JP" altLang="en-US" sz="1400"/>
                    </a:p>
                  </a:txBody>
                  <a:tcPr/>
                </a:tc>
                <a:extLst>
                  <a:ext uri="{0D108BD9-81ED-4DB2-BD59-A6C34878D82A}">
                    <a16:rowId xmlns:a16="http://schemas.microsoft.com/office/drawing/2014/main" val="1063372502"/>
                  </a:ext>
                </a:extLst>
              </a:tr>
            </a:tbl>
          </a:graphicData>
        </a:graphic>
      </p:graphicFrame>
      <p:sp>
        <p:nvSpPr>
          <p:cNvPr id="8" name="テキスト ボックス 7">
            <a:extLst>
              <a:ext uri="{FF2B5EF4-FFF2-40B4-BE49-F238E27FC236}">
                <a16:creationId xmlns:a16="http://schemas.microsoft.com/office/drawing/2014/main" id="{97F012DE-8CB2-9C5F-0923-425EA8BEB70A}"/>
              </a:ext>
            </a:extLst>
          </p:cNvPr>
          <p:cNvSpPr txBox="1"/>
          <p:nvPr/>
        </p:nvSpPr>
        <p:spPr>
          <a:xfrm>
            <a:off x="369328" y="2716889"/>
            <a:ext cx="1737976" cy="584775"/>
          </a:xfrm>
          <a:prstGeom prst="rect">
            <a:avLst/>
          </a:prstGeom>
          <a:noFill/>
        </p:spPr>
        <p:txBody>
          <a:bodyPr wrap="none" rtlCol="0">
            <a:spAutoFit/>
          </a:bodyPr>
          <a:lstStyle/>
          <a:p>
            <a:r>
              <a:rPr lang="ja-JP" altLang="en-US" sz="1600"/>
              <a:t>変更前データ</a:t>
            </a:r>
            <a:endParaRPr kumimoji="1" lang="en-US" altLang="ja-JP" sz="1600"/>
          </a:p>
          <a:p>
            <a:r>
              <a:rPr kumimoji="1" lang="ja-JP" altLang="en-US" sz="1600"/>
              <a:t>テーブル名：</a:t>
            </a:r>
            <a:r>
              <a:rPr kumimoji="1" lang="en-US" altLang="ja-JP" sz="1600"/>
              <a:t>test</a:t>
            </a:r>
            <a:endParaRPr kumimoji="1" lang="ja-JP" altLang="en-US" sz="1600"/>
          </a:p>
        </p:txBody>
      </p:sp>
      <p:graphicFrame>
        <p:nvGraphicFramePr>
          <p:cNvPr id="9" name="表 5">
            <a:extLst>
              <a:ext uri="{FF2B5EF4-FFF2-40B4-BE49-F238E27FC236}">
                <a16:creationId xmlns:a16="http://schemas.microsoft.com/office/drawing/2014/main" id="{75BDC110-841B-D63E-5950-F9FA0EB95728}"/>
              </a:ext>
            </a:extLst>
          </p:cNvPr>
          <p:cNvGraphicFramePr>
            <a:graphicFrameLocks noGrp="1"/>
          </p:cNvGraphicFramePr>
          <p:nvPr>
            <p:extLst>
              <p:ext uri="{D42A27DB-BD31-4B8C-83A1-F6EECF244321}">
                <p14:modId xmlns:p14="http://schemas.microsoft.com/office/powerpoint/2010/main" val="1567224229"/>
              </p:ext>
            </p:extLst>
          </p:nvPr>
        </p:nvGraphicFramePr>
        <p:xfrm>
          <a:off x="285750" y="5191375"/>
          <a:ext cx="11536922" cy="1219200"/>
        </p:xfrm>
        <a:graphic>
          <a:graphicData uri="http://schemas.openxmlformats.org/drawingml/2006/table">
            <a:tbl>
              <a:tblPr firstRow="1" bandRow="1">
                <a:tableStyleId>{5C22544A-7EE6-4342-B048-85BDC9FD1C3A}</a:tableStyleId>
              </a:tblPr>
              <a:tblGrid>
                <a:gridCol w="1735361">
                  <a:extLst>
                    <a:ext uri="{9D8B030D-6E8A-4147-A177-3AD203B41FA5}">
                      <a16:colId xmlns:a16="http://schemas.microsoft.com/office/drawing/2014/main" val="1590984349"/>
                    </a:ext>
                  </a:extLst>
                </a:gridCol>
                <a:gridCol w="3575524">
                  <a:extLst>
                    <a:ext uri="{9D8B030D-6E8A-4147-A177-3AD203B41FA5}">
                      <a16:colId xmlns:a16="http://schemas.microsoft.com/office/drawing/2014/main" val="4050071832"/>
                    </a:ext>
                  </a:extLst>
                </a:gridCol>
                <a:gridCol w="6226037">
                  <a:extLst>
                    <a:ext uri="{9D8B030D-6E8A-4147-A177-3AD203B41FA5}">
                      <a16:colId xmlns:a16="http://schemas.microsoft.com/office/drawing/2014/main" val="3971082941"/>
                    </a:ext>
                  </a:extLst>
                </a:gridCol>
              </a:tblGrid>
              <a:tr h="0">
                <a:tc>
                  <a:txBody>
                    <a:bodyPr/>
                    <a:lstStyle/>
                    <a:p>
                      <a:r>
                        <a:rPr kumimoji="1" lang="en-US" altLang="ja-JP" sz="1400"/>
                        <a:t>no</a:t>
                      </a:r>
                      <a:endParaRPr kumimoji="1" lang="ja-JP" altLang="en-US" sz="1400"/>
                    </a:p>
                  </a:txBody>
                  <a:tcPr/>
                </a:tc>
                <a:tc>
                  <a:txBody>
                    <a:bodyPr/>
                    <a:lstStyle/>
                    <a:p>
                      <a:r>
                        <a:rPr kumimoji="1" lang="en-US" altLang="ja-JP" sz="1400"/>
                        <a:t>name</a:t>
                      </a:r>
                      <a:endParaRPr kumimoji="1" lang="ja-JP" altLang="en-US" sz="1400"/>
                    </a:p>
                  </a:txBody>
                  <a:tcPr/>
                </a:tc>
                <a:tc>
                  <a:txBody>
                    <a:bodyPr/>
                    <a:lstStyle/>
                    <a:p>
                      <a:r>
                        <a:rPr kumimoji="1" lang="en-US" altLang="ja-JP" sz="1400"/>
                        <a:t>address</a:t>
                      </a:r>
                      <a:endParaRPr kumimoji="1" lang="ja-JP" altLang="en-US" sz="1400"/>
                    </a:p>
                  </a:txBody>
                  <a:tcPr/>
                </a:tc>
                <a:extLst>
                  <a:ext uri="{0D108BD9-81ED-4DB2-BD59-A6C34878D82A}">
                    <a16:rowId xmlns:a16="http://schemas.microsoft.com/office/drawing/2014/main" val="582621263"/>
                  </a:ext>
                </a:extLst>
              </a:tr>
              <a:tr h="0">
                <a:tc>
                  <a:txBody>
                    <a:bodyPr/>
                    <a:lstStyle/>
                    <a:p>
                      <a:r>
                        <a:rPr kumimoji="1" lang="en-US" altLang="ja-JP" sz="1400"/>
                        <a:t>1</a:t>
                      </a:r>
                      <a:endParaRPr kumimoji="1" lang="ja-JP" altLang="en-US" sz="1400"/>
                    </a:p>
                  </a:txBody>
                  <a:tcPr/>
                </a:tc>
                <a:tc>
                  <a:txBody>
                    <a:bodyPr/>
                    <a:lstStyle/>
                    <a:p>
                      <a:r>
                        <a:rPr kumimoji="1" lang="en-US" altLang="ja-JP" sz="1400"/>
                        <a:t>aa</a:t>
                      </a:r>
                      <a:endParaRPr kumimoji="1" lang="ja-JP" altLang="en-US" sz="1400"/>
                    </a:p>
                  </a:txBody>
                  <a:tcPr/>
                </a:tc>
                <a:tc>
                  <a:txBody>
                    <a:bodyPr/>
                    <a:lstStyle/>
                    <a:p>
                      <a:r>
                        <a:rPr kumimoji="1" lang="ja-JP" altLang="en-US" sz="1400"/>
                        <a:t>東京</a:t>
                      </a:r>
                    </a:p>
                  </a:txBody>
                  <a:tcPr/>
                </a:tc>
                <a:extLst>
                  <a:ext uri="{0D108BD9-81ED-4DB2-BD59-A6C34878D82A}">
                    <a16:rowId xmlns:a16="http://schemas.microsoft.com/office/drawing/2014/main" val="3076568415"/>
                  </a:ext>
                </a:extLst>
              </a:tr>
              <a:tr h="0">
                <a:tc>
                  <a:txBody>
                    <a:bodyPr/>
                    <a:lstStyle/>
                    <a:p>
                      <a:r>
                        <a:rPr kumimoji="1" lang="en-US" altLang="ja-JP" sz="1400"/>
                        <a:t>2</a:t>
                      </a:r>
                      <a:endParaRPr kumimoji="1" lang="ja-JP" altLang="en-US" sz="1400"/>
                    </a:p>
                  </a:txBody>
                  <a:tcPr/>
                </a:tc>
                <a:tc>
                  <a:txBody>
                    <a:bodyPr/>
                    <a:lstStyle/>
                    <a:p>
                      <a:r>
                        <a:rPr kumimoji="1" lang="en-US" altLang="ja-JP" sz="1400"/>
                        <a:t>bb</a:t>
                      </a:r>
                      <a:endParaRPr kumimoji="1" lang="ja-JP" altLang="en-US" sz="1400"/>
                    </a:p>
                  </a:txBody>
                  <a:tcPr/>
                </a:tc>
                <a:tc>
                  <a:txBody>
                    <a:bodyPr/>
                    <a:lstStyle/>
                    <a:p>
                      <a:r>
                        <a:rPr kumimoji="1" lang="ja-JP" altLang="en-US" sz="1400">
                          <a:solidFill>
                            <a:srgbClr val="FF0000"/>
                          </a:solidFill>
                          <a:highlight>
                            <a:srgbClr val="FFFF00"/>
                          </a:highlight>
                        </a:rPr>
                        <a:t>神奈川</a:t>
                      </a:r>
                    </a:p>
                  </a:txBody>
                  <a:tcPr/>
                </a:tc>
                <a:extLst>
                  <a:ext uri="{0D108BD9-81ED-4DB2-BD59-A6C34878D82A}">
                    <a16:rowId xmlns:a16="http://schemas.microsoft.com/office/drawing/2014/main" val="2914908249"/>
                  </a:ext>
                </a:extLst>
              </a:tr>
              <a:tr h="0">
                <a:tc>
                  <a:txBody>
                    <a:bodyPr/>
                    <a:lstStyle/>
                    <a:p>
                      <a:endParaRPr kumimoji="1" lang="ja-JP" altLang="en-US" sz="1400"/>
                    </a:p>
                  </a:txBody>
                  <a:tcPr/>
                </a:tc>
                <a:tc>
                  <a:txBody>
                    <a:bodyPr/>
                    <a:lstStyle/>
                    <a:p>
                      <a:endParaRPr kumimoji="1" lang="ja-JP" altLang="en-US" sz="1400"/>
                    </a:p>
                  </a:txBody>
                  <a:tcPr/>
                </a:tc>
                <a:tc>
                  <a:txBody>
                    <a:bodyPr/>
                    <a:lstStyle/>
                    <a:p>
                      <a:endParaRPr kumimoji="1" lang="ja-JP" altLang="en-US" sz="1400"/>
                    </a:p>
                  </a:txBody>
                  <a:tcPr/>
                </a:tc>
                <a:extLst>
                  <a:ext uri="{0D108BD9-81ED-4DB2-BD59-A6C34878D82A}">
                    <a16:rowId xmlns:a16="http://schemas.microsoft.com/office/drawing/2014/main" val="1063372502"/>
                  </a:ext>
                </a:extLst>
              </a:tr>
            </a:tbl>
          </a:graphicData>
        </a:graphic>
      </p:graphicFrame>
      <p:sp>
        <p:nvSpPr>
          <p:cNvPr id="10" name="テキスト ボックス 9">
            <a:extLst>
              <a:ext uri="{FF2B5EF4-FFF2-40B4-BE49-F238E27FC236}">
                <a16:creationId xmlns:a16="http://schemas.microsoft.com/office/drawing/2014/main" id="{70C26A2E-1C83-2499-7380-181115CD84CA}"/>
              </a:ext>
            </a:extLst>
          </p:cNvPr>
          <p:cNvSpPr txBox="1"/>
          <p:nvPr/>
        </p:nvSpPr>
        <p:spPr>
          <a:xfrm>
            <a:off x="285750" y="4554851"/>
            <a:ext cx="1737976" cy="584775"/>
          </a:xfrm>
          <a:prstGeom prst="rect">
            <a:avLst/>
          </a:prstGeom>
          <a:noFill/>
        </p:spPr>
        <p:txBody>
          <a:bodyPr wrap="none" rtlCol="0">
            <a:spAutoFit/>
          </a:bodyPr>
          <a:lstStyle/>
          <a:p>
            <a:r>
              <a:rPr lang="ja-JP" altLang="en-US" sz="1600"/>
              <a:t>変更後データ</a:t>
            </a:r>
            <a:endParaRPr lang="en-US" altLang="ja-JP" sz="1600"/>
          </a:p>
          <a:p>
            <a:r>
              <a:rPr kumimoji="1" lang="ja-JP" altLang="en-US" sz="1600"/>
              <a:t>テーブル名：</a:t>
            </a:r>
            <a:r>
              <a:rPr kumimoji="1" lang="en-US" altLang="ja-JP" sz="1600"/>
              <a:t>test</a:t>
            </a:r>
            <a:endParaRPr kumimoji="1" lang="ja-JP" altLang="en-US" sz="1600"/>
          </a:p>
        </p:txBody>
      </p:sp>
      <p:sp>
        <p:nvSpPr>
          <p:cNvPr id="11" name="矢印: 下 10">
            <a:extLst>
              <a:ext uri="{FF2B5EF4-FFF2-40B4-BE49-F238E27FC236}">
                <a16:creationId xmlns:a16="http://schemas.microsoft.com/office/drawing/2014/main" id="{780489BE-4D99-1C42-B960-EB3D5572A4CD}"/>
              </a:ext>
            </a:extLst>
          </p:cNvPr>
          <p:cNvSpPr/>
          <p:nvPr/>
        </p:nvSpPr>
        <p:spPr>
          <a:xfrm>
            <a:off x="4522954" y="4656238"/>
            <a:ext cx="3062514" cy="45151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71518968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D21459B-23EC-E0ED-5443-5ED4BA52940F}"/>
              </a:ext>
            </a:extLst>
          </p:cNvPr>
          <p:cNvSpPr>
            <a:spLocks noGrp="1"/>
          </p:cNvSpPr>
          <p:nvPr>
            <p:ph type="title"/>
          </p:nvPr>
        </p:nvSpPr>
        <p:spPr/>
        <p:txBody>
          <a:bodyPr/>
          <a:lstStyle/>
          <a:p>
            <a:r>
              <a:rPr lang="en-US" altLang="ja-JP"/>
              <a:t>3-2-2.</a:t>
            </a:r>
            <a:r>
              <a:rPr lang="ja-JP" altLang="en-US"/>
              <a:t>標準</a:t>
            </a:r>
            <a:r>
              <a:rPr lang="en-US" altLang="ja-JP"/>
              <a:t>SQL-92</a:t>
            </a:r>
            <a:r>
              <a:rPr lang="ja-JP" altLang="en-US"/>
              <a:t>と</a:t>
            </a:r>
            <a:r>
              <a:rPr lang="en-US" altLang="ja-JP"/>
              <a:t>SQL:1999(SQL</a:t>
            </a:r>
            <a:r>
              <a:rPr lang="ja-JP" altLang="en-US"/>
              <a:t>操作</a:t>
            </a:r>
            <a:r>
              <a:rPr lang="en-US" altLang="ja-JP"/>
              <a:t>)</a:t>
            </a:r>
            <a:endParaRPr kumimoji="1" lang="ja-JP" altLang="en-US"/>
          </a:p>
        </p:txBody>
      </p:sp>
      <p:sp>
        <p:nvSpPr>
          <p:cNvPr id="4" name="テキスト プレースホルダー 3">
            <a:extLst>
              <a:ext uri="{FF2B5EF4-FFF2-40B4-BE49-F238E27FC236}">
                <a16:creationId xmlns:a16="http://schemas.microsoft.com/office/drawing/2014/main" id="{787E0EE5-4E22-199B-516A-B153A00B7B6A}"/>
              </a:ext>
            </a:extLst>
          </p:cNvPr>
          <p:cNvSpPr>
            <a:spLocks noGrp="1"/>
          </p:cNvSpPr>
          <p:nvPr>
            <p:ph type="body" sz="quarter" idx="14"/>
          </p:nvPr>
        </p:nvSpPr>
        <p:spPr/>
        <p:txBody>
          <a:bodyPr/>
          <a:lstStyle/>
          <a:p>
            <a:r>
              <a:rPr kumimoji="1" lang="ja-JP" altLang="en-US"/>
              <a:t>データ更新：コマンド実行結果</a:t>
            </a:r>
          </a:p>
        </p:txBody>
      </p:sp>
      <p:sp>
        <p:nvSpPr>
          <p:cNvPr id="7" name="正方形/長方形 6">
            <a:extLst>
              <a:ext uri="{FF2B5EF4-FFF2-40B4-BE49-F238E27FC236}">
                <a16:creationId xmlns:a16="http://schemas.microsoft.com/office/drawing/2014/main" id="{C501D9DC-F8CA-55AA-A46C-39A5987E90D8}"/>
              </a:ext>
            </a:extLst>
          </p:cNvPr>
          <p:cNvSpPr/>
          <p:nvPr/>
        </p:nvSpPr>
        <p:spPr>
          <a:xfrm>
            <a:off x="379828" y="1302114"/>
            <a:ext cx="6428935" cy="4972077"/>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22BD6125-73F7-0542-7E49-DEA0F4F65ABF}"/>
              </a:ext>
            </a:extLst>
          </p:cNvPr>
          <p:cNvSpPr/>
          <p:nvPr/>
        </p:nvSpPr>
        <p:spPr>
          <a:xfrm>
            <a:off x="6920303" y="1302113"/>
            <a:ext cx="5097487" cy="373064"/>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kumimoji="1" lang="ja-JP" altLang="en-US"/>
              <a:t>解説</a:t>
            </a:r>
          </a:p>
        </p:txBody>
      </p:sp>
      <p:sp>
        <p:nvSpPr>
          <p:cNvPr id="6" name="テキスト ボックス 5">
            <a:extLst>
              <a:ext uri="{FF2B5EF4-FFF2-40B4-BE49-F238E27FC236}">
                <a16:creationId xmlns:a16="http://schemas.microsoft.com/office/drawing/2014/main" id="{132DDF43-810F-2FB6-5A34-C57105EB135A}"/>
              </a:ext>
            </a:extLst>
          </p:cNvPr>
          <p:cNvSpPr txBox="1"/>
          <p:nvPr/>
        </p:nvSpPr>
        <p:spPr>
          <a:xfrm>
            <a:off x="6959418" y="2633990"/>
            <a:ext cx="4852754" cy="646331"/>
          </a:xfrm>
          <a:prstGeom prst="rect">
            <a:avLst/>
          </a:prstGeom>
          <a:noFill/>
        </p:spPr>
        <p:txBody>
          <a:bodyPr wrap="square" rtlCol="0">
            <a:spAutoFit/>
          </a:bodyPr>
          <a:lstStyle/>
          <a:p>
            <a:r>
              <a:rPr lang="en-US" altLang="ja-JP">
                <a:latin typeface="BIZ UDゴシック" panose="020B0400000000000000" pitchFamily="49" charset="-128"/>
                <a:ea typeface="BIZ UDゴシック" panose="020B0400000000000000" pitchFamily="49" charset="-128"/>
              </a:rPr>
              <a:t>UPDATE test SET address='</a:t>
            </a:r>
            <a:r>
              <a:rPr lang="ja-JP" altLang="en-US">
                <a:latin typeface="BIZ UDゴシック" panose="020B0400000000000000" pitchFamily="49" charset="-128"/>
                <a:ea typeface="BIZ UDゴシック" panose="020B0400000000000000" pitchFamily="49" charset="-128"/>
              </a:rPr>
              <a:t>神奈川</a:t>
            </a:r>
            <a:r>
              <a:rPr lang="en-US" altLang="ja-JP">
                <a:latin typeface="BIZ UDゴシック" panose="020B0400000000000000" pitchFamily="49" charset="-128"/>
                <a:ea typeface="BIZ UDゴシック" panose="020B0400000000000000" pitchFamily="49" charset="-128"/>
              </a:rPr>
              <a:t>' WHERE name='bb';</a:t>
            </a:r>
          </a:p>
        </p:txBody>
      </p:sp>
      <p:sp>
        <p:nvSpPr>
          <p:cNvPr id="8" name="テキスト ボックス 7">
            <a:extLst>
              <a:ext uri="{FF2B5EF4-FFF2-40B4-BE49-F238E27FC236}">
                <a16:creationId xmlns:a16="http://schemas.microsoft.com/office/drawing/2014/main" id="{E6FEACB5-3C3E-144D-27BE-5DFBC14D6ACD}"/>
              </a:ext>
            </a:extLst>
          </p:cNvPr>
          <p:cNvSpPr txBox="1"/>
          <p:nvPr/>
        </p:nvSpPr>
        <p:spPr>
          <a:xfrm>
            <a:off x="6883990" y="5166196"/>
            <a:ext cx="4852754" cy="369332"/>
          </a:xfrm>
          <a:prstGeom prst="rect">
            <a:avLst/>
          </a:prstGeom>
          <a:noFill/>
        </p:spPr>
        <p:txBody>
          <a:bodyPr wrap="square" rtlCol="0">
            <a:spAutoFit/>
          </a:bodyPr>
          <a:lstStyle/>
          <a:p>
            <a:r>
              <a:rPr lang="en-US" altLang="ja-JP">
                <a:latin typeface="BIZ UDゴシック" panose="020B0400000000000000" pitchFamily="49" charset="-128"/>
                <a:ea typeface="BIZ UDゴシック" panose="020B0400000000000000" pitchFamily="49" charset="-128"/>
              </a:rPr>
              <a:t>select no,name,address from test;</a:t>
            </a:r>
            <a:endParaRPr kumimoji="1" lang="ja-JP" altLang="en-US">
              <a:latin typeface="BIZ UDゴシック" panose="020B0400000000000000" pitchFamily="49" charset="-128"/>
              <a:ea typeface="BIZ UDゴシック" panose="020B0400000000000000" pitchFamily="49" charset="-128"/>
            </a:endParaRPr>
          </a:p>
        </p:txBody>
      </p:sp>
      <p:pic>
        <p:nvPicPr>
          <p:cNvPr id="11" name="図 10">
            <a:extLst>
              <a:ext uri="{FF2B5EF4-FFF2-40B4-BE49-F238E27FC236}">
                <a16:creationId xmlns:a16="http://schemas.microsoft.com/office/drawing/2014/main" id="{375635D8-8D83-F17E-C5A0-6F3364FE3BF7}"/>
              </a:ext>
            </a:extLst>
          </p:cNvPr>
          <p:cNvPicPr>
            <a:picLocks noChangeAspect="1"/>
          </p:cNvPicPr>
          <p:nvPr/>
        </p:nvPicPr>
        <p:blipFill>
          <a:blip r:embed="rId2"/>
          <a:stretch>
            <a:fillRect/>
          </a:stretch>
        </p:blipFill>
        <p:spPr>
          <a:xfrm>
            <a:off x="455256" y="1538514"/>
            <a:ext cx="6310058" cy="4267200"/>
          </a:xfrm>
          <a:prstGeom prst="rect">
            <a:avLst/>
          </a:prstGeom>
        </p:spPr>
      </p:pic>
      <p:sp>
        <p:nvSpPr>
          <p:cNvPr id="12" name="テキスト ボックス 11">
            <a:extLst>
              <a:ext uri="{FF2B5EF4-FFF2-40B4-BE49-F238E27FC236}">
                <a16:creationId xmlns:a16="http://schemas.microsoft.com/office/drawing/2014/main" id="{FD252C42-BD5C-B167-8DBF-9598F9D3FB18}"/>
              </a:ext>
            </a:extLst>
          </p:cNvPr>
          <p:cNvSpPr txBox="1"/>
          <p:nvPr/>
        </p:nvSpPr>
        <p:spPr>
          <a:xfrm>
            <a:off x="6959418" y="1802118"/>
            <a:ext cx="4852754" cy="646331"/>
          </a:xfrm>
          <a:prstGeom prst="rect">
            <a:avLst/>
          </a:prstGeom>
          <a:noFill/>
        </p:spPr>
        <p:txBody>
          <a:bodyPr wrap="square" rtlCol="0">
            <a:spAutoFit/>
          </a:bodyPr>
          <a:lstStyle/>
          <a:p>
            <a:r>
              <a:rPr kumimoji="1" lang="en-US" altLang="ja-JP">
                <a:latin typeface="+mn-ea"/>
              </a:rPr>
              <a:t>no</a:t>
            </a:r>
            <a:r>
              <a:rPr kumimoji="1" lang="ja-JP" altLang="en-US">
                <a:latin typeface="+mn-ea"/>
              </a:rPr>
              <a:t>２の</a:t>
            </a:r>
            <a:r>
              <a:rPr kumimoji="1" lang="en-US" altLang="ja-JP">
                <a:latin typeface="+mn-ea"/>
              </a:rPr>
              <a:t>addres</a:t>
            </a:r>
            <a:r>
              <a:rPr kumimoji="1" lang="ja-JP" altLang="en-US">
                <a:latin typeface="+mn-ea"/>
              </a:rPr>
              <a:t>を大阪から神奈川に更新します。</a:t>
            </a:r>
          </a:p>
        </p:txBody>
      </p:sp>
      <p:sp>
        <p:nvSpPr>
          <p:cNvPr id="13" name="テキスト ボックス 12">
            <a:extLst>
              <a:ext uri="{FF2B5EF4-FFF2-40B4-BE49-F238E27FC236}">
                <a16:creationId xmlns:a16="http://schemas.microsoft.com/office/drawing/2014/main" id="{5025C22A-56E0-B3E5-88F0-5F46548B8445}"/>
              </a:ext>
            </a:extLst>
          </p:cNvPr>
          <p:cNvSpPr txBox="1"/>
          <p:nvPr/>
        </p:nvSpPr>
        <p:spPr>
          <a:xfrm>
            <a:off x="6959418" y="4334324"/>
            <a:ext cx="4852754" cy="646331"/>
          </a:xfrm>
          <a:prstGeom prst="rect">
            <a:avLst/>
          </a:prstGeom>
          <a:noFill/>
        </p:spPr>
        <p:txBody>
          <a:bodyPr wrap="square" rtlCol="0">
            <a:spAutoFit/>
          </a:bodyPr>
          <a:lstStyle/>
          <a:p>
            <a:r>
              <a:rPr kumimoji="1" lang="ja-JP" altLang="en-US">
                <a:latin typeface="+mn-ea"/>
              </a:rPr>
              <a:t>以下のコマンドを使って、変更内容を確認します。</a:t>
            </a:r>
          </a:p>
        </p:txBody>
      </p:sp>
    </p:spTree>
    <p:extLst>
      <p:ext uri="{BB962C8B-B14F-4D97-AF65-F5344CB8AC3E}">
        <p14:creationId xmlns:p14="http://schemas.microsoft.com/office/powerpoint/2010/main" val="261178048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D21459B-23EC-E0ED-5443-5ED4BA52940F}"/>
              </a:ext>
            </a:extLst>
          </p:cNvPr>
          <p:cNvSpPr>
            <a:spLocks noGrp="1"/>
          </p:cNvSpPr>
          <p:nvPr>
            <p:ph type="title"/>
          </p:nvPr>
        </p:nvSpPr>
        <p:spPr/>
        <p:txBody>
          <a:bodyPr/>
          <a:lstStyle/>
          <a:p>
            <a:r>
              <a:rPr lang="en-US" altLang="ja-JP"/>
              <a:t>3-2-2.</a:t>
            </a:r>
            <a:r>
              <a:rPr lang="ja-JP" altLang="en-US"/>
              <a:t>標準</a:t>
            </a:r>
            <a:r>
              <a:rPr lang="en-US" altLang="ja-JP"/>
              <a:t>SQL-92</a:t>
            </a:r>
            <a:r>
              <a:rPr lang="ja-JP" altLang="en-US"/>
              <a:t>と</a:t>
            </a:r>
            <a:r>
              <a:rPr lang="en-US" altLang="ja-JP"/>
              <a:t>SQL:1999(SQL</a:t>
            </a:r>
            <a:r>
              <a:rPr lang="ja-JP" altLang="en-US"/>
              <a:t>操作</a:t>
            </a:r>
            <a:r>
              <a:rPr lang="en-US" altLang="ja-JP"/>
              <a:t>)</a:t>
            </a:r>
            <a:endParaRPr kumimoji="1" lang="ja-JP" altLang="en-US"/>
          </a:p>
        </p:txBody>
      </p:sp>
      <p:sp>
        <p:nvSpPr>
          <p:cNvPr id="4" name="テキスト プレースホルダー 3">
            <a:extLst>
              <a:ext uri="{FF2B5EF4-FFF2-40B4-BE49-F238E27FC236}">
                <a16:creationId xmlns:a16="http://schemas.microsoft.com/office/drawing/2014/main" id="{787E0EE5-4E22-199B-516A-B153A00B7B6A}"/>
              </a:ext>
            </a:extLst>
          </p:cNvPr>
          <p:cNvSpPr>
            <a:spLocks noGrp="1"/>
          </p:cNvSpPr>
          <p:nvPr>
            <p:ph type="body" sz="quarter" idx="14"/>
          </p:nvPr>
        </p:nvSpPr>
        <p:spPr/>
        <p:txBody>
          <a:bodyPr/>
          <a:lstStyle/>
          <a:p>
            <a:r>
              <a:rPr kumimoji="1" lang="ja-JP" altLang="en-US"/>
              <a:t>データ削除</a:t>
            </a:r>
          </a:p>
        </p:txBody>
      </p:sp>
      <p:sp>
        <p:nvSpPr>
          <p:cNvPr id="5" name="正方形/長方形 4">
            <a:extLst>
              <a:ext uri="{FF2B5EF4-FFF2-40B4-BE49-F238E27FC236}">
                <a16:creationId xmlns:a16="http://schemas.microsoft.com/office/drawing/2014/main" id="{F681615A-7EC0-2405-D24A-13FC7FA587A7}"/>
              </a:ext>
            </a:extLst>
          </p:cNvPr>
          <p:cNvSpPr/>
          <p:nvPr/>
        </p:nvSpPr>
        <p:spPr>
          <a:xfrm>
            <a:off x="561860" y="1302115"/>
            <a:ext cx="11344390" cy="879226"/>
          </a:xfrm>
          <a:prstGeom prst="rect">
            <a:avLst/>
          </a:prstGeom>
          <a:ln>
            <a:noFill/>
          </a:ln>
        </p:spPr>
        <p:style>
          <a:lnRef idx="2">
            <a:schemeClr val="accent5"/>
          </a:lnRef>
          <a:fillRef idx="1">
            <a:schemeClr val="lt1"/>
          </a:fillRef>
          <a:effectRef idx="0">
            <a:schemeClr val="accent5"/>
          </a:effectRef>
          <a:fontRef idx="minor">
            <a:schemeClr val="dk1"/>
          </a:fontRef>
        </p:style>
        <p:txBody>
          <a:bodyPr rtlCol="0" anchor="ctr"/>
          <a:lstStyle/>
          <a:p>
            <a:r>
              <a:rPr lang="en-US" altLang="ja-JP"/>
              <a:t>DELETE</a:t>
            </a:r>
            <a:r>
              <a:rPr lang="ja-JP" altLang="en-US"/>
              <a:t>文を使って</a:t>
            </a:r>
            <a:r>
              <a:rPr lang="en-US" altLang="ja-JP"/>
              <a:t>no</a:t>
            </a:r>
            <a:r>
              <a:rPr lang="ja-JP" altLang="en-US"/>
              <a:t>１、</a:t>
            </a:r>
            <a:r>
              <a:rPr lang="en-US" altLang="ja-JP"/>
              <a:t>name</a:t>
            </a:r>
            <a:r>
              <a:rPr lang="ja-JP" altLang="en-US"/>
              <a:t>：</a:t>
            </a:r>
            <a:r>
              <a:rPr lang="en-US" altLang="ja-JP"/>
              <a:t>aa</a:t>
            </a:r>
            <a:r>
              <a:rPr lang="ja-JP" altLang="en-US"/>
              <a:t>、</a:t>
            </a:r>
            <a:r>
              <a:rPr lang="en-US" altLang="ja-JP"/>
              <a:t>address</a:t>
            </a:r>
            <a:r>
              <a:rPr lang="ja-JP" altLang="en-US"/>
              <a:t>：東京を削除します。</a:t>
            </a:r>
            <a:endParaRPr kumimoji="1" lang="ja-JP" altLang="en-US" dirty="0"/>
          </a:p>
        </p:txBody>
      </p:sp>
      <p:graphicFrame>
        <p:nvGraphicFramePr>
          <p:cNvPr id="3" name="表 5">
            <a:extLst>
              <a:ext uri="{FF2B5EF4-FFF2-40B4-BE49-F238E27FC236}">
                <a16:creationId xmlns:a16="http://schemas.microsoft.com/office/drawing/2014/main" id="{A6CCCADE-241E-7020-376D-EE526677DC3F}"/>
              </a:ext>
            </a:extLst>
          </p:cNvPr>
          <p:cNvGraphicFramePr>
            <a:graphicFrameLocks noGrp="1"/>
          </p:cNvGraphicFramePr>
          <p:nvPr>
            <p:extLst>
              <p:ext uri="{D42A27DB-BD31-4B8C-83A1-F6EECF244321}">
                <p14:modId xmlns:p14="http://schemas.microsoft.com/office/powerpoint/2010/main" val="1228177706"/>
              </p:ext>
            </p:extLst>
          </p:nvPr>
        </p:nvGraphicFramePr>
        <p:xfrm>
          <a:off x="369328" y="3353413"/>
          <a:ext cx="11536922" cy="1219200"/>
        </p:xfrm>
        <a:graphic>
          <a:graphicData uri="http://schemas.openxmlformats.org/drawingml/2006/table">
            <a:tbl>
              <a:tblPr firstRow="1" bandRow="1">
                <a:tableStyleId>{5C22544A-7EE6-4342-B048-85BDC9FD1C3A}</a:tableStyleId>
              </a:tblPr>
              <a:tblGrid>
                <a:gridCol w="1735361">
                  <a:extLst>
                    <a:ext uri="{9D8B030D-6E8A-4147-A177-3AD203B41FA5}">
                      <a16:colId xmlns:a16="http://schemas.microsoft.com/office/drawing/2014/main" val="1590984349"/>
                    </a:ext>
                  </a:extLst>
                </a:gridCol>
                <a:gridCol w="3575524">
                  <a:extLst>
                    <a:ext uri="{9D8B030D-6E8A-4147-A177-3AD203B41FA5}">
                      <a16:colId xmlns:a16="http://schemas.microsoft.com/office/drawing/2014/main" val="4050071832"/>
                    </a:ext>
                  </a:extLst>
                </a:gridCol>
                <a:gridCol w="6226037">
                  <a:extLst>
                    <a:ext uri="{9D8B030D-6E8A-4147-A177-3AD203B41FA5}">
                      <a16:colId xmlns:a16="http://schemas.microsoft.com/office/drawing/2014/main" val="3971082941"/>
                    </a:ext>
                  </a:extLst>
                </a:gridCol>
              </a:tblGrid>
              <a:tr h="0">
                <a:tc>
                  <a:txBody>
                    <a:bodyPr/>
                    <a:lstStyle/>
                    <a:p>
                      <a:r>
                        <a:rPr kumimoji="1" lang="en-US" altLang="ja-JP" sz="1400"/>
                        <a:t>no</a:t>
                      </a:r>
                      <a:endParaRPr kumimoji="1" lang="ja-JP" altLang="en-US" sz="1400"/>
                    </a:p>
                  </a:txBody>
                  <a:tcPr/>
                </a:tc>
                <a:tc>
                  <a:txBody>
                    <a:bodyPr/>
                    <a:lstStyle/>
                    <a:p>
                      <a:r>
                        <a:rPr kumimoji="1" lang="en-US" altLang="ja-JP" sz="1400"/>
                        <a:t>name</a:t>
                      </a:r>
                      <a:endParaRPr kumimoji="1" lang="ja-JP" altLang="en-US" sz="1400"/>
                    </a:p>
                  </a:txBody>
                  <a:tcPr/>
                </a:tc>
                <a:tc>
                  <a:txBody>
                    <a:bodyPr/>
                    <a:lstStyle/>
                    <a:p>
                      <a:r>
                        <a:rPr kumimoji="1" lang="en-US" altLang="ja-JP" sz="1400"/>
                        <a:t>address</a:t>
                      </a:r>
                      <a:endParaRPr kumimoji="1" lang="ja-JP" altLang="en-US" sz="1400"/>
                    </a:p>
                  </a:txBody>
                  <a:tcPr/>
                </a:tc>
                <a:extLst>
                  <a:ext uri="{0D108BD9-81ED-4DB2-BD59-A6C34878D82A}">
                    <a16:rowId xmlns:a16="http://schemas.microsoft.com/office/drawing/2014/main" val="582621263"/>
                  </a:ext>
                </a:extLst>
              </a:tr>
              <a:tr h="0">
                <a:tc>
                  <a:txBody>
                    <a:bodyPr/>
                    <a:lstStyle/>
                    <a:p>
                      <a:r>
                        <a:rPr kumimoji="1" lang="en-US" altLang="ja-JP" sz="1400"/>
                        <a:t>1</a:t>
                      </a:r>
                      <a:endParaRPr kumimoji="1" lang="ja-JP" altLang="en-US" sz="1400"/>
                    </a:p>
                  </a:txBody>
                  <a:tcPr/>
                </a:tc>
                <a:tc>
                  <a:txBody>
                    <a:bodyPr/>
                    <a:lstStyle/>
                    <a:p>
                      <a:r>
                        <a:rPr kumimoji="1" lang="en-US" altLang="ja-JP" sz="1400"/>
                        <a:t>aa</a:t>
                      </a:r>
                      <a:endParaRPr kumimoji="1" lang="ja-JP" altLang="en-US" sz="1400"/>
                    </a:p>
                  </a:txBody>
                  <a:tcPr/>
                </a:tc>
                <a:tc>
                  <a:txBody>
                    <a:bodyPr/>
                    <a:lstStyle/>
                    <a:p>
                      <a:r>
                        <a:rPr kumimoji="1" lang="ja-JP" altLang="en-US" sz="1400"/>
                        <a:t>東京</a:t>
                      </a:r>
                    </a:p>
                  </a:txBody>
                  <a:tcPr/>
                </a:tc>
                <a:extLst>
                  <a:ext uri="{0D108BD9-81ED-4DB2-BD59-A6C34878D82A}">
                    <a16:rowId xmlns:a16="http://schemas.microsoft.com/office/drawing/2014/main" val="3076568415"/>
                  </a:ext>
                </a:extLst>
              </a:tr>
              <a:tr h="0">
                <a:tc>
                  <a:txBody>
                    <a:bodyPr/>
                    <a:lstStyle/>
                    <a:p>
                      <a:r>
                        <a:rPr kumimoji="1" lang="en-US" altLang="ja-JP" sz="1400"/>
                        <a:t>2</a:t>
                      </a:r>
                      <a:endParaRPr kumimoji="1" lang="ja-JP" altLang="en-US" sz="1400"/>
                    </a:p>
                  </a:txBody>
                  <a:tcPr/>
                </a:tc>
                <a:tc>
                  <a:txBody>
                    <a:bodyPr/>
                    <a:lstStyle/>
                    <a:p>
                      <a:r>
                        <a:rPr kumimoji="1" lang="en-US" altLang="ja-JP" sz="1400"/>
                        <a:t>bb</a:t>
                      </a:r>
                      <a:endParaRPr kumimoji="1" lang="ja-JP" altLang="en-US" sz="1400"/>
                    </a:p>
                  </a:txBody>
                  <a:tcPr/>
                </a:tc>
                <a:tc>
                  <a:txBody>
                    <a:bodyPr/>
                    <a:lstStyle/>
                    <a:p>
                      <a:r>
                        <a:rPr kumimoji="1" lang="ja-JP" altLang="en-US" sz="1400"/>
                        <a:t>神奈川</a:t>
                      </a:r>
                    </a:p>
                  </a:txBody>
                  <a:tcPr/>
                </a:tc>
                <a:extLst>
                  <a:ext uri="{0D108BD9-81ED-4DB2-BD59-A6C34878D82A}">
                    <a16:rowId xmlns:a16="http://schemas.microsoft.com/office/drawing/2014/main" val="2914908249"/>
                  </a:ext>
                </a:extLst>
              </a:tr>
              <a:tr h="0">
                <a:tc>
                  <a:txBody>
                    <a:bodyPr/>
                    <a:lstStyle/>
                    <a:p>
                      <a:endParaRPr kumimoji="1" lang="ja-JP" altLang="en-US" sz="1400"/>
                    </a:p>
                  </a:txBody>
                  <a:tcPr/>
                </a:tc>
                <a:tc>
                  <a:txBody>
                    <a:bodyPr/>
                    <a:lstStyle/>
                    <a:p>
                      <a:endParaRPr kumimoji="1" lang="ja-JP" altLang="en-US" sz="1400"/>
                    </a:p>
                  </a:txBody>
                  <a:tcPr/>
                </a:tc>
                <a:tc>
                  <a:txBody>
                    <a:bodyPr/>
                    <a:lstStyle/>
                    <a:p>
                      <a:endParaRPr kumimoji="1" lang="ja-JP" altLang="en-US" sz="1400"/>
                    </a:p>
                  </a:txBody>
                  <a:tcPr/>
                </a:tc>
                <a:extLst>
                  <a:ext uri="{0D108BD9-81ED-4DB2-BD59-A6C34878D82A}">
                    <a16:rowId xmlns:a16="http://schemas.microsoft.com/office/drawing/2014/main" val="1063372502"/>
                  </a:ext>
                </a:extLst>
              </a:tr>
            </a:tbl>
          </a:graphicData>
        </a:graphic>
      </p:graphicFrame>
      <p:sp>
        <p:nvSpPr>
          <p:cNvPr id="6" name="テキスト ボックス 5">
            <a:extLst>
              <a:ext uri="{FF2B5EF4-FFF2-40B4-BE49-F238E27FC236}">
                <a16:creationId xmlns:a16="http://schemas.microsoft.com/office/drawing/2014/main" id="{2F08CB3F-01AC-F1FF-5525-4DDBB234C892}"/>
              </a:ext>
            </a:extLst>
          </p:cNvPr>
          <p:cNvSpPr txBox="1"/>
          <p:nvPr/>
        </p:nvSpPr>
        <p:spPr>
          <a:xfrm>
            <a:off x="369328" y="2716889"/>
            <a:ext cx="1737976" cy="584775"/>
          </a:xfrm>
          <a:prstGeom prst="rect">
            <a:avLst/>
          </a:prstGeom>
          <a:noFill/>
        </p:spPr>
        <p:txBody>
          <a:bodyPr wrap="none" rtlCol="0">
            <a:spAutoFit/>
          </a:bodyPr>
          <a:lstStyle/>
          <a:p>
            <a:r>
              <a:rPr lang="ja-JP" altLang="en-US" sz="1600"/>
              <a:t>変更前データ</a:t>
            </a:r>
            <a:endParaRPr kumimoji="1" lang="en-US" altLang="ja-JP" sz="1600"/>
          </a:p>
          <a:p>
            <a:r>
              <a:rPr kumimoji="1" lang="ja-JP" altLang="en-US" sz="1600"/>
              <a:t>テーブル名：</a:t>
            </a:r>
            <a:r>
              <a:rPr kumimoji="1" lang="en-US" altLang="ja-JP" sz="1600"/>
              <a:t>test</a:t>
            </a:r>
            <a:endParaRPr kumimoji="1" lang="ja-JP" altLang="en-US" sz="1600"/>
          </a:p>
        </p:txBody>
      </p:sp>
      <p:graphicFrame>
        <p:nvGraphicFramePr>
          <p:cNvPr id="7" name="表 5">
            <a:extLst>
              <a:ext uri="{FF2B5EF4-FFF2-40B4-BE49-F238E27FC236}">
                <a16:creationId xmlns:a16="http://schemas.microsoft.com/office/drawing/2014/main" id="{BD9F93A1-42CE-E2B4-2091-3638DD5F775F}"/>
              </a:ext>
            </a:extLst>
          </p:cNvPr>
          <p:cNvGraphicFramePr>
            <a:graphicFrameLocks noGrp="1"/>
          </p:cNvGraphicFramePr>
          <p:nvPr>
            <p:extLst>
              <p:ext uri="{D42A27DB-BD31-4B8C-83A1-F6EECF244321}">
                <p14:modId xmlns:p14="http://schemas.microsoft.com/office/powerpoint/2010/main" val="2242921712"/>
              </p:ext>
            </p:extLst>
          </p:nvPr>
        </p:nvGraphicFramePr>
        <p:xfrm>
          <a:off x="285750" y="5191375"/>
          <a:ext cx="11536922" cy="914400"/>
        </p:xfrm>
        <a:graphic>
          <a:graphicData uri="http://schemas.openxmlformats.org/drawingml/2006/table">
            <a:tbl>
              <a:tblPr firstRow="1" bandRow="1">
                <a:tableStyleId>{5C22544A-7EE6-4342-B048-85BDC9FD1C3A}</a:tableStyleId>
              </a:tblPr>
              <a:tblGrid>
                <a:gridCol w="1735361">
                  <a:extLst>
                    <a:ext uri="{9D8B030D-6E8A-4147-A177-3AD203B41FA5}">
                      <a16:colId xmlns:a16="http://schemas.microsoft.com/office/drawing/2014/main" val="1590984349"/>
                    </a:ext>
                  </a:extLst>
                </a:gridCol>
                <a:gridCol w="3575524">
                  <a:extLst>
                    <a:ext uri="{9D8B030D-6E8A-4147-A177-3AD203B41FA5}">
                      <a16:colId xmlns:a16="http://schemas.microsoft.com/office/drawing/2014/main" val="4050071832"/>
                    </a:ext>
                  </a:extLst>
                </a:gridCol>
                <a:gridCol w="6226037">
                  <a:extLst>
                    <a:ext uri="{9D8B030D-6E8A-4147-A177-3AD203B41FA5}">
                      <a16:colId xmlns:a16="http://schemas.microsoft.com/office/drawing/2014/main" val="3971082941"/>
                    </a:ext>
                  </a:extLst>
                </a:gridCol>
              </a:tblGrid>
              <a:tr h="0">
                <a:tc>
                  <a:txBody>
                    <a:bodyPr/>
                    <a:lstStyle/>
                    <a:p>
                      <a:r>
                        <a:rPr kumimoji="1" lang="en-US" altLang="ja-JP" sz="1400"/>
                        <a:t>no</a:t>
                      </a:r>
                      <a:endParaRPr kumimoji="1" lang="ja-JP" altLang="en-US" sz="1400"/>
                    </a:p>
                  </a:txBody>
                  <a:tcPr/>
                </a:tc>
                <a:tc>
                  <a:txBody>
                    <a:bodyPr/>
                    <a:lstStyle/>
                    <a:p>
                      <a:r>
                        <a:rPr kumimoji="1" lang="en-US" altLang="ja-JP" sz="1400"/>
                        <a:t>name</a:t>
                      </a:r>
                      <a:endParaRPr kumimoji="1" lang="ja-JP" altLang="en-US" sz="1400"/>
                    </a:p>
                  </a:txBody>
                  <a:tcPr/>
                </a:tc>
                <a:tc>
                  <a:txBody>
                    <a:bodyPr/>
                    <a:lstStyle/>
                    <a:p>
                      <a:r>
                        <a:rPr kumimoji="1" lang="en-US" altLang="ja-JP" sz="1400"/>
                        <a:t>address</a:t>
                      </a:r>
                      <a:endParaRPr kumimoji="1" lang="ja-JP" altLang="en-US" sz="1400"/>
                    </a:p>
                  </a:txBody>
                  <a:tcPr/>
                </a:tc>
                <a:extLst>
                  <a:ext uri="{0D108BD9-81ED-4DB2-BD59-A6C34878D82A}">
                    <a16:rowId xmlns:a16="http://schemas.microsoft.com/office/drawing/2014/main" val="582621263"/>
                  </a:ext>
                </a:extLst>
              </a:tr>
              <a:tr h="0">
                <a:tc>
                  <a:txBody>
                    <a:bodyPr/>
                    <a:lstStyle/>
                    <a:p>
                      <a:r>
                        <a:rPr kumimoji="1" lang="en-US" altLang="ja-JP" sz="1400"/>
                        <a:t>2</a:t>
                      </a:r>
                      <a:endParaRPr kumimoji="1" lang="ja-JP" altLang="en-US" sz="1400"/>
                    </a:p>
                  </a:txBody>
                  <a:tcPr/>
                </a:tc>
                <a:tc>
                  <a:txBody>
                    <a:bodyPr/>
                    <a:lstStyle/>
                    <a:p>
                      <a:r>
                        <a:rPr kumimoji="1" lang="en-US" altLang="ja-JP" sz="1400"/>
                        <a:t>bb</a:t>
                      </a:r>
                      <a:endParaRPr kumimoji="1" lang="ja-JP" altLang="en-US" sz="1400"/>
                    </a:p>
                  </a:txBody>
                  <a:tcPr/>
                </a:tc>
                <a:tc>
                  <a:txBody>
                    <a:bodyPr/>
                    <a:lstStyle/>
                    <a:p>
                      <a:r>
                        <a:rPr kumimoji="1" lang="ja-JP" altLang="en-US" sz="1400">
                          <a:solidFill>
                            <a:schemeClr val="tx1"/>
                          </a:solidFill>
                        </a:rPr>
                        <a:t>神奈川</a:t>
                      </a:r>
                    </a:p>
                  </a:txBody>
                  <a:tcPr/>
                </a:tc>
                <a:extLst>
                  <a:ext uri="{0D108BD9-81ED-4DB2-BD59-A6C34878D82A}">
                    <a16:rowId xmlns:a16="http://schemas.microsoft.com/office/drawing/2014/main" val="2914908249"/>
                  </a:ext>
                </a:extLst>
              </a:tr>
              <a:tr h="0">
                <a:tc>
                  <a:txBody>
                    <a:bodyPr/>
                    <a:lstStyle/>
                    <a:p>
                      <a:endParaRPr kumimoji="1" lang="ja-JP" altLang="en-US" sz="1400"/>
                    </a:p>
                  </a:txBody>
                  <a:tcPr/>
                </a:tc>
                <a:tc>
                  <a:txBody>
                    <a:bodyPr/>
                    <a:lstStyle/>
                    <a:p>
                      <a:endParaRPr kumimoji="1" lang="ja-JP" altLang="en-US" sz="1400"/>
                    </a:p>
                  </a:txBody>
                  <a:tcPr/>
                </a:tc>
                <a:tc>
                  <a:txBody>
                    <a:bodyPr/>
                    <a:lstStyle/>
                    <a:p>
                      <a:endParaRPr kumimoji="1" lang="ja-JP" altLang="en-US" sz="1400"/>
                    </a:p>
                  </a:txBody>
                  <a:tcPr/>
                </a:tc>
                <a:extLst>
                  <a:ext uri="{0D108BD9-81ED-4DB2-BD59-A6C34878D82A}">
                    <a16:rowId xmlns:a16="http://schemas.microsoft.com/office/drawing/2014/main" val="1063372502"/>
                  </a:ext>
                </a:extLst>
              </a:tr>
            </a:tbl>
          </a:graphicData>
        </a:graphic>
      </p:graphicFrame>
      <p:sp>
        <p:nvSpPr>
          <p:cNvPr id="8" name="テキスト ボックス 7">
            <a:extLst>
              <a:ext uri="{FF2B5EF4-FFF2-40B4-BE49-F238E27FC236}">
                <a16:creationId xmlns:a16="http://schemas.microsoft.com/office/drawing/2014/main" id="{46E941C8-6A63-FC12-0015-107760B94015}"/>
              </a:ext>
            </a:extLst>
          </p:cNvPr>
          <p:cNvSpPr txBox="1"/>
          <p:nvPr/>
        </p:nvSpPr>
        <p:spPr>
          <a:xfrm>
            <a:off x="285750" y="4554851"/>
            <a:ext cx="1737976" cy="584775"/>
          </a:xfrm>
          <a:prstGeom prst="rect">
            <a:avLst/>
          </a:prstGeom>
          <a:noFill/>
        </p:spPr>
        <p:txBody>
          <a:bodyPr wrap="none" rtlCol="0">
            <a:spAutoFit/>
          </a:bodyPr>
          <a:lstStyle/>
          <a:p>
            <a:r>
              <a:rPr lang="ja-JP" altLang="en-US" sz="1600"/>
              <a:t>変更後データ</a:t>
            </a:r>
            <a:endParaRPr lang="en-US" altLang="ja-JP" sz="1600"/>
          </a:p>
          <a:p>
            <a:r>
              <a:rPr kumimoji="1" lang="ja-JP" altLang="en-US" sz="1600"/>
              <a:t>テーブル名：</a:t>
            </a:r>
            <a:r>
              <a:rPr kumimoji="1" lang="en-US" altLang="ja-JP" sz="1600"/>
              <a:t>test</a:t>
            </a:r>
            <a:endParaRPr kumimoji="1" lang="ja-JP" altLang="en-US" sz="1600"/>
          </a:p>
        </p:txBody>
      </p:sp>
      <p:sp>
        <p:nvSpPr>
          <p:cNvPr id="9" name="矢印: 下 8">
            <a:extLst>
              <a:ext uri="{FF2B5EF4-FFF2-40B4-BE49-F238E27FC236}">
                <a16:creationId xmlns:a16="http://schemas.microsoft.com/office/drawing/2014/main" id="{45CD152E-D8D3-0F5A-1CD9-B342F39A6206}"/>
              </a:ext>
            </a:extLst>
          </p:cNvPr>
          <p:cNvSpPr/>
          <p:nvPr/>
        </p:nvSpPr>
        <p:spPr>
          <a:xfrm>
            <a:off x="4522954" y="4656238"/>
            <a:ext cx="3062514" cy="45151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90824207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D21459B-23EC-E0ED-5443-5ED4BA52940F}"/>
              </a:ext>
            </a:extLst>
          </p:cNvPr>
          <p:cNvSpPr>
            <a:spLocks noGrp="1"/>
          </p:cNvSpPr>
          <p:nvPr>
            <p:ph type="title"/>
          </p:nvPr>
        </p:nvSpPr>
        <p:spPr/>
        <p:txBody>
          <a:bodyPr/>
          <a:lstStyle/>
          <a:p>
            <a:r>
              <a:rPr lang="en-US" altLang="ja-JP"/>
              <a:t>3-2-2.</a:t>
            </a:r>
            <a:r>
              <a:rPr lang="ja-JP" altLang="en-US"/>
              <a:t>標準</a:t>
            </a:r>
            <a:r>
              <a:rPr lang="en-US" altLang="ja-JP"/>
              <a:t>SQL-92</a:t>
            </a:r>
            <a:r>
              <a:rPr lang="ja-JP" altLang="en-US"/>
              <a:t>と</a:t>
            </a:r>
            <a:r>
              <a:rPr lang="en-US" altLang="ja-JP"/>
              <a:t>SQL:1999(SQL</a:t>
            </a:r>
            <a:r>
              <a:rPr lang="ja-JP" altLang="en-US"/>
              <a:t>操作</a:t>
            </a:r>
            <a:r>
              <a:rPr lang="en-US" altLang="ja-JP"/>
              <a:t>)</a:t>
            </a:r>
            <a:endParaRPr kumimoji="1" lang="ja-JP" altLang="en-US"/>
          </a:p>
        </p:txBody>
      </p:sp>
      <p:sp>
        <p:nvSpPr>
          <p:cNvPr id="4" name="テキスト プレースホルダー 3">
            <a:extLst>
              <a:ext uri="{FF2B5EF4-FFF2-40B4-BE49-F238E27FC236}">
                <a16:creationId xmlns:a16="http://schemas.microsoft.com/office/drawing/2014/main" id="{787E0EE5-4E22-199B-516A-B153A00B7B6A}"/>
              </a:ext>
            </a:extLst>
          </p:cNvPr>
          <p:cNvSpPr>
            <a:spLocks noGrp="1"/>
          </p:cNvSpPr>
          <p:nvPr>
            <p:ph type="body" sz="quarter" idx="14"/>
          </p:nvPr>
        </p:nvSpPr>
        <p:spPr/>
        <p:txBody>
          <a:bodyPr/>
          <a:lstStyle/>
          <a:p>
            <a:r>
              <a:rPr kumimoji="1" lang="ja-JP" altLang="en-US"/>
              <a:t>データ削除：コマンド実行結果</a:t>
            </a:r>
          </a:p>
        </p:txBody>
      </p:sp>
      <p:sp>
        <p:nvSpPr>
          <p:cNvPr id="7" name="正方形/長方形 6">
            <a:extLst>
              <a:ext uri="{FF2B5EF4-FFF2-40B4-BE49-F238E27FC236}">
                <a16:creationId xmlns:a16="http://schemas.microsoft.com/office/drawing/2014/main" id="{C501D9DC-F8CA-55AA-A46C-39A5987E90D8}"/>
              </a:ext>
            </a:extLst>
          </p:cNvPr>
          <p:cNvSpPr/>
          <p:nvPr/>
        </p:nvSpPr>
        <p:spPr>
          <a:xfrm>
            <a:off x="379828" y="1302114"/>
            <a:ext cx="6428935" cy="4972077"/>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22BD6125-73F7-0542-7E49-DEA0F4F65ABF}"/>
              </a:ext>
            </a:extLst>
          </p:cNvPr>
          <p:cNvSpPr/>
          <p:nvPr/>
        </p:nvSpPr>
        <p:spPr>
          <a:xfrm>
            <a:off x="6920303" y="1302113"/>
            <a:ext cx="5097487" cy="373064"/>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kumimoji="1" lang="ja-JP" altLang="en-US"/>
              <a:t>解説</a:t>
            </a:r>
          </a:p>
        </p:txBody>
      </p:sp>
      <p:sp>
        <p:nvSpPr>
          <p:cNvPr id="3" name="テキスト ボックス 2">
            <a:extLst>
              <a:ext uri="{FF2B5EF4-FFF2-40B4-BE49-F238E27FC236}">
                <a16:creationId xmlns:a16="http://schemas.microsoft.com/office/drawing/2014/main" id="{DB8A1CE3-F695-129F-C098-104896091DFD}"/>
              </a:ext>
            </a:extLst>
          </p:cNvPr>
          <p:cNvSpPr txBox="1"/>
          <p:nvPr/>
        </p:nvSpPr>
        <p:spPr>
          <a:xfrm>
            <a:off x="6959418" y="2720044"/>
            <a:ext cx="4852754" cy="369332"/>
          </a:xfrm>
          <a:prstGeom prst="rect">
            <a:avLst/>
          </a:prstGeom>
          <a:noFill/>
        </p:spPr>
        <p:txBody>
          <a:bodyPr wrap="square" rtlCol="0">
            <a:spAutoFit/>
          </a:bodyPr>
          <a:lstStyle/>
          <a:p>
            <a:r>
              <a:rPr lang="en-US" altLang="ja-JP">
                <a:latin typeface="BIZ UDゴシック" panose="020B0400000000000000" pitchFamily="49" charset="-128"/>
                <a:ea typeface="BIZ UDゴシック" panose="020B0400000000000000" pitchFamily="49" charset="-128"/>
              </a:rPr>
              <a:t>DELETE from test WHERE no=1;</a:t>
            </a:r>
          </a:p>
        </p:txBody>
      </p:sp>
      <p:sp>
        <p:nvSpPr>
          <p:cNvPr id="5" name="テキスト ボックス 4">
            <a:extLst>
              <a:ext uri="{FF2B5EF4-FFF2-40B4-BE49-F238E27FC236}">
                <a16:creationId xmlns:a16="http://schemas.microsoft.com/office/drawing/2014/main" id="{C7C77F11-5D2B-90D5-9DDC-21D771BED0E0}"/>
              </a:ext>
            </a:extLst>
          </p:cNvPr>
          <p:cNvSpPr txBox="1"/>
          <p:nvPr/>
        </p:nvSpPr>
        <p:spPr>
          <a:xfrm>
            <a:off x="6959418" y="5114699"/>
            <a:ext cx="4852754" cy="369332"/>
          </a:xfrm>
          <a:prstGeom prst="rect">
            <a:avLst/>
          </a:prstGeom>
          <a:noFill/>
        </p:spPr>
        <p:txBody>
          <a:bodyPr wrap="square" rtlCol="0">
            <a:spAutoFit/>
          </a:bodyPr>
          <a:lstStyle/>
          <a:p>
            <a:r>
              <a:rPr lang="en-US" altLang="ja-JP">
                <a:latin typeface="BIZ UDゴシック" panose="020B0400000000000000" pitchFamily="49" charset="-128"/>
                <a:ea typeface="BIZ UDゴシック" panose="020B0400000000000000" pitchFamily="49" charset="-128"/>
              </a:rPr>
              <a:t>select no,name,address from test;</a:t>
            </a:r>
            <a:endParaRPr kumimoji="1" lang="ja-JP" altLang="en-US">
              <a:latin typeface="BIZ UDゴシック" panose="020B0400000000000000" pitchFamily="49" charset="-128"/>
              <a:ea typeface="BIZ UDゴシック" panose="020B0400000000000000" pitchFamily="49" charset="-128"/>
            </a:endParaRPr>
          </a:p>
        </p:txBody>
      </p:sp>
      <p:pic>
        <p:nvPicPr>
          <p:cNvPr id="8" name="図 7">
            <a:extLst>
              <a:ext uri="{FF2B5EF4-FFF2-40B4-BE49-F238E27FC236}">
                <a16:creationId xmlns:a16="http://schemas.microsoft.com/office/drawing/2014/main" id="{31BD1243-D1FA-EF7E-5E78-1788AE1DFD55}"/>
              </a:ext>
            </a:extLst>
          </p:cNvPr>
          <p:cNvPicPr>
            <a:picLocks noChangeAspect="1"/>
          </p:cNvPicPr>
          <p:nvPr/>
        </p:nvPicPr>
        <p:blipFill>
          <a:blip r:embed="rId2"/>
          <a:stretch>
            <a:fillRect/>
          </a:stretch>
        </p:blipFill>
        <p:spPr>
          <a:xfrm>
            <a:off x="455256" y="1656975"/>
            <a:ext cx="6317117" cy="4271973"/>
          </a:xfrm>
          <a:prstGeom prst="rect">
            <a:avLst/>
          </a:prstGeom>
        </p:spPr>
      </p:pic>
      <p:sp>
        <p:nvSpPr>
          <p:cNvPr id="11" name="テキスト ボックス 10">
            <a:extLst>
              <a:ext uri="{FF2B5EF4-FFF2-40B4-BE49-F238E27FC236}">
                <a16:creationId xmlns:a16="http://schemas.microsoft.com/office/drawing/2014/main" id="{62134B11-6F5A-CD80-A883-BE058877227F}"/>
              </a:ext>
            </a:extLst>
          </p:cNvPr>
          <p:cNvSpPr txBox="1"/>
          <p:nvPr/>
        </p:nvSpPr>
        <p:spPr>
          <a:xfrm>
            <a:off x="6959418" y="2210153"/>
            <a:ext cx="4852754" cy="369332"/>
          </a:xfrm>
          <a:prstGeom prst="rect">
            <a:avLst/>
          </a:prstGeom>
          <a:noFill/>
        </p:spPr>
        <p:txBody>
          <a:bodyPr wrap="square" rtlCol="0">
            <a:spAutoFit/>
          </a:bodyPr>
          <a:lstStyle/>
          <a:p>
            <a:r>
              <a:rPr kumimoji="1" lang="en-US" altLang="ja-JP">
                <a:latin typeface="+mn-ea"/>
              </a:rPr>
              <a:t>no</a:t>
            </a:r>
            <a:r>
              <a:rPr kumimoji="1" lang="ja-JP" altLang="en-US">
                <a:latin typeface="+mn-ea"/>
              </a:rPr>
              <a:t>１のデータを削除します。</a:t>
            </a:r>
          </a:p>
        </p:txBody>
      </p:sp>
      <p:sp>
        <p:nvSpPr>
          <p:cNvPr id="12" name="テキスト ボックス 11">
            <a:extLst>
              <a:ext uri="{FF2B5EF4-FFF2-40B4-BE49-F238E27FC236}">
                <a16:creationId xmlns:a16="http://schemas.microsoft.com/office/drawing/2014/main" id="{4FAB3D2A-819F-4C38-5D36-7514EE99D94A}"/>
              </a:ext>
            </a:extLst>
          </p:cNvPr>
          <p:cNvSpPr txBox="1"/>
          <p:nvPr/>
        </p:nvSpPr>
        <p:spPr>
          <a:xfrm>
            <a:off x="6920303" y="4604808"/>
            <a:ext cx="4852754" cy="369332"/>
          </a:xfrm>
          <a:prstGeom prst="rect">
            <a:avLst/>
          </a:prstGeom>
          <a:noFill/>
        </p:spPr>
        <p:txBody>
          <a:bodyPr wrap="square" rtlCol="0">
            <a:spAutoFit/>
          </a:bodyPr>
          <a:lstStyle/>
          <a:p>
            <a:r>
              <a:rPr kumimoji="1" lang="ja-JP" altLang="en-US">
                <a:latin typeface="+mn-ea"/>
              </a:rPr>
              <a:t>以下のコマンドを使って、削除を確認します。</a:t>
            </a:r>
          </a:p>
        </p:txBody>
      </p:sp>
    </p:spTree>
    <p:extLst>
      <p:ext uri="{BB962C8B-B14F-4D97-AF65-F5344CB8AC3E}">
        <p14:creationId xmlns:p14="http://schemas.microsoft.com/office/powerpoint/2010/main" val="206357422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D21459B-23EC-E0ED-5443-5ED4BA52940F}"/>
              </a:ext>
            </a:extLst>
          </p:cNvPr>
          <p:cNvSpPr>
            <a:spLocks noGrp="1"/>
          </p:cNvSpPr>
          <p:nvPr>
            <p:ph type="title"/>
          </p:nvPr>
        </p:nvSpPr>
        <p:spPr/>
        <p:txBody>
          <a:bodyPr/>
          <a:lstStyle/>
          <a:p>
            <a:r>
              <a:rPr lang="en-US" altLang="ja-JP"/>
              <a:t>3-2-2.</a:t>
            </a:r>
            <a:r>
              <a:rPr lang="ja-JP" altLang="en-US"/>
              <a:t>標準</a:t>
            </a:r>
            <a:r>
              <a:rPr lang="en-US" altLang="ja-JP"/>
              <a:t>SQL-92</a:t>
            </a:r>
            <a:r>
              <a:rPr lang="ja-JP" altLang="en-US"/>
              <a:t>と</a:t>
            </a:r>
            <a:r>
              <a:rPr lang="en-US" altLang="ja-JP"/>
              <a:t>SQL:1999(SQL</a:t>
            </a:r>
            <a:r>
              <a:rPr lang="ja-JP" altLang="en-US"/>
              <a:t>操作</a:t>
            </a:r>
            <a:r>
              <a:rPr lang="en-US" altLang="ja-JP"/>
              <a:t>)</a:t>
            </a:r>
            <a:endParaRPr kumimoji="1" lang="ja-JP" altLang="en-US"/>
          </a:p>
        </p:txBody>
      </p:sp>
      <p:sp>
        <p:nvSpPr>
          <p:cNvPr id="4" name="テキスト プレースホルダー 3">
            <a:extLst>
              <a:ext uri="{FF2B5EF4-FFF2-40B4-BE49-F238E27FC236}">
                <a16:creationId xmlns:a16="http://schemas.microsoft.com/office/drawing/2014/main" id="{787E0EE5-4E22-199B-516A-B153A00B7B6A}"/>
              </a:ext>
            </a:extLst>
          </p:cNvPr>
          <p:cNvSpPr>
            <a:spLocks noGrp="1"/>
          </p:cNvSpPr>
          <p:nvPr>
            <p:ph type="body" sz="quarter" idx="14"/>
          </p:nvPr>
        </p:nvSpPr>
        <p:spPr/>
        <p:txBody>
          <a:bodyPr/>
          <a:lstStyle/>
          <a:p>
            <a:r>
              <a:rPr kumimoji="1" lang="ja-JP" altLang="en-US"/>
              <a:t>参考図書</a:t>
            </a:r>
          </a:p>
        </p:txBody>
      </p:sp>
      <p:pic>
        <p:nvPicPr>
          <p:cNvPr id="6" name="図 5">
            <a:extLst>
              <a:ext uri="{FF2B5EF4-FFF2-40B4-BE49-F238E27FC236}">
                <a16:creationId xmlns:a16="http://schemas.microsoft.com/office/drawing/2014/main" id="{B410F2D6-9941-F7AE-4314-74EDB330293E}"/>
              </a:ext>
            </a:extLst>
          </p:cNvPr>
          <p:cNvPicPr>
            <a:picLocks noChangeAspect="1"/>
          </p:cNvPicPr>
          <p:nvPr/>
        </p:nvPicPr>
        <p:blipFill>
          <a:blip r:embed="rId2"/>
          <a:stretch>
            <a:fillRect/>
          </a:stretch>
        </p:blipFill>
        <p:spPr>
          <a:xfrm>
            <a:off x="557971" y="2630658"/>
            <a:ext cx="2598854" cy="3632431"/>
          </a:xfrm>
          <a:prstGeom prst="rect">
            <a:avLst/>
          </a:prstGeom>
          <a:ln>
            <a:solidFill>
              <a:schemeClr val="tx1"/>
            </a:solidFill>
          </a:ln>
        </p:spPr>
      </p:pic>
      <p:pic>
        <p:nvPicPr>
          <p:cNvPr id="8" name="図 7">
            <a:extLst>
              <a:ext uri="{FF2B5EF4-FFF2-40B4-BE49-F238E27FC236}">
                <a16:creationId xmlns:a16="http://schemas.microsoft.com/office/drawing/2014/main" id="{67B16501-74B0-A27A-7D71-575B61DD0D6F}"/>
              </a:ext>
            </a:extLst>
          </p:cNvPr>
          <p:cNvPicPr>
            <a:picLocks noChangeAspect="1"/>
          </p:cNvPicPr>
          <p:nvPr/>
        </p:nvPicPr>
        <p:blipFill>
          <a:blip r:embed="rId3"/>
          <a:stretch>
            <a:fillRect/>
          </a:stretch>
        </p:blipFill>
        <p:spPr>
          <a:xfrm>
            <a:off x="7698916" y="2573370"/>
            <a:ext cx="3198321" cy="3747006"/>
          </a:xfrm>
          <a:prstGeom prst="rect">
            <a:avLst/>
          </a:prstGeom>
        </p:spPr>
      </p:pic>
      <p:sp>
        <p:nvSpPr>
          <p:cNvPr id="10" name="テキスト ボックス 9">
            <a:extLst>
              <a:ext uri="{FF2B5EF4-FFF2-40B4-BE49-F238E27FC236}">
                <a16:creationId xmlns:a16="http://schemas.microsoft.com/office/drawing/2014/main" id="{2770D430-DFDC-C88D-44AB-9438C42314A6}"/>
              </a:ext>
            </a:extLst>
          </p:cNvPr>
          <p:cNvSpPr txBox="1"/>
          <p:nvPr/>
        </p:nvSpPr>
        <p:spPr>
          <a:xfrm>
            <a:off x="7536765" y="2311760"/>
            <a:ext cx="3998742" cy="261610"/>
          </a:xfrm>
          <a:prstGeom prst="rect">
            <a:avLst/>
          </a:prstGeom>
          <a:noFill/>
        </p:spPr>
        <p:txBody>
          <a:bodyPr wrap="square">
            <a:spAutoFit/>
          </a:bodyPr>
          <a:lstStyle/>
          <a:p>
            <a:r>
              <a:rPr lang="ja-JP" altLang="en-US" sz="1100"/>
              <a:t>https://pgsql-jp.github.io/jpug-doc/13.1/html/</a:t>
            </a:r>
          </a:p>
        </p:txBody>
      </p:sp>
      <p:pic>
        <p:nvPicPr>
          <p:cNvPr id="12" name="図 11">
            <a:extLst>
              <a:ext uri="{FF2B5EF4-FFF2-40B4-BE49-F238E27FC236}">
                <a16:creationId xmlns:a16="http://schemas.microsoft.com/office/drawing/2014/main" id="{E4EE71A3-97FB-10E7-56A7-CB1CC733A3EB}"/>
              </a:ext>
            </a:extLst>
          </p:cNvPr>
          <p:cNvPicPr>
            <a:picLocks noChangeAspect="1"/>
          </p:cNvPicPr>
          <p:nvPr/>
        </p:nvPicPr>
        <p:blipFill>
          <a:blip r:embed="rId4"/>
          <a:stretch>
            <a:fillRect/>
          </a:stretch>
        </p:blipFill>
        <p:spPr>
          <a:xfrm>
            <a:off x="3226079" y="2630658"/>
            <a:ext cx="3206431" cy="2405576"/>
          </a:xfrm>
          <a:prstGeom prst="rect">
            <a:avLst/>
          </a:prstGeom>
        </p:spPr>
      </p:pic>
      <p:sp>
        <p:nvSpPr>
          <p:cNvPr id="14" name="テキスト ボックス 13">
            <a:extLst>
              <a:ext uri="{FF2B5EF4-FFF2-40B4-BE49-F238E27FC236}">
                <a16:creationId xmlns:a16="http://schemas.microsoft.com/office/drawing/2014/main" id="{4B6FB7F5-7AF7-7E09-0F02-9AF1EA67669A}"/>
              </a:ext>
            </a:extLst>
          </p:cNvPr>
          <p:cNvSpPr txBox="1"/>
          <p:nvPr/>
        </p:nvSpPr>
        <p:spPr>
          <a:xfrm>
            <a:off x="557971" y="2311760"/>
            <a:ext cx="3859284" cy="261610"/>
          </a:xfrm>
          <a:prstGeom prst="rect">
            <a:avLst/>
          </a:prstGeom>
          <a:noFill/>
        </p:spPr>
        <p:txBody>
          <a:bodyPr wrap="square">
            <a:spAutoFit/>
          </a:bodyPr>
          <a:lstStyle/>
          <a:p>
            <a:r>
              <a:rPr lang="ja-JP" altLang="en-US" sz="1100"/>
              <a:t>https://www.lpi.or.jp/ossdb/ossdbtext/</a:t>
            </a:r>
          </a:p>
        </p:txBody>
      </p:sp>
      <p:sp>
        <p:nvSpPr>
          <p:cNvPr id="15" name="テキスト ボックス 14">
            <a:extLst>
              <a:ext uri="{FF2B5EF4-FFF2-40B4-BE49-F238E27FC236}">
                <a16:creationId xmlns:a16="http://schemas.microsoft.com/office/drawing/2014/main" id="{15E4EB34-5D87-40EC-F3F9-1B67C09F161E}"/>
              </a:ext>
            </a:extLst>
          </p:cNvPr>
          <p:cNvSpPr txBox="1"/>
          <p:nvPr/>
        </p:nvSpPr>
        <p:spPr>
          <a:xfrm>
            <a:off x="557971" y="1336682"/>
            <a:ext cx="8073044" cy="338554"/>
          </a:xfrm>
          <a:prstGeom prst="rect">
            <a:avLst/>
          </a:prstGeom>
          <a:noFill/>
        </p:spPr>
        <p:txBody>
          <a:bodyPr wrap="none" rtlCol="0">
            <a:spAutoFit/>
          </a:bodyPr>
          <a:lstStyle/>
          <a:p>
            <a:r>
              <a:rPr lang="en-US" altLang="ja-JP" sz="1600"/>
              <a:t>PostgreSQL</a:t>
            </a:r>
            <a:r>
              <a:rPr lang="ja-JP" altLang="en-US" sz="1600"/>
              <a:t>のドキュメントは、無料で数多く</a:t>
            </a:r>
            <a:r>
              <a:rPr lang="en-US" altLang="ja-JP" sz="1600"/>
              <a:t>Web</a:t>
            </a:r>
            <a:r>
              <a:rPr lang="ja-JP" altLang="en-US" sz="1600"/>
              <a:t>で公開されていますので、ご参考に。</a:t>
            </a:r>
            <a:endParaRPr kumimoji="1" lang="ja-JP" altLang="en-US" sz="1600"/>
          </a:p>
        </p:txBody>
      </p:sp>
    </p:spTree>
    <p:extLst>
      <p:ext uri="{BB962C8B-B14F-4D97-AF65-F5344CB8AC3E}">
        <p14:creationId xmlns:p14="http://schemas.microsoft.com/office/powerpoint/2010/main" val="341324949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a:extLst>
              <a:ext uri="{FF2B5EF4-FFF2-40B4-BE49-F238E27FC236}">
                <a16:creationId xmlns:a16="http://schemas.microsoft.com/office/drawing/2014/main" id="{D3578072-553C-1E04-82AF-684422C5586E}"/>
              </a:ext>
            </a:extLst>
          </p:cNvPr>
          <p:cNvSpPr>
            <a:spLocks noGrp="1"/>
          </p:cNvSpPr>
          <p:nvPr>
            <p:ph type="title"/>
          </p:nvPr>
        </p:nvSpPr>
        <p:spPr/>
        <p:txBody>
          <a:bodyPr>
            <a:normAutofit/>
          </a:bodyPr>
          <a:lstStyle/>
          <a:p>
            <a:r>
              <a:rPr lang="en-US" altLang="ja-JP"/>
              <a:t>3-2-3.</a:t>
            </a:r>
            <a:r>
              <a:rPr lang="ja-JP" altLang="en-US"/>
              <a:t>その他のデータベース</a:t>
            </a:r>
            <a:r>
              <a:rPr lang="en-US" altLang="ja-JP"/>
              <a:t>(Mysql</a:t>
            </a:r>
            <a:r>
              <a:rPr lang="ja-JP" altLang="en-US"/>
              <a:t>、</a:t>
            </a:r>
            <a:r>
              <a:rPr lang="en-US" altLang="ja-JP"/>
              <a:t>Opensearch</a:t>
            </a:r>
            <a:r>
              <a:rPr lang="ja-JP" altLang="en-US"/>
              <a:t>、</a:t>
            </a:r>
            <a:r>
              <a:rPr lang="en-US" altLang="ja-JP"/>
              <a:t>Redis)</a:t>
            </a:r>
          </a:p>
        </p:txBody>
      </p:sp>
      <p:sp>
        <p:nvSpPr>
          <p:cNvPr id="10" name="正方形/長方形 9">
            <a:extLst>
              <a:ext uri="{FF2B5EF4-FFF2-40B4-BE49-F238E27FC236}">
                <a16:creationId xmlns:a16="http://schemas.microsoft.com/office/drawing/2014/main" id="{71DBDC10-6418-DC00-C303-1428DD1A8093}"/>
              </a:ext>
            </a:extLst>
          </p:cNvPr>
          <p:cNvSpPr/>
          <p:nvPr/>
        </p:nvSpPr>
        <p:spPr>
          <a:xfrm>
            <a:off x="561861" y="922284"/>
            <a:ext cx="11344390" cy="1397019"/>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marL="285750" indent="-285750">
              <a:buFont typeface="Arial" panose="020B0604020202020204" pitchFamily="34" charset="0"/>
              <a:buChar char="•"/>
            </a:pPr>
            <a:r>
              <a:rPr kumimoji="1" lang="ja-JP" altLang="en-US"/>
              <a:t>リレーショナルデータベース「</a:t>
            </a:r>
            <a:r>
              <a:rPr kumimoji="1" lang="en-US" altLang="ja-JP"/>
              <a:t>PostgreSQL</a:t>
            </a:r>
            <a:r>
              <a:rPr kumimoji="1" lang="ja-JP" altLang="en-US"/>
              <a:t>」のように</a:t>
            </a:r>
            <a:r>
              <a:rPr kumimoji="1" lang="en-US" altLang="ja-JP"/>
              <a:t>SQL</a:t>
            </a:r>
            <a:r>
              <a:rPr lang="ja-JP" altLang="en-US"/>
              <a:t>文で操作するデータベースの他に世の中では、注目されているデータベースの種類があります。</a:t>
            </a:r>
            <a:endParaRPr lang="en-US" altLang="ja-JP"/>
          </a:p>
          <a:p>
            <a:pPr marL="285750" indent="-285750">
              <a:buFont typeface="Arial" panose="020B0604020202020204" pitchFamily="34" charset="0"/>
              <a:buChar char="•"/>
            </a:pPr>
            <a:r>
              <a:rPr lang="ja-JP" altLang="en-US"/>
              <a:t>ここでは、世の中で注目されているデータベースについてご紹介します。</a:t>
            </a:r>
            <a:endParaRPr lang="en-US" altLang="ja-JP"/>
          </a:p>
        </p:txBody>
      </p:sp>
      <p:sp>
        <p:nvSpPr>
          <p:cNvPr id="2" name="テキスト プレースホルダー 7">
            <a:extLst>
              <a:ext uri="{FF2B5EF4-FFF2-40B4-BE49-F238E27FC236}">
                <a16:creationId xmlns:a16="http://schemas.microsoft.com/office/drawing/2014/main" id="{DF10B8C9-FDF0-F5F7-6E79-09B4D09A1973}"/>
              </a:ext>
            </a:extLst>
          </p:cNvPr>
          <p:cNvSpPr>
            <a:spLocks noGrp="1"/>
          </p:cNvSpPr>
          <p:nvPr>
            <p:ph type="body" sz="quarter" idx="14"/>
          </p:nvPr>
        </p:nvSpPr>
        <p:spPr>
          <a:xfrm>
            <a:off x="268288" y="2886009"/>
            <a:ext cx="11637962" cy="373063"/>
          </a:xfrm>
        </p:spPr>
        <p:txBody>
          <a:bodyPr/>
          <a:lstStyle/>
          <a:p>
            <a:r>
              <a:rPr lang="ja-JP" altLang="en-US"/>
              <a:t>紹介するデータベース</a:t>
            </a:r>
          </a:p>
        </p:txBody>
      </p:sp>
      <p:graphicFrame>
        <p:nvGraphicFramePr>
          <p:cNvPr id="3" name="表 3">
            <a:extLst>
              <a:ext uri="{FF2B5EF4-FFF2-40B4-BE49-F238E27FC236}">
                <a16:creationId xmlns:a16="http://schemas.microsoft.com/office/drawing/2014/main" id="{B83CE900-E0F7-AD66-9EAF-C1D9B1FCF7D2}"/>
              </a:ext>
            </a:extLst>
          </p:cNvPr>
          <p:cNvGraphicFramePr>
            <a:graphicFrameLocks noGrp="1"/>
          </p:cNvGraphicFramePr>
          <p:nvPr>
            <p:extLst>
              <p:ext uri="{D42A27DB-BD31-4B8C-83A1-F6EECF244321}">
                <p14:modId xmlns:p14="http://schemas.microsoft.com/office/powerpoint/2010/main" val="1824195784"/>
              </p:ext>
            </p:extLst>
          </p:nvPr>
        </p:nvGraphicFramePr>
        <p:xfrm>
          <a:off x="561860" y="3429000"/>
          <a:ext cx="11344390" cy="2072640"/>
        </p:xfrm>
        <a:graphic>
          <a:graphicData uri="http://schemas.openxmlformats.org/drawingml/2006/table">
            <a:tbl>
              <a:tblPr firstRow="1" bandRow="1">
                <a:tableStyleId>{5C22544A-7EE6-4342-B048-85BDC9FD1C3A}</a:tableStyleId>
              </a:tblPr>
              <a:tblGrid>
                <a:gridCol w="3756140">
                  <a:extLst>
                    <a:ext uri="{9D8B030D-6E8A-4147-A177-3AD203B41FA5}">
                      <a16:colId xmlns:a16="http://schemas.microsoft.com/office/drawing/2014/main" val="4277428286"/>
                    </a:ext>
                  </a:extLst>
                </a:gridCol>
                <a:gridCol w="7588250">
                  <a:extLst>
                    <a:ext uri="{9D8B030D-6E8A-4147-A177-3AD203B41FA5}">
                      <a16:colId xmlns:a16="http://schemas.microsoft.com/office/drawing/2014/main" val="4136018062"/>
                    </a:ext>
                  </a:extLst>
                </a:gridCol>
              </a:tblGrid>
              <a:tr h="0">
                <a:tc>
                  <a:txBody>
                    <a:bodyPr/>
                    <a:lstStyle/>
                    <a:p>
                      <a:r>
                        <a:rPr kumimoji="1" lang="ja-JP" altLang="en-US" sz="1600">
                          <a:latin typeface="+mn-ea"/>
                          <a:ea typeface="+mn-ea"/>
                        </a:rPr>
                        <a:t>データベース</a:t>
                      </a:r>
                    </a:p>
                  </a:txBody>
                  <a:tcPr/>
                </a:tc>
                <a:tc>
                  <a:txBody>
                    <a:bodyPr/>
                    <a:lstStyle/>
                    <a:p>
                      <a:r>
                        <a:rPr kumimoji="1" lang="ja-JP" altLang="en-US" sz="1600">
                          <a:latin typeface="+mn-ea"/>
                          <a:ea typeface="+mn-ea"/>
                        </a:rPr>
                        <a:t>説明</a:t>
                      </a:r>
                    </a:p>
                  </a:txBody>
                  <a:tcPr/>
                </a:tc>
                <a:extLst>
                  <a:ext uri="{0D108BD9-81ED-4DB2-BD59-A6C34878D82A}">
                    <a16:rowId xmlns:a16="http://schemas.microsoft.com/office/drawing/2014/main" val="3150673591"/>
                  </a:ext>
                </a:extLst>
              </a:tr>
              <a:tr h="0">
                <a:tc>
                  <a:txBody>
                    <a:bodyPr/>
                    <a:lstStyle/>
                    <a:p>
                      <a:r>
                        <a:rPr kumimoji="1" lang="en-US" altLang="ja-JP" sz="1600">
                          <a:latin typeface="+mn-ea"/>
                          <a:ea typeface="+mn-ea"/>
                        </a:rPr>
                        <a:t>(Oracle)MySQL</a:t>
                      </a:r>
                    </a:p>
                    <a:p>
                      <a:r>
                        <a:rPr kumimoji="1" lang="en-US" altLang="ja-JP" sz="1600">
                          <a:latin typeface="+mn-ea"/>
                          <a:ea typeface="+mn-ea"/>
                        </a:rPr>
                        <a:t>/(Community)MariaDB</a:t>
                      </a:r>
                      <a:endParaRPr kumimoji="1" lang="ja-JP" altLang="en-US" sz="1600">
                        <a:latin typeface="+mn-ea"/>
                        <a:ea typeface="+mn-ea"/>
                      </a:endParaRPr>
                    </a:p>
                  </a:txBody>
                  <a:tcPr/>
                </a:tc>
                <a:tc>
                  <a:txBody>
                    <a:bodyPr/>
                    <a:lstStyle/>
                    <a:p>
                      <a:r>
                        <a:rPr kumimoji="1" lang="ja-JP" altLang="en-US" sz="1600">
                          <a:latin typeface="+mn-ea"/>
                          <a:ea typeface="+mn-ea"/>
                        </a:rPr>
                        <a:t>オーブンソースのリレーショナルデータベース。</a:t>
                      </a:r>
                      <a:endParaRPr kumimoji="1" lang="en-US" altLang="ja-JP" sz="1600">
                        <a:latin typeface="+mn-ea"/>
                        <a:ea typeface="+mn-ea"/>
                      </a:endParaRPr>
                    </a:p>
                    <a:p>
                      <a:endParaRPr kumimoji="1" lang="ja-JP" altLang="en-US" sz="1600">
                        <a:latin typeface="+mn-ea"/>
                        <a:ea typeface="+mn-ea"/>
                      </a:endParaRPr>
                    </a:p>
                  </a:txBody>
                  <a:tcPr/>
                </a:tc>
                <a:extLst>
                  <a:ext uri="{0D108BD9-81ED-4DB2-BD59-A6C34878D82A}">
                    <a16:rowId xmlns:a16="http://schemas.microsoft.com/office/drawing/2014/main" val="3488632779"/>
                  </a:ext>
                </a:extLst>
              </a:tr>
              <a:tr h="0">
                <a:tc>
                  <a:txBody>
                    <a:bodyPr/>
                    <a:lstStyle/>
                    <a:p>
                      <a:r>
                        <a:rPr kumimoji="1" lang="en-US" altLang="ja-JP" sz="1600">
                          <a:latin typeface="+mn-ea"/>
                          <a:ea typeface="+mn-ea"/>
                        </a:rPr>
                        <a:t>Opensearch/Elasticsearch</a:t>
                      </a:r>
                      <a:endParaRPr kumimoji="1" lang="ja-JP" altLang="en-US" sz="1600">
                        <a:latin typeface="+mn-ea"/>
                        <a:ea typeface="+mn-ea"/>
                      </a:endParaRPr>
                    </a:p>
                  </a:txBody>
                  <a:tcPr/>
                </a:tc>
                <a:tc>
                  <a:txBody>
                    <a:bodyPr/>
                    <a:lstStyle/>
                    <a:p>
                      <a:r>
                        <a:rPr kumimoji="1" lang="en-US" altLang="ja-JP" sz="1600">
                          <a:latin typeface="+mn-ea"/>
                          <a:ea typeface="+mn-ea"/>
                        </a:rPr>
                        <a:t>NoSQL</a:t>
                      </a:r>
                      <a:r>
                        <a:rPr kumimoji="1" lang="ja-JP" altLang="en-US" sz="1600">
                          <a:latin typeface="+mn-ea"/>
                          <a:ea typeface="+mn-ea"/>
                        </a:rPr>
                        <a:t>データベース。</a:t>
                      </a:r>
                      <a:endParaRPr kumimoji="1" lang="en-US" altLang="ja-JP" sz="1600">
                        <a:latin typeface="+mn-ea"/>
                        <a:ea typeface="+mn-ea"/>
                      </a:endParaRPr>
                    </a:p>
                    <a:p>
                      <a:endParaRPr kumimoji="1" lang="ja-JP" altLang="en-US" sz="1600">
                        <a:latin typeface="+mn-ea"/>
                        <a:ea typeface="+mn-ea"/>
                      </a:endParaRPr>
                    </a:p>
                  </a:txBody>
                  <a:tcPr/>
                </a:tc>
                <a:extLst>
                  <a:ext uri="{0D108BD9-81ED-4DB2-BD59-A6C34878D82A}">
                    <a16:rowId xmlns:a16="http://schemas.microsoft.com/office/drawing/2014/main" val="762071897"/>
                  </a:ext>
                </a:extLst>
              </a:tr>
              <a:tr h="0">
                <a:tc>
                  <a:txBody>
                    <a:bodyPr/>
                    <a:lstStyle/>
                    <a:p>
                      <a:r>
                        <a:rPr kumimoji="1" lang="en-US" altLang="ja-JP" sz="1600">
                          <a:latin typeface="+mn-ea"/>
                          <a:ea typeface="+mn-ea"/>
                        </a:rPr>
                        <a:t>Redis</a:t>
                      </a:r>
                      <a:endParaRPr kumimoji="1" lang="ja-JP" altLang="en-US" sz="1600">
                        <a:latin typeface="+mn-ea"/>
                        <a:ea typeface="+mn-ea"/>
                      </a:endParaRPr>
                    </a:p>
                  </a:txBody>
                  <a:tcPr/>
                </a:tc>
                <a:tc>
                  <a:txBody>
                    <a:bodyPr/>
                    <a:lstStyle/>
                    <a:p>
                      <a:r>
                        <a:rPr kumimoji="1" lang="en-US" altLang="ja-JP" sz="1600">
                          <a:latin typeface="+mn-ea"/>
                          <a:ea typeface="+mn-ea"/>
                        </a:rPr>
                        <a:t>KeyValue</a:t>
                      </a:r>
                      <a:r>
                        <a:rPr kumimoji="1" lang="ja-JP" altLang="en-US" sz="1600">
                          <a:latin typeface="+mn-ea"/>
                          <a:ea typeface="+mn-ea"/>
                        </a:rPr>
                        <a:t>ストア。</a:t>
                      </a:r>
                      <a:endParaRPr kumimoji="1" lang="en-US" altLang="ja-JP" sz="1600">
                        <a:latin typeface="+mn-ea"/>
                        <a:ea typeface="+mn-ea"/>
                      </a:endParaRPr>
                    </a:p>
                    <a:p>
                      <a:endParaRPr kumimoji="1" lang="ja-JP" altLang="en-US" sz="1600">
                        <a:latin typeface="+mn-ea"/>
                        <a:ea typeface="+mn-ea"/>
                      </a:endParaRPr>
                    </a:p>
                  </a:txBody>
                  <a:tcPr/>
                </a:tc>
                <a:extLst>
                  <a:ext uri="{0D108BD9-81ED-4DB2-BD59-A6C34878D82A}">
                    <a16:rowId xmlns:a16="http://schemas.microsoft.com/office/drawing/2014/main" val="2104155785"/>
                  </a:ext>
                </a:extLst>
              </a:tr>
            </a:tbl>
          </a:graphicData>
        </a:graphic>
      </p:graphicFrame>
    </p:spTree>
    <p:extLst>
      <p:ext uri="{BB962C8B-B14F-4D97-AF65-F5344CB8AC3E}">
        <p14:creationId xmlns:p14="http://schemas.microsoft.com/office/powerpoint/2010/main" val="207351232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36B81E9-BB4B-05BF-4316-DC6DADE87ACF}"/>
              </a:ext>
            </a:extLst>
          </p:cNvPr>
          <p:cNvSpPr>
            <a:spLocks noGrp="1"/>
          </p:cNvSpPr>
          <p:nvPr>
            <p:ph type="title"/>
          </p:nvPr>
        </p:nvSpPr>
        <p:spPr/>
        <p:txBody>
          <a:bodyPr/>
          <a:lstStyle/>
          <a:p>
            <a:r>
              <a:rPr lang="en-US" altLang="ja-JP"/>
              <a:t>3-2-3.</a:t>
            </a:r>
            <a:r>
              <a:rPr lang="ja-JP" altLang="en-US"/>
              <a:t>その他のデータベース</a:t>
            </a:r>
            <a:r>
              <a:rPr lang="en-US" altLang="ja-JP"/>
              <a:t>(Mysql</a:t>
            </a:r>
            <a:r>
              <a:rPr lang="ja-JP" altLang="en-US"/>
              <a:t>、</a:t>
            </a:r>
            <a:r>
              <a:rPr lang="en-US" altLang="ja-JP"/>
              <a:t>Opensearch</a:t>
            </a:r>
            <a:r>
              <a:rPr lang="ja-JP" altLang="en-US"/>
              <a:t>、</a:t>
            </a:r>
            <a:r>
              <a:rPr lang="en-US" altLang="ja-JP"/>
              <a:t>Redis)</a:t>
            </a:r>
            <a:endParaRPr kumimoji="1" lang="ja-JP" altLang="en-US"/>
          </a:p>
        </p:txBody>
      </p:sp>
      <p:sp>
        <p:nvSpPr>
          <p:cNvPr id="4" name="テキスト プレースホルダー 3">
            <a:extLst>
              <a:ext uri="{FF2B5EF4-FFF2-40B4-BE49-F238E27FC236}">
                <a16:creationId xmlns:a16="http://schemas.microsoft.com/office/drawing/2014/main" id="{650EE4D9-2637-D1E1-EEFF-E16C971D6E7A}"/>
              </a:ext>
            </a:extLst>
          </p:cNvPr>
          <p:cNvSpPr>
            <a:spLocks noGrp="1"/>
          </p:cNvSpPr>
          <p:nvPr>
            <p:ph type="body" sz="quarter" idx="14"/>
          </p:nvPr>
        </p:nvSpPr>
        <p:spPr/>
        <p:txBody>
          <a:bodyPr/>
          <a:lstStyle/>
          <a:p>
            <a:r>
              <a:rPr kumimoji="1" lang="en-US" altLang="ja-JP"/>
              <a:t>MySQL/MariaDB(SQL</a:t>
            </a:r>
            <a:r>
              <a:rPr kumimoji="1" lang="ja-JP" altLang="en-US"/>
              <a:t>形式：リレーショナル型データベース</a:t>
            </a:r>
            <a:r>
              <a:rPr kumimoji="1" lang="en-US" altLang="ja-JP"/>
              <a:t>)</a:t>
            </a:r>
            <a:endParaRPr kumimoji="1" lang="ja-JP" altLang="en-US"/>
          </a:p>
        </p:txBody>
      </p:sp>
      <p:sp>
        <p:nvSpPr>
          <p:cNvPr id="5" name="正方形/長方形 4">
            <a:extLst>
              <a:ext uri="{FF2B5EF4-FFF2-40B4-BE49-F238E27FC236}">
                <a16:creationId xmlns:a16="http://schemas.microsoft.com/office/drawing/2014/main" id="{4C5901D4-810A-5659-C260-54C0E023D1EC}"/>
              </a:ext>
            </a:extLst>
          </p:cNvPr>
          <p:cNvSpPr/>
          <p:nvPr/>
        </p:nvSpPr>
        <p:spPr>
          <a:xfrm>
            <a:off x="561860" y="1253392"/>
            <a:ext cx="11344390" cy="1397019"/>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kumimoji="1" lang="en-US" altLang="ja-JP" sz="1800"/>
              <a:t>MySQL</a:t>
            </a:r>
            <a:r>
              <a:rPr kumimoji="1" lang="ja-JP" altLang="en-US" sz="1800"/>
              <a:t>は、オープンソースの</a:t>
            </a:r>
            <a:r>
              <a:rPr kumimoji="1" lang="en-US" altLang="ja-JP" sz="1800"/>
              <a:t>MySQL Community Server</a:t>
            </a:r>
            <a:r>
              <a:rPr kumimoji="1" lang="ja-JP" altLang="en-US" sz="1800"/>
              <a:t>とプロプライエタリの</a:t>
            </a:r>
            <a:r>
              <a:rPr kumimoji="1" lang="en-US" altLang="ja-JP" sz="1800"/>
              <a:t>Enterprise Server</a:t>
            </a:r>
            <a:r>
              <a:rPr kumimoji="1" lang="ja-JP" altLang="en-US" sz="1800"/>
              <a:t>の</a:t>
            </a:r>
            <a:r>
              <a:rPr kumimoji="1" lang="en-US" altLang="ja-JP" sz="1800"/>
              <a:t>2</a:t>
            </a:r>
            <a:r>
              <a:rPr kumimoji="1" lang="ja-JP" altLang="en-US" sz="1800"/>
              <a:t>つの異なるエディションで提供される。</a:t>
            </a:r>
            <a:r>
              <a:rPr kumimoji="1" lang="en-US" altLang="ja-JP" sz="1800"/>
              <a:t>MySQL Enterprise Server</a:t>
            </a:r>
            <a:r>
              <a:rPr kumimoji="1" lang="ja-JP" altLang="en-US" sz="1800"/>
              <a:t>は、サーバープラグインとしてインストールされる一連の独自の拡張機能によって差別化されているが、それ以外は同じバージョン番号付けシステムを共有し、同じコードベースから構築される。</a:t>
            </a:r>
          </a:p>
        </p:txBody>
      </p:sp>
      <p:sp>
        <p:nvSpPr>
          <p:cNvPr id="6" name="テキスト プレースホルダー 3">
            <a:extLst>
              <a:ext uri="{FF2B5EF4-FFF2-40B4-BE49-F238E27FC236}">
                <a16:creationId xmlns:a16="http://schemas.microsoft.com/office/drawing/2014/main" id="{305280ED-C0D7-7B7E-3E3D-E66A5950A784}"/>
              </a:ext>
            </a:extLst>
          </p:cNvPr>
          <p:cNvSpPr txBox="1">
            <a:spLocks/>
          </p:cNvSpPr>
          <p:nvPr/>
        </p:nvSpPr>
        <p:spPr>
          <a:xfrm>
            <a:off x="508625" y="4059250"/>
            <a:ext cx="11379739" cy="373063"/>
          </a:xfrm>
          <a:prstGeom prst="rect">
            <a:avLst/>
          </a:prstGeom>
        </p:spPr>
        <p:txBody>
          <a:bodyPr vert="horz" lIns="91440" tIns="45720" rIns="91440" bIns="45720" rtlCol="0">
            <a:normAutofit/>
          </a:bodyPr>
          <a:lstStyle>
            <a:lvl1pPr marL="285750" indent="-285750" algn="l" defTabSz="914400" rtl="0" eaLnBrk="1" latinLnBrk="0" hangingPunct="1">
              <a:lnSpc>
                <a:spcPct val="90000"/>
              </a:lnSpc>
              <a:spcBef>
                <a:spcPts val="1000"/>
              </a:spcBef>
              <a:buFont typeface="Wingdings" panose="05000000000000000000" pitchFamily="2" charset="2"/>
              <a:buChar char="n"/>
              <a:defRPr kumimoji="1" sz="1800" kern="1200">
                <a:solidFill>
                  <a:schemeClr val="accent1">
                    <a:lumMod val="75000"/>
                  </a:schemeClr>
                </a:solidFill>
                <a:latin typeface="+mn-ea"/>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a:t>MySQL</a:t>
            </a:r>
            <a:r>
              <a:rPr lang="ja-JP" altLang="en-US"/>
              <a:t>と</a:t>
            </a:r>
            <a:r>
              <a:rPr lang="en-US" altLang="ja-JP"/>
              <a:t>mariaDB</a:t>
            </a:r>
            <a:r>
              <a:rPr lang="ja-JP" altLang="en-US"/>
              <a:t>との違い</a:t>
            </a:r>
            <a:endParaRPr lang="en-US" altLang="ja-JP"/>
          </a:p>
        </p:txBody>
      </p:sp>
      <p:sp>
        <p:nvSpPr>
          <p:cNvPr id="7" name="テキスト ボックス 6">
            <a:extLst>
              <a:ext uri="{FF2B5EF4-FFF2-40B4-BE49-F238E27FC236}">
                <a16:creationId xmlns:a16="http://schemas.microsoft.com/office/drawing/2014/main" id="{CFC875ED-5D40-79EB-B2A6-28FD19A59BBE}"/>
              </a:ext>
            </a:extLst>
          </p:cNvPr>
          <p:cNvSpPr txBox="1"/>
          <p:nvPr/>
        </p:nvSpPr>
        <p:spPr>
          <a:xfrm>
            <a:off x="818866" y="4459609"/>
            <a:ext cx="11124090" cy="1384995"/>
          </a:xfrm>
          <a:prstGeom prst="rect">
            <a:avLst/>
          </a:prstGeom>
          <a:noFill/>
        </p:spPr>
        <p:txBody>
          <a:bodyPr wrap="square" rtlCol="0">
            <a:spAutoFit/>
          </a:bodyPr>
          <a:lstStyle/>
          <a:p>
            <a:r>
              <a:rPr kumimoji="1" lang="en-US" altLang="ja-JP" sz="1400"/>
              <a:t>MariaDB</a:t>
            </a:r>
            <a:r>
              <a:rPr kumimoji="1" lang="ja-JP" altLang="en-US" sz="1400"/>
              <a:t>は</a:t>
            </a:r>
            <a:r>
              <a:rPr kumimoji="1" lang="en-US" altLang="ja-JP" sz="1400"/>
              <a:t>MySQL</a:t>
            </a:r>
            <a:r>
              <a:rPr kumimoji="1" lang="ja-JP" altLang="en-US" sz="1400"/>
              <a:t>から派生したものですが、二つのデータベース管理システムは大きく異なります。</a:t>
            </a:r>
          </a:p>
          <a:p>
            <a:endParaRPr kumimoji="1" lang="ja-JP" altLang="en-US" sz="1400"/>
          </a:p>
          <a:p>
            <a:r>
              <a:rPr lang="ja-JP" altLang="en-US" sz="1400"/>
              <a:t>・</a:t>
            </a:r>
            <a:r>
              <a:rPr kumimoji="1" lang="en-US" altLang="ja-JP" sz="1400"/>
              <a:t>MariaDB</a:t>
            </a:r>
            <a:r>
              <a:rPr kumimoji="1" lang="ja-JP" altLang="en-US" sz="1400"/>
              <a:t>は完全なる</a:t>
            </a:r>
            <a:r>
              <a:rPr kumimoji="1" lang="en-US" altLang="ja-JP" sz="1400"/>
              <a:t>GPL</a:t>
            </a:r>
            <a:r>
              <a:rPr kumimoji="1" lang="ja-JP" altLang="en-US" sz="1400"/>
              <a:t>ライセンスですが、</a:t>
            </a:r>
            <a:r>
              <a:rPr kumimoji="1" lang="en-US" altLang="ja-JP" sz="1400"/>
              <a:t>MySQL</a:t>
            </a:r>
            <a:r>
              <a:rPr kumimoji="1" lang="ja-JP" altLang="en-US" sz="1400"/>
              <a:t>はデュアルライセンスで提供されている。</a:t>
            </a:r>
          </a:p>
          <a:p>
            <a:r>
              <a:rPr lang="ja-JP" altLang="en-US" sz="1400"/>
              <a:t>・</a:t>
            </a:r>
            <a:r>
              <a:rPr kumimoji="1" lang="ja-JP" altLang="en-US" sz="1400"/>
              <a:t>それぞれ異なる方法でスレッドプールを提供している。</a:t>
            </a:r>
          </a:p>
          <a:p>
            <a:r>
              <a:rPr lang="ja-JP" altLang="en-US" sz="1400"/>
              <a:t>・ </a:t>
            </a:r>
            <a:r>
              <a:rPr kumimoji="1" lang="en-US" altLang="ja-JP" sz="1400"/>
              <a:t>MariaDB</a:t>
            </a:r>
            <a:r>
              <a:rPr kumimoji="1" lang="ja-JP" altLang="en-US" sz="1400"/>
              <a:t>は複数のストレージエンジンに対応している。</a:t>
            </a:r>
          </a:p>
          <a:p>
            <a:r>
              <a:rPr lang="ja-JP" altLang="en-US" sz="1400"/>
              <a:t>・</a:t>
            </a:r>
            <a:r>
              <a:rPr kumimoji="1" lang="ja-JP" altLang="en-US" sz="1400"/>
              <a:t>多くのケースで、</a:t>
            </a:r>
            <a:r>
              <a:rPr kumimoji="1" lang="en-US" altLang="ja-JP" sz="1400"/>
              <a:t>MariaDB</a:t>
            </a:r>
            <a:r>
              <a:rPr kumimoji="1" lang="ja-JP" altLang="en-US" sz="1400"/>
              <a:t>の方が高い性能を誇る。</a:t>
            </a:r>
          </a:p>
        </p:txBody>
      </p:sp>
      <p:sp>
        <p:nvSpPr>
          <p:cNvPr id="8" name="テキスト ボックス 7">
            <a:extLst>
              <a:ext uri="{FF2B5EF4-FFF2-40B4-BE49-F238E27FC236}">
                <a16:creationId xmlns:a16="http://schemas.microsoft.com/office/drawing/2014/main" id="{93C07DA9-256A-4B0E-38DF-C0A92E293329}"/>
              </a:ext>
            </a:extLst>
          </p:cNvPr>
          <p:cNvSpPr txBox="1"/>
          <p:nvPr/>
        </p:nvSpPr>
        <p:spPr>
          <a:xfrm>
            <a:off x="812408" y="3373319"/>
            <a:ext cx="11093841" cy="523220"/>
          </a:xfrm>
          <a:prstGeom prst="rect">
            <a:avLst/>
          </a:prstGeom>
          <a:noFill/>
        </p:spPr>
        <p:txBody>
          <a:bodyPr wrap="square">
            <a:spAutoFit/>
          </a:bodyPr>
          <a:lstStyle/>
          <a:p>
            <a:r>
              <a:rPr lang="ja-JP" altLang="en-US" sz="1400"/>
              <a:t>・</a:t>
            </a:r>
            <a:r>
              <a:rPr lang="en-US" altLang="ja-JP" sz="1400"/>
              <a:t>MySQL</a:t>
            </a:r>
            <a:r>
              <a:rPr lang="ja-JP" altLang="en-US" sz="1400"/>
              <a:t>：　</a:t>
            </a:r>
            <a:r>
              <a:rPr lang="en-US" altLang="ja-JP" sz="1400"/>
              <a:t>https://www.mysql.com/jp/</a:t>
            </a:r>
          </a:p>
          <a:p>
            <a:r>
              <a:rPr lang="ja-JP" altLang="en-US" sz="1400"/>
              <a:t>・</a:t>
            </a:r>
            <a:r>
              <a:rPr lang="en-US" altLang="ja-JP" sz="1400"/>
              <a:t>Mariadb</a:t>
            </a:r>
            <a:r>
              <a:rPr lang="ja-JP" altLang="en-US" sz="1400"/>
              <a:t>：　</a:t>
            </a:r>
            <a:r>
              <a:rPr lang="en-US" altLang="ja-JP" sz="1400"/>
              <a:t>https://mariadb.org/</a:t>
            </a:r>
            <a:endParaRPr lang="ja-JP" altLang="en-US" sz="1400"/>
          </a:p>
        </p:txBody>
      </p:sp>
      <p:sp>
        <p:nvSpPr>
          <p:cNvPr id="9" name="テキスト プレースホルダー 3">
            <a:extLst>
              <a:ext uri="{FF2B5EF4-FFF2-40B4-BE49-F238E27FC236}">
                <a16:creationId xmlns:a16="http://schemas.microsoft.com/office/drawing/2014/main" id="{19735984-4A62-C334-79EF-2EAA06835134}"/>
              </a:ext>
            </a:extLst>
          </p:cNvPr>
          <p:cNvSpPr txBox="1">
            <a:spLocks/>
          </p:cNvSpPr>
          <p:nvPr/>
        </p:nvSpPr>
        <p:spPr>
          <a:xfrm>
            <a:off x="539597" y="3043459"/>
            <a:ext cx="11388918" cy="373063"/>
          </a:xfrm>
          <a:prstGeom prst="rect">
            <a:avLst/>
          </a:prstGeom>
        </p:spPr>
        <p:txBody>
          <a:bodyPr vert="horz" lIns="91440" tIns="45720" rIns="91440" bIns="45720" rtlCol="0">
            <a:normAutofit/>
          </a:bodyPr>
          <a:lstStyle>
            <a:lvl1pPr marL="285750" indent="-285750" algn="l" defTabSz="914400" rtl="0" eaLnBrk="1" latinLnBrk="0" hangingPunct="1">
              <a:lnSpc>
                <a:spcPct val="90000"/>
              </a:lnSpc>
              <a:spcBef>
                <a:spcPts val="1000"/>
              </a:spcBef>
              <a:buFont typeface="Wingdings" panose="05000000000000000000" pitchFamily="2" charset="2"/>
              <a:buChar char="n"/>
              <a:defRPr kumimoji="1" sz="1800" kern="1200">
                <a:solidFill>
                  <a:schemeClr val="accent1">
                    <a:lumMod val="75000"/>
                  </a:schemeClr>
                </a:solidFill>
                <a:latin typeface="+mn-ea"/>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a:t>公式</a:t>
            </a:r>
            <a:r>
              <a:rPr lang="en-US" altLang="ja-JP"/>
              <a:t>URL</a:t>
            </a:r>
          </a:p>
        </p:txBody>
      </p:sp>
    </p:spTree>
    <p:extLst>
      <p:ext uri="{BB962C8B-B14F-4D97-AF65-F5344CB8AC3E}">
        <p14:creationId xmlns:p14="http://schemas.microsoft.com/office/powerpoint/2010/main" val="16327066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a:extLst>
              <a:ext uri="{FF2B5EF4-FFF2-40B4-BE49-F238E27FC236}">
                <a16:creationId xmlns:a16="http://schemas.microsoft.com/office/drawing/2014/main" id="{D3578072-553C-1E04-82AF-684422C5586E}"/>
              </a:ext>
            </a:extLst>
          </p:cNvPr>
          <p:cNvSpPr>
            <a:spLocks noGrp="1"/>
          </p:cNvSpPr>
          <p:nvPr>
            <p:ph type="title"/>
          </p:nvPr>
        </p:nvSpPr>
        <p:spPr/>
        <p:txBody>
          <a:bodyPr>
            <a:normAutofit/>
          </a:bodyPr>
          <a:lstStyle/>
          <a:p>
            <a:r>
              <a:rPr kumimoji="1" lang="en-US" altLang="ja-JP" dirty="0"/>
              <a:t>3-1-1.</a:t>
            </a:r>
            <a:r>
              <a:rPr kumimoji="1" lang="ja-JP" altLang="en-US" dirty="0"/>
              <a:t>開発環境の確認</a:t>
            </a:r>
            <a:endParaRPr lang="ja-JP" altLang="en-US" dirty="0"/>
          </a:p>
        </p:txBody>
      </p:sp>
      <p:sp>
        <p:nvSpPr>
          <p:cNvPr id="9" name="テキスト プレースホルダー 8">
            <a:extLst>
              <a:ext uri="{FF2B5EF4-FFF2-40B4-BE49-F238E27FC236}">
                <a16:creationId xmlns:a16="http://schemas.microsoft.com/office/drawing/2014/main" id="{0A8F33A3-7755-FA44-220C-8C60AE600021}"/>
              </a:ext>
            </a:extLst>
          </p:cNvPr>
          <p:cNvSpPr>
            <a:spLocks noGrp="1"/>
          </p:cNvSpPr>
          <p:nvPr>
            <p:ph type="body" sz="quarter" idx="14"/>
          </p:nvPr>
        </p:nvSpPr>
        <p:spPr/>
        <p:txBody>
          <a:bodyPr/>
          <a:lstStyle/>
          <a:p>
            <a:r>
              <a:rPr lang="en-US" altLang="ja-JP"/>
              <a:t>3-1-1-1.</a:t>
            </a:r>
            <a:r>
              <a:rPr lang="ja-JP" altLang="en-US"/>
              <a:t>開発環境</a:t>
            </a:r>
            <a:endParaRPr lang="en-US" altLang="ja-JP" dirty="0"/>
          </a:p>
        </p:txBody>
      </p:sp>
      <p:sp>
        <p:nvSpPr>
          <p:cNvPr id="4" name="正方形/長方形 3">
            <a:extLst>
              <a:ext uri="{FF2B5EF4-FFF2-40B4-BE49-F238E27FC236}">
                <a16:creationId xmlns:a16="http://schemas.microsoft.com/office/drawing/2014/main" id="{B8597EC3-F41D-3256-E43C-5691C4C0CA11}"/>
              </a:ext>
            </a:extLst>
          </p:cNvPr>
          <p:cNvSpPr/>
          <p:nvPr/>
        </p:nvSpPr>
        <p:spPr>
          <a:xfrm>
            <a:off x="6844420" y="2785072"/>
            <a:ext cx="4997513" cy="3493505"/>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kumimoji="1" lang="ja-JP" altLang="en-US"/>
          </a:p>
        </p:txBody>
      </p:sp>
      <p:sp>
        <p:nvSpPr>
          <p:cNvPr id="5" name="テキスト ボックス 4">
            <a:extLst>
              <a:ext uri="{FF2B5EF4-FFF2-40B4-BE49-F238E27FC236}">
                <a16:creationId xmlns:a16="http://schemas.microsoft.com/office/drawing/2014/main" id="{F9D2158A-F180-A32F-AF8A-9E49C2012A10}"/>
              </a:ext>
            </a:extLst>
          </p:cNvPr>
          <p:cNvSpPr txBox="1"/>
          <p:nvPr/>
        </p:nvSpPr>
        <p:spPr>
          <a:xfrm>
            <a:off x="63375" y="2477295"/>
            <a:ext cx="1441420" cy="307777"/>
          </a:xfrm>
          <a:prstGeom prst="rect">
            <a:avLst/>
          </a:prstGeom>
          <a:noFill/>
        </p:spPr>
        <p:txBody>
          <a:bodyPr wrap="none" rtlCol="0">
            <a:spAutoFit/>
          </a:bodyPr>
          <a:lstStyle/>
          <a:p>
            <a:r>
              <a:rPr kumimoji="1" lang="ja-JP" altLang="en-US" sz="1400"/>
              <a:t>■構築後の画面</a:t>
            </a:r>
          </a:p>
        </p:txBody>
      </p:sp>
      <p:sp>
        <p:nvSpPr>
          <p:cNvPr id="6" name="テキスト ボックス 5">
            <a:extLst>
              <a:ext uri="{FF2B5EF4-FFF2-40B4-BE49-F238E27FC236}">
                <a16:creationId xmlns:a16="http://schemas.microsoft.com/office/drawing/2014/main" id="{9FA50102-268A-9426-6D1B-5384401CCF60}"/>
              </a:ext>
            </a:extLst>
          </p:cNvPr>
          <p:cNvSpPr txBox="1"/>
          <p:nvPr/>
        </p:nvSpPr>
        <p:spPr>
          <a:xfrm>
            <a:off x="6752377" y="2492026"/>
            <a:ext cx="1962397" cy="307777"/>
          </a:xfrm>
          <a:prstGeom prst="rect">
            <a:avLst/>
          </a:prstGeom>
          <a:noFill/>
        </p:spPr>
        <p:txBody>
          <a:bodyPr wrap="none" rtlCol="0">
            <a:spAutoFit/>
          </a:bodyPr>
          <a:lstStyle/>
          <a:p>
            <a:r>
              <a:rPr kumimoji="1" lang="ja-JP" altLang="en-US" sz="1400"/>
              <a:t>■構成</a:t>
            </a:r>
            <a:r>
              <a:rPr lang="ja-JP" altLang="en-US" sz="1400"/>
              <a:t>要素（モデル図）</a:t>
            </a:r>
            <a:endParaRPr kumimoji="1" lang="ja-JP" altLang="en-US" sz="1400"/>
          </a:p>
        </p:txBody>
      </p:sp>
      <p:sp>
        <p:nvSpPr>
          <p:cNvPr id="8" name="正方形/長方形 7">
            <a:extLst>
              <a:ext uri="{FF2B5EF4-FFF2-40B4-BE49-F238E27FC236}">
                <a16:creationId xmlns:a16="http://schemas.microsoft.com/office/drawing/2014/main" id="{5412E842-5091-01F6-B5DE-AA224D70E886}"/>
              </a:ext>
            </a:extLst>
          </p:cNvPr>
          <p:cNvSpPr/>
          <p:nvPr/>
        </p:nvSpPr>
        <p:spPr>
          <a:xfrm>
            <a:off x="8729048" y="5651626"/>
            <a:ext cx="2993270" cy="49794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a:t>仮想ネットワーク</a:t>
            </a:r>
          </a:p>
        </p:txBody>
      </p:sp>
      <p:sp>
        <p:nvSpPr>
          <p:cNvPr id="10" name="正方形/長方形 9">
            <a:extLst>
              <a:ext uri="{FF2B5EF4-FFF2-40B4-BE49-F238E27FC236}">
                <a16:creationId xmlns:a16="http://schemas.microsoft.com/office/drawing/2014/main" id="{A9CBA32C-0AE7-1062-E0E0-F282EA14F0AB}"/>
              </a:ext>
            </a:extLst>
          </p:cNvPr>
          <p:cNvSpPr/>
          <p:nvPr/>
        </p:nvSpPr>
        <p:spPr>
          <a:xfrm>
            <a:off x="7016436" y="4168668"/>
            <a:ext cx="1620570" cy="1980898"/>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1400"/>
              <a:t>物理サーバ上の</a:t>
            </a:r>
            <a:r>
              <a:rPr lang="en-US" altLang="ja-JP" sz="1400"/>
              <a:t>OS(win)</a:t>
            </a:r>
            <a:endParaRPr kumimoji="1" lang="en-US" altLang="ja-JP" sz="1400"/>
          </a:p>
          <a:p>
            <a:pPr algn="ctr"/>
            <a:endParaRPr lang="en-US" altLang="ja-JP" sz="1400"/>
          </a:p>
          <a:p>
            <a:pPr algn="ctr"/>
            <a:r>
              <a:rPr kumimoji="1" lang="en-US" altLang="ja-JP" sz="1400"/>
              <a:t>(VisualStudio)</a:t>
            </a:r>
          </a:p>
          <a:p>
            <a:pPr algn="ctr"/>
            <a:endParaRPr kumimoji="1" lang="ja-JP" altLang="en-US" sz="1400"/>
          </a:p>
        </p:txBody>
      </p:sp>
      <p:sp>
        <p:nvSpPr>
          <p:cNvPr id="11" name="正方形/長方形 10">
            <a:extLst>
              <a:ext uri="{FF2B5EF4-FFF2-40B4-BE49-F238E27FC236}">
                <a16:creationId xmlns:a16="http://schemas.microsoft.com/office/drawing/2014/main" id="{9CBD783C-47B3-9B28-201F-3C37D5C5108C}"/>
              </a:ext>
            </a:extLst>
          </p:cNvPr>
          <p:cNvSpPr/>
          <p:nvPr/>
        </p:nvSpPr>
        <p:spPr>
          <a:xfrm>
            <a:off x="8729048" y="5205743"/>
            <a:ext cx="2993269" cy="316872"/>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a:t>仮想化</a:t>
            </a:r>
            <a:endParaRPr kumimoji="1" lang="ja-JP" altLang="en-US"/>
          </a:p>
        </p:txBody>
      </p:sp>
      <p:sp>
        <p:nvSpPr>
          <p:cNvPr id="12" name="正方形/長方形 11">
            <a:extLst>
              <a:ext uri="{FF2B5EF4-FFF2-40B4-BE49-F238E27FC236}">
                <a16:creationId xmlns:a16="http://schemas.microsoft.com/office/drawing/2014/main" id="{99BD21DC-6712-1981-2F8A-CEE8129E0514}"/>
              </a:ext>
            </a:extLst>
          </p:cNvPr>
          <p:cNvSpPr/>
          <p:nvPr/>
        </p:nvSpPr>
        <p:spPr>
          <a:xfrm>
            <a:off x="8729048" y="4168668"/>
            <a:ext cx="1489980" cy="97513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en-US" altLang="ja-JP" sz="1600"/>
              <a:t>WinServer</a:t>
            </a:r>
          </a:p>
          <a:p>
            <a:pPr algn="ctr"/>
            <a:r>
              <a:rPr lang="en-US" altLang="ja-JP" sz="1600"/>
              <a:t>(web</a:t>
            </a:r>
            <a:r>
              <a:rPr lang="ja-JP" altLang="en-US" sz="1600"/>
              <a:t>サーバ</a:t>
            </a:r>
            <a:r>
              <a:rPr lang="en-US" altLang="ja-JP" sz="1600"/>
              <a:t>)</a:t>
            </a:r>
            <a:endParaRPr kumimoji="1" lang="ja-JP" altLang="en-US" sz="1600"/>
          </a:p>
        </p:txBody>
      </p:sp>
      <p:sp>
        <p:nvSpPr>
          <p:cNvPr id="13" name="正方形/長方形 12">
            <a:extLst>
              <a:ext uri="{FF2B5EF4-FFF2-40B4-BE49-F238E27FC236}">
                <a16:creationId xmlns:a16="http://schemas.microsoft.com/office/drawing/2014/main" id="{EBCE911A-FA85-FC64-63F0-A887D63A2F06}"/>
              </a:ext>
            </a:extLst>
          </p:cNvPr>
          <p:cNvSpPr/>
          <p:nvPr/>
        </p:nvSpPr>
        <p:spPr>
          <a:xfrm>
            <a:off x="10311070" y="4166102"/>
            <a:ext cx="1411247" cy="97513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ja-JP" sz="1600"/>
              <a:t>Linux</a:t>
            </a:r>
          </a:p>
          <a:p>
            <a:pPr algn="ctr"/>
            <a:r>
              <a:rPr kumimoji="1" lang="en-US" altLang="ja-JP" sz="1600"/>
              <a:t>(DB</a:t>
            </a:r>
            <a:r>
              <a:rPr kumimoji="1" lang="ja-JP" altLang="en-US" sz="1600"/>
              <a:t>サーバ</a:t>
            </a:r>
            <a:r>
              <a:rPr kumimoji="1" lang="en-US" altLang="ja-JP" sz="1600"/>
              <a:t>)</a:t>
            </a:r>
            <a:endParaRPr kumimoji="1" lang="ja-JP" altLang="en-US" sz="1600"/>
          </a:p>
        </p:txBody>
      </p:sp>
      <p:pic>
        <p:nvPicPr>
          <p:cNvPr id="14" name="図 13">
            <a:extLst>
              <a:ext uri="{FF2B5EF4-FFF2-40B4-BE49-F238E27FC236}">
                <a16:creationId xmlns:a16="http://schemas.microsoft.com/office/drawing/2014/main" id="{4ED0AA5E-BBC7-F49E-99C7-A3297D4A06DC}"/>
              </a:ext>
            </a:extLst>
          </p:cNvPr>
          <p:cNvPicPr>
            <a:picLocks noChangeAspect="1"/>
          </p:cNvPicPr>
          <p:nvPr/>
        </p:nvPicPr>
        <p:blipFill>
          <a:blip r:embed="rId2"/>
          <a:stretch>
            <a:fillRect/>
          </a:stretch>
        </p:blipFill>
        <p:spPr>
          <a:xfrm>
            <a:off x="355555" y="2772623"/>
            <a:ext cx="6232805" cy="3505953"/>
          </a:xfrm>
          <a:prstGeom prst="rect">
            <a:avLst/>
          </a:prstGeom>
        </p:spPr>
      </p:pic>
      <p:sp>
        <p:nvSpPr>
          <p:cNvPr id="2" name="テキスト ボックス 1">
            <a:extLst>
              <a:ext uri="{FF2B5EF4-FFF2-40B4-BE49-F238E27FC236}">
                <a16:creationId xmlns:a16="http://schemas.microsoft.com/office/drawing/2014/main" id="{A79AB15E-DF34-0015-3A07-A66F83E15898}"/>
              </a:ext>
            </a:extLst>
          </p:cNvPr>
          <p:cNvSpPr txBox="1"/>
          <p:nvPr/>
        </p:nvSpPr>
        <p:spPr>
          <a:xfrm>
            <a:off x="436677" y="1431817"/>
            <a:ext cx="11285640" cy="923330"/>
          </a:xfrm>
          <a:prstGeom prst="rect">
            <a:avLst/>
          </a:prstGeom>
          <a:noFill/>
        </p:spPr>
        <p:txBody>
          <a:bodyPr wrap="square" rtlCol="0">
            <a:spAutoFit/>
          </a:bodyPr>
          <a:lstStyle/>
          <a:p>
            <a:r>
              <a:rPr kumimoji="1" lang="ja-JP" altLang="en-US"/>
              <a:t>構築後の画面構成は以下の通りです。</a:t>
            </a:r>
            <a:endParaRPr kumimoji="1" lang="en-US" altLang="ja-JP"/>
          </a:p>
          <a:p>
            <a:r>
              <a:rPr lang="ja-JP" altLang="en-US"/>
              <a:t>１台の</a:t>
            </a:r>
            <a:r>
              <a:rPr lang="en-US" altLang="ja-JP"/>
              <a:t>Win11PC</a:t>
            </a:r>
            <a:r>
              <a:rPr lang="ja-JP" altLang="en-US"/>
              <a:t>上に開発環境</a:t>
            </a:r>
            <a:r>
              <a:rPr lang="en-US" altLang="ja-JP"/>
              <a:t>VisualStudio</a:t>
            </a:r>
            <a:r>
              <a:rPr lang="ja-JP" altLang="en-US"/>
              <a:t>と、</a:t>
            </a:r>
            <a:r>
              <a:rPr lang="en-US" altLang="ja-JP"/>
              <a:t>VirtualBOX</a:t>
            </a:r>
            <a:r>
              <a:rPr lang="ja-JP" altLang="en-US"/>
              <a:t>で作成された２台の仮想マシン（</a:t>
            </a:r>
            <a:r>
              <a:rPr lang="en-US" altLang="ja-JP"/>
              <a:t>Linux</a:t>
            </a:r>
            <a:r>
              <a:rPr lang="ja-JP" altLang="en-US"/>
              <a:t>：データベースサーバ、</a:t>
            </a:r>
            <a:r>
              <a:rPr lang="en-US" altLang="ja-JP"/>
              <a:t>WindownsServer</a:t>
            </a:r>
            <a:r>
              <a:rPr lang="ja-JP" altLang="en-US"/>
              <a:t>：動作確認サーバ）が表示されるていることを確認してください。</a:t>
            </a:r>
            <a:endParaRPr kumimoji="1" lang="ja-JP" altLang="en-US"/>
          </a:p>
        </p:txBody>
      </p:sp>
    </p:spTree>
    <p:extLst>
      <p:ext uri="{BB962C8B-B14F-4D97-AF65-F5344CB8AC3E}">
        <p14:creationId xmlns:p14="http://schemas.microsoft.com/office/powerpoint/2010/main" val="382524659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36B81E9-BB4B-05BF-4316-DC6DADE87ACF}"/>
              </a:ext>
            </a:extLst>
          </p:cNvPr>
          <p:cNvSpPr>
            <a:spLocks noGrp="1"/>
          </p:cNvSpPr>
          <p:nvPr>
            <p:ph type="title"/>
          </p:nvPr>
        </p:nvSpPr>
        <p:spPr/>
        <p:txBody>
          <a:bodyPr/>
          <a:lstStyle/>
          <a:p>
            <a:r>
              <a:rPr lang="en-US" altLang="ja-JP"/>
              <a:t>3-2-3.</a:t>
            </a:r>
            <a:r>
              <a:rPr lang="ja-JP" altLang="en-US"/>
              <a:t>その他のデータベース</a:t>
            </a:r>
            <a:r>
              <a:rPr lang="en-US" altLang="ja-JP"/>
              <a:t>(Mysql</a:t>
            </a:r>
            <a:r>
              <a:rPr lang="ja-JP" altLang="en-US"/>
              <a:t>、</a:t>
            </a:r>
            <a:r>
              <a:rPr lang="en-US" altLang="ja-JP"/>
              <a:t>Opensearch</a:t>
            </a:r>
            <a:r>
              <a:rPr lang="ja-JP" altLang="en-US"/>
              <a:t>、</a:t>
            </a:r>
            <a:r>
              <a:rPr lang="en-US" altLang="ja-JP"/>
              <a:t>Redis)</a:t>
            </a:r>
            <a:endParaRPr kumimoji="1" lang="ja-JP" altLang="en-US"/>
          </a:p>
        </p:txBody>
      </p:sp>
      <p:sp>
        <p:nvSpPr>
          <p:cNvPr id="25" name="テキスト プレースホルダー 3">
            <a:extLst>
              <a:ext uri="{FF2B5EF4-FFF2-40B4-BE49-F238E27FC236}">
                <a16:creationId xmlns:a16="http://schemas.microsoft.com/office/drawing/2014/main" id="{2964DF70-AF3B-E472-BB35-B938CB41D40C}"/>
              </a:ext>
            </a:extLst>
          </p:cNvPr>
          <p:cNvSpPr>
            <a:spLocks noGrp="1"/>
          </p:cNvSpPr>
          <p:nvPr>
            <p:ph type="body" sz="quarter" idx="14"/>
          </p:nvPr>
        </p:nvSpPr>
        <p:spPr>
          <a:xfrm>
            <a:off x="268288" y="929051"/>
            <a:ext cx="11637962" cy="373063"/>
          </a:xfrm>
        </p:spPr>
        <p:txBody>
          <a:bodyPr/>
          <a:lstStyle/>
          <a:p>
            <a:r>
              <a:rPr kumimoji="1" lang="en-US" altLang="ja-JP"/>
              <a:t>MySqlConnector</a:t>
            </a:r>
            <a:r>
              <a:rPr kumimoji="1" lang="ja-JP" altLang="en-US"/>
              <a:t>パッケージ</a:t>
            </a:r>
          </a:p>
        </p:txBody>
      </p:sp>
      <p:sp>
        <p:nvSpPr>
          <p:cNvPr id="26" name="テキスト ボックス 25">
            <a:extLst>
              <a:ext uri="{FF2B5EF4-FFF2-40B4-BE49-F238E27FC236}">
                <a16:creationId xmlns:a16="http://schemas.microsoft.com/office/drawing/2014/main" id="{D6054C32-EF28-A6A3-F97F-B0F120509468}"/>
              </a:ext>
            </a:extLst>
          </p:cNvPr>
          <p:cNvSpPr txBox="1"/>
          <p:nvPr/>
        </p:nvSpPr>
        <p:spPr>
          <a:xfrm>
            <a:off x="522515" y="1302114"/>
            <a:ext cx="3329758" cy="276999"/>
          </a:xfrm>
          <a:prstGeom prst="rect">
            <a:avLst/>
          </a:prstGeom>
          <a:noFill/>
        </p:spPr>
        <p:txBody>
          <a:bodyPr wrap="none" rtlCol="0">
            <a:spAutoFit/>
          </a:bodyPr>
          <a:lstStyle/>
          <a:p>
            <a:r>
              <a:rPr kumimoji="1" lang="ja-JP" altLang="en-US" sz="1200"/>
              <a:t>参考</a:t>
            </a:r>
            <a:r>
              <a:rPr kumimoji="1" lang="en-US" altLang="ja-JP" sz="1200"/>
              <a:t>URL</a:t>
            </a:r>
            <a:r>
              <a:rPr kumimoji="1" lang="ja-JP" altLang="en-US" sz="1200"/>
              <a:t>：</a:t>
            </a:r>
            <a:r>
              <a:rPr kumimoji="1" lang="en-US" altLang="ja-JP" sz="1200"/>
              <a:t>https://mysqlconnector.net/</a:t>
            </a:r>
            <a:endParaRPr kumimoji="1" lang="ja-JP" altLang="en-US" sz="1200"/>
          </a:p>
        </p:txBody>
      </p:sp>
      <p:sp>
        <p:nvSpPr>
          <p:cNvPr id="27" name="テキスト ボックス 26">
            <a:extLst>
              <a:ext uri="{FF2B5EF4-FFF2-40B4-BE49-F238E27FC236}">
                <a16:creationId xmlns:a16="http://schemas.microsoft.com/office/drawing/2014/main" id="{288CA8D9-9EC7-CC3D-80B7-B3F9B675761D}"/>
              </a:ext>
            </a:extLst>
          </p:cNvPr>
          <p:cNvSpPr txBox="1"/>
          <p:nvPr/>
        </p:nvSpPr>
        <p:spPr>
          <a:xfrm>
            <a:off x="522514" y="1579113"/>
            <a:ext cx="11420441" cy="954107"/>
          </a:xfrm>
          <a:prstGeom prst="rect">
            <a:avLst/>
          </a:prstGeom>
          <a:noFill/>
        </p:spPr>
        <p:txBody>
          <a:bodyPr wrap="square" rtlCol="0">
            <a:spAutoFit/>
          </a:bodyPr>
          <a:lstStyle/>
          <a:p>
            <a:r>
              <a:rPr kumimoji="1" lang="en-US" altLang="ja-JP" sz="1400"/>
              <a:t>MySqlConnector </a:t>
            </a:r>
            <a:r>
              <a:rPr kumimoji="1" lang="ja-JP" altLang="en-US" sz="1400"/>
              <a:t>は、</a:t>
            </a:r>
            <a:r>
              <a:rPr kumimoji="1" lang="en-US" altLang="ja-JP" sz="1400"/>
              <a:t>MySQL </a:t>
            </a:r>
            <a:r>
              <a:rPr kumimoji="1" lang="ja-JP" altLang="en-US" sz="1400"/>
              <a:t>サーバー</a:t>
            </a:r>
            <a:r>
              <a:rPr kumimoji="1" lang="en-US" altLang="ja-JP" sz="1400"/>
              <a:t>ADO.NET </a:t>
            </a:r>
            <a:r>
              <a:rPr kumimoji="1" lang="ja-JP" altLang="en-US" sz="1400"/>
              <a:t>ドライバーです。 </a:t>
            </a:r>
            <a:r>
              <a:rPr kumimoji="1" lang="en-US" altLang="ja-JP" sz="1400"/>
              <a:t>4&gt;</a:t>
            </a:r>
            <a:r>
              <a:rPr kumimoji="1" lang="ja-JP" altLang="en-US" sz="1400"/>
              <a:t>、</a:t>
            </a:r>
            <a:r>
              <a:rPr kumimoji="1" lang="en-US" altLang="ja-JP" sz="1400"/>
              <a:t>MariaDB</a:t>
            </a:r>
            <a:r>
              <a:rPr kumimoji="1" lang="ja-JP" altLang="en-US" sz="1400"/>
              <a:t>、 </a:t>
            </a:r>
            <a:r>
              <a:rPr kumimoji="1" lang="en-US" altLang="ja-JP" sz="1400"/>
              <a:t>Amazon Aurora</a:t>
            </a:r>
            <a:r>
              <a:rPr kumimoji="1" lang="ja-JP" altLang="en-US" sz="1400"/>
              <a:t>、 </a:t>
            </a:r>
            <a:r>
              <a:rPr kumimoji="1" lang="en-US" altLang="ja-JP" sz="1400"/>
              <a:t>MySQL </a:t>
            </a:r>
            <a:r>
              <a:rPr kumimoji="1" lang="ja-JP" altLang="en-US" sz="1400"/>
              <a:t>用 </a:t>
            </a:r>
            <a:r>
              <a:rPr kumimoji="1" lang="en-US" altLang="ja-JP" sz="1400"/>
              <a:t>Azure </a:t>
            </a:r>
            <a:r>
              <a:rPr kumimoji="1" lang="ja-JP" altLang="en-US" sz="1400"/>
              <a:t>データベース、 </a:t>
            </a:r>
            <a:r>
              <a:rPr kumimoji="1" lang="en-US" altLang="ja-JP" sz="1400"/>
              <a:t>MySQL </a:t>
            </a:r>
            <a:r>
              <a:rPr kumimoji="1" lang="ja-JP" altLang="en-US" sz="1400"/>
              <a:t>用 </a:t>
            </a:r>
            <a:r>
              <a:rPr kumimoji="1" lang="en-US" altLang="ja-JP" sz="1400"/>
              <a:t>Google Cloud SQL</a:t>
            </a:r>
            <a:r>
              <a:rPr kumimoji="1" lang="ja-JP" altLang="en-US" sz="1400"/>
              <a:t>、 </a:t>
            </a:r>
            <a:r>
              <a:rPr kumimoji="1" lang="en-US" altLang="ja-JP" sz="1400"/>
              <a:t>Percona </a:t>
            </a:r>
            <a:r>
              <a:rPr kumimoji="1" lang="ja-JP" altLang="en-US" sz="1400"/>
              <a:t>サーバー など。の実装を提供します。 、、、 </a:t>
            </a:r>
            <a:r>
              <a:rPr kumimoji="1" lang="en-US" altLang="ja-JP" sz="1400"/>
              <a:t>DbConnectionDbCommandDbDataReaderDbTransaction— </a:t>
            </a:r>
            <a:r>
              <a:rPr kumimoji="1" lang="ja-JP" altLang="en-US" sz="1400"/>
              <a:t>クラス </a:t>
            </a:r>
            <a:r>
              <a:rPr kumimoji="1" lang="en-US" altLang="ja-JP" sz="1400"/>
              <a:t>C# </a:t>
            </a:r>
            <a:r>
              <a:rPr kumimoji="1" lang="ja-JP" altLang="en-US" sz="1400"/>
              <a:t>コードからデータベースのクエリと更新を行うために必要です。</a:t>
            </a:r>
          </a:p>
        </p:txBody>
      </p:sp>
      <p:sp>
        <p:nvSpPr>
          <p:cNvPr id="4" name="テキスト ボックス 3">
            <a:extLst>
              <a:ext uri="{FF2B5EF4-FFF2-40B4-BE49-F238E27FC236}">
                <a16:creationId xmlns:a16="http://schemas.microsoft.com/office/drawing/2014/main" id="{7365723B-E115-550E-64C2-DC973A546FA7}"/>
              </a:ext>
            </a:extLst>
          </p:cNvPr>
          <p:cNvSpPr txBox="1"/>
          <p:nvPr/>
        </p:nvSpPr>
        <p:spPr>
          <a:xfrm>
            <a:off x="914768" y="2492636"/>
            <a:ext cx="6577853" cy="3662541"/>
          </a:xfrm>
          <a:prstGeom prst="rect">
            <a:avLst/>
          </a:prstGeom>
          <a:noFill/>
        </p:spPr>
        <p:txBody>
          <a:bodyPr wrap="square" rtlCol="0">
            <a:spAutoFit/>
          </a:bodyPr>
          <a:lstStyle/>
          <a:p>
            <a:r>
              <a:rPr kumimoji="1" lang="en-US" altLang="ja-JP" sz="800"/>
              <a:t>// create new blog posts</a:t>
            </a:r>
          </a:p>
          <a:p>
            <a:r>
              <a:rPr kumimoji="1" lang="en-US" altLang="ja-JP" sz="800"/>
              <a:t>using (var context = new BlogDataContext())</a:t>
            </a:r>
          </a:p>
          <a:p>
            <a:r>
              <a:rPr kumimoji="1" lang="en-US" altLang="ja-JP" sz="800"/>
              <a:t>{</a:t>
            </a:r>
          </a:p>
          <a:p>
            <a:r>
              <a:rPr kumimoji="1" lang="en-US" altLang="ja-JP" sz="800"/>
              <a:t>    var john = new Author { Name = "John T. Author", Email = "john@example.com" };</a:t>
            </a:r>
          </a:p>
          <a:p>
            <a:r>
              <a:rPr kumimoji="1" lang="en-US" altLang="ja-JP" sz="800"/>
              <a:t>    context.Authors.Add(john);</a:t>
            </a:r>
          </a:p>
          <a:p>
            <a:endParaRPr kumimoji="1" lang="en-US" altLang="ja-JP" sz="800"/>
          </a:p>
          <a:p>
            <a:r>
              <a:rPr kumimoji="1" lang="en-US" altLang="ja-JP" sz="800"/>
              <a:t>    var jane = new Author { Name = "Jane Q. Hacker", Email = "jane@example.com" };</a:t>
            </a:r>
          </a:p>
          <a:p>
            <a:r>
              <a:rPr kumimoji="1" lang="en-US" altLang="ja-JP" sz="800"/>
              <a:t>    context.Authors.Add(jane);</a:t>
            </a:r>
          </a:p>
          <a:p>
            <a:endParaRPr kumimoji="1" lang="en-US" altLang="ja-JP" sz="800"/>
          </a:p>
          <a:p>
            <a:r>
              <a:rPr kumimoji="1" lang="en-US" altLang="ja-JP" sz="800"/>
              <a:t>    var post = new Post { Title = "Hello World", Content = "I wrote an app using EF Core!", Author = jane };</a:t>
            </a:r>
          </a:p>
          <a:p>
            <a:r>
              <a:rPr kumimoji="1" lang="en-US" altLang="ja-JP" sz="800"/>
              <a:t>    context.Posts.Add(post);</a:t>
            </a:r>
          </a:p>
          <a:p>
            <a:r>
              <a:rPr kumimoji="1" lang="en-US" altLang="ja-JP" sz="800"/>
              <a:t>    post = new Post { Title = "How to use EF Core", Content = "It's pretty easy", Author = john };</a:t>
            </a:r>
          </a:p>
          <a:p>
            <a:r>
              <a:rPr kumimoji="1" lang="en-US" altLang="ja-JP" sz="800"/>
              <a:t>    context.Posts.Add(post);</a:t>
            </a:r>
          </a:p>
          <a:p>
            <a:endParaRPr kumimoji="1" lang="en-US" altLang="ja-JP" sz="800"/>
          </a:p>
          <a:p>
            <a:r>
              <a:rPr kumimoji="1" lang="en-US" altLang="ja-JP" sz="800"/>
              <a:t>    context.SaveChanges();</a:t>
            </a:r>
          </a:p>
          <a:p>
            <a:r>
              <a:rPr kumimoji="1" lang="en-US" altLang="ja-JP" sz="800"/>
              <a:t>}</a:t>
            </a:r>
          </a:p>
          <a:p>
            <a:endParaRPr kumimoji="1" lang="en-US" altLang="ja-JP" sz="800"/>
          </a:p>
          <a:p>
            <a:r>
              <a:rPr kumimoji="1" lang="en-US" altLang="ja-JP" sz="800"/>
              <a:t>// query the blog posts, using a join between the two tables</a:t>
            </a:r>
          </a:p>
          <a:p>
            <a:r>
              <a:rPr kumimoji="1" lang="en-US" altLang="ja-JP" sz="800"/>
              <a:t>using (var context = new BlogDataContext())</a:t>
            </a:r>
          </a:p>
          <a:p>
            <a:r>
              <a:rPr kumimoji="1" lang="en-US" altLang="ja-JP" sz="800"/>
              <a:t>{</a:t>
            </a:r>
          </a:p>
          <a:p>
            <a:r>
              <a:rPr kumimoji="1" lang="en-US" altLang="ja-JP" sz="800"/>
              <a:t>    var posts = context.Posts</a:t>
            </a:r>
          </a:p>
          <a:p>
            <a:r>
              <a:rPr kumimoji="1" lang="en-US" altLang="ja-JP" sz="800"/>
              <a:t>        .Include(p =&gt; p.Author)</a:t>
            </a:r>
          </a:p>
          <a:p>
            <a:r>
              <a:rPr kumimoji="1" lang="en-US" altLang="ja-JP" sz="800"/>
              <a:t>        .ToList();</a:t>
            </a:r>
          </a:p>
          <a:p>
            <a:endParaRPr kumimoji="1" lang="en-US" altLang="ja-JP" sz="800"/>
          </a:p>
          <a:p>
            <a:r>
              <a:rPr kumimoji="1" lang="en-US" altLang="ja-JP" sz="800"/>
              <a:t>    foreach (var post in posts)</a:t>
            </a:r>
          </a:p>
          <a:p>
            <a:r>
              <a:rPr kumimoji="1" lang="en-US" altLang="ja-JP" sz="800"/>
              <a:t>    {</a:t>
            </a:r>
          </a:p>
          <a:p>
            <a:r>
              <a:rPr kumimoji="1" lang="en-US" altLang="ja-JP" sz="800"/>
              <a:t>        Console.WriteLine($"{post.Title} by {post.Author.Name}");</a:t>
            </a:r>
          </a:p>
          <a:p>
            <a:r>
              <a:rPr kumimoji="1" lang="en-US" altLang="ja-JP" sz="800"/>
              <a:t>    }</a:t>
            </a:r>
          </a:p>
          <a:p>
            <a:r>
              <a:rPr kumimoji="1" lang="en-US" altLang="ja-JP" sz="800"/>
              <a:t>}</a:t>
            </a:r>
            <a:endParaRPr kumimoji="1" lang="ja-JP" altLang="en-US" sz="800"/>
          </a:p>
        </p:txBody>
      </p:sp>
      <p:sp>
        <p:nvSpPr>
          <p:cNvPr id="5" name="テキスト ボックス 4">
            <a:extLst>
              <a:ext uri="{FF2B5EF4-FFF2-40B4-BE49-F238E27FC236}">
                <a16:creationId xmlns:a16="http://schemas.microsoft.com/office/drawing/2014/main" id="{17F0A803-811B-4675-5486-A5D47317D2F5}"/>
              </a:ext>
            </a:extLst>
          </p:cNvPr>
          <p:cNvSpPr txBox="1"/>
          <p:nvPr/>
        </p:nvSpPr>
        <p:spPr>
          <a:xfrm>
            <a:off x="7421006" y="2625553"/>
            <a:ext cx="1531188" cy="369332"/>
          </a:xfrm>
          <a:prstGeom prst="rect">
            <a:avLst/>
          </a:prstGeom>
          <a:noFill/>
        </p:spPr>
        <p:txBody>
          <a:bodyPr wrap="none" rtlCol="0">
            <a:spAutoFit/>
          </a:bodyPr>
          <a:lstStyle/>
          <a:p>
            <a:r>
              <a:rPr lang="ja-JP" altLang="en-US"/>
              <a:t>■データ保存</a:t>
            </a:r>
            <a:endParaRPr kumimoji="1" lang="ja-JP" altLang="en-US"/>
          </a:p>
        </p:txBody>
      </p:sp>
      <p:sp>
        <p:nvSpPr>
          <p:cNvPr id="6" name="テキスト ボックス 5">
            <a:extLst>
              <a:ext uri="{FF2B5EF4-FFF2-40B4-BE49-F238E27FC236}">
                <a16:creationId xmlns:a16="http://schemas.microsoft.com/office/drawing/2014/main" id="{62D575DC-CAAE-3A72-3665-BC6331222B65}"/>
              </a:ext>
            </a:extLst>
          </p:cNvPr>
          <p:cNvSpPr txBox="1"/>
          <p:nvPr/>
        </p:nvSpPr>
        <p:spPr>
          <a:xfrm>
            <a:off x="7438029" y="4524866"/>
            <a:ext cx="1531188" cy="369332"/>
          </a:xfrm>
          <a:prstGeom prst="rect">
            <a:avLst/>
          </a:prstGeom>
          <a:noFill/>
        </p:spPr>
        <p:txBody>
          <a:bodyPr wrap="none" rtlCol="0">
            <a:spAutoFit/>
          </a:bodyPr>
          <a:lstStyle/>
          <a:p>
            <a:r>
              <a:rPr lang="ja-JP" altLang="en-US"/>
              <a:t>■データ検索</a:t>
            </a:r>
            <a:endParaRPr kumimoji="1" lang="ja-JP" altLang="en-US"/>
          </a:p>
        </p:txBody>
      </p:sp>
    </p:spTree>
    <p:extLst>
      <p:ext uri="{BB962C8B-B14F-4D97-AF65-F5344CB8AC3E}">
        <p14:creationId xmlns:p14="http://schemas.microsoft.com/office/powerpoint/2010/main" val="315595775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36B81E9-BB4B-05BF-4316-DC6DADE87ACF}"/>
              </a:ext>
            </a:extLst>
          </p:cNvPr>
          <p:cNvSpPr>
            <a:spLocks noGrp="1"/>
          </p:cNvSpPr>
          <p:nvPr>
            <p:ph type="title"/>
          </p:nvPr>
        </p:nvSpPr>
        <p:spPr/>
        <p:txBody>
          <a:bodyPr/>
          <a:lstStyle/>
          <a:p>
            <a:r>
              <a:rPr lang="en-US" altLang="ja-JP"/>
              <a:t>3-2-3.</a:t>
            </a:r>
            <a:r>
              <a:rPr lang="ja-JP" altLang="en-US"/>
              <a:t>その他のデータベース</a:t>
            </a:r>
            <a:r>
              <a:rPr lang="en-US" altLang="ja-JP"/>
              <a:t>(Mysql</a:t>
            </a:r>
            <a:r>
              <a:rPr lang="ja-JP" altLang="en-US"/>
              <a:t>、</a:t>
            </a:r>
            <a:r>
              <a:rPr lang="en-US" altLang="ja-JP"/>
              <a:t>Opensearch</a:t>
            </a:r>
            <a:r>
              <a:rPr lang="ja-JP" altLang="en-US"/>
              <a:t>、</a:t>
            </a:r>
            <a:r>
              <a:rPr lang="en-US" altLang="ja-JP"/>
              <a:t>Redis)</a:t>
            </a:r>
            <a:endParaRPr kumimoji="1" lang="ja-JP" altLang="en-US"/>
          </a:p>
        </p:txBody>
      </p:sp>
      <p:sp>
        <p:nvSpPr>
          <p:cNvPr id="4" name="テキスト プレースホルダー 3">
            <a:extLst>
              <a:ext uri="{FF2B5EF4-FFF2-40B4-BE49-F238E27FC236}">
                <a16:creationId xmlns:a16="http://schemas.microsoft.com/office/drawing/2014/main" id="{650EE4D9-2637-D1E1-EEFF-E16C971D6E7A}"/>
              </a:ext>
            </a:extLst>
          </p:cNvPr>
          <p:cNvSpPr>
            <a:spLocks noGrp="1"/>
          </p:cNvSpPr>
          <p:nvPr>
            <p:ph type="body" sz="quarter" idx="14"/>
          </p:nvPr>
        </p:nvSpPr>
        <p:spPr/>
        <p:txBody>
          <a:bodyPr/>
          <a:lstStyle/>
          <a:p>
            <a:r>
              <a:rPr lang="en-US" altLang="ja-JP"/>
              <a:t>Opensearch/Elasticsearch</a:t>
            </a:r>
            <a:r>
              <a:rPr lang="ja-JP" altLang="en-US"/>
              <a:t>（</a:t>
            </a:r>
            <a:r>
              <a:rPr lang="en-US" altLang="ja-JP"/>
              <a:t>NoSQL</a:t>
            </a:r>
            <a:r>
              <a:rPr lang="ja-JP" altLang="en-US"/>
              <a:t>形式：分散型全文検索エンジン）</a:t>
            </a:r>
            <a:endParaRPr kumimoji="1" lang="ja-JP" altLang="en-US"/>
          </a:p>
        </p:txBody>
      </p:sp>
      <p:sp>
        <p:nvSpPr>
          <p:cNvPr id="5" name="正方形/長方形 4">
            <a:extLst>
              <a:ext uri="{FF2B5EF4-FFF2-40B4-BE49-F238E27FC236}">
                <a16:creationId xmlns:a16="http://schemas.microsoft.com/office/drawing/2014/main" id="{1FF91B0B-9088-8459-F7EE-541455371637}"/>
              </a:ext>
            </a:extLst>
          </p:cNvPr>
          <p:cNvSpPr/>
          <p:nvPr/>
        </p:nvSpPr>
        <p:spPr>
          <a:xfrm>
            <a:off x="561861" y="1274825"/>
            <a:ext cx="11344390" cy="1168876"/>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kumimoji="1" lang="en-US" altLang="ja-JP"/>
              <a:t>Elasticsearch</a:t>
            </a:r>
            <a:r>
              <a:rPr kumimoji="1" lang="ja-JP" altLang="en-US"/>
              <a:t>は、</a:t>
            </a:r>
            <a:r>
              <a:rPr kumimoji="1" lang="en-US" altLang="ja-JP"/>
              <a:t> Apache Lucene</a:t>
            </a:r>
            <a:r>
              <a:rPr lang="ja-JP" altLang="en-US"/>
              <a:t>をコアに時系列データ検索エンジンを搭載した</a:t>
            </a:r>
            <a:r>
              <a:rPr lang="en-US" altLang="ja-JP"/>
              <a:t>Elastic</a:t>
            </a:r>
            <a:r>
              <a:rPr lang="ja-JP" altLang="en-US"/>
              <a:t>社がオープンソースとして公開したデータベースソフト。（現在はプロプライエタリソフト）</a:t>
            </a:r>
            <a:endParaRPr kumimoji="1" lang="ja-JP" altLang="en-US" dirty="0"/>
          </a:p>
        </p:txBody>
      </p:sp>
      <p:sp>
        <p:nvSpPr>
          <p:cNvPr id="3" name="テキスト プレースホルダー 3">
            <a:extLst>
              <a:ext uri="{FF2B5EF4-FFF2-40B4-BE49-F238E27FC236}">
                <a16:creationId xmlns:a16="http://schemas.microsoft.com/office/drawing/2014/main" id="{BA6D590C-0707-9396-224E-87D9B3E6EFC5}"/>
              </a:ext>
            </a:extLst>
          </p:cNvPr>
          <p:cNvSpPr txBox="1">
            <a:spLocks/>
          </p:cNvSpPr>
          <p:nvPr/>
        </p:nvSpPr>
        <p:spPr>
          <a:xfrm>
            <a:off x="554038" y="3547964"/>
            <a:ext cx="11388918" cy="373063"/>
          </a:xfrm>
          <a:prstGeom prst="rect">
            <a:avLst/>
          </a:prstGeom>
        </p:spPr>
        <p:txBody>
          <a:bodyPr vert="horz" lIns="91440" tIns="45720" rIns="91440" bIns="45720" rtlCol="0">
            <a:normAutofit/>
          </a:bodyPr>
          <a:lstStyle>
            <a:lvl1pPr marL="285750" indent="-285750" algn="l" defTabSz="914400" rtl="0" eaLnBrk="1" latinLnBrk="0" hangingPunct="1">
              <a:lnSpc>
                <a:spcPct val="90000"/>
              </a:lnSpc>
              <a:spcBef>
                <a:spcPts val="1000"/>
              </a:spcBef>
              <a:buFont typeface="Wingdings" panose="05000000000000000000" pitchFamily="2" charset="2"/>
              <a:buChar char="n"/>
              <a:defRPr kumimoji="1" sz="1800" kern="1200">
                <a:solidFill>
                  <a:schemeClr val="accent1">
                    <a:lumMod val="75000"/>
                  </a:schemeClr>
                </a:solidFill>
                <a:latin typeface="+mn-ea"/>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a:t>Elasticsearch</a:t>
            </a:r>
            <a:r>
              <a:rPr lang="ja-JP" altLang="en-US"/>
              <a:t>とは、</a:t>
            </a:r>
            <a:endParaRPr lang="en-US" altLang="ja-JP"/>
          </a:p>
        </p:txBody>
      </p:sp>
      <p:sp>
        <p:nvSpPr>
          <p:cNvPr id="6" name="テキスト プレースホルダー 3">
            <a:extLst>
              <a:ext uri="{FF2B5EF4-FFF2-40B4-BE49-F238E27FC236}">
                <a16:creationId xmlns:a16="http://schemas.microsoft.com/office/drawing/2014/main" id="{FB60D000-EDE4-D14F-7357-97F4D7CA31D4}"/>
              </a:ext>
            </a:extLst>
          </p:cNvPr>
          <p:cNvSpPr txBox="1">
            <a:spLocks/>
          </p:cNvSpPr>
          <p:nvPr/>
        </p:nvSpPr>
        <p:spPr>
          <a:xfrm>
            <a:off x="563217" y="4810861"/>
            <a:ext cx="11379739" cy="373063"/>
          </a:xfrm>
          <a:prstGeom prst="rect">
            <a:avLst/>
          </a:prstGeom>
        </p:spPr>
        <p:txBody>
          <a:bodyPr vert="horz" lIns="91440" tIns="45720" rIns="91440" bIns="45720" rtlCol="0">
            <a:normAutofit/>
          </a:bodyPr>
          <a:lstStyle>
            <a:lvl1pPr marL="285750" indent="-285750" algn="l" defTabSz="914400" rtl="0" eaLnBrk="1" latinLnBrk="0" hangingPunct="1">
              <a:lnSpc>
                <a:spcPct val="90000"/>
              </a:lnSpc>
              <a:spcBef>
                <a:spcPts val="1000"/>
              </a:spcBef>
              <a:buFont typeface="Wingdings" panose="05000000000000000000" pitchFamily="2" charset="2"/>
              <a:buChar char="n"/>
              <a:defRPr kumimoji="1" sz="1800" kern="1200">
                <a:solidFill>
                  <a:schemeClr val="accent1">
                    <a:lumMod val="75000"/>
                  </a:schemeClr>
                </a:solidFill>
                <a:latin typeface="+mn-ea"/>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a:t>Elasticserch</a:t>
            </a:r>
            <a:r>
              <a:rPr lang="ja-JP" altLang="en-US"/>
              <a:t>と</a:t>
            </a:r>
            <a:r>
              <a:rPr lang="en-US" altLang="ja-JP"/>
              <a:t>Opensearch</a:t>
            </a:r>
            <a:r>
              <a:rPr lang="ja-JP" altLang="en-US"/>
              <a:t>との違い</a:t>
            </a:r>
            <a:endParaRPr lang="en-US" altLang="ja-JP"/>
          </a:p>
        </p:txBody>
      </p:sp>
      <p:sp>
        <p:nvSpPr>
          <p:cNvPr id="8" name="テキスト ボックス 7">
            <a:extLst>
              <a:ext uri="{FF2B5EF4-FFF2-40B4-BE49-F238E27FC236}">
                <a16:creationId xmlns:a16="http://schemas.microsoft.com/office/drawing/2014/main" id="{C0C86824-C2F8-055A-D2EE-C5DB0E9E15EE}"/>
              </a:ext>
            </a:extLst>
          </p:cNvPr>
          <p:cNvSpPr txBox="1"/>
          <p:nvPr/>
        </p:nvSpPr>
        <p:spPr>
          <a:xfrm>
            <a:off x="812408" y="2979619"/>
            <a:ext cx="11093841" cy="523220"/>
          </a:xfrm>
          <a:prstGeom prst="rect">
            <a:avLst/>
          </a:prstGeom>
          <a:noFill/>
        </p:spPr>
        <p:txBody>
          <a:bodyPr wrap="square">
            <a:spAutoFit/>
          </a:bodyPr>
          <a:lstStyle/>
          <a:p>
            <a:r>
              <a:rPr lang="ja-JP" altLang="en-US" sz="1400"/>
              <a:t>・</a:t>
            </a:r>
            <a:r>
              <a:rPr lang="en-US" altLang="ja-JP" sz="1400"/>
              <a:t>Elasticsearch</a:t>
            </a:r>
            <a:r>
              <a:rPr lang="ja-JP" altLang="en-US" sz="1400"/>
              <a:t>：　</a:t>
            </a:r>
            <a:r>
              <a:rPr lang="en-US" altLang="ja-JP" sz="1400"/>
              <a:t>https://www.elastic.co/jp/</a:t>
            </a:r>
          </a:p>
          <a:p>
            <a:r>
              <a:rPr lang="ja-JP" altLang="en-US" sz="1400"/>
              <a:t>・</a:t>
            </a:r>
            <a:r>
              <a:rPr lang="en-US" altLang="ja-JP" sz="1400"/>
              <a:t>Opensearch</a:t>
            </a:r>
            <a:r>
              <a:rPr lang="ja-JP" altLang="en-US" sz="1400"/>
              <a:t>：　</a:t>
            </a:r>
            <a:r>
              <a:rPr lang="en-US" altLang="ja-JP" sz="1400"/>
              <a:t>https://opensearch.org/</a:t>
            </a:r>
            <a:endParaRPr lang="ja-JP" altLang="en-US" sz="1400"/>
          </a:p>
        </p:txBody>
      </p:sp>
      <p:sp>
        <p:nvSpPr>
          <p:cNvPr id="7" name="テキスト ボックス 6">
            <a:extLst>
              <a:ext uri="{FF2B5EF4-FFF2-40B4-BE49-F238E27FC236}">
                <a16:creationId xmlns:a16="http://schemas.microsoft.com/office/drawing/2014/main" id="{726FCE9D-1B09-C752-6688-C4DEFDD9F95E}"/>
              </a:ext>
            </a:extLst>
          </p:cNvPr>
          <p:cNvSpPr txBox="1"/>
          <p:nvPr/>
        </p:nvSpPr>
        <p:spPr>
          <a:xfrm>
            <a:off x="812408" y="5118637"/>
            <a:ext cx="11130548" cy="1169551"/>
          </a:xfrm>
          <a:prstGeom prst="rect">
            <a:avLst/>
          </a:prstGeom>
          <a:noFill/>
        </p:spPr>
        <p:txBody>
          <a:bodyPr wrap="square" rtlCol="0">
            <a:spAutoFit/>
          </a:bodyPr>
          <a:lstStyle/>
          <a:p>
            <a:r>
              <a:rPr kumimoji="1" lang="en-US" altLang="ja-JP" sz="1400"/>
              <a:t>Elasticsearch</a:t>
            </a:r>
            <a:r>
              <a:rPr kumimoji="1" lang="ja-JP" altLang="en-US" sz="1400"/>
              <a:t>は、</a:t>
            </a:r>
            <a:r>
              <a:rPr kumimoji="1" lang="en-US" altLang="ja-JP" sz="1400"/>
              <a:t>2021</a:t>
            </a:r>
            <a:r>
              <a:rPr kumimoji="1" lang="ja-JP" altLang="en-US" sz="1400"/>
              <a:t>年</a:t>
            </a:r>
            <a:r>
              <a:rPr kumimoji="1" lang="en-US" altLang="ja-JP" sz="1400"/>
              <a:t>2</a:t>
            </a:r>
            <a:r>
              <a:rPr kumimoji="1" lang="ja-JP" altLang="en-US" sz="1400"/>
              <a:t>月リリースのバージョン</a:t>
            </a:r>
            <a:r>
              <a:rPr kumimoji="1" lang="en-US" altLang="ja-JP" sz="1400"/>
              <a:t>7.11.0</a:t>
            </a:r>
            <a:r>
              <a:rPr kumimoji="1" lang="ja-JP" altLang="en-US" sz="1400"/>
              <a:t>以降、</a:t>
            </a:r>
            <a:r>
              <a:rPr kumimoji="1" lang="en-US" altLang="ja-JP" sz="1400"/>
              <a:t>Server Side Public License(SSPL)</a:t>
            </a:r>
            <a:r>
              <a:rPr kumimoji="1" lang="ja-JP" altLang="en-US" sz="1400"/>
              <a:t>と </a:t>
            </a:r>
            <a:r>
              <a:rPr kumimoji="1" lang="en-US" altLang="ja-JP" sz="1400"/>
              <a:t>ElasticLicense 2.0(ELv2)</a:t>
            </a:r>
            <a:r>
              <a:rPr kumimoji="1" lang="ja-JP" altLang="en-US" sz="1400"/>
              <a:t>のデュアルライセンスに移行しました。これにより、</a:t>
            </a:r>
            <a:r>
              <a:rPr kumimoji="1" lang="en-US" altLang="ja-JP" sz="1400"/>
              <a:t>Elasticsearch</a:t>
            </a:r>
            <a:r>
              <a:rPr kumimoji="1" lang="ja-JP" altLang="en-US" sz="1400"/>
              <a:t>がオープンソースソフトウェアでなくなってしまったため、第三者へ提供することが困難となりました。</a:t>
            </a:r>
            <a:r>
              <a:rPr kumimoji="1" lang="en-US" altLang="ja-JP" sz="1400"/>
              <a:t>AWS </a:t>
            </a:r>
            <a:r>
              <a:rPr kumimoji="1" lang="ja-JP" altLang="en-US" sz="1400"/>
              <a:t>社は、</a:t>
            </a:r>
            <a:r>
              <a:rPr kumimoji="1" lang="en-US" altLang="ja-JP" sz="1400"/>
              <a:t>Elasticsearch</a:t>
            </a:r>
            <a:r>
              <a:rPr kumimoji="1" lang="ja-JP" altLang="en-US" sz="1400"/>
              <a:t>をつかったサービスを提供していたことや、ひとつのベンダーにロックインしてしまう状況を避けるため、ライセンス変更前の</a:t>
            </a:r>
            <a:r>
              <a:rPr kumimoji="1" lang="en-US" altLang="ja-JP" sz="1400"/>
              <a:t>Elasticsearch</a:t>
            </a:r>
            <a:r>
              <a:rPr kumimoji="1" lang="ja-JP" altLang="en-US" sz="1400"/>
              <a:t>をベースとした</a:t>
            </a:r>
            <a:r>
              <a:rPr kumimoji="1" lang="en-US" altLang="ja-JP" sz="1400"/>
              <a:t>OpenSearch</a:t>
            </a:r>
            <a:r>
              <a:rPr kumimoji="1" lang="ja-JP" altLang="en-US" sz="1400"/>
              <a:t>の開発を開始しました。そして、</a:t>
            </a:r>
            <a:r>
              <a:rPr kumimoji="1" lang="en-US" altLang="ja-JP" sz="1400"/>
              <a:t>AWS </a:t>
            </a:r>
            <a:r>
              <a:rPr kumimoji="1" lang="ja-JP" altLang="en-US" sz="1400"/>
              <a:t>社は、</a:t>
            </a:r>
            <a:r>
              <a:rPr kumimoji="1" lang="en-US" altLang="ja-JP" sz="1400"/>
              <a:t>Amazon OpenSearch Service</a:t>
            </a:r>
            <a:r>
              <a:rPr kumimoji="1" lang="ja-JP" altLang="en-US" sz="1400"/>
              <a:t>という</a:t>
            </a:r>
            <a:r>
              <a:rPr kumimoji="1" lang="en-US" altLang="ja-JP" sz="1400"/>
              <a:t>OpenSearch</a:t>
            </a:r>
            <a:r>
              <a:rPr kumimoji="1" lang="ja-JP" altLang="en-US" sz="1400"/>
              <a:t>を利用したサービスを提供しています。</a:t>
            </a:r>
          </a:p>
        </p:txBody>
      </p:sp>
      <p:sp>
        <p:nvSpPr>
          <p:cNvPr id="9" name="テキスト プレースホルダー 3">
            <a:extLst>
              <a:ext uri="{FF2B5EF4-FFF2-40B4-BE49-F238E27FC236}">
                <a16:creationId xmlns:a16="http://schemas.microsoft.com/office/drawing/2014/main" id="{A842CEB1-977F-412A-ABEB-3D8D29144692}"/>
              </a:ext>
            </a:extLst>
          </p:cNvPr>
          <p:cNvSpPr txBox="1">
            <a:spLocks/>
          </p:cNvSpPr>
          <p:nvPr/>
        </p:nvSpPr>
        <p:spPr>
          <a:xfrm>
            <a:off x="539597" y="2649759"/>
            <a:ext cx="11388918" cy="373063"/>
          </a:xfrm>
          <a:prstGeom prst="rect">
            <a:avLst/>
          </a:prstGeom>
        </p:spPr>
        <p:txBody>
          <a:bodyPr vert="horz" lIns="91440" tIns="45720" rIns="91440" bIns="45720" rtlCol="0">
            <a:normAutofit/>
          </a:bodyPr>
          <a:lstStyle>
            <a:lvl1pPr marL="285750" indent="-285750" algn="l" defTabSz="914400" rtl="0" eaLnBrk="1" latinLnBrk="0" hangingPunct="1">
              <a:lnSpc>
                <a:spcPct val="90000"/>
              </a:lnSpc>
              <a:spcBef>
                <a:spcPts val="1000"/>
              </a:spcBef>
              <a:buFont typeface="Wingdings" panose="05000000000000000000" pitchFamily="2" charset="2"/>
              <a:buChar char="n"/>
              <a:defRPr kumimoji="1" sz="1800" kern="1200">
                <a:solidFill>
                  <a:schemeClr val="accent1">
                    <a:lumMod val="75000"/>
                  </a:schemeClr>
                </a:solidFill>
                <a:latin typeface="+mn-ea"/>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a:t>公式</a:t>
            </a:r>
            <a:r>
              <a:rPr lang="en-US" altLang="ja-JP"/>
              <a:t>URL</a:t>
            </a:r>
          </a:p>
        </p:txBody>
      </p:sp>
      <p:sp>
        <p:nvSpPr>
          <p:cNvPr id="10" name="テキスト ボックス 9">
            <a:extLst>
              <a:ext uri="{FF2B5EF4-FFF2-40B4-BE49-F238E27FC236}">
                <a16:creationId xmlns:a16="http://schemas.microsoft.com/office/drawing/2014/main" id="{EA247F73-75AC-4007-BB97-ED48A8A603D3}"/>
              </a:ext>
            </a:extLst>
          </p:cNvPr>
          <p:cNvSpPr txBox="1"/>
          <p:nvPr/>
        </p:nvSpPr>
        <p:spPr>
          <a:xfrm>
            <a:off x="964808" y="3841412"/>
            <a:ext cx="11093841" cy="954107"/>
          </a:xfrm>
          <a:prstGeom prst="rect">
            <a:avLst/>
          </a:prstGeom>
          <a:noFill/>
        </p:spPr>
        <p:txBody>
          <a:bodyPr wrap="square">
            <a:spAutoFit/>
          </a:bodyPr>
          <a:lstStyle/>
          <a:p>
            <a:r>
              <a:rPr lang="ja-JP" altLang="en-US" sz="1400"/>
              <a:t>Elasticsearchとは、大容量データを処理することを想定した全文検索エンジンである。Elasticsearch、Kibana、Beats、Logstashなどのプロダクトで構成される検索プラットフォーム「Elastic Stack」の中で、心臓部ともいえるデータの検索を行う機能を担当している。Elasticsearchの読み方は「エラスティックサーチ」である。Elasticsearchは、JSONフォーマットでデータを取り扱い、Java、Python、PHPなどの言語をサポートしている。</a:t>
            </a:r>
          </a:p>
        </p:txBody>
      </p:sp>
    </p:spTree>
    <p:extLst>
      <p:ext uri="{BB962C8B-B14F-4D97-AF65-F5344CB8AC3E}">
        <p14:creationId xmlns:p14="http://schemas.microsoft.com/office/powerpoint/2010/main" val="321064089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36B81E9-BB4B-05BF-4316-DC6DADE87ACF}"/>
              </a:ext>
            </a:extLst>
          </p:cNvPr>
          <p:cNvSpPr>
            <a:spLocks noGrp="1"/>
          </p:cNvSpPr>
          <p:nvPr>
            <p:ph type="title"/>
          </p:nvPr>
        </p:nvSpPr>
        <p:spPr/>
        <p:txBody>
          <a:bodyPr/>
          <a:lstStyle/>
          <a:p>
            <a:r>
              <a:rPr lang="en-US" altLang="ja-JP"/>
              <a:t>3-2-3.</a:t>
            </a:r>
            <a:r>
              <a:rPr lang="ja-JP" altLang="en-US"/>
              <a:t>その他のデータベース</a:t>
            </a:r>
            <a:r>
              <a:rPr lang="en-US" altLang="ja-JP"/>
              <a:t>(Mysql</a:t>
            </a:r>
            <a:r>
              <a:rPr lang="ja-JP" altLang="en-US"/>
              <a:t>、</a:t>
            </a:r>
            <a:r>
              <a:rPr lang="en-US" altLang="ja-JP"/>
              <a:t>Opensearch</a:t>
            </a:r>
            <a:r>
              <a:rPr lang="ja-JP" altLang="en-US"/>
              <a:t>、</a:t>
            </a:r>
            <a:r>
              <a:rPr lang="en-US" altLang="ja-JP"/>
              <a:t>Redis)</a:t>
            </a:r>
            <a:endParaRPr kumimoji="1" lang="ja-JP" altLang="en-US"/>
          </a:p>
        </p:txBody>
      </p:sp>
      <p:pic>
        <p:nvPicPr>
          <p:cNvPr id="11" name="図 10">
            <a:extLst>
              <a:ext uri="{FF2B5EF4-FFF2-40B4-BE49-F238E27FC236}">
                <a16:creationId xmlns:a16="http://schemas.microsoft.com/office/drawing/2014/main" id="{B99EA4ED-75E0-30F2-B03F-0B1CBE9A7043}"/>
              </a:ext>
            </a:extLst>
          </p:cNvPr>
          <p:cNvPicPr>
            <a:picLocks noChangeAspect="1"/>
          </p:cNvPicPr>
          <p:nvPr/>
        </p:nvPicPr>
        <p:blipFill>
          <a:blip r:embed="rId2"/>
          <a:stretch>
            <a:fillRect/>
          </a:stretch>
        </p:blipFill>
        <p:spPr>
          <a:xfrm>
            <a:off x="8885856" y="1302114"/>
            <a:ext cx="2818075" cy="2057399"/>
          </a:xfrm>
          <a:prstGeom prst="rect">
            <a:avLst/>
          </a:prstGeom>
        </p:spPr>
      </p:pic>
      <p:sp>
        <p:nvSpPr>
          <p:cNvPr id="13" name="テキスト ボックス 12">
            <a:extLst>
              <a:ext uri="{FF2B5EF4-FFF2-40B4-BE49-F238E27FC236}">
                <a16:creationId xmlns:a16="http://schemas.microsoft.com/office/drawing/2014/main" id="{6EE37961-C2AF-656E-D79E-0E5BFC1F856B}"/>
              </a:ext>
            </a:extLst>
          </p:cNvPr>
          <p:cNvSpPr txBox="1"/>
          <p:nvPr/>
        </p:nvSpPr>
        <p:spPr>
          <a:xfrm>
            <a:off x="8789943" y="3359513"/>
            <a:ext cx="3009900" cy="261610"/>
          </a:xfrm>
          <a:prstGeom prst="rect">
            <a:avLst/>
          </a:prstGeom>
          <a:noFill/>
        </p:spPr>
        <p:txBody>
          <a:bodyPr wrap="square">
            <a:spAutoFit/>
          </a:bodyPr>
          <a:lstStyle/>
          <a:p>
            <a:r>
              <a:rPr lang="ja-JP" altLang="en-US" sz="1050"/>
              <a:t>https://www.elastic.co/jp/downloads/</a:t>
            </a:r>
          </a:p>
        </p:txBody>
      </p:sp>
      <p:pic>
        <p:nvPicPr>
          <p:cNvPr id="15" name="図 14">
            <a:extLst>
              <a:ext uri="{FF2B5EF4-FFF2-40B4-BE49-F238E27FC236}">
                <a16:creationId xmlns:a16="http://schemas.microsoft.com/office/drawing/2014/main" id="{55D50132-1535-07B8-A916-64BED4C6BBFC}"/>
              </a:ext>
            </a:extLst>
          </p:cNvPr>
          <p:cNvPicPr>
            <a:picLocks noChangeAspect="1"/>
          </p:cNvPicPr>
          <p:nvPr/>
        </p:nvPicPr>
        <p:blipFill>
          <a:blip r:embed="rId3"/>
          <a:stretch>
            <a:fillRect/>
          </a:stretch>
        </p:blipFill>
        <p:spPr>
          <a:xfrm>
            <a:off x="8903487" y="3732576"/>
            <a:ext cx="2896356" cy="2114550"/>
          </a:xfrm>
          <a:prstGeom prst="rect">
            <a:avLst/>
          </a:prstGeom>
        </p:spPr>
      </p:pic>
      <p:sp>
        <p:nvSpPr>
          <p:cNvPr id="17" name="テキスト ボックス 16">
            <a:extLst>
              <a:ext uri="{FF2B5EF4-FFF2-40B4-BE49-F238E27FC236}">
                <a16:creationId xmlns:a16="http://schemas.microsoft.com/office/drawing/2014/main" id="{97C0F9E8-4867-4C9B-2C75-D012963AC688}"/>
              </a:ext>
            </a:extLst>
          </p:cNvPr>
          <p:cNvSpPr txBox="1"/>
          <p:nvPr/>
        </p:nvSpPr>
        <p:spPr>
          <a:xfrm>
            <a:off x="8885856" y="5934455"/>
            <a:ext cx="3267074" cy="261610"/>
          </a:xfrm>
          <a:prstGeom prst="rect">
            <a:avLst/>
          </a:prstGeom>
          <a:noFill/>
        </p:spPr>
        <p:txBody>
          <a:bodyPr wrap="square">
            <a:spAutoFit/>
          </a:bodyPr>
          <a:lstStyle/>
          <a:p>
            <a:r>
              <a:rPr lang="ja-JP" altLang="en-US" sz="1050"/>
              <a:t>https://opensearch.org/downloads.html</a:t>
            </a:r>
          </a:p>
        </p:txBody>
      </p:sp>
      <p:cxnSp>
        <p:nvCxnSpPr>
          <p:cNvPr id="21" name="直線コネクタ 20">
            <a:extLst>
              <a:ext uri="{FF2B5EF4-FFF2-40B4-BE49-F238E27FC236}">
                <a16:creationId xmlns:a16="http://schemas.microsoft.com/office/drawing/2014/main" id="{053D1348-D10F-66B1-D7A1-C52EE6505245}"/>
              </a:ext>
            </a:extLst>
          </p:cNvPr>
          <p:cNvCxnSpPr/>
          <p:nvPr/>
        </p:nvCxnSpPr>
        <p:spPr>
          <a:xfrm>
            <a:off x="8477250" y="1228725"/>
            <a:ext cx="0" cy="4967340"/>
          </a:xfrm>
          <a:prstGeom prst="line">
            <a:avLst/>
          </a:prstGeom>
        </p:spPr>
        <p:style>
          <a:lnRef idx="1">
            <a:schemeClr val="accent1"/>
          </a:lnRef>
          <a:fillRef idx="0">
            <a:schemeClr val="accent1"/>
          </a:fillRef>
          <a:effectRef idx="0">
            <a:schemeClr val="accent1"/>
          </a:effectRef>
          <a:fontRef idx="minor">
            <a:schemeClr val="tx1"/>
          </a:fontRef>
        </p:style>
      </p:cxnSp>
      <p:sp>
        <p:nvSpPr>
          <p:cNvPr id="22" name="テキスト ボックス 21">
            <a:extLst>
              <a:ext uri="{FF2B5EF4-FFF2-40B4-BE49-F238E27FC236}">
                <a16:creationId xmlns:a16="http://schemas.microsoft.com/office/drawing/2014/main" id="{788ECF4F-CB9C-B59B-51CA-ACB3FD0F00B6}"/>
              </a:ext>
            </a:extLst>
          </p:cNvPr>
          <p:cNvSpPr txBox="1"/>
          <p:nvPr/>
        </p:nvSpPr>
        <p:spPr>
          <a:xfrm>
            <a:off x="8477250" y="944255"/>
            <a:ext cx="1810111" cy="307777"/>
          </a:xfrm>
          <a:prstGeom prst="rect">
            <a:avLst/>
          </a:prstGeom>
          <a:noFill/>
        </p:spPr>
        <p:txBody>
          <a:bodyPr wrap="none" rtlCol="0">
            <a:spAutoFit/>
          </a:bodyPr>
          <a:lstStyle/>
          <a:p>
            <a:r>
              <a:rPr kumimoji="1" lang="ja-JP" altLang="en-US" sz="1400"/>
              <a:t>■ダウンロードサイト</a:t>
            </a:r>
          </a:p>
        </p:txBody>
      </p:sp>
      <p:sp>
        <p:nvSpPr>
          <p:cNvPr id="25" name="テキスト プレースホルダー 3">
            <a:extLst>
              <a:ext uri="{FF2B5EF4-FFF2-40B4-BE49-F238E27FC236}">
                <a16:creationId xmlns:a16="http://schemas.microsoft.com/office/drawing/2014/main" id="{2964DF70-AF3B-E472-BB35-B938CB41D40C}"/>
              </a:ext>
            </a:extLst>
          </p:cNvPr>
          <p:cNvSpPr>
            <a:spLocks noGrp="1"/>
          </p:cNvSpPr>
          <p:nvPr>
            <p:ph type="body" sz="quarter" idx="14"/>
          </p:nvPr>
        </p:nvSpPr>
        <p:spPr>
          <a:xfrm>
            <a:off x="268288" y="929051"/>
            <a:ext cx="11637962" cy="373063"/>
          </a:xfrm>
        </p:spPr>
        <p:txBody>
          <a:bodyPr/>
          <a:lstStyle/>
          <a:p>
            <a:r>
              <a:rPr kumimoji="1" lang="en-US" altLang="ja-JP"/>
              <a:t>OpenSearch.Client</a:t>
            </a:r>
            <a:r>
              <a:rPr kumimoji="1" lang="ja-JP" altLang="en-US"/>
              <a:t>パッケージ</a:t>
            </a:r>
          </a:p>
        </p:txBody>
      </p:sp>
      <p:sp>
        <p:nvSpPr>
          <p:cNvPr id="26" name="テキスト ボックス 25">
            <a:extLst>
              <a:ext uri="{FF2B5EF4-FFF2-40B4-BE49-F238E27FC236}">
                <a16:creationId xmlns:a16="http://schemas.microsoft.com/office/drawing/2014/main" id="{D6054C32-EF28-A6A3-F97F-B0F120509468}"/>
              </a:ext>
            </a:extLst>
          </p:cNvPr>
          <p:cNvSpPr txBox="1"/>
          <p:nvPr/>
        </p:nvSpPr>
        <p:spPr>
          <a:xfrm>
            <a:off x="522515" y="1302114"/>
            <a:ext cx="5822428" cy="276999"/>
          </a:xfrm>
          <a:prstGeom prst="rect">
            <a:avLst/>
          </a:prstGeom>
          <a:noFill/>
        </p:spPr>
        <p:txBody>
          <a:bodyPr wrap="none" rtlCol="0">
            <a:spAutoFit/>
          </a:bodyPr>
          <a:lstStyle/>
          <a:p>
            <a:r>
              <a:rPr kumimoji="1" lang="ja-JP" altLang="en-US" sz="1200"/>
              <a:t>参考</a:t>
            </a:r>
            <a:r>
              <a:rPr kumimoji="1" lang="en-US" altLang="ja-JP" sz="1200"/>
              <a:t>URL</a:t>
            </a:r>
            <a:r>
              <a:rPr kumimoji="1" lang="ja-JP" altLang="en-US" sz="1200"/>
              <a:t>：</a:t>
            </a:r>
            <a:r>
              <a:rPr kumimoji="1" lang="en-US" altLang="ja-JP" sz="1200"/>
              <a:t>https://opensearch.org/docs/latest/clients/OSC-dot-net/</a:t>
            </a:r>
            <a:endParaRPr kumimoji="1" lang="ja-JP" altLang="en-US" sz="1200"/>
          </a:p>
        </p:txBody>
      </p:sp>
      <p:sp>
        <p:nvSpPr>
          <p:cNvPr id="27" name="テキスト ボックス 26">
            <a:extLst>
              <a:ext uri="{FF2B5EF4-FFF2-40B4-BE49-F238E27FC236}">
                <a16:creationId xmlns:a16="http://schemas.microsoft.com/office/drawing/2014/main" id="{288CA8D9-9EC7-CC3D-80B7-B3F9B675761D}"/>
              </a:ext>
            </a:extLst>
          </p:cNvPr>
          <p:cNvSpPr txBox="1"/>
          <p:nvPr/>
        </p:nvSpPr>
        <p:spPr>
          <a:xfrm>
            <a:off x="522515" y="1579113"/>
            <a:ext cx="7752414" cy="1169551"/>
          </a:xfrm>
          <a:prstGeom prst="rect">
            <a:avLst/>
          </a:prstGeom>
          <a:noFill/>
        </p:spPr>
        <p:txBody>
          <a:bodyPr wrap="square" rtlCol="0">
            <a:spAutoFit/>
          </a:bodyPr>
          <a:lstStyle/>
          <a:p>
            <a:r>
              <a:rPr kumimoji="1" lang="en-US" altLang="ja-JP" sz="1400"/>
              <a:t>OpenSearch.Client </a:t>
            </a:r>
            <a:r>
              <a:rPr kumimoji="1" lang="ja-JP" altLang="en-US" sz="1400"/>
              <a:t>は、高レベルの </a:t>
            </a:r>
            <a:r>
              <a:rPr kumimoji="1" lang="en-US" altLang="ja-JP" sz="1400"/>
              <a:t>.NET </a:t>
            </a:r>
            <a:r>
              <a:rPr kumimoji="1" lang="ja-JP" altLang="en-US" sz="1400"/>
              <a:t>クライアントです。厳密に型指定されたリクエストとレスポンス、およびクエリ </a:t>
            </a:r>
            <a:r>
              <a:rPr kumimoji="1" lang="en-US" altLang="ja-JP" sz="1400"/>
              <a:t>DSL </a:t>
            </a:r>
            <a:r>
              <a:rPr kumimoji="1" lang="ja-JP" altLang="en-US" sz="1400"/>
              <a:t>を提供します。リクエストとレスポンスを自動的に解析し、シリアル化</a:t>
            </a:r>
            <a:r>
              <a:rPr kumimoji="1" lang="en-US" altLang="ja-JP" sz="1400"/>
              <a:t>/</a:t>
            </a:r>
            <a:r>
              <a:rPr kumimoji="1" lang="ja-JP" altLang="en-US" sz="1400"/>
              <a:t>逆シリアル化するモデルを提供することで、生の </a:t>
            </a:r>
            <a:r>
              <a:rPr kumimoji="1" lang="en-US" altLang="ja-JP" sz="1400"/>
              <a:t>JSON </a:t>
            </a:r>
            <a:r>
              <a:rPr kumimoji="1" lang="ja-JP" altLang="en-US" sz="1400"/>
              <a:t>リクエストの構築や生の </a:t>
            </a:r>
            <a:r>
              <a:rPr kumimoji="1" lang="en-US" altLang="ja-JP" sz="1400"/>
              <a:t>JSON </a:t>
            </a:r>
            <a:r>
              <a:rPr kumimoji="1" lang="ja-JP" altLang="en-US" sz="1400"/>
              <a:t>レスポンスの解析から解放されます。 </a:t>
            </a:r>
            <a:r>
              <a:rPr kumimoji="1" lang="en-US" altLang="ja-JP" sz="1400"/>
              <a:t>OpenSearch.Client </a:t>
            </a:r>
            <a:r>
              <a:rPr kumimoji="1" lang="ja-JP" altLang="en-US" sz="1400"/>
              <a:t>は、必要に応じて </a:t>
            </a:r>
            <a:r>
              <a:rPr kumimoji="1" lang="en-US" altLang="ja-JP" sz="1400"/>
              <a:t>OpenSearch.Net </a:t>
            </a:r>
            <a:r>
              <a:rPr kumimoji="1" lang="ja-JP" altLang="en-US" sz="1400"/>
              <a:t>低レベル クライアントも公開します。</a:t>
            </a:r>
          </a:p>
        </p:txBody>
      </p:sp>
      <p:sp>
        <p:nvSpPr>
          <p:cNvPr id="28" name="テキスト ボックス 27">
            <a:extLst>
              <a:ext uri="{FF2B5EF4-FFF2-40B4-BE49-F238E27FC236}">
                <a16:creationId xmlns:a16="http://schemas.microsoft.com/office/drawing/2014/main" id="{607076AE-362D-3EDA-B0B9-53A842BD0A9B}"/>
              </a:ext>
            </a:extLst>
          </p:cNvPr>
          <p:cNvSpPr txBox="1"/>
          <p:nvPr/>
        </p:nvSpPr>
        <p:spPr>
          <a:xfrm>
            <a:off x="522515" y="2823742"/>
            <a:ext cx="2479991" cy="1938992"/>
          </a:xfrm>
          <a:prstGeom prst="rect">
            <a:avLst/>
          </a:prstGeom>
          <a:noFill/>
          <a:ln>
            <a:solidFill>
              <a:schemeClr val="accent5"/>
            </a:solidFill>
          </a:ln>
        </p:spPr>
        <p:txBody>
          <a:bodyPr wrap="square" rtlCol="0">
            <a:spAutoFit/>
          </a:bodyPr>
          <a:lstStyle/>
          <a:p>
            <a:r>
              <a:rPr kumimoji="1" lang="en-US" altLang="ja-JP" sz="1200">
                <a:latin typeface="BIZ UDゴシック" panose="020B0400000000000000" pitchFamily="49" charset="-128"/>
                <a:ea typeface="BIZ UDゴシック" panose="020B0400000000000000" pitchFamily="49" charset="-128"/>
              </a:rPr>
              <a:t>GET students/_search</a:t>
            </a:r>
          </a:p>
          <a:p>
            <a:r>
              <a:rPr kumimoji="1" lang="en-US" altLang="ja-JP" sz="1200">
                <a:latin typeface="BIZ UDゴシック" panose="020B0400000000000000" pitchFamily="49" charset="-128"/>
                <a:ea typeface="BIZ UDゴシック" panose="020B0400000000000000" pitchFamily="49" charset="-128"/>
              </a:rPr>
              <a:t>{</a:t>
            </a:r>
          </a:p>
          <a:p>
            <a:r>
              <a:rPr kumimoji="1" lang="en-US" altLang="ja-JP" sz="1200">
                <a:latin typeface="BIZ UDゴシック" panose="020B0400000000000000" pitchFamily="49" charset="-128"/>
                <a:ea typeface="BIZ UDゴシック" panose="020B0400000000000000" pitchFamily="49" charset="-128"/>
              </a:rPr>
              <a:t>  "query" : {</a:t>
            </a:r>
          </a:p>
          <a:p>
            <a:r>
              <a:rPr kumimoji="1" lang="en-US" altLang="ja-JP" sz="1200">
                <a:latin typeface="BIZ UDゴシック" panose="020B0400000000000000" pitchFamily="49" charset="-128"/>
                <a:ea typeface="BIZ UDゴシック" panose="020B0400000000000000" pitchFamily="49" charset="-128"/>
              </a:rPr>
              <a:t>    "match": {</a:t>
            </a:r>
          </a:p>
          <a:p>
            <a:r>
              <a:rPr kumimoji="1" lang="en-US" altLang="ja-JP" sz="1200">
                <a:latin typeface="BIZ UDゴシック" panose="020B0400000000000000" pitchFamily="49" charset="-128"/>
                <a:ea typeface="BIZ UDゴシック" panose="020B0400000000000000" pitchFamily="49" charset="-128"/>
              </a:rPr>
              <a:t>      "lastName": {</a:t>
            </a:r>
          </a:p>
          <a:p>
            <a:r>
              <a:rPr kumimoji="1" lang="en-US" altLang="ja-JP" sz="1200">
                <a:latin typeface="BIZ UDゴシック" panose="020B0400000000000000" pitchFamily="49" charset="-128"/>
                <a:ea typeface="BIZ UDゴシック" panose="020B0400000000000000" pitchFamily="49" charset="-128"/>
              </a:rPr>
              <a:t>        "query": "Santos"</a:t>
            </a:r>
          </a:p>
          <a:p>
            <a:r>
              <a:rPr kumimoji="1" lang="en-US" altLang="ja-JP" sz="1200">
                <a:latin typeface="BIZ UDゴシック" panose="020B0400000000000000" pitchFamily="49" charset="-128"/>
                <a:ea typeface="BIZ UDゴシック" panose="020B0400000000000000" pitchFamily="49" charset="-128"/>
              </a:rPr>
              <a:t>      }</a:t>
            </a:r>
          </a:p>
          <a:p>
            <a:r>
              <a:rPr kumimoji="1" lang="en-US" altLang="ja-JP" sz="1200">
                <a:latin typeface="BIZ UDゴシック" panose="020B0400000000000000" pitchFamily="49" charset="-128"/>
                <a:ea typeface="BIZ UDゴシック" panose="020B0400000000000000" pitchFamily="49" charset="-128"/>
              </a:rPr>
              <a:t>    }</a:t>
            </a:r>
          </a:p>
          <a:p>
            <a:r>
              <a:rPr kumimoji="1" lang="en-US" altLang="ja-JP" sz="1200">
                <a:latin typeface="BIZ UDゴシック" panose="020B0400000000000000" pitchFamily="49" charset="-128"/>
                <a:ea typeface="BIZ UDゴシック" panose="020B0400000000000000" pitchFamily="49" charset="-128"/>
              </a:rPr>
              <a:t>  }</a:t>
            </a:r>
          </a:p>
          <a:p>
            <a:r>
              <a:rPr kumimoji="1" lang="en-US" altLang="ja-JP" sz="1200">
                <a:latin typeface="BIZ UDゴシック" panose="020B0400000000000000" pitchFamily="49" charset="-128"/>
                <a:ea typeface="BIZ UDゴシック" panose="020B0400000000000000" pitchFamily="49" charset="-128"/>
              </a:rPr>
              <a:t>}</a:t>
            </a:r>
            <a:endParaRPr kumimoji="1" lang="ja-JP" altLang="en-US" sz="1200">
              <a:latin typeface="BIZ UDゴシック" panose="020B0400000000000000" pitchFamily="49" charset="-128"/>
              <a:ea typeface="BIZ UDゴシック" panose="020B0400000000000000" pitchFamily="49" charset="-128"/>
            </a:endParaRPr>
          </a:p>
        </p:txBody>
      </p:sp>
      <p:sp>
        <p:nvSpPr>
          <p:cNvPr id="31" name="テキスト ボックス 30">
            <a:extLst>
              <a:ext uri="{FF2B5EF4-FFF2-40B4-BE49-F238E27FC236}">
                <a16:creationId xmlns:a16="http://schemas.microsoft.com/office/drawing/2014/main" id="{DA15076F-61DE-AD38-D63C-4F64CB6080C6}"/>
              </a:ext>
            </a:extLst>
          </p:cNvPr>
          <p:cNvSpPr txBox="1"/>
          <p:nvPr/>
        </p:nvSpPr>
        <p:spPr>
          <a:xfrm>
            <a:off x="1956545" y="4877976"/>
            <a:ext cx="6318384" cy="1384995"/>
          </a:xfrm>
          <a:prstGeom prst="rect">
            <a:avLst/>
          </a:prstGeom>
          <a:noFill/>
          <a:ln>
            <a:solidFill>
              <a:schemeClr val="accent5"/>
            </a:solidFill>
          </a:ln>
        </p:spPr>
        <p:txBody>
          <a:bodyPr wrap="square" rtlCol="0">
            <a:spAutoFit/>
          </a:bodyPr>
          <a:lstStyle/>
          <a:p>
            <a:r>
              <a:rPr kumimoji="1" lang="en-US" altLang="ja-JP" sz="1400">
                <a:latin typeface="BIZ UDゴシック" panose="020B0400000000000000" pitchFamily="49" charset="-128"/>
                <a:ea typeface="BIZ UDゴシック" panose="020B0400000000000000" pitchFamily="49" charset="-128"/>
              </a:rPr>
              <a:t>var searchResponse = client.Search&lt;Student&gt;(s =&gt; s</a:t>
            </a:r>
          </a:p>
          <a:p>
            <a:r>
              <a:rPr kumimoji="1" lang="en-US" altLang="ja-JP" sz="1400">
                <a:latin typeface="BIZ UDゴシック" panose="020B0400000000000000" pitchFamily="49" charset="-128"/>
                <a:ea typeface="BIZ UDゴシック" panose="020B0400000000000000" pitchFamily="49" charset="-128"/>
              </a:rPr>
              <a:t>                                .Index("students")</a:t>
            </a:r>
          </a:p>
          <a:p>
            <a:r>
              <a:rPr kumimoji="1" lang="en-US" altLang="ja-JP" sz="1400">
                <a:latin typeface="BIZ UDゴシック" panose="020B0400000000000000" pitchFamily="49" charset="-128"/>
                <a:ea typeface="BIZ UDゴシック" panose="020B0400000000000000" pitchFamily="49" charset="-128"/>
              </a:rPr>
              <a:t>                                .Query(q =&gt; q</a:t>
            </a:r>
          </a:p>
          <a:p>
            <a:r>
              <a:rPr kumimoji="1" lang="en-US" altLang="ja-JP" sz="1400">
                <a:latin typeface="BIZ UDゴシック" panose="020B0400000000000000" pitchFamily="49" charset="-128"/>
                <a:ea typeface="BIZ UDゴシック" panose="020B0400000000000000" pitchFamily="49" charset="-128"/>
              </a:rPr>
              <a:t>                                    .Match(m =&gt; m</a:t>
            </a:r>
          </a:p>
          <a:p>
            <a:r>
              <a:rPr kumimoji="1" lang="en-US" altLang="ja-JP" sz="1400">
                <a:latin typeface="BIZ UDゴシック" panose="020B0400000000000000" pitchFamily="49" charset="-128"/>
                <a:ea typeface="BIZ UDゴシック" panose="020B0400000000000000" pitchFamily="49" charset="-128"/>
              </a:rPr>
              <a:t>                                        .Field(fld =&gt; fld.LastName)</a:t>
            </a:r>
          </a:p>
          <a:p>
            <a:r>
              <a:rPr kumimoji="1" lang="en-US" altLang="ja-JP" sz="1400">
                <a:latin typeface="BIZ UDゴシック" panose="020B0400000000000000" pitchFamily="49" charset="-128"/>
                <a:ea typeface="BIZ UDゴシック" panose="020B0400000000000000" pitchFamily="49" charset="-128"/>
              </a:rPr>
              <a:t>                                        .Query("Santos"))));</a:t>
            </a:r>
            <a:endParaRPr kumimoji="1" lang="ja-JP" altLang="en-US" sz="1400">
              <a:latin typeface="BIZ UDゴシック" panose="020B0400000000000000" pitchFamily="49" charset="-128"/>
              <a:ea typeface="BIZ UDゴシック" panose="020B0400000000000000" pitchFamily="49" charset="-128"/>
            </a:endParaRPr>
          </a:p>
        </p:txBody>
      </p:sp>
      <p:cxnSp>
        <p:nvCxnSpPr>
          <p:cNvPr id="33" name="コネクタ: カギ線 32">
            <a:extLst>
              <a:ext uri="{FF2B5EF4-FFF2-40B4-BE49-F238E27FC236}">
                <a16:creationId xmlns:a16="http://schemas.microsoft.com/office/drawing/2014/main" id="{667BA8F7-05BF-6706-4263-2BFDA75EAB23}"/>
              </a:ext>
            </a:extLst>
          </p:cNvPr>
          <p:cNvCxnSpPr>
            <a:stCxn id="28" idx="3"/>
            <a:endCxn id="31" idx="0"/>
          </p:cNvCxnSpPr>
          <p:nvPr/>
        </p:nvCxnSpPr>
        <p:spPr>
          <a:xfrm>
            <a:off x="3002506" y="3793238"/>
            <a:ext cx="2113231" cy="1084738"/>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テキスト ボックス 33">
            <a:extLst>
              <a:ext uri="{FF2B5EF4-FFF2-40B4-BE49-F238E27FC236}">
                <a16:creationId xmlns:a16="http://schemas.microsoft.com/office/drawing/2014/main" id="{8A0384D2-051A-DAAC-B235-6BE2545B6147}"/>
              </a:ext>
            </a:extLst>
          </p:cNvPr>
          <p:cNvSpPr txBox="1"/>
          <p:nvPr/>
        </p:nvSpPr>
        <p:spPr>
          <a:xfrm>
            <a:off x="3111861" y="2794902"/>
            <a:ext cx="1205779" cy="369332"/>
          </a:xfrm>
          <a:prstGeom prst="rect">
            <a:avLst/>
          </a:prstGeom>
          <a:noFill/>
        </p:spPr>
        <p:txBody>
          <a:bodyPr wrap="none" rtlCol="0">
            <a:spAutoFit/>
          </a:bodyPr>
          <a:lstStyle/>
          <a:p>
            <a:r>
              <a:rPr kumimoji="1" lang="en-US" altLang="ja-JP"/>
              <a:t>RestAPI</a:t>
            </a:r>
            <a:endParaRPr kumimoji="1" lang="ja-JP" altLang="en-US"/>
          </a:p>
        </p:txBody>
      </p:sp>
      <p:sp>
        <p:nvSpPr>
          <p:cNvPr id="35" name="テキスト ボックス 34">
            <a:extLst>
              <a:ext uri="{FF2B5EF4-FFF2-40B4-BE49-F238E27FC236}">
                <a16:creationId xmlns:a16="http://schemas.microsoft.com/office/drawing/2014/main" id="{4847D1E8-DC98-78AD-9C90-C6DDAB829BCC}"/>
              </a:ext>
            </a:extLst>
          </p:cNvPr>
          <p:cNvSpPr txBox="1"/>
          <p:nvPr/>
        </p:nvSpPr>
        <p:spPr>
          <a:xfrm>
            <a:off x="5849436" y="4470191"/>
            <a:ext cx="2526654" cy="369332"/>
          </a:xfrm>
          <a:prstGeom prst="rect">
            <a:avLst/>
          </a:prstGeom>
          <a:noFill/>
        </p:spPr>
        <p:txBody>
          <a:bodyPr wrap="none" rtlCol="0">
            <a:spAutoFit/>
          </a:bodyPr>
          <a:lstStyle/>
          <a:p>
            <a:r>
              <a:rPr kumimoji="1" lang="en-US" altLang="ja-JP"/>
              <a:t>Opensearch.client</a:t>
            </a:r>
            <a:endParaRPr kumimoji="1" lang="ja-JP" altLang="en-US"/>
          </a:p>
        </p:txBody>
      </p:sp>
    </p:spTree>
    <p:extLst>
      <p:ext uri="{BB962C8B-B14F-4D97-AF65-F5344CB8AC3E}">
        <p14:creationId xmlns:p14="http://schemas.microsoft.com/office/powerpoint/2010/main" val="218942539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36B81E9-BB4B-05BF-4316-DC6DADE87ACF}"/>
              </a:ext>
            </a:extLst>
          </p:cNvPr>
          <p:cNvSpPr>
            <a:spLocks noGrp="1"/>
          </p:cNvSpPr>
          <p:nvPr>
            <p:ph type="title"/>
          </p:nvPr>
        </p:nvSpPr>
        <p:spPr/>
        <p:txBody>
          <a:bodyPr/>
          <a:lstStyle/>
          <a:p>
            <a:r>
              <a:rPr lang="en-US" altLang="ja-JP"/>
              <a:t>3-2-3.</a:t>
            </a:r>
            <a:r>
              <a:rPr lang="ja-JP" altLang="en-US"/>
              <a:t>その他のデータベース</a:t>
            </a:r>
            <a:r>
              <a:rPr lang="en-US" altLang="ja-JP"/>
              <a:t>(Mysql</a:t>
            </a:r>
            <a:r>
              <a:rPr lang="ja-JP" altLang="en-US"/>
              <a:t>、</a:t>
            </a:r>
            <a:r>
              <a:rPr lang="en-US" altLang="ja-JP"/>
              <a:t>Opensearch</a:t>
            </a:r>
            <a:r>
              <a:rPr lang="ja-JP" altLang="en-US"/>
              <a:t>、</a:t>
            </a:r>
            <a:r>
              <a:rPr lang="en-US" altLang="ja-JP"/>
              <a:t>Redis)</a:t>
            </a:r>
            <a:endParaRPr kumimoji="1" lang="ja-JP" altLang="en-US"/>
          </a:p>
        </p:txBody>
      </p:sp>
      <p:sp>
        <p:nvSpPr>
          <p:cNvPr id="4" name="テキスト プレースホルダー 3">
            <a:extLst>
              <a:ext uri="{FF2B5EF4-FFF2-40B4-BE49-F238E27FC236}">
                <a16:creationId xmlns:a16="http://schemas.microsoft.com/office/drawing/2014/main" id="{650EE4D9-2637-D1E1-EEFF-E16C971D6E7A}"/>
              </a:ext>
            </a:extLst>
          </p:cNvPr>
          <p:cNvSpPr>
            <a:spLocks noGrp="1"/>
          </p:cNvSpPr>
          <p:nvPr>
            <p:ph type="body" sz="quarter" idx="14"/>
          </p:nvPr>
        </p:nvSpPr>
        <p:spPr/>
        <p:txBody>
          <a:bodyPr/>
          <a:lstStyle/>
          <a:p>
            <a:r>
              <a:rPr kumimoji="1" lang="en-US" altLang="ja-JP"/>
              <a:t>Redis</a:t>
            </a:r>
            <a:r>
              <a:rPr kumimoji="1" lang="ja-JP" altLang="en-US"/>
              <a:t>（</a:t>
            </a:r>
            <a:r>
              <a:rPr kumimoji="1" lang="en-US" altLang="ja-JP"/>
              <a:t>NoSQL</a:t>
            </a:r>
            <a:r>
              <a:rPr kumimoji="1" lang="ja-JP" altLang="en-US"/>
              <a:t>形式：</a:t>
            </a:r>
            <a:r>
              <a:rPr kumimoji="1" lang="en-US" altLang="ja-JP"/>
              <a:t>key-value</a:t>
            </a:r>
            <a:r>
              <a:rPr kumimoji="1" lang="ja-JP" altLang="en-US"/>
              <a:t>ストア）</a:t>
            </a:r>
          </a:p>
        </p:txBody>
      </p:sp>
      <p:sp>
        <p:nvSpPr>
          <p:cNvPr id="5" name="正方形/長方形 4">
            <a:extLst>
              <a:ext uri="{FF2B5EF4-FFF2-40B4-BE49-F238E27FC236}">
                <a16:creationId xmlns:a16="http://schemas.microsoft.com/office/drawing/2014/main" id="{CFEC37A3-146D-5933-3243-3EB04FF6D2D7}"/>
              </a:ext>
            </a:extLst>
          </p:cNvPr>
          <p:cNvSpPr/>
          <p:nvPr/>
        </p:nvSpPr>
        <p:spPr>
          <a:xfrm>
            <a:off x="561861" y="1274822"/>
            <a:ext cx="11344390" cy="1552784"/>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marL="285750" indent="-285750">
              <a:buFont typeface="Arial" panose="020B0604020202020204" pitchFamily="34" charset="0"/>
              <a:buChar char="•"/>
            </a:pPr>
            <a:r>
              <a:rPr kumimoji="1" lang="en-US" altLang="ja-JP"/>
              <a:t>key-value</a:t>
            </a:r>
            <a:r>
              <a:rPr kumimoji="1" lang="ja-JP" altLang="en-US"/>
              <a:t>ストアとは、キーと値の組を書き込み、 キーを指定することで値を読み出せるデータベース管理ソフトウェアです。 最近のプログラミング言語は、連想配列や辞書（</a:t>
            </a:r>
            <a:r>
              <a:rPr kumimoji="1" lang="en-US" altLang="ja-JP"/>
              <a:t>dictionary</a:t>
            </a:r>
            <a:r>
              <a:rPr kumimoji="1" lang="ja-JP" altLang="en-US"/>
              <a:t>）、</a:t>
            </a:r>
            <a:r>
              <a:rPr kumimoji="1" lang="en-US" altLang="ja-JP"/>
              <a:t>map</a:t>
            </a:r>
            <a:r>
              <a:rPr kumimoji="1" lang="ja-JP" altLang="en-US"/>
              <a:t>といったデータ型、クラスを提供しています。それらと同じ様な使い方ができるデータベースです。</a:t>
            </a:r>
            <a:endParaRPr kumimoji="1" lang="en-US" altLang="ja-JP"/>
          </a:p>
          <a:p>
            <a:pPr marL="285750" indent="-285750">
              <a:buFont typeface="Arial" panose="020B0604020202020204" pitchFamily="34" charset="0"/>
              <a:buChar char="•"/>
            </a:pPr>
            <a:r>
              <a:rPr kumimoji="1" lang="ja-JP" altLang="en-US"/>
              <a:t>ここでは、</a:t>
            </a:r>
            <a:r>
              <a:rPr kumimoji="1" lang="en-US" altLang="ja-JP"/>
              <a:t> key-value</a:t>
            </a:r>
            <a:r>
              <a:rPr kumimoji="1" lang="ja-JP" altLang="en-US"/>
              <a:t>ストアで有名な「</a:t>
            </a:r>
            <a:r>
              <a:rPr kumimoji="1" lang="en-US" altLang="ja-JP"/>
              <a:t>Redis</a:t>
            </a:r>
            <a:r>
              <a:rPr kumimoji="1" lang="ja-JP" altLang="en-US"/>
              <a:t>」について説明します。</a:t>
            </a:r>
          </a:p>
        </p:txBody>
      </p:sp>
      <p:sp>
        <p:nvSpPr>
          <p:cNvPr id="3" name="テキスト プレースホルダー 3">
            <a:extLst>
              <a:ext uri="{FF2B5EF4-FFF2-40B4-BE49-F238E27FC236}">
                <a16:creationId xmlns:a16="http://schemas.microsoft.com/office/drawing/2014/main" id="{5DCA82FD-DD72-A88D-B848-36ABB8144C5C}"/>
              </a:ext>
            </a:extLst>
          </p:cNvPr>
          <p:cNvSpPr txBox="1">
            <a:spLocks/>
          </p:cNvSpPr>
          <p:nvPr/>
        </p:nvSpPr>
        <p:spPr>
          <a:xfrm>
            <a:off x="554038" y="2974752"/>
            <a:ext cx="11388918" cy="373063"/>
          </a:xfrm>
          <a:prstGeom prst="rect">
            <a:avLst/>
          </a:prstGeom>
        </p:spPr>
        <p:txBody>
          <a:bodyPr vert="horz" lIns="91440" tIns="45720" rIns="91440" bIns="45720" rtlCol="0">
            <a:normAutofit/>
          </a:bodyPr>
          <a:lstStyle>
            <a:lvl1pPr marL="285750" indent="-285750" algn="l" defTabSz="914400" rtl="0" eaLnBrk="1" latinLnBrk="0" hangingPunct="1">
              <a:lnSpc>
                <a:spcPct val="90000"/>
              </a:lnSpc>
              <a:spcBef>
                <a:spcPts val="1000"/>
              </a:spcBef>
              <a:buFont typeface="Wingdings" panose="05000000000000000000" pitchFamily="2" charset="2"/>
              <a:buChar char="n"/>
              <a:defRPr kumimoji="1" sz="1800" kern="1200">
                <a:solidFill>
                  <a:schemeClr val="accent1">
                    <a:lumMod val="75000"/>
                  </a:schemeClr>
                </a:solidFill>
                <a:latin typeface="+mn-ea"/>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a:t>Redis</a:t>
            </a:r>
            <a:r>
              <a:rPr lang="ja-JP" altLang="en-US"/>
              <a:t>とは、</a:t>
            </a:r>
            <a:endParaRPr lang="en-US" altLang="ja-JP"/>
          </a:p>
        </p:txBody>
      </p:sp>
      <p:sp>
        <p:nvSpPr>
          <p:cNvPr id="6" name="テキスト ボックス 5">
            <a:extLst>
              <a:ext uri="{FF2B5EF4-FFF2-40B4-BE49-F238E27FC236}">
                <a16:creationId xmlns:a16="http://schemas.microsoft.com/office/drawing/2014/main" id="{A26A0FFE-EEFC-5FF9-9705-9F2BF1DBC213}"/>
              </a:ext>
            </a:extLst>
          </p:cNvPr>
          <p:cNvSpPr txBox="1"/>
          <p:nvPr/>
        </p:nvSpPr>
        <p:spPr>
          <a:xfrm>
            <a:off x="925286" y="3429000"/>
            <a:ext cx="10885714" cy="923330"/>
          </a:xfrm>
          <a:prstGeom prst="rect">
            <a:avLst/>
          </a:prstGeom>
          <a:noFill/>
        </p:spPr>
        <p:txBody>
          <a:bodyPr wrap="square" rtlCol="0">
            <a:spAutoFit/>
          </a:bodyPr>
          <a:lstStyle/>
          <a:p>
            <a:r>
              <a:rPr kumimoji="1" lang="en-US" altLang="ja-JP"/>
              <a:t>Redis</a:t>
            </a:r>
            <a:r>
              <a:rPr kumimoji="1" lang="ja-JP" altLang="en-US"/>
              <a:t>は、ネットワーク接続された永続化可能なインメモリデータベース。連想配列（キー・バリュー）、リスト、セットなどのデータ構造を扱える。いわゆる</a:t>
            </a:r>
            <a:r>
              <a:rPr kumimoji="1" lang="en-US" altLang="ja-JP"/>
              <a:t>NoSQL</a:t>
            </a:r>
            <a:r>
              <a:rPr kumimoji="1" lang="ja-JP" altLang="en-US"/>
              <a:t>データベースの一つ。オープンソースソフトウェアプロジェクトであり、</a:t>
            </a:r>
            <a:r>
              <a:rPr kumimoji="1" lang="en-US" altLang="ja-JP"/>
              <a:t>Redis Labs</a:t>
            </a:r>
            <a:r>
              <a:rPr kumimoji="1" lang="ja-JP" altLang="en-US"/>
              <a:t>がスポンサーとなって開発されている。</a:t>
            </a:r>
          </a:p>
        </p:txBody>
      </p:sp>
    </p:spTree>
    <p:extLst>
      <p:ext uri="{BB962C8B-B14F-4D97-AF65-F5344CB8AC3E}">
        <p14:creationId xmlns:p14="http://schemas.microsoft.com/office/powerpoint/2010/main" val="11325717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36B81E9-BB4B-05BF-4316-DC6DADE87ACF}"/>
              </a:ext>
            </a:extLst>
          </p:cNvPr>
          <p:cNvSpPr>
            <a:spLocks noGrp="1"/>
          </p:cNvSpPr>
          <p:nvPr>
            <p:ph type="title"/>
          </p:nvPr>
        </p:nvSpPr>
        <p:spPr/>
        <p:txBody>
          <a:bodyPr/>
          <a:lstStyle/>
          <a:p>
            <a:r>
              <a:rPr lang="en-US" altLang="ja-JP"/>
              <a:t>3-2-3.</a:t>
            </a:r>
            <a:r>
              <a:rPr lang="ja-JP" altLang="en-US"/>
              <a:t>その他のデータベース</a:t>
            </a:r>
            <a:r>
              <a:rPr lang="en-US" altLang="ja-JP"/>
              <a:t>(Mysql</a:t>
            </a:r>
            <a:r>
              <a:rPr lang="ja-JP" altLang="en-US"/>
              <a:t>、</a:t>
            </a:r>
            <a:r>
              <a:rPr lang="en-US" altLang="ja-JP"/>
              <a:t>Opensearch</a:t>
            </a:r>
            <a:r>
              <a:rPr lang="ja-JP" altLang="en-US"/>
              <a:t>、</a:t>
            </a:r>
            <a:r>
              <a:rPr lang="en-US" altLang="ja-JP"/>
              <a:t>Redis)</a:t>
            </a:r>
            <a:endParaRPr kumimoji="1" lang="ja-JP" altLang="en-US"/>
          </a:p>
        </p:txBody>
      </p:sp>
      <p:sp>
        <p:nvSpPr>
          <p:cNvPr id="4" name="テキスト プレースホルダー 3">
            <a:extLst>
              <a:ext uri="{FF2B5EF4-FFF2-40B4-BE49-F238E27FC236}">
                <a16:creationId xmlns:a16="http://schemas.microsoft.com/office/drawing/2014/main" id="{650EE4D9-2637-D1E1-EEFF-E16C971D6E7A}"/>
              </a:ext>
            </a:extLst>
          </p:cNvPr>
          <p:cNvSpPr>
            <a:spLocks noGrp="1"/>
          </p:cNvSpPr>
          <p:nvPr>
            <p:ph type="body" sz="quarter" idx="14"/>
          </p:nvPr>
        </p:nvSpPr>
        <p:spPr/>
        <p:txBody>
          <a:bodyPr/>
          <a:lstStyle/>
          <a:p>
            <a:r>
              <a:rPr kumimoji="1" lang="en-US" altLang="ja-JP"/>
              <a:t>NRedisStack</a:t>
            </a:r>
            <a:r>
              <a:rPr kumimoji="1" lang="ja-JP" altLang="en-US"/>
              <a:t>パッケージ</a:t>
            </a:r>
          </a:p>
        </p:txBody>
      </p:sp>
      <p:sp>
        <p:nvSpPr>
          <p:cNvPr id="8" name="テキスト ボックス 7">
            <a:extLst>
              <a:ext uri="{FF2B5EF4-FFF2-40B4-BE49-F238E27FC236}">
                <a16:creationId xmlns:a16="http://schemas.microsoft.com/office/drawing/2014/main" id="{0C8DE04F-5F0C-4D31-C73F-CC1CAE11D927}"/>
              </a:ext>
            </a:extLst>
          </p:cNvPr>
          <p:cNvSpPr txBox="1"/>
          <p:nvPr/>
        </p:nvSpPr>
        <p:spPr>
          <a:xfrm>
            <a:off x="522515" y="1302114"/>
            <a:ext cx="4815742" cy="276999"/>
          </a:xfrm>
          <a:prstGeom prst="rect">
            <a:avLst/>
          </a:prstGeom>
          <a:noFill/>
        </p:spPr>
        <p:txBody>
          <a:bodyPr wrap="none" rtlCol="0">
            <a:spAutoFit/>
          </a:bodyPr>
          <a:lstStyle/>
          <a:p>
            <a:r>
              <a:rPr kumimoji="1" lang="ja-JP" altLang="en-US" sz="1200"/>
              <a:t>参考</a:t>
            </a:r>
            <a:r>
              <a:rPr kumimoji="1" lang="en-US" altLang="ja-JP" sz="1200"/>
              <a:t>URL</a:t>
            </a:r>
            <a:r>
              <a:rPr kumimoji="1" lang="ja-JP" altLang="en-US" sz="1200"/>
              <a:t>：</a:t>
            </a:r>
            <a:r>
              <a:rPr kumimoji="1" lang="en-US" altLang="ja-JP" sz="1200"/>
              <a:t>https://redis.io/docs/connect/clients/dotnet/</a:t>
            </a:r>
            <a:endParaRPr kumimoji="1" lang="ja-JP" altLang="en-US" sz="1200"/>
          </a:p>
        </p:txBody>
      </p:sp>
      <p:sp>
        <p:nvSpPr>
          <p:cNvPr id="9" name="テキスト ボックス 8">
            <a:extLst>
              <a:ext uri="{FF2B5EF4-FFF2-40B4-BE49-F238E27FC236}">
                <a16:creationId xmlns:a16="http://schemas.microsoft.com/office/drawing/2014/main" id="{F2E0B9E7-1C16-7A65-9D1D-0D25C7B8C05D}"/>
              </a:ext>
            </a:extLst>
          </p:cNvPr>
          <p:cNvSpPr txBox="1"/>
          <p:nvPr/>
        </p:nvSpPr>
        <p:spPr>
          <a:xfrm>
            <a:off x="807672" y="1675177"/>
            <a:ext cx="4245428" cy="4832092"/>
          </a:xfrm>
          <a:prstGeom prst="rect">
            <a:avLst/>
          </a:prstGeom>
          <a:solidFill>
            <a:schemeClr val="bg1"/>
          </a:solidFill>
        </p:spPr>
        <p:txBody>
          <a:bodyPr wrap="square" rtlCol="0">
            <a:spAutoFit/>
          </a:bodyPr>
          <a:lstStyle/>
          <a:p>
            <a:r>
              <a:rPr kumimoji="1" lang="en-US" altLang="ja-JP" sz="1400">
                <a:latin typeface="BIZ UDゴシック" panose="020B0400000000000000" pitchFamily="49" charset="-128"/>
                <a:ea typeface="BIZ UDゴシック" panose="020B0400000000000000" pitchFamily="49" charset="-128"/>
              </a:rPr>
              <a:t>using NRedisStack;</a:t>
            </a:r>
          </a:p>
          <a:p>
            <a:r>
              <a:rPr kumimoji="1" lang="en-US" altLang="ja-JP" sz="1400">
                <a:latin typeface="BIZ UDゴシック" panose="020B0400000000000000" pitchFamily="49" charset="-128"/>
                <a:ea typeface="BIZ UDゴシック" panose="020B0400000000000000" pitchFamily="49" charset="-128"/>
              </a:rPr>
              <a:t>using NRedisStack.RedisStackCommands;</a:t>
            </a:r>
          </a:p>
          <a:p>
            <a:r>
              <a:rPr kumimoji="1" lang="en-US" altLang="ja-JP" sz="1400">
                <a:latin typeface="BIZ UDゴシック" panose="020B0400000000000000" pitchFamily="49" charset="-128"/>
                <a:ea typeface="BIZ UDゴシック" panose="020B0400000000000000" pitchFamily="49" charset="-128"/>
              </a:rPr>
              <a:t>using StackExchange.Redis;</a:t>
            </a:r>
          </a:p>
          <a:p>
            <a:r>
              <a:rPr kumimoji="1" lang="en-US" altLang="ja-JP" sz="1400">
                <a:latin typeface="BIZ UDゴシック" panose="020B0400000000000000" pitchFamily="49" charset="-128"/>
                <a:ea typeface="BIZ UDゴシック" panose="020B0400000000000000" pitchFamily="49" charset="-128"/>
              </a:rPr>
              <a:t>//...</a:t>
            </a:r>
          </a:p>
          <a:p>
            <a:r>
              <a:rPr kumimoji="1" lang="en-US" altLang="ja-JP" sz="1400">
                <a:latin typeface="BIZ UDゴシック" panose="020B0400000000000000" pitchFamily="49" charset="-128"/>
                <a:ea typeface="BIZ UDゴシック" panose="020B0400000000000000" pitchFamily="49" charset="-128"/>
              </a:rPr>
              <a:t>ConnectionMultiplexer redis = ConnectionMultiplexer.Connect("localhost");</a:t>
            </a:r>
          </a:p>
          <a:p>
            <a:r>
              <a:rPr kumimoji="1" lang="en-US" altLang="ja-JP" sz="1400">
                <a:latin typeface="BIZ UDゴシック" panose="020B0400000000000000" pitchFamily="49" charset="-128"/>
                <a:ea typeface="BIZ UDゴシック" panose="020B0400000000000000" pitchFamily="49" charset="-128"/>
              </a:rPr>
              <a:t>IDatabase db = redis.GetDatabase();</a:t>
            </a:r>
          </a:p>
          <a:p>
            <a:endParaRPr lang="en-US" altLang="ja-JP" sz="1400">
              <a:latin typeface="BIZ UDゴシック" panose="020B0400000000000000" pitchFamily="49" charset="-128"/>
              <a:ea typeface="BIZ UDゴシック" panose="020B0400000000000000" pitchFamily="49" charset="-128"/>
            </a:endParaRPr>
          </a:p>
          <a:p>
            <a:endParaRPr lang="en-US" altLang="ja-JP" sz="1400">
              <a:latin typeface="BIZ UDゴシック" panose="020B0400000000000000" pitchFamily="49" charset="-128"/>
              <a:ea typeface="BIZ UDゴシック" panose="020B0400000000000000" pitchFamily="49" charset="-128"/>
            </a:endParaRPr>
          </a:p>
          <a:p>
            <a:endParaRPr lang="en-US" altLang="ja-JP" sz="1400">
              <a:latin typeface="BIZ UDゴシック" panose="020B0400000000000000" pitchFamily="49" charset="-128"/>
              <a:ea typeface="BIZ UDゴシック" panose="020B0400000000000000" pitchFamily="49" charset="-128"/>
            </a:endParaRPr>
          </a:p>
          <a:p>
            <a:r>
              <a:rPr kumimoji="1" lang="en-US" altLang="ja-JP" sz="1400">
                <a:latin typeface="BIZ UDゴシック" panose="020B0400000000000000" pitchFamily="49" charset="-128"/>
                <a:ea typeface="BIZ UDゴシック" panose="020B0400000000000000" pitchFamily="49" charset="-128"/>
              </a:rPr>
              <a:t>var hash = new HashEntry[] { </a:t>
            </a:r>
          </a:p>
          <a:p>
            <a:r>
              <a:rPr kumimoji="1" lang="en-US" altLang="ja-JP" sz="1400">
                <a:latin typeface="BIZ UDゴシック" panose="020B0400000000000000" pitchFamily="49" charset="-128"/>
                <a:ea typeface="BIZ UDゴシック" panose="020B0400000000000000" pitchFamily="49" charset="-128"/>
              </a:rPr>
              <a:t>    new HashEntry("name", "John"), </a:t>
            </a:r>
          </a:p>
          <a:p>
            <a:r>
              <a:rPr kumimoji="1" lang="en-US" altLang="ja-JP" sz="1400">
                <a:latin typeface="BIZ UDゴシック" panose="020B0400000000000000" pitchFamily="49" charset="-128"/>
                <a:ea typeface="BIZ UDゴシック" panose="020B0400000000000000" pitchFamily="49" charset="-128"/>
              </a:rPr>
              <a:t>    new HashEntry("surname", "Smith"),</a:t>
            </a:r>
          </a:p>
          <a:p>
            <a:r>
              <a:rPr kumimoji="1" lang="en-US" altLang="ja-JP" sz="1400">
                <a:latin typeface="BIZ UDゴシック" panose="020B0400000000000000" pitchFamily="49" charset="-128"/>
                <a:ea typeface="BIZ UDゴシック" panose="020B0400000000000000" pitchFamily="49" charset="-128"/>
              </a:rPr>
              <a:t>    new HashEntry("company", "Redis"),</a:t>
            </a:r>
          </a:p>
          <a:p>
            <a:r>
              <a:rPr kumimoji="1" lang="en-US" altLang="ja-JP" sz="1400">
                <a:latin typeface="BIZ UDゴシック" panose="020B0400000000000000" pitchFamily="49" charset="-128"/>
                <a:ea typeface="BIZ UDゴシック" panose="020B0400000000000000" pitchFamily="49" charset="-128"/>
              </a:rPr>
              <a:t>    new HashEntry("age", "29"),</a:t>
            </a:r>
          </a:p>
          <a:p>
            <a:r>
              <a:rPr kumimoji="1" lang="en-US" altLang="ja-JP" sz="1400">
                <a:latin typeface="BIZ UDゴシック" panose="020B0400000000000000" pitchFamily="49" charset="-128"/>
                <a:ea typeface="BIZ UDゴシック" panose="020B0400000000000000" pitchFamily="49" charset="-128"/>
              </a:rPr>
              <a:t>    };</a:t>
            </a:r>
          </a:p>
          <a:p>
            <a:r>
              <a:rPr kumimoji="1" lang="en-US" altLang="ja-JP" sz="1400">
                <a:latin typeface="BIZ UDゴシック" panose="020B0400000000000000" pitchFamily="49" charset="-128"/>
                <a:ea typeface="BIZ UDゴシック" panose="020B0400000000000000" pitchFamily="49" charset="-128"/>
              </a:rPr>
              <a:t>db.HashSet("user-session:123", hash);</a:t>
            </a:r>
          </a:p>
          <a:p>
            <a:endParaRPr kumimoji="1" lang="en-US" altLang="ja-JP" sz="1400">
              <a:latin typeface="BIZ UDゴシック" panose="020B0400000000000000" pitchFamily="49" charset="-128"/>
              <a:ea typeface="BIZ UDゴシック" panose="020B0400000000000000" pitchFamily="49" charset="-128"/>
            </a:endParaRPr>
          </a:p>
          <a:p>
            <a:r>
              <a:rPr kumimoji="1" lang="en-US" altLang="ja-JP" sz="1400">
                <a:latin typeface="BIZ UDゴシック" panose="020B0400000000000000" pitchFamily="49" charset="-128"/>
                <a:ea typeface="BIZ UDゴシック" panose="020B0400000000000000" pitchFamily="49" charset="-128"/>
              </a:rPr>
              <a:t>var hashFields = db.HashGetAll("user-session:123");</a:t>
            </a:r>
          </a:p>
          <a:p>
            <a:r>
              <a:rPr kumimoji="1" lang="en-US" altLang="ja-JP" sz="1400">
                <a:latin typeface="BIZ UDゴシック" panose="020B0400000000000000" pitchFamily="49" charset="-128"/>
                <a:ea typeface="BIZ UDゴシック" panose="020B0400000000000000" pitchFamily="49" charset="-128"/>
              </a:rPr>
              <a:t>Console.WriteLine(String.Join("; ", hashFields));</a:t>
            </a:r>
            <a:endParaRPr kumimoji="1" lang="ja-JP" altLang="en-US" sz="1400">
              <a:latin typeface="BIZ UDゴシック" panose="020B0400000000000000" pitchFamily="49" charset="-128"/>
              <a:ea typeface="BIZ UDゴシック" panose="020B0400000000000000" pitchFamily="49" charset="-128"/>
            </a:endParaRPr>
          </a:p>
        </p:txBody>
      </p:sp>
      <p:sp>
        <p:nvSpPr>
          <p:cNvPr id="12" name="テキスト ボックス 11">
            <a:extLst>
              <a:ext uri="{FF2B5EF4-FFF2-40B4-BE49-F238E27FC236}">
                <a16:creationId xmlns:a16="http://schemas.microsoft.com/office/drawing/2014/main" id="{3692A875-7DDA-8440-F80D-7435EF55EFB2}"/>
              </a:ext>
            </a:extLst>
          </p:cNvPr>
          <p:cNvSpPr txBox="1"/>
          <p:nvPr/>
        </p:nvSpPr>
        <p:spPr>
          <a:xfrm>
            <a:off x="5636525" y="1675177"/>
            <a:ext cx="1066318" cy="307777"/>
          </a:xfrm>
          <a:prstGeom prst="rect">
            <a:avLst/>
          </a:prstGeom>
          <a:noFill/>
        </p:spPr>
        <p:txBody>
          <a:bodyPr wrap="none" rtlCol="0">
            <a:spAutoFit/>
          </a:bodyPr>
          <a:lstStyle/>
          <a:p>
            <a:r>
              <a:rPr kumimoji="1" lang="ja-JP" altLang="en-US" sz="1400"/>
              <a:t>■接続する</a:t>
            </a:r>
          </a:p>
        </p:txBody>
      </p:sp>
      <p:sp>
        <p:nvSpPr>
          <p:cNvPr id="13" name="テキスト ボックス 12">
            <a:extLst>
              <a:ext uri="{FF2B5EF4-FFF2-40B4-BE49-F238E27FC236}">
                <a16:creationId xmlns:a16="http://schemas.microsoft.com/office/drawing/2014/main" id="{D6E2EBC4-3B5D-F33E-7C7E-CE5638338265}"/>
              </a:ext>
            </a:extLst>
          </p:cNvPr>
          <p:cNvSpPr txBox="1"/>
          <p:nvPr/>
        </p:nvSpPr>
        <p:spPr>
          <a:xfrm>
            <a:off x="5636525" y="3783446"/>
            <a:ext cx="3361818" cy="307777"/>
          </a:xfrm>
          <a:prstGeom prst="rect">
            <a:avLst/>
          </a:prstGeom>
          <a:noFill/>
        </p:spPr>
        <p:txBody>
          <a:bodyPr wrap="none" rtlCol="0">
            <a:spAutoFit/>
          </a:bodyPr>
          <a:lstStyle/>
          <a:p>
            <a:r>
              <a:rPr kumimoji="1" lang="ja-JP" altLang="en-US" sz="1400"/>
              <a:t>■</a:t>
            </a:r>
            <a:r>
              <a:rPr kumimoji="1" lang="en-US" altLang="ja-JP" sz="1400"/>
              <a:t>HashMap </a:t>
            </a:r>
            <a:r>
              <a:rPr kumimoji="1" lang="ja-JP" altLang="en-US" sz="1400"/>
              <a:t>を保存および取得します。</a:t>
            </a:r>
          </a:p>
        </p:txBody>
      </p:sp>
    </p:spTree>
    <p:extLst>
      <p:ext uri="{BB962C8B-B14F-4D97-AF65-F5344CB8AC3E}">
        <p14:creationId xmlns:p14="http://schemas.microsoft.com/office/powerpoint/2010/main" val="133145482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a:extLst>
              <a:ext uri="{FF2B5EF4-FFF2-40B4-BE49-F238E27FC236}">
                <a16:creationId xmlns:a16="http://schemas.microsoft.com/office/drawing/2014/main" id="{D3578072-553C-1E04-82AF-684422C5586E}"/>
              </a:ext>
            </a:extLst>
          </p:cNvPr>
          <p:cNvSpPr>
            <a:spLocks noGrp="1"/>
          </p:cNvSpPr>
          <p:nvPr>
            <p:ph type="title"/>
          </p:nvPr>
        </p:nvSpPr>
        <p:spPr/>
        <p:txBody>
          <a:bodyPr>
            <a:normAutofit/>
          </a:bodyPr>
          <a:lstStyle/>
          <a:p>
            <a:r>
              <a:rPr lang="en-US" altLang="ja-JP"/>
              <a:t>3-2-4.pgAdmin</a:t>
            </a:r>
            <a:r>
              <a:rPr lang="ja-JP" altLang="en-US"/>
              <a:t>ツールの操作</a:t>
            </a:r>
          </a:p>
        </p:txBody>
      </p:sp>
      <p:sp>
        <p:nvSpPr>
          <p:cNvPr id="10" name="正方形/長方形 9">
            <a:extLst>
              <a:ext uri="{FF2B5EF4-FFF2-40B4-BE49-F238E27FC236}">
                <a16:creationId xmlns:a16="http://schemas.microsoft.com/office/drawing/2014/main" id="{71DBDC10-6418-DC00-C303-1428DD1A8093}"/>
              </a:ext>
            </a:extLst>
          </p:cNvPr>
          <p:cNvSpPr/>
          <p:nvPr/>
        </p:nvSpPr>
        <p:spPr>
          <a:xfrm>
            <a:off x="561861" y="922285"/>
            <a:ext cx="11344390" cy="118787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marL="285750" indent="-285750">
              <a:buFont typeface="Arial" panose="020B0604020202020204" pitchFamily="34" charset="0"/>
              <a:buChar char="•"/>
            </a:pPr>
            <a:r>
              <a:rPr kumimoji="1" lang="en-US" altLang="ja-JP"/>
              <a:t>SQL</a:t>
            </a:r>
            <a:r>
              <a:rPr kumimoji="1" lang="ja-JP" altLang="en-US"/>
              <a:t>文を使ってデータベースを操作することは基本中のキホンですが、大量のデータ操作や作業効率を考えると、ツールを</a:t>
            </a:r>
            <a:r>
              <a:rPr lang="ja-JP" altLang="en-US"/>
              <a:t>使った方が早く作業できます。</a:t>
            </a:r>
            <a:endParaRPr kumimoji="1" lang="ja-JP" altLang="en-US"/>
          </a:p>
          <a:p>
            <a:pPr marL="285750" indent="-285750">
              <a:buFont typeface="Arial" panose="020B0604020202020204" pitchFamily="34" charset="0"/>
              <a:buChar char="•"/>
            </a:pPr>
            <a:r>
              <a:rPr lang="ja-JP" altLang="en-US"/>
              <a:t>ここでは、</a:t>
            </a:r>
            <a:r>
              <a:rPr lang="en-US" altLang="ja-JP"/>
              <a:t>pgAdmin</a:t>
            </a:r>
            <a:r>
              <a:rPr lang="ja-JP" altLang="en-US"/>
              <a:t>ツールを使ってテーブル操作をＧＵＩから操作する方法について説明します。</a:t>
            </a:r>
            <a:endParaRPr lang="en-US" altLang="ja-JP"/>
          </a:p>
        </p:txBody>
      </p:sp>
      <p:sp>
        <p:nvSpPr>
          <p:cNvPr id="2" name="テキスト プレースホルダー 7">
            <a:extLst>
              <a:ext uri="{FF2B5EF4-FFF2-40B4-BE49-F238E27FC236}">
                <a16:creationId xmlns:a16="http://schemas.microsoft.com/office/drawing/2014/main" id="{DF10B8C9-FDF0-F5F7-6E79-09B4D09A1973}"/>
              </a:ext>
            </a:extLst>
          </p:cNvPr>
          <p:cNvSpPr>
            <a:spLocks noGrp="1"/>
          </p:cNvSpPr>
          <p:nvPr>
            <p:ph type="body" sz="quarter" idx="14"/>
          </p:nvPr>
        </p:nvSpPr>
        <p:spPr>
          <a:xfrm>
            <a:off x="268288" y="2416109"/>
            <a:ext cx="11637962" cy="373063"/>
          </a:xfrm>
        </p:spPr>
        <p:txBody>
          <a:bodyPr/>
          <a:lstStyle/>
          <a:p>
            <a:r>
              <a:rPr lang="ja-JP" altLang="en-US"/>
              <a:t>概要</a:t>
            </a:r>
          </a:p>
        </p:txBody>
      </p:sp>
      <p:pic>
        <p:nvPicPr>
          <p:cNvPr id="3" name="図 2">
            <a:extLst>
              <a:ext uri="{FF2B5EF4-FFF2-40B4-BE49-F238E27FC236}">
                <a16:creationId xmlns:a16="http://schemas.microsoft.com/office/drawing/2014/main" id="{B3520B1F-084E-B055-9413-CA2B0FC70A3F}"/>
              </a:ext>
            </a:extLst>
          </p:cNvPr>
          <p:cNvPicPr>
            <a:picLocks noChangeAspect="1"/>
          </p:cNvPicPr>
          <p:nvPr/>
        </p:nvPicPr>
        <p:blipFill>
          <a:blip r:embed="rId2"/>
          <a:stretch>
            <a:fillRect/>
          </a:stretch>
        </p:blipFill>
        <p:spPr>
          <a:xfrm>
            <a:off x="7152850" y="2602640"/>
            <a:ext cx="2816109" cy="2252887"/>
          </a:xfrm>
          <a:prstGeom prst="rect">
            <a:avLst/>
          </a:prstGeom>
        </p:spPr>
      </p:pic>
      <p:sp>
        <p:nvSpPr>
          <p:cNvPr id="5" name="テキスト ボックス 4">
            <a:extLst>
              <a:ext uri="{FF2B5EF4-FFF2-40B4-BE49-F238E27FC236}">
                <a16:creationId xmlns:a16="http://schemas.microsoft.com/office/drawing/2014/main" id="{97CB4D84-90E8-A10A-8B61-BBB7D83A2FAD}"/>
              </a:ext>
            </a:extLst>
          </p:cNvPr>
          <p:cNvSpPr txBox="1"/>
          <p:nvPr/>
        </p:nvSpPr>
        <p:spPr>
          <a:xfrm>
            <a:off x="715617" y="3101009"/>
            <a:ext cx="5486400" cy="3139321"/>
          </a:xfrm>
          <a:prstGeom prst="rect">
            <a:avLst/>
          </a:prstGeom>
          <a:noFill/>
        </p:spPr>
        <p:txBody>
          <a:bodyPr wrap="square" rtlCol="0">
            <a:spAutoFit/>
          </a:bodyPr>
          <a:lstStyle/>
          <a:p>
            <a:r>
              <a:rPr kumimoji="1" lang="ja-JP" altLang="en-US"/>
              <a:t>ここでは、以下の内容について説明します。</a:t>
            </a:r>
            <a:endParaRPr kumimoji="1" lang="en-US" altLang="ja-JP"/>
          </a:p>
          <a:p>
            <a:endParaRPr lang="en-US" altLang="ja-JP"/>
          </a:p>
          <a:p>
            <a:r>
              <a:rPr kumimoji="1" lang="ja-JP" altLang="en-US"/>
              <a:t>・ </a:t>
            </a:r>
            <a:r>
              <a:rPr kumimoji="1" lang="en-US" altLang="ja-JP"/>
              <a:t>pgAdmin4</a:t>
            </a:r>
            <a:r>
              <a:rPr kumimoji="1" lang="ja-JP" altLang="en-US"/>
              <a:t>の起動</a:t>
            </a:r>
          </a:p>
          <a:p>
            <a:r>
              <a:rPr kumimoji="1" lang="ja-JP" altLang="en-US"/>
              <a:t>・ </a:t>
            </a:r>
            <a:r>
              <a:rPr kumimoji="1" lang="en-US" altLang="ja-JP"/>
              <a:t>pgAdmin</a:t>
            </a:r>
            <a:r>
              <a:rPr kumimoji="1" lang="ja-JP" altLang="en-US"/>
              <a:t>から</a:t>
            </a:r>
            <a:r>
              <a:rPr kumimoji="1" lang="en-US" altLang="ja-JP"/>
              <a:t>PostgreSQL</a:t>
            </a:r>
            <a:r>
              <a:rPr kumimoji="1" lang="ja-JP" altLang="en-US"/>
              <a:t>へ接続する</a:t>
            </a:r>
          </a:p>
          <a:p>
            <a:r>
              <a:rPr kumimoji="1" lang="ja-JP" altLang="en-US"/>
              <a:t>・データベースを作成する</a:t>
            </a:r>
          </a:p>
          <a:p>
            <a:r>
              <a:rPr kumimoji="1" lang="ja-JP" altLang="en-US"/>
              <a:t>・テーブルの作成</a:t>
            </a:r>
          </a:p>
          <a:p>
            <a:r>
              <a:rPr kumimoji="1" lang="ja-JP" altLang="en-US"/>
              <a:t>・データを登録する</a:t>
            </a:r>
          </a:p>
          <a:p>
            <a:r>
              <a:rPr kumimoji="1" lang="ja-JP" altLang="en-US"/>
              <a:t>・データを登録する</a:t>
            </a:r>
          </a:p>
          <a:p>
            <a:r>
              <a:rPr kumimoji="1" lang="ja-JP" altLang="en-US"/>
              <a:t>・データを取得する</a:t>
            </a:r>
          </a:p>
          <a:p>
            <a:r>
              <a:rPr kumimoji="1" lang="ja-JP" altLang="en-US"/>
              <a:t>・データを取得する</a:t>
            </a:r>
          </a:p>
          <a:p>
            <a:r>
              <a:rPr kumimoji="1" lang="ja-JP" altLang="en-US"/>
              <a:t>・データを削除する</a:t>
            </a:r>
          </a:p>
        </p:txBody>
      </p:sp>
      <p:pic>
        <p:nvPicPr>
          <p:cNvPr id="4" name="図 3">
            <a:extLst>
              <a:ext uri="{FF2B5EF4-FFF2-40B4-BE49-F238E27FC236}">
                <a16:creationId xmlns:a16="http://schemas.microsoft.com/office/drawing/2014/main" id="{8EE17EF8-81BD-B6B8-03CD-16648BEC40E5}"/>
              </a:ext>
            </a:extLst>
          </p:cNvPr>
          <p:cNvPicPr>
            <a:picLocks noChangeAspect="1"/>
          </p:cNvPicPr>
          <p:nvPr/>
        </p:nvPicPr>
        <p:blipFill>
          <a:blip r:embed="rId3"/>
          <a:stretch>
            <a:fillRect/>
          </a:stretch>
        </p:blipFill>
        <p:spPr>
          <a:xfrm>
            <a:off x="8984975" y="4048034"/>
            <a:ext cx="2921276" cy="2246192"/>
          </a:xfrm>
          <a:prstGeom prst="rect">
            <a:avLst/>
          </a:prstGeom>
        </p:spPr>
      </p:pic>
    </p:spTree>
    <p:extLst>
      <p:ext uri="{BB962C8B-B14F-4D97-AF65-F5344CB8AC3E}">
        <p14:creationId xmlns:p14="http://schemas.microsoft.com/office/powerpoint/2010/main" val="41201313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8938D5D-B48C-2EF5-F88E-53B675EF46F8}"/>
              </a:ext>
            </a:extLst>
          </p:cNvPr>
          <p:cNvSpPr>
            <a:spLocks noGrp="1"/>
          </p:cNvSpPr>
          <p:nvPr>
            <p:ph type="title"/>
          </p:nvPr>
        </p:nvSpPr>
        <p:spPr/>
        <p:txBody>
          <a:bodyPr/>
          <a:lstStyle/>
          <a:p>
            <a:r>
              <a:rPr lang="en-US" altLang="ja-JP"/>
              <a:t>3-2-4.pgAdmin</a:t>
            </a:r>
            <a:r>
              <a:rPr lang="ja-JP" altLang="en-US"/>
              <a:t>ツールの操作</a:t>
            </a:r>
            <a:endParaRPr kumimoji="1" lang="ja-JP" altLang="en-US"/>
          </a:p>
        </p:txBody>
      </p:sp>
      <p:sp>
        <p:nvSpPr>
          <p:cNvPr id="4" name="テキスト プレースホルダー 3">
            <a:extLst>
              <a:ext uri="{FF2B5EF4-FFF2-40B4-BE49-F238E27FC236}">
                <a16:creationId xmlns:a16="http://schemas.microsoft.com/office/drawing/2014/main" id="{7FE8AB50-C4EC-4DF8-D5DB-2606900AD4CD}"/>
              </a:ext>
            </a:extLst>
          </p:cNvPr>
          <p:cNvSpPr>
            <a:spLocks noGrp="1"/>
          </p:cNvSpPr>
          <p:nvPr>
            <p:ph type="body" sz="quarter" idx="14"/>
          </p:nvPr>
        </p:nvSpPr>
        <p:spPr/>
        <p:txBody>
          <a:bodyPr/>
          <a:lstStyle/>
          <a:p>
            <a:r>
              <a:rPr kumimoji="1" lang="en-US" altLang="ja-JP"/>
              <a:t>pgAdmin4</a:t>
            </a:r>
            <a:r>
              <a:rPr kumimoji="1" lang="ja-JP" altLang="en-US"/>
              <a:t>の起動</a:t>
            </a:r>
          </a:p>
        </p:txBody>
      </p:sp>
      <p:pic>
        <p:nvPicPr>
          <p:cNvPr id="7" name="図 6">
            <a:extLst>
              <a:ext uri="{FF2B5EF4-FFF2-40B4-BE49-F238E27FC236}">
                <a16:creationId xmlns:a16="http://schemas.microsoft.com/office/drawing/2014/main" id="{33431110-F695-7CC4-49A3-D3F66F7CF012}"/>
              </a:ext>
            </a:extLst>
          </p:cNvPr>
          <p:cNvPicPr>
            <a:picLocks noChangeAspect="1"/>
          </p:cNvPicPr>
          <p:nvPr/>
        </p:nvPicPr>
        <p:blipFill>
          <a:blip r:embed="rId2"/>
          <a:stretch>
            <a:fillRect/>
          </a:stretch>
        </p:blipFill>
        <p:spPr>
          <a:xfrm>
            <a:off x="267629" y="2749550"/>
            <a:ext cx="4964935" cy="2792776"/>
          </a:xfrm>
          <a:prstGeom prst="rect">
            <a:avLst/>
          </a:prstGeom>
        </p:spPr>
      </p:pic>
      <p:pic>
        <p:nvPicPr>
          <p:cNvPr id="8" name="図 7">
            <a:extLst>
              <a:ext uri="{FF2B5EF4-FFF2-40B4-BE49-F238E27FC236}">
                <a16:creationId xmlns:a16="http://schemas.microsoft.com/office/drawing/2014/main" id="{604B7324-6823-EF6A-182E-C454D9C1F75D}"/>
              </a:ext>
            </a:extLst>
          </p:cNvPr>
          <p:cNvPicPr>
            <a:picLocks noChangeAspect="1"/>
          </p:cNvPicPr>
          <p:nvPr/>
        </p:nvPicPr>
        <p:blipFill>
          <a:blip r:embed="rId3"/>
          <a:stretch>
            <a:fillRect/>
          </a:stretch>
        </p:blipFill>
        <p:spPr>
          <a:xfrm>
            <a:off x="5297645" y="2749550"/>
            <a:ext cx="2978961" cy="2792776"/>
          </a:xfrm>
          <a:prstGeom prst="rect">
            <a:avLst/>
          </a:prstGeom>
        </p:spPr>
      </p:pic>
      <p:sp>
        <p:nvSpPr>
          <p:cNvPr id="10" name="テキスト ボックス 9">
            <a:extLst>
              <a:ext uri="{FF2B5EF4-FFF2-40B4-BE49-F238E27FC236}">
                <a16:creationId xmlns:a16="http://schemas.microsoft.com/office/drawing/2014/main" id="{6C96411B-486C-D078-7C53-3678360067A6}"/>
              </a:ext>
            </a:extLst>
          </p:cNvPr>
          <p:cNvSpPr txBox="1"/>
          <p:nvPr/>
        </p:nvSpPr>
        <p:spPr>
          <a:xfrm>
            <a:off x="267627" y="1496260"/>
            <a:ext cx="4662823" cy="584775"/>
          </a:xfrm>
          <a:prstGeom prst="rect">
            <a:avLst/>
          </a:prstGeom>
          <a:noFill/>
        </p:spPr>
        <p:txBody>
          <a:bodyPr wrap="square" rtlCol="0">
            <a:spAutoFit/>
          </a:bodyPr>
          <a:lstStyle/>
          <a:p>
            <a:r>
              <a:rPr lang="ja-JP" altLang="en-US" sz="1600"/>
              <a:t>①デスクトップのメニューから「すべてのアプリ」をクリックしてください。</a:t>
            </a:r>
            <a:endParaRPr kumimoji="1" lang="ja-JP" altLang="en-US" sz="1600"/>
          </a:p>
        </p:txBody>
      </p:sp>
      <p:sp>
        <p:nvSpPr>
          <p:cNvPr id="11" name="テキスト ボックス 10">
            <a:extLst>
              <a:ext uri="{FF2B5EF4-FFF2-40B4-BE49-F238E27FC236}">
                <a16:creationId xmlns:a16="http://schemas.microsoft.com/office/drawing/2014/main" id="{8721ECE8-245A-6CCD-C6B9-4CD87CDA9AFE}"/>
              </a:ext>
            </a:extLst>
          </p:cNvPr>
          <p:cNvSpPr txBox="1"/>
          <p:nvPr/>
        </p:nvSpPr>
        <p:spPr>
          <a:xfrm>
            <a:off x="8260602" y="1443243"/>
            <a:ext cx="3769799" cy="830997"/>
          </a:xfrm>
          <a:prstGeom prst="rect">
            <a:avLst/>
          </a:prstGeom>
          <a:noFill/>
        </p:spPr>
        <p:txBody>
          <a:bodyPr wrap="square" rtlCol="0">
            <a:spAutoFit/>
          </a:bodyPr>
          <a:lstStyle/>
          <a:p>
            <a:r>
              <a:rPr lang="ja-JP" altLang="en-US" sz="1600"/>
              <a:t>③タイトル画面が表示された後、以下画面が表示されます。</a:t>
            </a:r>
            <a:endParaRPr lang="en-US" altLang="ja-JP" sz="1600"/>
          </a:p>
          <a:p>
            <a:r>
              <a:rPr kumimoji="1" lang="ja-JP" altLang="en-US" sz="1600"/>
              <a:t>　</a:t>
            </a:r>
            <a:r>
              <a:rPr kumimoji="1" lang="en-US" altLang="ja-JP" sz="1600"/>
              <a:t>※</a:t>
            </a:r>
            <a:r>
              <a:rPr kumimoji="1" lang="ja-JP" altLang="en-US" sz="1600"/>
              <a:t>起動に少し時間がかかります。</a:t>
            </a:r>
          </a:p>
        </p:txBody>
      </p:sp>
      <p:sp>
        <p:nvSpPr>
          <p:cNvPr id="12" name="テキスト ボックス 11">
            <a:extLst>
              <a:ext uri="{FF2B5EF4-FFF2-40B4-BE49-F238E27FC236}">
                <a16:creationId xmlns:a16="http://schemas.microsoft.com/office/drawing/2014/main" id="{FDB012EF-B0A3-EF57-4483-F63B052EECC8}"/>
              </a:ext>
            </a:extLst>
          </p:cNvPr>
          <p:cNvSpPr txBox="1"/>
          <p:nvPr/>
        </p:nvSpPr>
        <p:spPr>
          <a:xfrm>
            <a:off x="5059679" y="1491712"/>
            <a:ext cx="3071695" cy="830997"/>
          </a:xfrm>
          <a:prstGeom prst="rect">
            <a:avLst/>
          </a:prstGeom>
          <a:noFill/>
        </p:spPr>
        <p:txBody>
          <a:bodyPr wrap="square" rtlCol="0">
            <a:spAutoFit/>
          </a:bodyPr>
          <a:lstStyle/>
          <a:p>
            <a:r>
              <a:rPr lang="ja-JP" altLang="en-US" sz="1600"/>
              <a:t>②</a:t>
            </a:r>
            <a:r>
              <a:rPr kumimoji="1" lang="ja-JP" altLang="en-US" sz="1600"/>
              <a:t>以下画面が表示されるので、「</a:t>
            </a:r>
            <a:r>
              <a:rPr kumimoji="1" lang="en-US" altLang="ja-JP" sz="1600"/>
              <a:t>pgAdmin 4 v7</a:t>
            </a:r>
            <a:r>
              <a:rPr kumimoji="1" lang="ja-JP" altLang="en-US" sz="1600"/>
              <a:t>」をクリックしてください。</a:t>
            </a:r>
          </a:p>
        </p:txBody>
      </p:sp>
      <p:sp>
        <p:nvSpPr>
          <p:cNvPr id="13" name="正方形/長方形 12">
            <a:extLst>
              <a:ext uri="{FF2B5EF4-FFF2-40B4-BE49-F238E27FC236}">
                <a16:creationId xmlns:a16="http://schemas.microsoft.com/office/drawing/2014/main" id="{C25F2678-F33F-9785-6256-1E1C76EF3786}"/>
              </a:ext>
            </a:extLst>
          </p:cNvPr>
          <p:cNvSpPr/>
          <p:nvPr/>
        </p:nvSpPr>
        <p:spPr>
          <a:xfrm>
            <a:off x="3031517" y="3703489"/>
            <a:ext cx="565123" cy="228431"/>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a:extLst>
              <a:ext uri="{FF2B5EF4-FFF2-40B4-BE49-F238E27FC236}">
                <a16:creationId xmlns:a16="http://schemas.microsoft.com/office/drawing/2014/main" id="{37E06CF1-A65F-3327-319A-3378CAFF1304}"/>
              </a:ext>
            </a:extLst>
          </p:cNvPr>
          <p:cNvSpPr/>
          <p:nvPr/>
        </p:nvSpPr>
        <p:spPr>
          <a:xfrm>
            <a:off x="1802157" y="5361740"/>
            <a:ext cx="321283" cy="317700"/>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a:extLst>
              <a:ext uri="{FF2B5EF4-FFF2-40B4-BE49-F238E27FC236}">
                <a16:creationId xmlns:a16="http://schemas.microsoft.com/office/drawing/2014/main" id="{548AE131-D177-4652-0129-344E89F381EF}"/>
              </a:ext>
            </a:extLst>
          </p:cNvPr>
          <p:cNvSpPr/>
          <p:nvPr/>
        </p:nvSpPr>
        <p:spPr>
          <a:xfrm>
            <a:off x="5767964" y="3475058"/>
            <a:ext cx="917316" cy="228431"/>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6" name="図 15">
            <a:extLst>
              <a:ext uri="{FF2B5EF4-FFF2-40B4-BE49-F238E27FC236}">
                <a16:creationId xmlns:a16="http://schemas.microsoft.com/office/drawing/2014/main" id="{42F07E45-B0D0-D9C6-FF23-803CB5259457}"/>
              </a:ext>
            </a:extLst>
          </p:cNvPr>
          <p:cNvPicPr>
            <a:picLocks noChangeAspect="1"/>
          </p:cNvPicPr>
          <p:nvPr/>
        </p:nvPicPr>
        <p:blipFill>
          <a:blip r:embed="rId4"/>
          <a:stretch>
            <a:fillRect/>
          </a:stretch>
        </p:blipFill>
        <p:spPr>
          <a:xfrm>
            <a:off x="8341687" y="2749550"/>
            <a:ext cx="3784638" cy="3070638"/>
          </a:xfrm>
          <a:prstGeom prst="rect">
            <a:avLst/>
          </a:prstGeom>
        </p:spPr>
      </p:pic>
    </p:spTree>
    <p:extLst>
      <p:ext uri="{BB962C8B-B14F-4D97-AF65-F5344CB8AC3E}">
        <p14:creationId xmlns:p14="http://schemas.microsoft.com/office/powerpoint/2010/main" val="122875058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8938D5D-B48C-2EF5-F88E-53B675EF46F8}"/>
              </a:ext>
            </a:extLst>
          </p:cNvPr>
          <p:cNvSpPr>
            <a:spLocks noGrp="1"/>
          </p:cNvSpPr>
          <p:nvPr>
            <p:ph type="title"/>
          </p:nvPr>
        </p:nvSpPr>
        <p:spPr/>
        <p:txBody>
          <a:bodyPr/>
          <a:lstStyle/>
          <a:p>
            <a:r>
              <a:rPr lang="en-US" altLang="ja-JP"/>
              <a:t>3-2-4.pgAdmin</a:t>
            </a:r>
            <a:r>
              <a:rPr lang="ja-JP" altLang="en-US"/>
              <a:t>ツールの操作</a:t>
            </a:r>
            <a:endParaRPr kumimoji="1" lang="ja-JP" altLang="en-US"/>
          </a:p>
        </p:txBody>
      </p:sp>
      <p:sp>
        <p:nvSpPr>
          <p:cNvPr id="4" name="テキスト プレースホルダー 3">
            <a:extLst>
              <a:ext uri="{FF2B5EF4-FFF2-40B4-BE49-F238E27FC236}">
                <a16:creationId xmlns:a16="http://schemas.microsoft.com/office/drawing/2014/main" id="{7FE8AB50-C4EC-4DF8-D5DB-2606900AD4CD}"/>
              </a:ext>
            </a:extLst>
          </p:cNvPr>
          <p:cNvSpPr>
            <a:spLocks noGrp="1"/>
          </p:cNvSpPr>
          <p:nvPr>
            <p:ph type="body" sz="quarter" idx="14"/>
          </p:nvPr>
        </p:nvSpPr>
        <p:spPr/>
        <p:txBody>
          <a:bodyPr/>
          <a:lstStyle/>
          <a:p>
            <a:r>
              <a:rPr kumimoji="1" lang="en-US" altLang="ja-JP"/>
              <a:t>pgAdmin</a:t>
            </a:r>
            <a:r>
              <a:rPr kumimoji="1" lang="ja-JP" altLang="en-US"/>
              <a:t>から</a:t>
            </a:r>
            <a:r>
              <a:rPr kumimoji="1" lang="en-US" altLang="ja-JP"/>
              <a:t>PostgreSQL</a:t>
            </a:r>
            <a:r>
              <a:rPr kumimoji="1" lang="ja-JP" altLang="en-US"/>
              <a:t>へ接続する</a:t>
            </a:r>
          </a:p>
        </p:txBody>
      </p:sp>
      <p:pic>
        <p:nvPicPr>
          <p:cNvPr id="10" name="図 9">
            <a:extLst>
              <a:ext uri="{FF2B5EF4-FFF2-40B4-BE49-F238E27FC236}">
                <a16:creationId xmlns:a16="http://schemas.microsoft.com/office/drawing/2014/main" id="{F2CA1CA9-64AF-8027-62E2-3CA438F9ABEE}"/>
              </a:ext>
            </a:extLst>
          </p:cNvPr>
          <p:cNvPicPr>
            <a:picLocks noChangeAspect="1"/>
          </p:cNvPicPr>
          <p:nvPr/>
        </p:nvPicPr>
        <p:blipFill>
          <a:blip r:embed="rId2"/>
          <a:stretch>
            <a:fillRect/>
          </a:stretch>
        </p:blipFill>
        <p:spPr>
          <a:xfrm>
            <a:off x="352976" y="2735396"/>
            <a:ext cx="4625424" cy="3556523"/>
          </a:xfrm>
          <a:prstGeom prst="rect">
            <a:avLst/>
          </a:prstGeom>
        </p:spPr>
      </p:pic>
      <p:pic>
        <p:nvPicPr>
          <p:cNvPr id="11" name="図 10">
            <a:extLst>
              <a:ext uri="{FF2B5EF4-FFF2-40B4-BE49-F238E27FC236}">
                <a16:creationId xmlns:a16="http://schemas.microsoft.com/office/drawing/2014/main" id="{9D1CC6F0-5F52-B426-DF3A-77976C965C69}"/>
              </a:ext>
            </a:extLst>
          </p:cNvPr>
          <p:cNvPicPr>
            <a:picLocks noChangeAspect="1"/>
          </p:cNvPicPr>
          <p:nvPr/>
        </p:nvPicPr>
        <p:blipFill>
          <a:blip r:embed="rId3"/>
          <a:stretch>
            <a:fillRect/>
          </a:stretch>
        </p:blipFill>
        <p:spPr>
          <a:xfrm>
            <a:off x="6836580" y="2735396"/>
            <a:ext cx="4625424" cy="3556523"/>
          </a:xfrm>
          <a:prstGeom prst="rect">
            <a:avLst/>
          </a:prstGeom>
        </p:spPr>
      </p:pic>
      <p:sp>
        <p:nvSpPr>
          <p:cNvPr id="12" name="テキスト ボックス 11">
            <a:extLst>
              <a:ext uri="{FF2B5EF4-FFF2-40B4-BE49-F238E27FC236}">
                <a16:creationId xmlns:a16="http://schemas.microsoft.com/office/drawing/2014/main" id="{7F44499A-6E84-201D-6FB5-BEE077C3A34D}"/>
              </a:ext>
            </a:extLst>
          </p:cNvPr>
          <p:cNvSpPr txBox="1"/>
          <p:nvPr/>
        </p:nvSpPr>
        <p:spPr>
          <a:xfrm>
            <a:off x="267628" y="1719780"/>
            <a:ext cx="4710772" cy="584775"/>
          </a:xfrm>
          <a:prstGeom prst="rect">
            <a:avLst/>
          </a:prstGeom>
          <a:noFill/>
        </p:spPr>
        <p:txBody>
          <a:bodyPr wrap="square" rtlCol="0">
            <a:spAutoFit/>
          </a:bodyPr>
          <a:lstStyle/>
          <a:p>
            <a:r>
              <a:rPr lang="ja-JP" altLang="en-US" sz="1600"/>
              <a:t>①</a:t>
            </a:r>
            <a:r>
              <a:rPr kumimoji="1" lang="ja-JP" altLang="en-US" sz="1600"/>
              <a:t>メニューより「オブジェクト」→「登録」→「サーバ」をクリックしてください。</a:t>
            </a:r>
          </a:p>
        </p:txBody>
      </p:sp>
      <p:sp>
        <p:nvSpPr>
          <p:cNvPr id="13" name="テキスト ボックス 12">
            <a:extLst>
              <a:ext uri="{FF2B5EF4-FFF2-40B4-BE49-F238E27FC236}">
                <a16:creationId xmlns:a16="http://schemas.microsoft.com/office/drawing/2014/main" id="{9E00B8FE-4763-F0C3-16DA-E0BBAA807982}"/>
              </a:ext>
            </a:extLst>
          </p:cNvPr>
          <p:cNvSpPr txBox="1"/>
          <p:nvPr/>
        </p:nvSpPr>
        <p:spPr>
          <a:xfrm>
            <a:off x="6836580" y="1443243"/>
            <a:ext cx="5193821" cy="584775"/>
          </a:xfrm>
          <a:prstGeom prst="rect">
            <a:avLst/>
          </a:prstGeom>
          <a:noFill/>
        </p:spPr>
        <p:txBody>
          <a:bodyPr wrap="square" rtlCol="0">
            <a:spAutoFit/>
          </a:bodyPr>
          <a:lstStyle/>
          <a:p>
            <a:r>
              <a:rPr lang="ja-JP" altLang="en-US" sz="1600"/>
              <a:t>②</a:t>
            </a:r>
            <a:r>
              <a:rPr kumimoji="1" lang="ja-JP" altLang="en-US" sz="1600"/>
              <a:t>以下画面が表示されるので、</a:t>
            </a:r>
            <a:r>
              <a:rPr lang="ja-JP" altLang="en-US" sz="1600"/>
              <a:t>接続設定につける名前「</a:t>
            </a:r>
            <a:r>
              <a:rPr lang="en-US" altLang="ja-JP" sz="1600"/>
              <a:t>postgresql13</a:t>
            </a:r>
            <a:r>
              <a:rPr lang="ja-JP" altLang="en-US" sz="1600"/>
              <a:t>」を入力してください。</a:t>
            </a:r>
            <a:endParaRPr kumimoji="1" lang="ja-JP" altLang="en-US" sz="1600"/>
          </a:p>
        </p:txBody>
      </p:sp>
      <p:sp>
        <p:nvSpPr>
          <p:cNvPr id="14" name="正方形/長方形 13">
            <a:extLst>
              <a:ext uri="{FF2B5EF4-FFF2-40B4-BE49-F238E27FC236}">
                <a16:creationId xmlns:a16="http://schemas.microsoft.com/office/drawing/2014/main" id="{6FC229CC-175C-9E12-2796-E1A66733525E}"/>
              </a:ext>
            </a:extLst>
          </p:cNvPr>
          <p:cNvSpPr/>
          <p:nvPr/>
        </p:nvSpPr>
        <p:spPr>
          <a:xfrm>
            <a:off x="492401" y="2771488"/>
            <a:ext cx="493119" cy="234944"/>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a:extLst>
              <a:ext uri="{FF2B5EF4-FFF2-40B4-BE49-F238E27FC236}">
                <a16:creationId xmlns:a16="http://schemas.microsoft.com/office/drawing/2014/main" id="{240F0CC7-1386-185D-43A6-7D730F65EB0B}"/>
              </a:ext>
            </a:extLst>
          </p:cNvPr>
          <p:cNvSpPr/>
          <p:nvPr/>
        </p:nvSpPr>
        <p:spPr>
          <a:xfrm>
            <a:off x="570073" y="3005504"/>
            <a:ext cx="598327" cy="234944"/>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a:extLst>
              <a:ext uri="{FF2B5EF4-FFF2-40B4-BE49-F238E27FC236}">
                <a16:creationId xmlns:a16="http://schemas.microsoft.com/office/drawing/2014/main" id="{D712E659-7633-D946-F957-94E9B21B33EF}"/>
              </a:ext>
            </a:extLst>
          </p:cNvPr>
          <p:cNvSpPr/>
          <p:nvPr/>
        </p:nvSpPr>
        <p:spPr>
          <a:xfrm>
            <a:off x="1246180" y="2965792"/>
            <a:ext cx="867100" cy="326048"/>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正方形/長方形 16">
            <a:extLst>
              <a:ext uri="{FF2B5EF4-FFF2-40B4-BE49-F238E27FC236}">
                <a16:creationId xmlns:a16="http://schemas.microsoft.com/office/drawing/2014/main" id="{B87F2323-DEB4-EC16-66B4-A3508CC274DE}"/>
              </a:ext>
            </a:extLst>
          </p:cNvPr>
          <p:cNvSpPr/>
          <p:nvPr/>
        </p:nvSpPr>
        <p:spPr>
          <a:xfrm>
            <a:off x="7385220" y="3509769"/>
            <a:ext cx="1026824" cy="344252"/>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26793579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8938D5D-B48C-2EF5-F88E-53B675EF46F8}"/>
              </a:ext>
            </a:extLst>
          </p:cNvPr>
          <p:cNvSpPr>
            <a:spLocks noGrp="1"/>
          </p:cNvSpPr>
          <p:nvPr>
            <p:ph type="title"/>
          </p:nvPr>
        </p:nvSpPr>
        <p:spPr/>
        <p:txBody>
          <a:bodyPr/>
          <a:lstStyle/>
          <a:p>
            <a:r>
              <a:rPr lang="en-US" altLang="ja-JP"/>
              <a:t>3-2-4.pgAdmin</a:t>
            </a:r>
            <a:r>
              <a:rPr lang="ja-JP" altLang="en-US"/>
              <a:t>ツールの操作</a:t>
            </a:r>
            <a:endParaRPr kumimoji="1" lang="ja-JP" altLang="en-US"/>
          </a:p>
        </p:txBody>
      </p:sp>
      <p:pic>
        <p:nvPicPr>
          <p:cNvPr id="11" name="図 10">
            <a:extLst>
              <a:ext uri="{FF2B5EF4-FFF2-40B4-BE49-F238E27FC236}">
                <a16:creationId xmlns:a16="http://schemas.microsoft.com/office/drawing/2014/main" id="{286B0C0B-985E-6675-B376-703F317EC4B8}"/>
              </a:ext>
            </a:extLst>
          </p:cNvPr>
          <p:cNvPicPr>
            <a:picLocks noChangeAspect="1"/>
          </p:cNvPicPr>
          <p:nvPr/>
        </p:nvPicPr>
        <p:blipFill>
          <a:blip r:embed="rId2"/>
          <a:stretch>
            <a:fillRect/>
          </a:stretch>
        </p:blipFill>
        <p:spPr>
          <a:xfrm>
            <a:off x="232881" y="2721165"/>
            <a:ext cx="3992724" cy="3070036"/>
          </a:xfrm>
          <a:prstGeom prst="rect">
            <a:avLst/>
          </a:prstGeom>
        </p:spPr>
      </p:pic>
      <p:pic>
        <p:nvPicPr>
          <p:cNvPr id="12" name="図 11">
            <a:extLst>
              <a:ext uri="{FF2B5EF4-FFF2-40B4-BE49-F238E27FC236}">
                <a16:creationId xmlns:a16="http://schemas.microsoft.com/office/drawing/2014/main" id="{4DD44D49-CEF6-0940-4780-0E96AC7504F3}"/>
              </a:ext>
            </a:extLst>
          </p:cNvPr>
          <p:cNvPicPr>
            <a:picLocks noChangeAspect="1"/>
          </p:cNvPicPr>
          <p:nvPr/>
        </p:nvPicPr>
        <p:blipFill>
          <a:blip r:embed="rId3"/>
          <a:stretch>
            <a:fillRect/>
          </a:stretch>
        </p:blipFill>
        <p:spPr>
          <a:xfrm>
            <a:off x="7543972" y="2721165"/>
            <a:ext cx="3992726" cy="3070037"/>
          </a:xfrm>
          <a:prstGeom prst="rect">
            <a:avLst/>
          </a:prstGeom>
        </p:spPr>
      </p:pic>
      <p:sp>
        <p:nvSpPr>
          <p:cNvPr id="13" name="テキスト ボックス 12">
            <a:extLst>
              <a:ext uri="{FF2B5EF4-FFF2-40B4-BE49-F238E27FC236}">
                <a16:creationId xmlns:a16="http://schemas.microsoft.com/office/drawing/2014/main" id="{BB7559CF-7E77-3922-F1B8-0BA21B00B403}"/>
              </a:ext>
            </a:extLst>
          </p:cNvPr>
          <p:cNvSpPr txBox="1"/>
          <p:nvPr/>
        </p:nvSpPr>
        <p:spPr>
          <a:xfrm>
            <a:off x="267627" y="1496260"/>
            <a:ext cx="5269573" cy="584775"/>
          </a:xfrm>
          <a:prstGeom prst="rect">
            <a:avLst/>
          </a:prstGeom>
          <a:noFill/>
        </p:spPr>
        <p:txBody>
          <a:bodyPr wrap="square" rtlCol="0">
            <a:spAutoFit/>
          </a:bodyPr>
          <a:lstStyle/>
          <a:p>
            <a:r>
              <a:rPr lang="ja-JP" altLang="en-US" sz="1600"/>
              <a:t>③</a:t>
            </a:r>
            <a:r>
              <a:rPr kumimoji="1" lang="ja-JP" altLang="en-US" sz="1600"/>
              <a:t>「接続」タブを選択し、以下接続情報を入力し、「保存」ボタンをクリックしてください。</a:t>
            </a:r>
          </a:p>
        </p:txBody>
      </p:sp>
      <p:sp>
        <p:nvSpPr>
          <p:cNvPr id="14" name="テキスト ボックス 13">
            <a:extLst>
              <a:ext uri="{FF2B5EF4-FFF2-40B4-BE49-F238E27FC236}">
                <a16:creationId xmlns:a16="http://schemas.microsoft.com/office/drawing/2014/main" id="{BA36CC39-677D-BAA4-75E9-718AC19D39AC}"/>
              </a:ext>
            </a:extLst>
          </p:cNvPr>
          <p:cNvSpPr txBox="1"/>
          <p:nvPr/>
        </p:nvSpPr>
        <p:spPr>
          <a:xfrm>
            <a:off x="7223760" y="1443243"/>
            <a:ext cx="4806641" cy="584775"/>
          </a:xfrm>
          <a:prstGeom prst="rect">
            <a:avLst/>
          </a:prstGeom>
          <a:noFill/>
        </p:spPr>
        <p:txBody>
          <a:bodyPr wrap="square" rtlCol="0">
            <a:spAutoFit/>
          </a:bodyPr>
          <a:lstStyle/>
          <a:p>
            <a:r>
              <a:rPr lang="ja-JP" altLang="en-US" sz="1600"/>
              <a:t>④</a:t>
            </a:r>
            <a:r>
              <a:rPr kumimoji="1" lang="ja-JP" altLang="en-US" sz="1600"/>
              <a:t>接続が完了すると、以下画面（監視情報）が表示されます。</a:t>
            </a:r>
          </a:p>
        </p:txBody>
      </p:sp>
      <p:sp>
        <p:nvSpPr>
          <p:cNvPr id="15" name="正方形/長方形 14">
            <a:extLst>
              <a:ext uri="{FF2B5EF4-FFF2-40B4-BE49-F238E27FC236}">
                <a16:creationId xmlns:a16="http://schemas.microsoft.com/office/drawing/2014/main" id="{E2F85371-742A-5720-5F45-F1F428F9B2EE}"/>
              </a:ext>
            </a:extLst>
          </p:cNvPr>
          <p:cNvSpPr/>
          <p:nvPr/>
        </p:nvSpPr>
        <p:spPr>
          <a:xfrm>
            <a:off x="1035656" y="3068319"/>
            <a:ext cx="285144" cy="187637"/>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a:extLst>
              <a:ext uri="{FF2B5EF4-FFF2-40B4-BE49-F238E27FC236}">
                <a16:creationId xmlns:a16="http://schemas.microsoft.com/office/drawing/2014/main" id="{59A6B649-983F-2B60-8AB5-753842601E31}"/>
              </a:ext>
            </a:extLst>
          </p:cNvPr>
          <p:cNvSpPr/>
          <p:nvPr/>
        </p:nvSpPr>
        <p:spPr>
          <a:xfrm>
            <a:off x="729350" y="3260845"/>
            <a:ext cx="1475370" cy="2215395"/>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正方形/長方形 16">
            <a:extLst>
              <a:ext uri="{FF2B5EF4-FFF2-40B4-BE49-F238E27FC236}">
                <a16:creationId xmlns:a16="http://schemas.microsoft.com/office/drawing/2014/main" id="{D030D380-F8F3-0EA6-2AE4-A02E34BB6438}"/>
              </a:ext>
            </a:extLst>
          </p:cNvPr>
          <p:cNvSpPr/>
          <p:nvPr/>
        </p:nvSpPr>
        <p:spPr>
          <a:xfrm>
            <a:off x="3309990" y="5476240"/>
            <a:ext cx="439050" cy="406400"/>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テキスト ボックス 17">
            <a:extLst>
              <a:ext uri="{FF2B5EF4-FFF2-40B4-BE49-F238E27FC236}">
                <a16:creationId xmlns:a16="http://schemas.microsoft.com/office/drawing/2014/main" id="{2DFA3D85-5741-E724-D01E-CC3B87298F3A}"/>
              </a:ext>
            </a:extLst>
          </p:cNvPr>
          <p:cNvSpPr txBox="1"/>
          <p:nvPr/>
        </p:nvSpPr>
        <p:spPr>
          <a:xfrm>
            <a:off x="4257040" y="2814320"/>
            <a:ext cx="3769360" cy="2462213"/>
          </a:xfrm>
          <a:prstGeom prst="rect">
            <a:avLst/>
          </a:prstGeom>
          <a:noFill/>
        </p:spPr>
        <p:txBody>
          <a:bodyPr wrap="square" rtlCol="0">
            <a:spAutoFit/>
          </a:bodyPr>
          <a:lstStyle/>
          <a:p>
            <a:r>
              <a:rPr kumimoji="1" lang="ja-JP" altLang="en-US" sz="1400"/>
              <a:t>ホスト名</a:t>
            </a:r>
            <a:r>
              <a:rPr kumimoji="1" lang="en-US" altLang="ja-JP" sz="1400"/>
              <a:t>/</a:t>
            </a:r>
            <a:r>
              <a:rPr kumimoji="1" lang="ja-JP" altLang="en-US" sz="1400"/>
              <a:t>アドレス：　</a:t>
            </a:r>
            <a:r>
              <a:rPr kumimoji="1" lang="en-US" altLang="ja-JP" sz="1400"/>
              <a:t>127.0.0.1</a:t>
            </a:r>
          </a:p>
          <a:p>
            <a:endParaRPr lang="en-US" altLang="ja-JP" sz="1400"/>
          </a:p>
          <a:p>
            <a:r>
              <a:rPr lang="ja-JP" altLang="en-US" sz="1400"/>
              <a:t>ポート番号：　</a:t>
            </a:r>
            <a:r>
              <a:rPr lang="en-US" altLang="ja-JP" sz="1400"/>
              <a:t>5432</a:t>
            </a:r>
          </a:p>
          <a:p>
            <a:endParaRPr kumimoji="1" lang="en-US" altLang="ja-JP" sz="1400"/>
          </a:p>
          <a:p>
            <a:r>
              <a:rPr kumimoji="1" lang="ja-JP" altLang="en-US" sz="1400"/>
              <a:t>管理用データベース：　</a:t>
            </a:r>
            <a:r>
              <a:rPr kumimoji="1" lang="en-US" altLang="ja-JP" sz="1400"/>
              <a:t>postgres</a:t>
            </a:r>
          </a:p>
          <a:p>
            <a:endParaRPr lang="en-US" altLang="ja-JP" sz="1400"/>
          </a:p>
          <a:p>
            <a:r>
              <a:rPr lang="ja-JP" altLang="en-US" sz="1400"/>
              <a:t>ユーザ名：　</a:t>
            </a:r>
            <a:r>
              <a:rPr lang="en-US" altLang="ja-JP" sz="1400"/>
              <a:t>postgres</a:t>
            </a:r>
          </a:p>
          <a:p>
            <a:endParaRPr kumimoji="1" lang="en-US" altLang="ja-JP" sz="1400"/>
          </a:p>
          <a:p>
            <a:r>
              <a:rPr kumimoji="1" lang="ja-JP" altLang="en-US" sz="1400"/>
              <a:t>パスワード：　</a:t>
            </a:r>
            <a:r>
              <a:rPr kumimoji="1" lang="en-US" altLang="ja-JP" sz="1400"/>
              <a:t>macro00</a:t>
            </a:r>
          </a:p>
          <a:p>
            <a:endParaRPr lang="en-US" altLang="ja-JP" sz="1400"/>
          </a:p>
          <a:p>
            <a:r>
              <a:rPr lang="ja-JP" altLang="en-US" sz="1400"/>
              <a:t>パスワードを保存：　　　　　　　　</a:t>
            </a:r>
            <a:r>
              <a:rPr lang="en-US" altLang="ja-JP" sz="1400"/>
              <a:t>YES</a:t>
            </a:r>
          </a:p>
        </p:txBody>
      </p:sp>
      <p:pic>
        <p:nvPicPr>
          <p:cNvPr id="19" name="図 18">
            <a:extLst>
              <a:ext uri="{FF2B5EF4-FFF2-40B4-BE49-F238E27FC236}">
                <a16:creationId xmlns:a16="http://schemas.microsoft.com/office/drawing/2014/main" id="{ABCCD9F7-3F48-7077-62AE-B3A03D349E73}"/>
              </a:ext>
            </a:extLst>
          </p:cNvPr>
          <p:cNvPicPr>
            <a:picLocks noChangeAspect="1"/>
          </p:cNvPicPr>
          <p:nvPr/>
        </p:nvPicPr>
        <p:blipFill>
          <a:blip r:embed="rId4"/>
          <a:stretch>
            <a:fillRect/>
          </a:stretch>
        </p:blipFill>
        <p:spPr>
          <a:xfrm>
            <a:off x="5943820" y="4989695"/>
            <a:ext cx="438694" cy="286838"/>
          </a:xfrm>
          <a:prstGeom prst="rect">
            <a:avLst/>
          </a:prstGeom>
        </p:spPr>
      </p:pic>
    </p:spTree>
    <p:extLst>
      <p:ext uri="{BB962C8B-B14F-4D97-AF65-F5344CB8AC3E}">
        <p14:creationId xmlns:p14="http://schemas.microsoft.com/office/powerpoint/2010/main" val="350413437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8938D5D-B48C-2EF5-F88E-53B675EF46F8}"/>
              </a:ext>
            </a:extLst>
          </p:cNvPr>
          <p:cNvSpPr>
            <a:spLocks noGrp="1"/>
          </p:cNvSpPr>
          <p:nvPr>
            <p:ph type="title"/>
          </p:nvPr>
        </p:nvSpPr>
        <p:spPr/>
        <p:txBody>
          <a:bodyPr/>
          <a:lstStyle/>
          <a:p>
            <a:r>
              <a:rPr lang="en-US" altLang="ja-JP"/>
              <a:t>3-2-4.pgAdmin</a:t>
            </a:r>
            <a:r>
              <a:rPr lang="ja-JP" altLang="en-US"/>
              <a:t>ツールの操作</a:t>
            </a:r>
            <a:endParaRPr kumimoji="1" lang="ja-JP" altLang="en-US"/>
          </a:p>
        </p:txBody>
      </p:sp>
      <p:sp>
        <p:nvSpPr>
          <p:cNvPr id="4" name="テキスト プレースホルダー 3">
            <a:extLst>
              <a:ext uri="{FF2B5EF4-FFF2-40B4-BE49-F238E27FC236}">
                <a16:creationId xmlns:a16="http://schemas.microsoft.com/office/drawing/2014/main" id="{7FE8AB50-C4EC-4DF8-D5DB-2606900AD4CD}"/>
              </a:ext>
            </a:extLst>
          </p:cNvPr>
          <p:cNvSpPr>
            <a:spLocks noGrp="1"/>
          </p:cNvSpPr>
          <p:nvPr>
            <p:ph type="body" sz="quarter" idx="14"/>
          </p:nvPr>
        </p:nvSpPr>
        <p:spPr/>
        <p:txBody>
          <a:bodyPr/>
          <a:lstStyle/>
          <a:p>
            <a:r>
              <a:rPr kumimoji="1" lang="ja-JP" altLang="en-US"/>
              <a:t>データベースを作成する</a:t>
            </a:r>
          </a:p>
        </p:txBody>
      </p:sp>
      <p:sp>
        <p:nvSpPr>
          <p:cNvPr id="6" name="テキスト ボックス 5">
            <a:extLst>
              <a:ext uri="{FF2B5EF4-FFF2-40B4-BE49-F238E27FC236}">
                <a16:creationId xmlns:a16="http://schemas.microsoft.com/office/drawing/2014/main" id="{889432D8-50D7-12A2-67BA-A25DF800861D}"/>
              </a:ext>
            </a:extLst>
          </p:cNvPr>
          <p:cNvSpPr txBox="1"/>
          <p:nvPr/>
        </p:nvSpPr>
        <p:spPr>
          <a:xfrm>
            <a:off x="267629" y="1699893"/>
            <a:ext cx="5669186" cy="307777"/>
          </a:xfrm>
          <a:prstGeom prst="rect">
            <a:avLst/>
          </a:prstGeom>
          <a:noFill/>
        </p:spPr>
        <p:txBody>
          <a:bodyPr wrap="square" rtlCol="0">
            <a:spAutoFit/>
          </a:bodyPr>
          <a:lstStyle/>
          <a:p>
            <a:r>
              <a:rPr kumimoji="1" lang="ja-JP" altLang="en-US" sz="1400"/>
              <a:t>①</a:t>
            </a:r>
            <a:r>
              <a:rPr kumimoji="1" lang="en-US" altLang="ja-JP" sz="1400"/>
              <a:t>pgAdmin</a:t>
            </a:r>
            <a:r>
              <a:rPr kumimoji="1" lang="ja-JP" altLang="en-US" sz="1400"/>
              <a:t>を起動します。</a:t>
            </a:r>
          </a:p>
        </p:txBody>
      </p:sp>
      <p:sp>
        <p:nvSpPr>
          <p:cNvPr id="7" name="テキスト ボックス 6">
            <a:extLst>
              <a:ext uri="{FF2B5EF4-FFF2-40B4-BE49-F238E27FC236}">
                <a16:creationId xmlns:a16="http://schemas.microsoft.com/office/drawing/2014/main" id="{4A1E34B9-3465-4F58-9066-8650435D9041}"/>
              </a:ext>
            </a:extLst>
          </p:cNvPr>
          <p:cNvSpPr txBox="1"/>
          <p:nvPr/>
        </p:nvSpPr>
        <p:spPr>
          <a:xfrm>
            <a:off x="6886575" y="1699893"/>
            <a:ext cx="4848225" cy="738664"/>
          </a:xfrm>
          <a:prstGeom prst="rect">
            <a:avLst/>
          </a:prstGeom>
          <a:noFill/>
        </p:spPr>
        <p:txBody>
          <a:bodyPr wrap="square" rtlCol="0">
            <a:spAutoFit/>
          </a:bodyPr>
          <a:lstStyle/>
          <a:p>
            <a:r>
              <a:rPr kumimoji="1" lang="ja-JP" altLang="en-US" sz="1400">
                <a:latin typeface="+mn-ea"/>
              </a:rPr>
              <a:t>②</a:t>
            </a:r>
            <a:r>
              <a:rPr kumimoji="1" lang="en-US" altLang="ja-JP" sz="1400">
                <a:latin typeface="+mn-ea"/>
              </a:rPr>
              <a:t>『Servers(1)』→『PostgreSQL 12』→『</a:t>
            </a:r>
            <a:r>
              <a:rPr kumimoji="1" lang="ja-JP" altLang="en-US" sz="1400">
                <a:latin typeface="+mn-ea"/>
              </a:rPr>
              <a:t>データベース</a:t>
            </a:r>
            <a:r>
              <a:rPr kumimoji="1" lang="en-US" altLang="ja-JP" sz="1400">
                <a:latin typeface="+mn-ea"/>
              </a:rPr>
              <a:t>(1)』</a:t>
            </a:r>
            <a:r>
              <a:rPr kumimoji="1" lang="ja-JP" altLang="en-US" sz="1400">
                <a:latin typeface="+mn-ea"/>
              </a:rPr>
              <a:t>とクリックしていき、</a:t>
            </a:r>
          </a:p>
          <a:p>
            <a:r>
              <a:rPr kumimoji="1" lang="ja-JP" altLang="en-US" sz="1400">
                <a:latin typeface="+mn-ea"/>
              </a:rPr>
              <a:t>画面のように展開します。</a:t>
            </a:r>
          </a:p>
        </p:txBody>
      </p:sp>
      <p:pic>
        <p:nvPicPr>
          <p:cNvPr id="13316" name="Picture 4">
            <a:extLst>
              <a:ext uri="{FF2B5EF4-FFF2-40B4-BE49-F238E27FC236}">
                <a16:creationId xmlns:a16="http://schemas.microsoft.com/office/drawing/2014/main" id="{A544FC1A-8913-4301-0877-5B510FD6DD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1950" y="2719707"/>
            <a:ext cx="5163891" cy="1233168"/>
          </a:xfrm>
          <a:prstGeom prst="rect">
            <a:avLst/>
          </a:prstGeom>
          <a:noFill/>
          <a:extLst>
            <a:ext uri="{909E8E84-426E-40DD-AFC4-6F175D3DCCD1}">
              <a14:hiddenFill xmlns:a14="http://schemas.microsoft.com/office/drawing/2010/main">
                <a:solidFill>
                  <a:srgbClr val="FFFFFF"/>
                </a:solidFill>
              </a14:hiddenFill>
            </a:ext>
          </a:extLst>
        </p:spPr>
      </p:pic>
      <p:pic>
        <p:nvPicPr>
          <p:cNvPr id="13320" name="Picture 8">
            <a:extLst>
              <a:ext uri="{FF2B5EF4-FFF2-40B4-BE49-F238E27FC236}">
                <a16:creationId xmlns:a16="http://schemas.microsoft.com/office/drawing/2014/main" id="{DA2631BC-792B-0682-6C54-E6CFC1A672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85235" y="2719706"/>
            <a:ext cx="4249343" cy="16997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5280984"/>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ユーザー定義 2">
      <a:majorFont>
        <a:latin typeface="BIZ UDPゴシック"/>
        <a:ea typeface="BIZ UDPゴシック"/>
        <a:cs typeface=""/>
      </a:majorFont>
      <a:minorFont>
        <a:latin typeface="BIZ UDPゴシック"/>
        <a:ea typeface="BIZ UDPゴシック"/>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25219</TotalTime>
  <Words>29519</Words>
  <Application>Microsoft Office PowerPoint</Application>
  <PresentationFormat>ワイド画面</PresentationFormat>
  <Paragraphs>3787</Paragraphs>
  <Slides>242</Slides>
  <Notes>0</Notes>
  <HiddenSlides>0</HiddenSlides>
  <MMClips>0</MMClips>
  <ScaleCrop>false</ScaleCrop>
  <HeadingPairs>
    <vt:vector size="6" baseType="variant">
      <vt:variant>
        <vt:lpstr>使用されているフォント</vt:lpstr>
      </vt:variant>
      <vt:variant>
        <vt:i4>9</vt:i4>
      </vt:variant>
      <vt:variant>
        <vt:lpstr>テーマ</vt:lpstr>
      </vt:variant>
      <vt:variant>
        <vt:i4>1</vt:i4>
      </vt:variant>
      <vt:variant>
        <vt:lpstr>スライド タイトル</vt:lpstr>
      </vt:variant>
      <vt:variant>
        <vt:i4>242</vt:i4>
      </vt:variant>
    </vt:vector>
  </HeadingPairs>
  <TitlesOfParts>
    <vt:vector size="252" baseType="lpstr">
      <vt:lpstr>BIZ UDPゴシック</vt:lpstr>
      <vt:lpstr>BIZ UDゴシック</vt:lpstr>
      <vt:lpstr>FujitsuInfinityPro-Regular</vt:lpstr>
      <vt:lpstr>ＭＳ ゴシック</vt:lpstr>
      <vt:lpstr>Noto Sans JP</vt:lpstr>
      <vt:lpstr>ヒラギノ角ゴ Pro W3</vt:lpstr>
      <vt:lpstr>游ゴシック</vt:lpstr>
      <vt:lpstr>Arial</vt:lpstr>
      <vt:lpstr>Wingdings</vt:lpstr>
      <vt:lpstr>Office テーマ</vt:lpstr>
      <vt:lpstr>若者正社員チャレンジ事業 　　 IT技術者(プログラマ)実習カリキュラム</vt:lpstr>
      <vt:lpstr>はじめに</vt:lpstr>
      <vt:lpstr>はじめに</vt:lpstr>
      <vt:lpstr>実習目的と達成目標</vt:lpstr>
      <vt:lpstr>目次</vt:lpstr>
      <vt:lpstr>目次</vt:lpstr>
      <vt:lpstr>３-１．開発するwebシステムの説明</vt:lpstr>
      <vt:lpstr>3-1-1.開発環境の確認</vt:lpstr>
      <vt:lpstr>3-1-1.開発環境の確認</vt:lpstr>
      <vt:lpstr>3-1-1.開発環境の確認</vt:lpstr>
      <vt:lpstr>3-1-1.開発環境の確認</vt:lpstr>
      <vt:lpstr>3-1-2.全体概要</vt:lpstr>
      <vt:lpstr>3-1-2.全体概要</vt:lpstr>
      <vt:lpstr>3-1-2.全体概要</vt:lpstr>
      <vt:lpstr>3-1-3.開発手順</vt:lpstr>
      <vt:lpstr>3-1-4.要件定義</vt:lpstr>
      <vt:lpstr>3-1-4.要件定義</vt:lpstr>
      <vt:lpstr>3-1-4.要件定義</vt:lpstr>
      <vt:lpstr>3-1-4.要件定義</vt:lpstr>
      <vt:lpstr>3-1-4.要件定義</vt:lpstr>
      <vt:lpstr>3-1-4.要件定義</vt:lpstr>
      <vt:lpstr>3-1-4.要件定義</vt:lpstr>
      <vt:lpstr>3-1-4.要件定義</vt:lpstr>
      <vt:lpstr>3-1-4.要件定義</vt:lpstr>
      <vt:lpstr>3-1-4.要件定義</vt:lpstr>
      <vt:lpstr>3-1-4.要件定義</vt:lpstr>
      <vt:lpstr>3-1-4.要件定義</vt:lpstr>
      <vt:lpstr>3-1-4.要件定義</vt:lpstr>
      <vt:lpstr>3-1-5.概要設計</vt:lpstr>
      <vt:lpstr>3-1-5.概要設計</vt:lpstr>
      <vt:lpstr>3-1-5.概要設計</vt:lpstr>
      <vt:lpstr>3-1-5.概要設計</vt:lpstr>
      <vt:lpstr>3-1-5.概要設計</vt:lpstr>
      <vt:lpstr>3-1-5.概要設計</vt:lpstr>
      <vt:lpstr>3-1-5.概要設計</vt:lpstr>
      <vt:lpstr>3-1-5.概要設計</vt:lpstr>
      <vt:lpstr>3-1-5.概要設計</vt:lpstr>
      <vt:lpstr>3-1-5.概要設計</vt:lpstr>
      <vt:lpstr>3-1-6.開発</vt:lpstr>
      <vt:lpstr>3-1-7.動作確認（テスト）</vt:lpstr>
      <vt:lpstr>3-1-7.動作確認（テスト）</vt:lpstr>
      <vt:lpstr>3-1-7.動作確認（テスト）</vt:lpstr>
      <vt:lpstr>3-1-7.動作確認（テスト）</vt:lpstr>
      <vt:lpstr>3-1-7.動作確認（テスト）</vt:lpstr>
      <vt:lpstr>3-1-7.動作確認（テスト）</vt:lpstr>
      <vt:lpstr>3-1-7.動作確認（テスト）</vt:lpstr>
      <vt:lpstr>3-1-7.動作確認（テスト）</vt:lpstr>
      <vt:lpstr>3-1-7.動作確認（テスト）</vt:lpstr>
      <vt:lpstr>３-２．PostgreSQLデータベース操作</vt:lpstr>
      <vt:lpstr>3-2-1.PostgreSQLとは、(アーキテクチャ)</vt:lpstr>
      <vt:lpstr>【参考】OSS</vt:lpstr>
      <vt:lpstr>3-2-1.PostgreSQLとは、(アーキテクチャ)</vt:lpstr>
      <vt:lpstr>3-2-1.PostgreSQLとは、(アーキテクチャ)</vt:lpstr>
      <vt:lpstr>3-2-1.PostgreSQLとは、(アーキテクチャ)</vt:lpstr>
      <vt:lpstr>3-2-1.PostgreSQLとは、(アーキテクチャ)</vt:lpstr>
      <vt:lpstr>3-2-1.PostgreSQLとは、(アーキテクチャ)</vt:lpstr>
      <vt:lpstr>3-2-1.PostgreSQLとは、(アーキテクチャ)</vt:lpstr>
      <vt:lpstr>3-2-1.PostgreSQLとは、(アーキテクチャ)</vt:lpstr>
      <vt:lpstr>3-2-1.PostgreSQLとは、(アーキテクチャ)</vt:lpstr>
      <vt:lpstr>3-2-1.PostgreSQLとは、(アーキテクチャ)</vt:lpstr>
      <vt:lpstr>3-2-2.標準SQL-92とSQL:1999(SQL操作)</vt:lpstr>
      <vt:lpstr>3-2-2.標準SQL-92とSQL:1999(SQL操作)</vt:lpstr>
      <vt:lpstr>3-2-2.標準SQL-92とSQL:1999(SQL操作)</vt:lpstr>
      <vt:lpstr>3-2-2.標準SQL-92とSQL:1999(SQL操作)</vt:lpstr>
      <vt:lpstr>3-2-2.標準SQL-92とSQL:1999(SQL操作)</vt:lpstr>
      <vt:lpstr>3-2-2.標準SQL-92とSQL:1999(SQL操作)</vt:lpstr>
      <vt:lpstr>3-2-2.標準SQL-92とSQL:1999(SQL操作)</vt:lpstr>
      <vt:lpstr>3-2-2.標準SQL-92とSQL:1999(SQL操作)</vt:lpstr>
      <vt:lpstr>3-2-2.標準SQL-92とSQL:1999(SQL操作)</vt:lpstr>
      <vt:lpstr>3-2-2.標準SQL-92とSQL:1999(SQL操作)</vt:lpstr>
      <vt:lpstr>3-2-2.標準SQL-92とSQL:1999(SQL操作)</vt:lpstr>
      <vt:lpstr>3-2-2.標準SQL-92とSQL:1999(SQL操作)</vt:lpstr>
      <vt:lpstr>3-2-2.標準SQL-92とSQL:1999(SQL操作)</vt:lpstr>
      <vt:lpstr>3-2-2.標準SQL-92とSQL:1999(SQL操作)</vt:lpstr>
      <vt:lpstr>3-2-2.標準SQL-92とSQL:1999(SQL操作)</vt:lpstr>
      <vt:lpstr>3-2-2.標準SQL-92とSQL:1999(SQL操作)</vt:lpstr>
      <vt:lpstr>3-2-2.標準SQL-92とSQL:1999(SQL操作)</vt:lpstr>
      <vt:lpstr>3-2-2.標準SQL-92とSQL:1999(SQL操作)</vt:lpstr>
      <vt:lpstr>3-2-2.標準SQL-92とSQL:1999(SQL操作)</vt:lpstr>
      <vt:lpstr>3-2-2.標準SQL-92とSQL:1999(SQL操作)</vt:lpstr>
      <vt:lpstr>3-2-2.標準SQL-92とSQL:1999(SQL操作)</vt:lpstr>
      <vt:lpstr>3-2-2.標準SQL-92とSQL:1999(SQL操作)</vt:lpstr>
      <vt:lpstr>3-2-2.標準SQL-92とSQL:1999(SQL操作)</vt:lpstr>
      <vt:lpstr>3-2-2.標準SQL-92とSQL:1999(SQL操作)</vt:lpstr>
      <vt:lpstr>3-2-2.標準SQL-92とSQL:1999(SQL操作)</vt:lpstr>
      <vt:lpstr>3-2-2.標準SQL-92とSQL:1999(SQL操作)</vt:lpstr>
      <vt:lpstr>3-2-2.標準SQL-92とSQL:1999(SQL操作)</vt:lpstr>
      <vt:lpstr>3-2-3.その他のデータベース(Mysql、Opensearch、Redis)</vt:lpstr>
      <vt:lpstr>3-2-3.その他のデータベース(Mysql、Opensearch、Redis)</vt:lpstr>
      <vt:lpstr>3-2-3.その他のデータベース(Mysql、Opensearch、Redis)</vt:lpstr>
      <vt:lpstr>3-2-3.その他のデータベース(Mysql、Opensearch、Redis)</vt:lpstr>
      <vt:lpstr>3-2-3.その他のデータベース(Mysql、Opensearch、Redis)</vt:lpstr>
      <vt:lpstr>3-2-3.その他のデータベース(Mysql、Opensearch、Redis)</vt:lpstr>
      <vt:lpstr>3-2-3.その他のデータベース(Mysql、Opensearch、Redis)</vt:lpstr>
      <vt:lpstr>3-2-4.pgAdminツールの操作</vt:lpstr>
      <vt:lpstr>3-2-4.pgAdminツールの操作</vt:lpstr>
      <vt:lpstr>3-2-4.pgAdminツールの操作</vt:lpstr>
      <vt:lpstr>3-2-4.pgAdminツールの操作</vt:lpstr>
      <vt:lpstr>3-2-4.pgAdminツールの操作</vt:lpstr>
      <vt:lpstr>3-2-4.pgAdminツールの操作</vt:lpstr>
      <vt:lpstr>3-2-4.pgAdminツールの操作</vt:lpstr>
      <vt:lpstr>3-2-4.pgAdminツールの操作</vt:lpstr>
      <vt:lpstr>3-2-4.pgAdminツールの操作</vt:lpstr>
      <vt:lpstr>3-2-4.pgAdminツールの操作</vt:lpstr>
      <vt:lpstr>3-2-4.pgAdminツールの操作</vt:lpstr>
      <vt:lpstr>3-2-4.pgAdminツールの操作</vt:lpstr>
      <vt:lpstr>3-2-4.pgAdminツールの操作</vt:lpstr>
      <vt:lpstr>3-2-4.pgAdminツールの操作</vt:lpstr>
      <vt:lpstr>3-2-4.pgAdminツールの操作</vt:lpstr>
      <vt:lpstr>3-2-4.pgAdminツールの操作</vt:lpstr>
      <vt:lpstr>3-2-4.pgAdminツールの操作</vt:lpstr>
      <vt:lpstr>3-2-4.pgAdminツールの操作</vt:lpstr>
      <vt:lpstr>3-2-4.pgAdminツールの操作</vt:lpstr>
      <vt:lpstr>3-2-5.EXCEL/ACCESSから操作</vt:lpstr>
      <vt:lpstr>3-2-5.EXCEL/ACCESSから操作</vt:lpstr>
      <vt:lpstr>3-2-5.EXCEL/ACCESSから操作</vt:lpstr>
      <vt:lpstr>3-2-5.EXCEL/ACCESSから操作</vt:lpstr>
      <vt:lpstr>3-2-5.EXCEL/ACCESSから操作</vt:lpstr>
      <vt:lpstr>3-2-5.EXCEL/ACCESSから操作</vt:lpstr>
      <vt:lpstr>3-2-5.EXCEL/ACCESSから操作</vt:lpstr>
      <vt:lpstr>3-2-5.EXCEL/ACCESSから操作</vt:lpstr>
      <vt:lpstr>3-2-5.EXCEL/ACCESSから操作</vt:lpstr>
      <vt:lpstr>3-2-6.C#(Npgsql)からデータベースに接続する方法(Model)操作</vt:lpstr>
      <vt:lpstr>3-2-6.C#(Npgsql)からデータベースに接続する方法(Model)操作</vt:lpstr>
      <vt:lpstr>3-2-6.C#(Npgsql)からデータベースに接続する方法(Model)操作</vt:lpstr>
      <vt:lpstr>3-2-6.C#(Npgsql)からデータベースに接続する方法(Model)操作</vt:lpstr>
      <vt:lpstr>3-2-6.C#(Npgsql)からデータベースに接続する方法(Model)操作</vt:lpstr>
      <vt:lpstr>3-2-6.C#(Npgsql)からデータベースに接続する方法(Model)操作</vt:lpstr>
      <vt:lpstr>3-2-6.C#(Npgsql)からデータベースに接続する方法(Model)操作</vt:lpstr>
      <vt:lpstr>3-2-7.web開発用のデータベース準備</vt:lpstr>
      <vt:lpstr>3-2-7.web開発用のデータベース準備</vt:lpstr>
      <vt:lpstr>3-2-7.web開発用のデータベース準備</vt:lpstr>
      <vt:lpstr>3-2-7.web開発用のデータベース準備</vt:lpstr>
      <vt:lpstr>3-2-7.web開発用のデータベース準備</vt:lpstr>
      <vt:lpstr>3-2-7.web開発用のデータベース準備</vt:lpstr>
      <vt:lpstr>3-2-7.web開発用のデータベース準備</vt:lpstr>
      <vt:lpstr>3-2-7.web開発用のデータベース準備</vt:lpstr>
      <vt:lpstr>3-2-7.web開発用のデータベース準備</vt:lpstr>
      <vt:lpstr>3-2-7.web開発用のデータベース準備</vt:lpstr>
      <vt:lpstr>3-2-7.web開発用のデータベース準備</vt:lpstr>
      <vt:lpstr>３-３．C#言語、JavaScript(Vue)によるwebシステムの開発</vt:lpstr>
      <vt:lpstr>3-3-1.フロントエンドとバックエンド</vt:lpstr>
      <vt:lpstr>3-3-2.プロジェクト作成</vt:lpstr>
      <vt:lpstr>3-3-2.プロジェクト作成</vt:lpstr>
      <vt:lpstr>3-3-2.プロジェクト作成</vt:lpstr>
      <vt:lpstr>3-3-2.プロジェクト作成</vt:lpstr>
      <vt:lpstr>3-3-2.プロジェクト作成</vt:lpstr>
      <vt:lpstr>3-3-2.プロジェクト作成</vt:lpstr>
      <vt:lpstr>3-3-2.パッケージのインストール</vt:lpstr>
      <vt:lpstr>3-3-2.パッケージのインストール</vt:lpstr>
      <vt:lpstr>3-3-2.パッケージのインストール</vt:lpstr>
      <vt:lpstr>3-3-2.パッケージのインストール</vt:lpstr>
      <vt:lpstr>3-3-2.パッケージのインストール</vt:lpstr>
      <vt:lpstr>3-3-2.パッケージのインストール</vt:lpstr>
      <vt:lpstr>3-3-2.パッケージのインストール</vt:lpstr>
      <vt:lpstr>3-3-2.パッケージのインストール</vt:lpstr>
      <vt:lpstr>3-3-2.パッケージのインストール</vt:lpstr>
      <vt:lpstr>3-3-2.パッケージのインストール</vt:lpstr>
      <vt:lpstr>3-3-2.パッケージのインストール</vt:lpstr>
      <vt:lpstr>3-3-2.パッケージのインストール</vt:lpstr>
      <vt:lpstr>3-3-2.パッケージのインストール</vt:lpstr>
      <vt:lpstr>3-3-2.パッケージのインストール</vt:lpstr>
      <vt:lpstr>3-3-2.パッケージのインストール</vt:lpstr>
      <vt:lpstr>3-3-2.パッケージのインストール</vt:lpstr>
      <vt:lpstr>3-3-2.EntityFreamworkオブジェクト設定</vt:lpstr>
      <vt:lpstr>【参考】</vt:lpstr>
      <vt:lpstr>3-3-2.EntityFreamworkオブジェクト設定</vt:lpstr>
      <vt:lpstr>3-3-2.EntityFreamworkオブジェクト設定</vt:lpstr>
      <vt:lpstr>3-3-2.EntityFreamworkオブジェクト設定</vt:lpstr>
      <vt:lpstr>3-3-2.EntityFreamworkオブジェクト設定</vt:lpstr>
      <vt:lpstr>3-3-2.EntityFreamworkオブジェクト設定</vt:lpstr>
      <vt:lpstr>3-3-2.EntityFreamworkオブジェクト設定</vt:lpstr>
      <vt:lpstr>3-3-2.EntityFreamworkオブジェクト設定</vt:lpstr>
      <vt:lpstr>3-3-3.「住所録リスト表示」機能作成</vt:lpstr>
      <vt:lpstr>【参考】</vt:lpstr>
      <vt:lpstr>3-3-3.「住所録リスト表示」機能作成</vt:lpstr>
      <vt:lpstr>3-3-3.「住所録リスト表示」機能作成</vt:lpstr>
      <vt:lpstr>3-3-3.「住所録リスト表示」機能作成</vt:lpstr>
      <vt:lpstr>3-3-3.「住所録リスト表示」機能作成</vt:lpstr>
      <vt:lpstr>3-3-3.「住所録リスト表示」機能作成</vt:lpstr>
      <vt:lpstr>3-3-3.「住所録リスト表示」機能作成</vt:lpstr>
      <vt:lpstr>3-3-3.「住所録リスト表示」機能作成</vt:lpstr>
      <vt:lpstr>3-3-3.「住所録リスト表示」機能作成</vt:lpstr>
      <vt:lpstr>3-3-3.「住所録リスト表示」機能作成</vt:lpstr>
      <vt:lpstr>3-3-3.「住所録リスト表示」機能作成</vt:lpstr>
      <vt:lpstr>3-3-3.「住所録リスト表示」機能作成</vt:lpstr>
      <vt:lpstr>3-3-3.「住所録リスト表示」機能作成</vt:lpstr>
      <vt:lpstr>3-3-3.「住所録リスト表示」機能作成</vt:lpstr>
      <vt:lpstr>3-3-3.「住所録リスト表示」機能作成</vt:lpstr>
      <vt:lpstr>3-3-3.「住所録リスト表示」機能作成</vt:lpstr>
      <vt:lpstr>3-3-3.「住所録リスト表示」機能作成</vt:lpstr>
      <vt:lpstr>3-3-3.「住所録リスト表示」機能作成</vt:lpstr>
      <vt:lpstr>3-3-3.「住所録リスト表示」機能作成</vt:lpstr>
      <vt:lpstr>3-3-3.「住所録リスト表示」機能作成</vt:lpstr>
      <vt:lpstr>3-3-3.「住所録リスト表示」機能作成</vt:lpstr>
      <vt:lpstr>3-1-5.概要設計</vt:lpstr>
      <vt:lpstr>3-1-5.概要設計</vt:lpstr>
      <vt:lpstr>3-3-4.「新規登録」機能作成</vt:lpstr>
      <vt:lpstr>【参考】</vt:lpstr>
      <vt:lpstr>3-3-4.「新規登録」機能作成</vt:lpstr>
      <vt:lpstr>3-3-4.「新規登録」機能作成</vt:lpstr>
      <vt:lpstr>3-3-4.「新規登録」機能作成</vt:lpstr>
      <vt:lpstr>3-3-4.「新規登録」機能作成</vt:lpstr>
      <vt:lpstr>3-3-5.「更新」機能作成</vt:lpstr>
      <vt:lpstr>【参考】</vt:lpstr>
      <vt:lpstr>3-3-5.「更新」機能作成</vt:lpstr>
      <vt:lpstr>3-3-5.「更新」機能作成</vt:lpstr>
      <vt:lpstr>3-3-5.「更新」機能作成</vt:lpstr>
      <vt:lpstr>3-3-5.「更新」機能作成</vt:lpstr>
      <vt:lpstr>3-3-5.「削除」機能作成</vt:lpstr>
      <vt:lpstr>【参考】</vt:lpstr>
      <vt:lpstr>3-3-5.「削除」機能作成</vt:lpstr>
      <vt:lpstr>3-3-5.「削除」機能作成</vt:lpstr>
      <vt:lpstr>3-3-5.「削除」機能作成</vt:lpstr>
      <vt:lpstr>3-3-5.「削除」機能作成</vt:lpstr>
      <vt:lpstr>3-4.動作確認(テスト)</vt:lpstr>
      <vt:lpstr>3-5.動作確認サーバ上での動作確認</vt:lpstr>
      <vt:lpstr>3-5.動作確認サーバ上での動作確認</vt:lpstr>
      <vt:lpstr>3-5.動作確認サーバ上での動作確認</vt:lpstr>
      <vt:lpstr>3-5.動作確認サーバ上での動作確認</vt:lpstr>
      <vt:lpstr>3-5.動作確認サーバ上での動作確認</vt:lpstr>
      <vt:lpstr>3-5.動作確認サーバ上での動作確認</vt:lpstr>
      <vt:lpstr>3-5.動作確認サーバ上での動作確認</vt:lpstr>
      <vt:lpstr>3-5.動作確認サーバ上での動作確認</vt:lpstr>
      <vt:lpstr>3-5.動作確認サーバ上での動作確認</vt:lpstr>
      <vt:lpstr>3-5.動作確認サーバ上での動作確認</vt:lpstr>
      <vt:lpstr>3-5.動作確認サーバ上での動作確認</vt:lpstr>
      <vt:lpstr>3-5.動作確認サーバ上での動作確認</vt:lpstr>
      <vt:lpstr>3-5.動作確認サーバ上での動作確認</vt:lpstr>
      <vt:lpstr>3-5.動作確認サーバ上での動作確認</vt:lpstr>
      <vt:lpstr>3-5.動作確認サーバ上での動作確認</vt:lpstr>
      <vt:lpstr>3-5.動作確認サーバ上での動作確認</vt:lpstr>
      <vt:lpstr>3-5.動作確認サーバ上での動作確認</vt:lpstr>
      <vt:lpstr>3-5.動作確認サーバ上での動作確認</vt:lpstr>
      <vt:lpstr>3-5.動作確認サーバ上での動作確認</vt:lpstr>
      <vt:lpstr>3-5.動作確認サーバ上での動作確認</vt:lpstr>
      <vt:lpstr>3-6.感想、レビュー</vt:lpstr>
      <vt:lpstr>実習目的と達成目標</vt:lpstr>
      <vt:lpstr>PowerPoint プレゼンテーション</vt:lpstr>
      <vt:lpstr>【付録】LinQによるデータ操作</vt:lpstr>
      <vt:lpstr>【付録】入力チェック「vee-validate」</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若者正社員チャレンジ事業</dc:title>
  <dc:creator>マクロシステム株式会社</dc:creator>
  <cp:lastModifiedBy>user</cp:lastModifiedBy>
  <cp:revision>295</cp:revision>
  <cp:lastPrinted>2023-08-08T04:00:20Z</cp:lastPrinted>
  <dcterms:created xsi:type="dcterms:W3CDTF">2023-08-04T04:42:45Z</dcterms:created>
  <dcterms:modified xsi:type="dcterms:W3CDTF">2024-01-30T01:22:53Z</dcterms:modified>
</cp:coreProperties>
</file>